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27"/>
  </p:notesMasterIdLst>
  <p:sldIdLst>
    <p:sldId id="256" r:id="rId2"/>
    <p:sldId id="284" r:id="rId3"/>
    <p:sldId id="294" r:id="rId4"/>
    <p:sldId id="289" r:id="rId5"/>
    <p:sldId id="290" r:id="rId6"/>
    <p:sldId id="292" r:id="rId7"/>
    <p:sldId id="285" r:id="rId8"/>
    <p:sldId id="286" r:id="rId9"/>
    <p:sldId id="297" r:id="rId10"/>
    <p:sldId id="282" r:id="rId11"/>
    <p:sldId id="291" r:id="rId12"/>
    <p:sldId id="281" r:id="rId13"/>
    <p:sldId id="293" r:id="rId14"/>
    <p:sldId id="283" r:id="rId15"/>
    <p:sldId id="288" r:id="rId16"/>
    <p:sldId id="296" r:id="rId17"/>
    <p:sldId id="257" r:id="rId18"/>
    <p:sldId id="298" r:id="rId19"/>
    <p:sldId id="259" r:id="rId20"/>
    <p:sldId id="278" r:id="rId21"/>
    <p:sldId id="287" r:id="rId22"/>
    <p:sldId id="295" r:id="rId23"/>
    <p:sldId id="280" r:id="rId24"/>
    <p:sldId id="299" r:id="rId25"/>
    <p:sldId id="27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5"/>
    <p:restoredTop sz="95807"/>
  </p:normalViewPr>
  <p:slideViewPr>
    <p:cSldViewPr snapToGrid="0">
      <p:cViewPr varScale="1">
        <p:scale>
          <a:sx n="111" d="100"/>
          <a:sy n="111" d="100"/>
        </p:scale>
        <p:origin x="624" y="208"/>
      </p:cViewPr>
      <p:guideLst/>
    </p:cSldViewPr>
  </p:slideViewPr>
  <p:notesTextViewPr>
    <p:cViewPr>
      <p:scale>
        <a:sx n="1" d="1"/>
        <a:sy n="1" d="1"/>
      </p:scale>
      <p:origin x="0" y="0"/>
    </p:cViewPr>
  </p:notesTextViewPr>
  <p:notesViewPr>
    <p:cSldViewPr snapToGrid="0">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CAED6-42F7-D141-93BB-C79359507740}" type="datetimeFigureOut">
              <a:rPr lang="en-GB" smtClean="0"/>
              <a:t>05/04/2024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79BB6-E584-884D-921A-5FC1999945F3}" type="slidenum">
              <a:rPr lang="en-GB" smtClean="0"/>
              <a:t>‹#›</a:t>
            </a:fld>
            <a:endParaRPr lang="en-GB"/>
          </a:p>
        </p:txBody>
      </p:sp>
    </p:spTree>
    <p:extLst>
      <p:ext uri="{BB962C8B-B14F-4D97-AF65-F5344CB8AC3E}">
        <p14:creationId xmlns:p14="http://schemas.microsoft.com/office/powerpoint/2010/main" val="584017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179BB6-E584-884D-921A-5FC1999945F3}" type="slidenum">
              <a:rPr lang="en-GB" smtClean="0"/>
              <a:t>1</a:t>
            </a:fld>
            <a:endParaRPr lang="en-GB"/>
          </a:p>
        </p:txBody>
      </p:sp>
    </p:spTree>
    <p:extLst>
      <p:ext uri="{BB962C8B-B14F-4D97-AF65-F5344CB8AC3E}">
        <p14:creationId xmlns:p14="http://schemas.microsoft.com/office/powerpoint/2010/main" val="86327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179BB6-E584-884D-921A-5FC1999945F3}" type="slidenum">
              <a:rPr lang="en-GB" smtClean="0"/>
              <a:t>2</a:t>
            </a:fld>
            <a:endParaRPr lang="en-GB"/>
          </a:p>
        </p:txBody>
      </p:sp>
    </p:spTree>
    <p:extLst>
      <p:ext uri="{BB962C8B-B14F-4D97-AF65-F5344CB8AC3E}">
        <p14:creationId xmlns:p14="http://schemas.microsoft.com/office/powerpoint/2010/main" val="9518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C1E1FAD-7351-4908-963A-08EA8E4AB7A0}"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37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05522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40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32204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C1E1FAD-7351-4908-963A-08EA8E4AB7A0}" type="datetimeFigureOut">
              <a:rPr lang="en-US" smtClean="0"/>
              <a:t>4/5/24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21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C1E1FAD-7351-4908-963A-08EA8E4AB7A0}" type="datetimeFigureOut">
              <a:rPr lang="en-US" smtClean="0"/>
              <a:t>4/5/24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801321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C1E1FAD-7351-4908-963A-08EA8E4AB7A0}" type="datetimeFigureOut">
              <a:rPr lang="en-US" smtClean="0"/>
              <a:t>4/5/24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3903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C1E1FAD-7351-4908-963A-08EA8E4AB7A0}" type="datetimeFigureOut">
              <a:rPr lang="en-US" smtClean="0"/>
              <a:t>4/5/24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0768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E1FAD-7351-4908-963A-08EA8E4AB7A0}" type="datetimeFigureOut">
              <a:rPr lang="en-US" smtClean="0"/>
              <a:t>4/5/24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5855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4/5/24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9536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4/5/24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361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C1E1FAD-7351-4908-963A-08EA8E4AB7A0}" type="datetimeFigureOut">
              <a:rPr lang="en-US" smtClean="0"/>
              <a:t>4/5/24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CF2D47E-0AF1-4C27-801F-64E3E5BF7F72}"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754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BCMCyEyfUOQ?start=88&amp;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journals.uchicago.edu/doi/full/10.1086/512623?casa_token=vwmadc_0UQwAAAAA:hB6aUxnE_eBh9inhdQH7J_g6W8txTJDAvmRrLnRmdgYctZIg0ipbQBCnx05zJ6hYrIn5tzw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on a roof&#10;&#10;Description automatically generated">
            <a:extLst>
              <a:ext uri="{FF2B5EF4-FFF2-40B4-BE49-F238E27FC236}">
                <a16:creationId xmlns:a16="http://schemas.microsoft.com/office/drawing/2014/main" id="{F396AB85-00E7-D66B-9607-8967B5FC09F2}"/>
              </a:ext>
            </a:extLst>
          </p:cNvPr>
          <p:cNvPicPr>
            <a:picLocks noChangeAspect="1"/>
          </p:cNvPicPr>
          <p:nvPr/>
        </p:nvPicPr>
        <p:blipFill rotWithShape="1">
          <a:blip r:embed="rId3"/>
          <a:srcRect t="6250"/>
          <a:stretch/>
        </p:blipFill>
        <p:spPr>
          <a:xfrm>
            <a:off x="20" y="975"/>
            <a:ext cx="12191980" cy="6858000"/>
          </a:xfrm>
          <a:prstGeom prst="rect">
            <a:avLst/>
          </a:prstGeom>
        </p:spPr>
      </p:pic>
      <p:sp>
        <p:nvSpPr>
          <p:cNvPr id="22" name="Rectangle 21">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B9E24-7015-1E59-0AC5-12680DCD8652}"/>
              </a:ext>
            </a:extLst>
          </p:cNvPr>
          <p:cNvSpPr>
            <a:spLocks noGrp="1"/>
          </p:cNvSpPr>
          <p:nvPr>
            <p:ph type="ctrTitle"/>
          </p:nvPr>
        </p:nvSpPr>
        <p:spPr>
          <a:xfrm>
            <a:off x="853439" y="1475234"/>
            <a:ext cx="3214307" cy="2901694"/>
          </a:xfrm>
        </p:spPr>
        <p:txBody>
          <a:bodyPr anchor="b">
            <a:normAutofit/>
          </a:bodyPr>
          <a:lstStyle/>
          <a:p>
            <a:r>
              <a:rPr lang="en-US" sz="4000" b="1" dirty="0">
                <a:solidFill>
                  <a:srgbClr val="FFFFFF"/>
                </a:solidFill>
              </a:rPr>
              <a:t>violence</a:t>
            </a:r>
          </a:p>
        </p:txBody>
      </p:sp>
      <p:sp>
        <p:nvSpPr>
          <p:cNvPr id="3" name="Subtitle 2">
            <a:extLst>
              <a:ext uri="{FF2B5EF4-FFF2-40B4-BE49-F238E27FC236}">
                <a16:creationId xmlns:a16="http://schemas.microsoft.com/office/drawing/2014/main" id="{FCE23D53-EB8C-2F31-DF9D-9E35EA0BB2A7}"/>
              </a:ext>
            </a:extLst>
          </p:cNvPr>
          <p:cNvSpPr>
            <a:spLocks noGrp="1"/>
          </p:cNvSpPr>
          <p:nvPr>
            <p:ph type="subTitle" idx="1"/>
          </p:nvPr>
        </p:nvSpPr>
        <p:spPr>
          <a:xfrm>
            <a:off x="896304" y="4608576"/>
            <a:ext cx="3205640" cy="774186"/>
          </a:xfrm>
        </p:spPr>
        <p:txBody>
          <a:bodyPr anchor="t">
            <a:normAutofit fontScale="92500" lnSpcReduction="20000"/>
          </a:bodyPr>
          <a:lstStyle/>
          <a:p>
            <a:pPr algn="r">
              <a:lnSpc>
                <a:spcPct val="90000"/>
              </a:lnSpc>
            </a:pPr>
            <a:r>
              <a:rPr lang="en-US" sz="1100" b="1" dirty="0">
                <a:solidFill>
                  <a:srgbClr val="FFFFFF"/>
                </a:solidFill>
              </a:rPr>
              <a:t>5 April 2024</a:t>
            </a:r>
          </a:p>
          <a:p>
            <a:pPr algn="r">
              <a:lnSpc>
                <a:spcPct val="90000"/>
              </a:lnSpc>
            </a:pPr>
            <a:endParaRPr lang="en-US" sz="1100" b="1" dirty="0">
              <a:solidFill>
                <a:srgbClr val="FFFFFF"/>
              </a:solidFill>
            </a:endParaRPr>
          </a:p>
          <a:p>
            <a:pPr algn="r">
              <a:lnSpc>
                <a:spcPct val="90000"/>
              </a:lnSpc>
            </a:pPr>
            <a:endParaRPr lang="en-US" sz="1100" b="1" dirty="0">
              <a:solidFill>
                <a:srgbClr val="FFFFFF"/>
              </a:solidFill>
            </a:endParaRPr>
          </a:p>
          <a:p>
            <a:pPr algn="r">
              <a:lnSpc>
                <a:spcPct val="90000"/>
              </a:lnSpc>
            </a:pPr>
            <a:r>
              <a:rPr lang="en-US" sz="1100" dirty="0">
                <a:solidFill>
                  <a:srgbClr val="FFFFFF"/>
                </a:solidFill>
              </a:rPr>
              <a:t>Photo: An anti-aircraft </a:t>
            </a:r>
            <a:r>
              <a:rPr lang="en-US" sz="1100" dirty="0" err="1">
                <a:solidFill>
                  <a:srgbClr val="FFFFFF"/>
                </a:solidFill>
              </a:rPr>
              <a:t>defence</a:t>
            </a:r>
            <a:r>
              <a:rPr lang="en-US" sz="1100" dirty="0">
                <a:solidFill>
                  <a:srgbClr val="FFFFFF"/>
                </a:solidFill>
              </a:rPr>
              <a:t> soldier on the Moscow rooftops in 1941, Photograph: via Getty Images </a:t>
            </a:r>
          </a:p>
        </p:txBody>
      </p:sp>
      <p:cxnSp>
        <p:nvCxnSpPr>
          <p:cNvPr id="24" name="Straight Connector 23">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183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FA17-3CCC-267B-95F9-CE0BEDE30AE9}"/>
              </a:ext>
            </a:extLst>
          </p:cNvPr>
          <p:cNvSpPr>
            <a:spLocks noGrp="1"/>
          </p:cNvSpPr>
          <p:nvPr>
            <p:ph type="title"/>
          </p:nvPr>
        </p:nvSpPr>
        <p:spPr>
          <a:xfrm>
            <a:off x="5951728" y="585216"/>
            <a:ext cx="5740739" cy="1499616"/>
          </a:xfrm>
        </p:spPr>
        <p:txBody>
          <a:bodyPr>
            <a:normAutofit fontScale="90000"/>
          </a:bodyPr>
          <a:lstStyle/>
          <a:p>
            <a:br>
              <a:rPr lang="en-GB" dirty="0"/>
            </a:br>
            <a:r>
              <a:rPr lang="en-GB" dirty="0"/>
              <a:t>Greenham Common peace protest (UK)</a:t>
            </a:r>
            <a:br>
              <a:rPr lang="en-GB" dirty="0"/>
            </a:br>
            <a:endParaRPr lang="en-GB" dirty="0"/>
          </a:p>
        </p:txBody>
      </p:sp>
      <p:pic>
        <p:nvPicPr>
          <p:cNvPr id="6" name="Picture 5">
            <a:extLst>
              <a:ext uri="{FF2B5EF4-FFF2-40B4-BE49-F238E27FC236}">
                <a16:creationId xmlns:a16="http://schemas.microsoft.com/office/drawing/2014/main" id="{5F90EF86-F4A3-C124-9731-BB47D70850E1}"/>
              </a:ext>
            </a:extLst>
          </p:cNvPr>
          <p:cNvPicPr>
            <a:picLocks noChangeAspect="1"/>
          </p:cNvPicPr>
          <p:nvPr/>
        </p:nvPicPr>
        <p:blipFill rotWithShape="1">
          <a:blip r:embed="rId2"/>
          <a:srcRect t="19577" r="-1" b="5909"/>
          <a:stretch/>
        </p:blipFill>
        <p:spPr>
          <a:xfrm rot="5400000">
            <a:off x="352921" y="616345"/>
            <a:ext cx="3511948" cy="3248521"/>
          </a:xfrm>
          <a:prstGeom prst="rect">
            <a:avLst/>
          </a:prstGeom>
        </p:spPr>
      </p:pic>
      <p:sp>
        <p:nvSpPr>
          <p:cNvPr id="36" name="Rectangle 35">
            <a:extLst>
              <a:ext uri="{FF2B5EF4-FFF2-40B4-BE49-F238E27FC236}">
                <a16:creationId xmlns:a16="http://schemas.microsoft.com/office/drawing/2014/main" id="{50F78CF7-743D-4F97-AEAF-6D872AEF4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4632"/>
            <a:ext cx="1082693"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A7DCBFCC-8C5F-4A93-997F-0A2BB3F0DF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walking through a fence&#10;&#10;Description automatically generated">
            <a:extLst>
              <a:ext uri="{FF2B5EF4-FFF2-40B4-BE49-F238E27FC236}">
                <a16:creationId xmlns:a16="http://schemas.microsoft.com/office/drawing/2014/main" id="{25A69965-5E03-BF18-72A2-93E43CDED1BE}"/>
              </a:ext>
            </a:extLst>
          </p:cNvPr>
          <p:cNvPicPr>
            <a:picLocks noChangeAspect="1"/>
          </p:cNvPicPr>
          <p:nvPr/>
        </p:nvPicPr>
        <p:blipFill rotWithShape="1">
          <a:blip r:embed="rId3"/>
          <a:srcRect t="17262" r="4" b="4"/>
          <a:stretch/>
        </p:blipFill>
        <p:spPr>
          <a:xfrm>
            <a:off x="484633" y="4150596"/>
            <a:ext cx="4495802" cy="2231808"/>
          </a:xfrm>
          <a:prstGeom prst="rect">
            <a:avLst/>
          </a:prstGeom>
        </p:spPr>
      </p:pic>
      <p:sp>
        <p:nvSpPr>
          <p:cNvPr id="27" name="Content Placeholder 9">
            <a:extLst>
              <a:ext uri="{FF2B5EF4-FFF2-40B4-BE49-F238E27FC236}">
                <a16:creationId xmlns:a16="http://schemas.microsoft.com/office/drawing/2014/main" id="{2B9EFF62-851C-2870-BFAD-0FE2CBEA3172}"/>
              </a:ext>
            </a:extLst>
          </p:cNvPr>
          <p:cNvSpPr>
            <a:spLocks noGrp="1"/>
          </p:cNvSpPr>
          <p:nvPr>
            <p:ph idx="1"/>
          </p:nvPr>
        </p:nvSpPr>
        <p:spPr>
          <a:xfrm>
            <a:off x="5951728" y="2286000"/>
            <a:ext cx="5740739" cy="4023360"/>
          </a:xfrm>
        </p:spPr>
        <p:txBody>
          <a:bodyPr>
            <a:normAutofit/>
          </a:bodyPr>
          <a:lstStyle/>
          <a:p>
            <a:r>
              <a:rPr lang="en-US" dirty="0"/>
              <a:t>Most visible and well-known manifestation of women’s pacifism in the UK (1981-2000)</a:t>
            </a:r>
          </a:p>
          <a:p>
            <a:r>
              <a:rPr lang="en-US" dirty="0"/>
              <a:t>“Resistance to war as being impossible without the resistance to sexism” ➤ need for non-violent action</a:t>
            </a:r>
          </a:p>
          <a:p>
            <a:r>
              <a:rPr lang="en-US" dirty="0"/>
              <a:t>Critiques:</a:t>
            </a:r>
          </a:p>
          <a:p>
            <a:pPr lvl="1">
              <a:buClr>
                <a:schemeClr val="tx1"/>
              </a:buClr>
              <a:buFont typeface="Arial" panose="020B0604020202020204" pitchFamily="34" charset="0"/>
              <a:buChar char="•"/>
            </a:pPr>
            <a:r>
              <a:rPr lang="en-US" dirty="0"/>
              <a:t>displacement of political demands for women’s rights to women’s fear for their children and for the planet </a:t>
            </a:r>
          </a:p>
          <a:p>
            <a:pPr lvl="1">
              <a:buClr>
                <a:schemeClr val="tx1"/>
              </a:buClr>
              <a:buFont typeface="Arial" panose="020B0604020202020204" pitchFamily="34" charset="0"/>
              <a:buChar char="•"/>
            </a:pPr>
            <a:r>
              <a:rPr lang="en-US" dirty="0"/>
              <a:t>foregrounding the political identity of women as mothers </a:t>
            </a:r>
          </a:p>
          <a:p>
            <a:pPr lvl="1">
              <a:buClr>
                <a:schemeClr val="tx1"/>
              </a:buClr>
              <a:buFont typeface="Arial" panose="020B0604020202020204" pitchFamily="34" charset="0"/>
              <a:buChar char="•"/>
            </a:pPr>
            <a:r>
              <a:rPr lang="en-US" dirty="0"/>
              <a:t>dominated by white women</a:t>
            </a:r>
          </a:p>
          <a:p>
            <a:endParaRPr lang="en-US" dirty="0"/>
          </a:p>
        </p:txBody>
      </p:sp>
    </p:spTree>
    <p:extLst>
      <p:ext uri="{BB962C8B-B14F-4D97-AF65-F5344CB8AC3E}">
        <p14:creationId xmlns:p14="http://schemas.microsoft.com/office/powerpoint/2010/main" val="2345245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70D7-F5F3-6ADC-7BD3-A3C169E56DF2}"/>
              </a:ext>
            </a:extLst>
          </p:cNvPr>
          <p:cNvSpPr>
            <a:spLocks noGrp="1"/>
          </p:cNvSpPr>
          <p:nvPr>
            <p:ph type="title"/>
          </p:nvPr>
        </p:nvSpPr>
        <p:spPr>
          <a:xfrm>
            <a:off x="1024128" y="585216"/>
            <a:ext cx="3133581" cy="1499616"/>
          </a:xfrm>
        </p:spPr>
        <p:txBody>
          <a:bodyPr>
            <a:normAutofit fontScale="90000"/>
          </a:bodyPr>
          <a:lstStyle/>
          <a:p>
            <a:r>
              <a:rPr lang="en-GB" sz="4000" dirty="0"/>
              <a:t>Sara Ruddick and maternal thinking</a:t>
            </a:r>
          </a:p>
        </p:txBody>
      </p:sp>
      <p:sp>
        <p:nvSpPr>
          <p:cNvPr id="9" name="Content Placeholder 8">
            <a:extLst>
              <a:ext uri="{FF2B5EF4-FFF2-40B4-BE49-F238E27FC236}">
                <a16:creationId xmlns:a16="http://schemas.microsoft.com/office/drawing/2014/main" id="{9E2CC08D-1334-1012-C30D-F32FE5E21171}"/>
              </a:ext>
            </a:extLst>
          </p:cNvPr>
          <p:cNvSpPr>
            <a:spLocks noGrp="1"/>
          </p:cNvSpPr>
          <p:nvPr>
            <p:ph idx="1"/>
          </p:nvPr>
        </p:nvSpPr>
        <p:spPr>
          <a:xfrm>
            <a:off x="800099" y="2274570"/>
            <a:ext cx="3357609" cy="4457700"/>
          </a:xfrm>
        </p:spPr>
        <p:txBody>
          <a:bodyPr>
            <a:normAutofit fontScale="85000" lnSpcReduction="10000"/>
          </a:bodyPr>
          <a:lstStyle/>
          <a:p>
            <a:r>
              <a:rPr lang="en-US" dirty="0"/>
              <a:t>Practicing women’s politics of resistance. Three characteristics:</a:t>
            </a:r>
          </a:p>
          <a:p>
            <a:pPr marL="630936" lvl="1" indent="-457200">
              <a:buClr>
                <a:schemeClr val="tx1"/>
              </a:buClr>
              <a:buFont typeface="+mj-lt"/>
              <a:buAutoNum type="arabicPeriod"/>
            </a:pPr>
            <a:r>
              <a:rPr lang="en-US" dirty="0"/>
              <a:t>Participants are women</a:t>
            </a:r>
          </a:p>
          <a:p>
            <a:pPr marL="630936" lvl="1" indent="-457200">
              <a:buClr>
                <a:schemeClr val="tx1"/>
              </a:buClr>
              <a:buFont typeface="+mj-lt"/>
              <a:buAutoNum type="arabicPeriod"/>
            </a:pPr>
            <a:r>
              <a:rPr lang="en-US" dirty="0"/>
              <a:t>Explicitly invoke their culture’s symbols of femininity</a:t>
            </a:r>
          </a:p>
          <a:p>
            <a:pPr marL="630936" lvl="1" indent="-457200">
              <a:buClr>
                <a:schemeClr val="tx1"/>
              </a:buClr>
              <a:buFont typeface="+mj-lt"/>
              <a:buAutoNum type="arabicPeriod"/>
            </a:pPr>
            <a:r>
              <a:rPr lang="en-US" dirty="0"/>
              <a:t>Propose to resist certain practices or policies of their government</a:t>
            </a:r>
          </a:p>
          <a:p>
            <a:r>
              <a:rPr lang="en-US" dirty="0"/>
              <a:t>Maternal identity is transformed through the political process and what takes place in the discipline of mothering can be translated in the political.</a:t>
            </a:r>
          </a:p>
          <a:p>
            <a:r>
              <a:rPr lang="en-US" dirty="0"/>
              <a:t>It informs an ethics of non-violence!</a:t>
            </a:r>
          </a:p>
          <a:p>
            <a:r>
              <a:rPr lang="en-US" sz="1600" dirty="0"/>
              <a:t>Image: </a:t>
            </a:r>
            <a:r>
              <a:rPr lang="en-US" sz="1600" dirty="0" err="1"/>
              <a:t>Käthe</a:t>
            </a:r>
            <a:r>
              <a:rPr lang="en-US" sz="1600" dirty="0"/>
              <a:t> Kollwitz, </a:t>
            </a:r>
            <a:r>
              <a:rPr lang="en-US" sz="1600" i="1" dirty="0"/>
              <a:t>The Parents </a:t>
            </a:r>
            <a:r>
              <a:rPr lang="en-US" sz="1600" dirty="0"/>
              <a:t>(</a:t>
            </a:r>
            <a:r>
              <a:rPr lang="en-US" sz="1600" i="1" dirty="0"/>
              <a:t>Die </a:t>
            </a:r>
            <a:r>
              <a:rPr lang="en-US" sz="1600" i="1" dirty="0" err="1"/>
              <a:t>Eltern</a:t>
            </a:r>
            <a:r>
              <a:rPr lang="en-US" sz="1600" dirty="0"/>
              <a:t>) (plate 3) from </a:t>
            </a:r>
            <a:r>
              <a:rPr lang="en-US" sz="1600" i="1" dirty="0"/>
              <a:t>War</a:t>
            </a:r>
            <a:r>
              <a:rPr lang="en-US" sz="1600" dirty="0"/>
              <a:t> (</a:t>
            </a:r>
            <a:r>
              <a:rPr lang="en-US" sz="1600" i="1" dirty="0"/>
              <a:t>Krieg</a:t>
            </a:r>
            <a:r>
              <a:rPr lang="en-US" sz="1600" dirty="0"/>
              <a:t>). Woodcut published in 1923.</a:t>
            </a:r>
          </a:p>
          <a:p>
            <a:endParaRPr lang="en-US" sz="1600" dirty="0"/>
          </a:p>
        </p:txBody>
      </p:sp>
      <p:pic>
        <p:nvPicPr>
          <p:cNvPr id="5" name="Content Placeholder 4" descr="A woodcut of a person covering his face&#10;&#10;Description automatically generated">
            <a:extLst>
              <a:ext uri="{FF2B5EF4-FFF2-40B4-BE49-F238E27FC236}">
                <a16:creationId xmlns:a16="http://schemas.microsoft.com/office/drawing/2014/main" id="{B2562DCD-0D09-0AE2-EB89-4F4BBB4A5777}"/>
              </a:ext>
            </a:extLst>
          </p:cNvPr>
          <p:cNvPicPr>
            <a:picLocks noChangeAspect="1"/>
          </p:cNvPicPr>
          <p:nvPr/>
        </p:nvPicPr>
        <p:blipFill>
          <a:blip r:embed="rId2"/>
          <a:stretch>
            <a:fillRect/>
          </a:stretch>
        </p:blipFill>
        <p:spPr>
          <a:xfrm>
            <a:off x="4642342" y="924278"/>
            <a:ext cx="6909577" cy="5009443"/>
          </a:xfrm>
          <a:prstGeom prst="rect">
            <a:avLst/>
          </a:prstGeom>
        </p:spPr>
      </p:pic>
    </p:spTree>
    <p:extLst>
      <p:ext uri="{BB962C8B-B14F-4D97-AF65-F5344CB8AC3E}">
        <p14:creationId xmlns:p14="http://schemas.microsoft.com/office/powerpoint/2010/main" val="4081648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339880E-AF18-E11D-DAB6-74DA981F5F1E}"/>
              </a:ext>
            </a:extLst>
          </p:cNvPr>
          <p:cNvSpPr>
            <a:spLocks noGrp="1"/>
          </p:cNvSpPr>
          <p:nvPr>
            <p:ph type="title"/>
          </p:nvPr>
        </p:nvSpPr>
        <p:spPr>
          <a:xfrm>
            <a:off x="524256" y="4767072"/>
            <a:ext cx="6594189" cy="1625210"/>
          </a:xfrm>
        </p:spPr>
        <p:txBody>
          <a:bodyPr>
            <a:normAutofit/>
          </a:bodyPr>
          <a:lstStyle/>
          <a:p>
            <a:pPr algn="r"/>
            <a:r>
              <a:rPr lang="en-GB" dirty="0">
                <a:solidFill>
                  <a:srgbClr val="FFFFFF"/>
                </a:solidFill>
              </a:rPr>
              <a:t>MADRES DE PLAZA DE MAYO (Argentina)</a:t>
            </a:r>
          </a:p>
        </p:txBody>
      </p:sp>
      <p:pic>
        <p:nvPicPr>
          <p:cNvPr id="5" name="Content Placeholder 4" descr="A group of people holding a banner&#10;&#10;Description automatically generated">
            <a:extLst>
              <a:ext uri="{FF2B5EF4-FFF2-40B4-BE49-F238E27FC236}">
                <a16:creationId xmlns:a16="http://schemas.microsoft.com/office/drawing/2014/main" id="{39FDAEAE-71B8-6BB4-5F23-6CBFFA1B4033}"/>
              </a:ext>
            </a:extLst>
          </p:cNvPr>
          <p:cNvPicPr>
            <a:picLocks noChangeAspect="1"/>
          </p:cNvPicPr>
          <p:nvPr/>
        </p:nvPicPr>
        <p:blipFill rotWithShape="1">
          <a:blip r:embed="rId2"/>
          <a:srcRect l="13727" r="30436" b="-2"/>
          <a:stretch/>
        </p:blipFill>
        <p:spPr>
          <a:xfrm>
            <a:off x="327547" y="321733"/>
            <a:ext cx="3448718" cy="4107392"/>
          </a:xfrm>
          <a:prstGeom prst="rect">
            <a:avLst/>
          </a:prstGeom>
        </p:spPr>
      </p:pic>
      <p:pic>
        <p:nvPicPr>
          <p:cNvPr id="7" name="Picture 6" descr="A group of women marching in a parade&#10;&#10;Description automatically generated">
            <a:extLst>
              <a:ext uri="{FF2B5EF4-FFF2-40B4-BE49-F238E27FC236}">
                <a16:creationId xmlns:a16="http://schemas.microsoft.com/office/drawing/2014/main" id="{E4DBFCA3-BB0F-0E35-BCE6-FEE5B0DD48C2}"/>
              </a:ext>
            </a:extLst>
          </p:cNvPr>
          <p:cNvPicPr>
            <a:picLocks noChangeAspect="1"/>
          </p:cNvPicPr>
          <p:nvPr/>
        </p:nvPicPr>
        <p:blipFill rotWithShape="1">
          <a:blip r:embed="rId3"/>
          <a:srcRect l="26361" r="17368"/>
          <a:stretch/>
        </p:blipFill>
        <p:spPr>
          <a:xfrm>
            <a:off x="3925067" y="321732"/>
            <a:ext cx="3448718" cy="4106284"/>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Content Placeholder 10">
            <a:extLst>
              <a:ext uri="{FF2B5EF4-FFF2-40B4-BE49-F238E27FC236}">
                <a16:creationId xmlns:a16="http://schemas.microsoft.com/office/drawing/2014/main" id="{CDD889F8-7C6E-4D08-2441-228E3B9B1351}"/>
              </a:ext>
            </a:extLst>
          </p:cNvPr>
          <p:cNvSpPr>
            <a:spLocks noGrp="1"/>
          </p:cNvSpPr>
          <p:nvPr>
            <p:ph idx="1"/>
          </p:nvPr>
        </p:nvSpPr>
        <p:spPr>
          <a:xfrm>
            <a:off x="7715250" y="571500"/>
            <a:ext cx="3952493" cy="5643564"/>
          </a:xfrm>
        </p:spPr>
        <p:txBody>
          <a:bodyPr anchor="ctr">
            <a:normAutofit fontScale="92500" lnSpcReduction="10000"/>
          </a:bodyPr>
          <a:lstStyle/>
          <a:p>
            <a:r>
              <a:rPr lang="en-US" dirty="0">
                <a:solidFill>
                  <a:srgbClr val="FFFFFF"/>
                </a:solidFill>
              </a:rPr>
              <a:t>Protest movement against the military regime and dictatorship – when thousands of presumed dissidents were “disappeared.” </a:t>
            </a:r>
          </a:p>
          <a:p>
            <a:r>
              <a:rPr lang="en-US" dirty="0">
                <a:solidFill>
                  <a:srgbClr val="FFFFFF"/>
                </a:solidFill>
              </a:rPr>
              <a:t>Began at the end of April 1977</a:t>
            </a:r>
          </a:p>
          <a:p>
            <a:pPr lvl="1">
              <a:buClr>
                <a:schemeClr val="bg1"/>
              </a:buClr>
              <a:buFont typeface="Wingdings" pitchFamily="2" charset="2"/>
              <a:buChar char="Ø"/>
            </a:pPr>
            <a:r>
              <a:rPr lang="en-US" dirty="0">
                <a:solidFill>
                  <a:srgbClr val="FFFFFF"/>
                </a:solidFill>
              </a:rPr>
              <a:t>Denounce the crime of disappearance</a:t>
            </a:r>
          </a:p>
          <a:p>
            <a:pPr lvl="1">
              <a:buClr>
                <a:schemeClr val="bg1"/>
              </a:buClr>
              <a:buFont typeface="Wingdings" pitchFamily="2" charset="2"/>
              <a:buChar char="Ø"/>
            </a:pPr>
            <a:r>
              <a:rPr lang="en-US" dirty="0" err="1">
                <a:solidFill>
                  <a:srgbClr val="FFFFFF"/>
                </a:solidFill>
              </a:rPr>
              <a:t>Emphasise</a:t>
            </a:r>
            <a:r>
              <a:rPr lang="en-US" dirty="0">
                <a:solidFill>
                  <a:srgbClr val="FFFFFF"/>
                </a:solidFill>
              </a:rPr>
              <a:t> mothering (though not necessarily biological)</a:t>
            </a:r>
          </a:p>
          <a:p>
            <a:pPr lvl="1">
              <a:buClr>
                <a:schemeClr val="bg1"/>
              </a:buClr>
              <a:buFont typeface="Wingdings" pitchFamily="2" charset="2"/>
              <a:buChar char="Ø"/>
            </a:pPr>
            <a:r>
              <a:rPr lang="en-US" dirty="0">
                <a:solidFill>
                  <a:srgbClr val="FFFFFF"/>
                </a:solidFill>
              </a:rPr>
              <a:t>Represent all the </a:t>
            </a:r>
            <a:r>
              <a:rPr lang="en-US" dirty="0" err="1">
                <a:solidFill>
                  <a:srgbClr val="FFFFFF"/>
                </a:solidFill>
              </a:rPr>
              <a:t>labour</a:t>
            </a:r>
            <a:r>
              <a:rPr lang="en-US" dirty="0">
                <a:solidFill>
                  <a:srgbClr val="FFFFFF"/>
                </a:solidFill>
              </a:rPr>
              <a:t>, taken for granted, which has been interrupted/destroyed – they speak of their children (not themselves)</a:t>
            </a:r>
          </a:p>
          <a:p>
            <a:pPr lvl="1">
              <a:buClr>
                <a:schemeClr val="bg1"/>
              </a:buClr>
              <a:buFont typeface="Wingdings" pitchFamily="2" charset="2"/>
              <a:buChar char="Ø"/>
            </a:pPr>
            <a:r>
              <a:rPr lang="en-US" dirty="0">
                <a:solidFill>
                  <a:srgbClr val="FFFFFF"/>
                </a:solidFill>
              </a:rPr>
              <a:t>Fulfil traditional expectations of femininity (mothering, love and </a:t>
            </a:r>
            <a:r>
              <a:rPr lang="en-US" dirty="0" err="1">
                <a:solidFill>
                  <a:srgbClr val="FFFFFF"/>
                </a:solidFill>
              </a:rPr>
              <a:t>loyality</a:t>
            </a:r>
            <a:r>
              <a:rPr lang="en-US" dirty="0">
                <a:solidFill>
                  <a:srgbClr val="FFFFFF"/>
                </a:solidFill>
              </a:rPr>
              <a:t>) only to violate them (expressing outrage and subverting militarism)</a:t>
            </a:r>
          </a:p>
          <a:p>
            <a:pPr lvl="1">
              <a:buClr>
                <a:schemeClr val="bg1"/>
              </a:buClr>
              <a:buFont typeface="Wingdings" pitchFamily="2" charset="2"/>
              <a:buChar char="Ø"/>
            </a:pPr>
            <a:r>
              <a:rPr lang="en-US" dirty="0">
                <a:solidFill>
                  <a:srgbClr val="FFFFFF"/>
                </a:solidFill>
              </a:rPr>
              <a:t>Search for truth (in the face of government silence) and enact a politics of collective remembrance </a:t>
            </a:r>
          </a:p>
          <a:p>
            <a:pPr lvl="1">
              <a:buClr>
                <a:schemeClr val="bg1"/>
              </a:buClr>
              <a:buFont typeface="Wingdings" pitchFamily="2" charset="2"/>
              <a:buChar char="Ø"/>
            </a:pPr>
            <a:r>
              <a:rPr lang="en-US" dirty="0">
                <a:solidFill>
                  <a:srgbClr val="FFFFFF"/>
                </a:solidFill>
              </a:rPr>
              <a:t>The concern and suffering becomes collective!</a:t>
            </a:r>
          </a:p>
        </p:txBody>
      </p:sp>
    </p:spTree>
    <p:extLst>
      <p:ext uri="{BB962C8B-B14F-4D97-AF65-F5344CB8AC3E}">
        <p14:creationId xmlns:p14="http://schemas.microsoft.com/office/powerpoint/2010/main" val="362699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3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622E7-E4B8-5207-C3D9-81BC3F4671EE}"/>
              </a:ext>
            </a:extLst>
          </p:cNvPr>
          <p:cNvSpPr>
            <a:spLocks noGrp="1"/>
          </p:cNvSpPr>
          <p:nvPr>
            <p:ph type="title"/>
          </p:nvPr>
        </p:nvSpPr>
        <p:spPr>
          <a:xfrm>
            <a:off x="524256" y="4767072"/>
            <a:ext cx="6594189" cy="1625210"/>
          </a:xfrm>
        </p:spPr>
        <p:txBody>
          <a:bodyPr>
            <a:normAutofit fontScale="90000"/>
          </a:bodyPr>
          <a:lstStyle/>
          <a:p>
            <a:pPr algn="r"/>
            <a:r>
              <a:rPr lang="en-GB" dirty="0">
                <a:solidFill>
                  <a:srgbClr val="FFFFFF"/>
                </a:solidFill>
              </a:rPr>
              <a:t>Checkpoint watch (Palestinian occupied territories)</a:t>
            </a:r>
          </a:p>
        </p:txBody>
      </p:sp>
      <p:pic>
        <p:nvPicPr>
          <p:cNvPr id="5" name="Content Placeholder 4" descr="A person and person standing on a road&#10;&#10;Description automatically generated">
            <a:extLst>
              <a:ext uri="{FF2B5EF4-FFF2-40B4-BE49-F238E27FC236}">
                <a16:creationId xmlns:a16="http://schemas.microsoft.com/office/drawing/2014/main" id="{5DEADBB9-AF9E-1927-D6B7-AFC6825D3548}"/>
              </a:ext>
            </a:extLst>
          </p:cNvPr>
          <p:cNvPicPr>
            <a:picLocks noChangeAspect="1"/>
          </p:cNvPicPr>
          <p:nvPr/>
        </p:nvPicPr>
        <p:blipFill rotWithShape="1">
          <a:blip r:embed="rId2"/>
          <a:srcRect t="19540" r="1" b="11078"/>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C81A0F7-8C9D-E1B1-83A6-939EB5A3264A}"/>
              </a:ext>
            </a:extLst>
          </p:cNvPr>
          <p:cNvSpPr>
            <a:spLocks noGrp="1"/>
          </p:cNvSpPr>
          <p:nvPr>
            <p:ph idx="1"/>
          </p:nvPr>
        </p:nvSpPr>
        <p:spPr>
          <a:xfrm>
            <a:off x="8029319" y="917724"/>
            <a:ext cx="3424739" cy="5321030"/>
          </a:xfrm>
        </p:spPr>
        <p:txBody>
          <a:bodyPr anchor="ctr">
            <a:normAutofit fontScale="92500" lnSpcReduction="10000"/>
          </a:bodyPr>
          <a:lstStyle/>
          <a:p>
            <a:r>
              <a:rPr lang="en-US" dirty="0">
                <a:solidFill>
                  <a:srgbClr val="FFFFFF"/>
                </a:solidFill>
              </a:rPr>
              <a:t>Founded in 2001 (</a:t>
            </a:r>
            <a:r>
              <a:rPr lang="en-US" i="1" dirty="0" err="1">
                <a:solidFill>
                  <a:srgbClr val="FFFFFF"/>
                </a:solidFill>
              </a:rPr>
              <a:t>Machsom</a:t>
            </a:r>
            <a:r>
              <a:rPr lang="en-US" i="1" dirty="0">
                <a:solidFill>
                  <a:srgbClr val="FFFFFF"/>
                </a:solidFill>
              </a:rPr>
              <a:t> Watch</a:t>
            </a:r>
            <a:r>
              <a:rPr lang="en-US" dirty="0">
                <a:solidFill>
                  <a:srgbClr val="FFFFFF"/>
                </a:solidFill>
              </a:rPr>
              <a:t> in Hebrew). </a:t>
            </a:r>
          </a:p>
          <a:p>
            <a:r>
              <a:rPr lang="en-US" dirty="0">
                <a:solidFill>
                  <a:srgbClr val="FFFFFF"/>
                </a:solidFill>
              </a:rPr>
              <a:t>An all-women organization with the aim of protesting against the occupation of Palestinian Territories. </a:t>
            </a:r>
          </a:p>
          <a:p>
            <a:r>
              <a:rPr lang="en-US" dirty="0">
                <a:solidFill>
                  <a:srgbClr val="FFFFFF"/>
                </a:solidFill>
              </a:rPr>
              <a:t>“</a:t>
            </a:r>
            <a:r>
              <a:rPr lang="en-US" i="1" dirty="0">
                <a:solidFill>
                  <a:srgbClr val="FFFFFF"/>
                </a:solidFill>
              </a:rPr>
              <a:t>We have taken it upon ourselves to recount the reality of the Occupation, publicize and pass on to the un-knowing Israeli public what has been taking place just minutes away from its homes, and in its name</a:t>
            </a:r>
            <a:r>
              <a:rPr lang="en-US" dirty="0">
                <a:solidFill>
                  <a:srgbClr val="FFFFFF"/>
                </a:solidFill>
              </a:rPr>
              <a:t>.” </a:t>
            </a:r>
          </a:p>
          <a:p>
            <a:r>
              <a:rPr lang="en-US" dirty="0">
                <a:solidFill>
                  <a:srgbClr val="FFFFFF"/>
                </a:solidFill>
              </a:rPr>
              <a:t>Driven by an “instinctive desire to do something […] But what does it mean to ‘do something’ in this context?” (</a:t>
            </a:r>
            <a:r>
              <a:rPr lang="en-US" dirty="0" err="1">
                <a:solidFill>
                  <a:srgbClr val="FFFFFF"/>
                </a:solidFill>
              </a:rPr>
              <a:t>Kotef</a:t>
            </a:r>
            <a:r>
              <a:rPr lang="en-US" dirty="0">
                <a:solidFill>
                  <a:srgbClr val="FFFFFF"/>
                </a:solidFill>
              </a:rPr>
              <a:t> and Amir 2007, 975) </a:t>
            </a:r>
          </a:p>
          <a:p>
            <a:endParaRPr lang="en-US" dirty="0">
              <a:solidFill>
                <a:srgbClr val="FFFFFF"/>
              </a:solidFill>
            </a:endParaRPr>
          </a:p>
        </p:txBody>
      </p:sp>
    </p:spTree>
    <p:extLst>
      <p:ext uri="{BB962C8B-B14F-4D97-AF65-F5344CB8AC3E}">
        <p14:creationId xmlns:p14="http://schemas.microsoft.com/office/powerpoint/2010/main" val="4071223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map of the country&#10;&#10;Description automatically generated">
            <a:extLst>
              <a:ext uri="{FF2B5EF4-FFF2-40B4-BE49-F238E27FC236}">
                <a16:creationId xmlns:a16="http://schemas.microsoft.com/office/drawing/2014/main" id="{D7613A77-7CBC-CC03-3DFE-AD96E9014C40}"/>
              </a:ext>
            </a:extLst>
          </p:cNvPr>
          <p:cNvPicPr>
            <a:picLocks noChangeAspect="1"/>
          </p:cNvPicPr>
          <p:nvPr/>
        </p:nvPicPr>
        <p:blipFill>
          <a:blip r:embed="rId2"/>
          <a:stretch>
            <a:fillRect/>
          </a:stretch>
        </p:blipFill>
        <p:spPr>
          <a:xfrm>
            <a:off x="643467" y="783166"/>
            <a:ext cx="5291667" cy="5291667"/>
          </a:xfrm>
          <a:prstGeom prst="rect">
            <a:avLst/>
          </a:prstGeom>
        </p:spPr>
      </p:pic>
      <p:pic>
        <p:nvPicPr>
          <p:cNvPr id="3" name="Picture 2" descr="A map of a road&#10;&#10;Description automatically generated">
            <a:extLst>
              <a:ext uri="{FF2B5EF4-FFF2-40B4-BE49-F238E27FC236}">
                <a16:creationId xmlns:a16="http://schemas.microsoft.com/office/drawing/2014/main" id="{E780DCEC-AA32-B8FF-EA9F-4CC6715510E2}"/>
              </a:ext>
            </a:extLst>
          </p:cNvPr>
          <p:cNvPicPr>
            <a:picLocks noChangeAspect="1"/>
          </p:cNvPicPr>
          <p:nvPr/>
        </p:nvPicPr>
        <p:blipFill>
          <a:blip r:embed="rId3"/>
          <a:stretch>
            <a:fillRect/>
          </a:stretch>
        </p:blipFill>
        <p:spPr>
          <a:xfrm>
            <a:off x="6876226" y="643467"/>
            <a:ext cx="4052950" cy="5571066"/>
          </a:xfrm>
          <a:prstGeom prst="rect">
            <a:avLst/>
          </a:prstGeom>
        </p:spPr>
      </p:pic>
    </p:spTree>
    <p:extLst>
      <p:ext uri="{BB962C8B-B14F-4D97-AF65-F5344CB8AC3E}">
        <p14:creationId xmlns:p14="http://schemas.microsoft.com/office/powerpoint/2010/main" val="388364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descr="Ronny Perlman">
            <a:hlinkClick r:id="" action="ppaction://media"/>
            <a:extLst>
              <a:ext uri="{FF2B5EF4-FFF2-40B4-BE49-F238E27FC236}">
                <a16:creationId xmlns:a16="http://schemas.microsoft.com/office/drawing/2014/main" id="{88F59DD0-316A-BB4F-2325-2854E65955F2}"/>
              </a:ext>
            </a:extLst>
          </p:cNvPr>
          <p:cNvPicPr>
            <a:picLocks noRot="1" noChangeAspect="1"/>
          </p:cNvPicPr>
          <p:nvPr>
            <a:videoFile r:link="rId1"/>
          </p:nvPr>
        </p:nvPicPr>
        <p:blipFill>
          <a:blip r:embed="rId3"/>
          <a:stretch>
            <a:fillRect/>
          </a:stretch>
        </p:blipFill>
        <p:spPr>
          <a:xfrm>
            <a:off x="1165852" y="643466"/>
            <a:ext cx="9860295" cy="5571067"/>
          </a:xfrm>
          <a:prstGeom prst="rect">
            <a:avLst/>
          </a:prstGeom>
        </p:spPr>
      </p:pic>
      <p:sp>
        <p:nvSpPr>
          <p:cNvPr id="3" name="TextBox 2">
            <a:extLst>
              <a:ext uri="{FF2B5EF4-FFF2-40B4-BE49-F238E27FC236}">
                <a16:creationId xmlns:a16="http://schemas.microsoft.com/office/drawing/2014/main" id="{B7890310-810B-6698-86DA-0A3D34187632}"/>
              </a:ext>
            </a:extLst>
          </p:cNvPr>
          <p:cNvSpPr txBox="1"/>
          <p:nvPr/>
        </p:nvSpPr>
        <p:spPr>
          <a:xfrm>
            <a:off x="363890" y="6352223"/>
            <a:ext cx="11828110" cy="369332"/>
          </a:xfrm>
          <a:prstGeom prst="rect">
            <a:avLst/>
          </a:prstGeom>
          <a:noFill/>
        </p:spPr>
        <p:txBody>
          <a:bodyPr wrap="none" rtlCol="0">
            <a:spAutoFit/>
          </a:bodyPr>
          <a:lstStyle/>
          <a:p>
            <a:r>
              <a:rPr lang="en-GB" dirty="0"/>
              <a:t>Ronny Perlman: The robbing of freedom that I experienced myself and that I see here along with apartheid is my driving force.</a:t>
            </a:r>
          </a:p>
        </p:txBody>
      </p:sp>
    </p:spTree>
    <p:extLst>
      <p:ext uri="{BB962C8B-B14F-4D97-AF65-F5344CB8AC3E}">
        <p14:creationId xmlns:p14="http://schemas.microsoft.com/office/powerpoint/2010/main" val="330152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couple of women and a baby&#10;&#10;Description automatically generated">
            <a:extLst>
              <a:ext uri="{FF2B5EF4-FFF2-40B4-BE49-F238E27FC236}">
                <a16:creationId xmlns:a16="http://schemas.microsoft.com/office/drawing/2014/main" id="{D228B3AD-5DA4-677D-CA12-B20F846BAC18}"/>
              </a:ext>
            </a:extLst>
          </p:cNvPr>
          <p:cNvPicPr>
            <a:picLocks noChangeAspect="1"/>
          </p:cNvPicPr>
          <p:nvPr/>
        </p:nvPicPr>
        <p:blipFill>
          <a:blip r:embed="rId2"/>
          <a:stretch>
            <a:fillRect/>
          </a:stretch>
        </p:blipFill>
        <p:spPr>
          <a:xfrm>
            <a:off x="3206393" y="0"/>
            <a:ext cx="5779213" cy="6858000"/>
          </a:xfrm>
          <a:prstGeom prst="rect">
            <a:avLst/>
          </a:prstGeom>
        </p:spPr>
      </p:pic>
      <p:sp>
        <p:nvSpPr>
          <p:cNvPr id="4" name="TextBox 3">
            <a:extLst>
              <a:ext uri="{FF2B5EF4-FFF2-40B4-BE49-F238E27FC236}">
                <a16:creationId xmlns:a16="http://schemas.microsoft.com/office/drawing/2014/main" id="{2019E834-0A63-3764-76E3-080FCE51EC4A}"/>
              </a:ext>
            </a:extLst>
          </p:cNvPr>
          <p:cNvSpPr txBox="1"/>
          <p:nvPr/>
        </p:nvSpPr>
        <p:spPr>
          <a:xfrm>
            <a:off x="9472613" y="5900738"/>
            <a:ext cx="1990070" cy="646331"/>
          </a:xfrm>
          <a:prstGeom prst="rect">
            <a:avLst/>
          </a:prstGeom>
          <a:noFill/>
        </p:spPr>
        <p:txBody>
          <a:bodyPr wrap="square" rtlCol="0">
            <a:spAutoFit/>
          </a:bodyPr>
          <a:lstStyle/>
          <a:p>
            <a:r>
              <a:rPr lang="en-GB" dirty="0"/>
              <a:t>Palestinian Family </a:t>
            </a:r>
          </a:p>
          <a:p>
            <a:r>
              <a:rPr lang="en-GB" dirty="0"/>
              <a:t>by Malak </a:t>
            </a:r>
            <a:r>
              <a:rPr lang="en-GB" dirty="0" err="1"/>
              <a:t>Mattar</a:t>
            </a:r>
            <a:endParaRPr lang="en-GB" dirty="0"/>
          </a:p>
        </p:txBody>
      </p:sp>
    </p:spTree>
    <p:extLst>
      <p:ext uri="{BB962C8B-B14F-4D97-AF65-F5344CB8AC3E}">
        <p14:creationId xmlns:p14="http://schemas.microsoft.com/office/powerpoint/2010/main" val="31629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9937-7833-7ADE-CCA0-3595964B9647}"/>
              </a:ext>
            </a:extLst>
          </p:cNvPr>
          <p:cNvSpPr>
            <a:spLocks noGrp="1"/>
          </p:cNvSpPr>
          <p:nvPr>
            <p:ph type="title"/>
          </p:nvPr>
        </p:nvSpPr>
        <p:spPr>
          <a:xfrm>
            <a:off x="6825673" y="585216"/>
            <a:ext cx="4866794" cy="2730542"/>
          </a:xfrm>
        </p:spPr>
        <p:txBody>
          <a:bodyPr vert="horz" lIns="91440" tIns="45720" rIns="91440" bIns="45720" rtlCol="0" anchor="ctr">
            <a:normAutofit/>
          </a:bodyPr>
          <a:lstStyle/>
          <a:p>
            <a:r>
              <a:rPr lang="en-US" sz="5400" dirty="0" err="1"/>
              <a:t>Jin</a:t>
            </a:r>
            <a:r>
              <a:rPr lang="en-US" sz="5400" dirty="0"/>
              <a:t>, </a:t>
            </a:r>
            <a:r>
              <a:rPr lang="en-US" sz="5400" dirty="0" err="1"/>
              <a:t>Jiyan</a:t>
            </a:r>
            <a:r>
              <a:rPr lang="en-US" sz="5400" dirty="0"/>
              <a:t>, Azadi! </a:t>
            </a:r>
            <a:br>
              <a:rPr lang="en-US" sz="5400" dirty="0"/>
            </a:br>
            <a:r>
              <a:rPr lang="en-US" sz="5400" dirty="0"/>
              <a:t>Women, Life, Freedom (Iran)</a:t>
            </a:r>
            <a:br>
              <a:rPr lang="en-US" sz="2800" dirty="0"/>
            </a:br>
            <a:endParaRPr lang="en-US" sz="2800" dirty="0"/>
          </a:p>
        </p:txBody>
      </p:sp>
      <p:pic>
        <p:nvPicPr>
          <p:cNvPr id="5" name="Content Placeholder 4" descr="A picture containing text, tree, outdoor, person&#10;&#10;Description automatically generated">
            <a:extLst>
              <a:ext uri="{FF2B5EF4-FFF2-40B4-BE49-F238E27FC236}">
                <a16:creationId xmlns:a16="http://schemas.microsoft.com/office/drawing/2014/main" id="{46E11900-8BD7-43BA-886E-AB52702731A2}"/>
              </a:ext>
            </a:extLst>
          </p:cNvPr>
          <p:cNvPicPr>
            <a:picLocks noGrp="1" noChangeAspect="1"/>
          </p:cNvPicPr>
          <p:nvPr>
            <p:ph idx="1"/>
          </p:nvPr>
        </p:nvPicPr>
        <p:blipFill rotWithShape="1">
          <a:blip r:embed="rId2"/>
          <a:srcRect b="8476"/>
          <a:stretch/>
        </p:blipFill>
        <p:spPr>
          <a:xfrm rot="21600000">
            <a:off x="1" y="10"/>
            <a:ext cx="2934472" cy="3315748"/>
          </a:xfrm>
          <a:prstGeom prst="rect">
            <a:avLst/>
          </a:prstGeom>
        </p:spPr>
      </p:pic>
      <p:pic>
        <p:nvPicPr>
          <p:cNvPr id="7" name="Picture 6" descr="A person standing on a car with the arms raised in the air&#10;&#10;Description automatically generated with low confidence">
            <a:extLst>
              <a:ext uri="{FF2B5EF4-FFF2-40B4-BE49-F238E27FC236}">
                <a16:creationId xmlns:a16="http://schemas.microsoft.com/office/drawing/2014/main" id="{AF99B76F-9980-4367-00E7-D3B3DD5B3F63}"/>
              </a:ext>
            </a:extLst>
          </p:cNvPr>
          <p:cNvPicPr>
            <a:picLocks noChangeAspect="1"/>
          </p:cNvPicPr>
          <p:nvPr/>
        </p:nvPicPr>
        <p:blipFill rotWithShape="1">
          <a:blip r:embed="rId3"/>
          <a:srcRect l="9469" r="25632" b="-1"/>
          <a:stretch/>
        </p:blipFill>
        <p:spPr>
          <a:xfrm>
            <a:off x="3095339" y="10"/>
            <a:ext cx="2999073" cy="3315748"/>
          </a:xfrm>
          <a:prstGeom prst="rect">
            <a:avLst/>
          </a:prstGeom>
        </p:spPr>
      </p:pic>
      <p:cxnSp>
        <p:nvCxnSpPr>
          <p:cNvPr id="20" name="Straight Connector 19">
            <a:extLst>
              <a:ext uri="{FF2B5EF4-FFF2-40B4-BE49-F238E27FC236}">
                <a16:creationId xmlns:a16="http://schemas.microsoft.com/office/drawing/2014/main" id="{920FB216-68C6-4BA4-BE3A-D150792A2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3171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F7B77037-A0F6-ED65-BC27-FBF1FBB9295D}"/>
              </a:ext>
            </a:extLst>
          </p:cNvPr>
          <p:cNvSpPr txBox="1">
            <a:spLocks/>
          </p:cNvSpPr>
          <p:nvPr/>
        </p:nvSpPr>
        <p:spPr>
          <a:xfrm>
            <a:off x="6825673" y="4884515"/>
            <a:ext cx="4866794" cy="1713055"/>
          </a:xfrm>
          <a:prstGeom prst="rect">
            <a:avLst/>
          </a:prstGeom>
        </p:spPr>
        <p:txBody>
          <a:bodyPr vert="horz" lIns="45720" tIns="45720" rIns="45720" bIns="45720" rtlCol="0">
            <a:normAutofit fontScale="6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Clr>
                <a:schemeClr val="accent1"/>
              </a:buClr>
              <a:buNone/>
            </a:pPr>
            <a:endParaRPr lang="en-US" sz="1700" b="1" dirty="0"/>
          </a:p>
          <a:p>
            <a:pPr marL="0" indent="0">
              <a:lnSpc>
                <a:spcPct val="90000"/>
              </a:lnSpc>
              <a:buClr>
                <a:schemeClr val="accent1"/>
              </a:buClr>
              <a:buNone/>
            </a:pPr>
            <a:r>
              <a:rPr lang="en-US" sz="1700" dirty="0"/>
              <a:t>Photos (from top left to top right): Tehran, 1 October 2022 (</a:t>
            </a:r>
            <a:r>
              <a:rPr lang="en-US" sz="1700" dirty="0" err="1"/>
              <a:t>IranWire</a:t>
            </a:r>
            <a:r>
              <a:rPr lang="en-US" sz="1700" dirty="0"/>
              <a:t>/Middle East Images). An unveiled woman standing on top of a vehicle as thousands make their way towards Aichi cemetery in </a:t>
            </a:r>
            <a:r>
              <a:rPr lang="en-US" sz="1700" dirty="0" err="1"/>
              <a:t>Saqqez</a:t>
            </a:r>
            <a:r>
              <a:rPr lang="en-US" sz="1700" dirty="0"/>
              <a:t>, </a:t>
            </a:r>
            <a:r>
              <a:rPr lang="en-US" sz="1700" dirty="0" err="1"/>
              <a:t>Jîna</a:t>
            </a:r>
            <a:r>
              <a:rPr lang="en-US" sz="1700" dirty="0"/>
              <a:t> (</a:t>
            </a:r>
            <a:r>
              <a:rPr lang="en-US" sz="1700" dirty="0" err="1"/>
              <a:t>Mahsa</a:t>
            </a:r>
            <a:r>
              <a:rPr lang="en-US" sz="1700" dirty="0"/>
              <a:t>) </a:t>
            </a:r>
            <a:r>
              <a:rPr lang="en-US" sz="1700" dirty="0" err="1"/>
              <a:t>Amini’s</a:t>
            </a:r>
            <a:r>
              <a:rPr lang="en-US" sz="1700" dirty="0"/>
              <a:t> home town in the western Iranian province of Kurdistan, to mark 40 days since her death, defying heightened security measures as part of a bloody crackdown on women-led protests (UGC/AFP/Getty Images).</a:t>
            </a:r>
          </a:p>
          <a:p>
            <a:pPr marL="0" indent="0">
              <a:lnSpc>
                <a:spcPct val="90000"/>
              </a:lnSpc>
              <a:buClr>
                <a:schemeClr val="accent1"/>
              </a:buClr>
              <a:buNone/>
            </a:pPr>
            <a:r>
              <a:rPr lang="en-US" sz="1700" dirty="0"/>
              <a:t>Photo (bottom): Women run away from anti-riot police during a protest of the death of a young woman, </a:t>
            </a:r>
            <a:r>
              <a:rPr lang="en-US" sz="1700" dirty="0" err="1"/>
              <a:t>Jîna</a:t>
            </a:r>
            <a:r>
              <a:rPr lang="en-US" sz="1700" dirty="0"/>
              <a:t> (</a:t>
            </a:r>
            <a:r>
              <a:rPr lang="en-US" sz="1700" dirty="0" err="1"/>
              <a:t>Mahsa</a:t>
            </a:r>
            <a:r>
              <a:rPr lang="en-US" sz="1700" dirty="0"/>
              <a:t>) </a:t>
            </a:r>
            <a:r>
              <a:rPr lang="en-US" sz="1700" dirty="0" err="1"/>
              <a:t>Amini’s</a:t>
            </a:r>
            <a:r>
              <a:rPr lang="en-US" sz="1700" dirty="0"/>
              <a:t>, who had been detained for violating the country's conservative dress code, in downtown Tehran, Iran, on 19 September 2022 (AP).</a:t>
            </a:r>
          </a:p>
        </p:txBody>
      </p:sp>
      <p:pic>
        <p:nvPicPr>
          <p:cNvPr id="9" name="Picture 8" descr="A group of people walking on a street&#10;&#10;Description automatically generated with low confidence">
            <a:extLst>
              <a:ext uri="{FF2B5EF4-FFF2-40B4-BE49-F238E27FC236}">
                <a16:creationId xmlns:a16="http://schemas.microsoft.com/office/drawing/2014/main" id="{F053CF72-EBF0-809B-6B6A-0772DDBF4B0E}"/>
              </a:ext>
            </a:extLst>
          </p:cNvPr>
          <p:cNvPicPr>
            <a:picLocks noChangeAspect="1"/>
          </p:cNvPicPr>
          <p:nvPr/>
        </p:nvPicPr>
        <p:blipFill rotWithShape="1">
          <a:blip r:embed="rId4"/>
          <a:srcRect t="3424" b="22598"/>
          <a:stretch/>
        </p:blipFill>
        <p:spPr>
          <a:xfrm>
            <a:off x="20" y="3476625"/>
            <a:ext cx="6094392" cy="3381375"/>
          </a:xfrm>
          <a:prstGeom prst="rect">
            <a:avLst/>
          </a:prstGeom>
        </p:spPr>
      </p:pic>
    </p:spTree>
    <p:extLst>
      <p:ext uri="{BB962C8B-B14F-4D97-AF65-F5344CB8AC3E}">
        <p14:creationId xmlns:p14="http://schemas.microsoft.com/office/powerpoint/2010/main" val="3558903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person and a city&#10;&#10;Description automatically generated">
            <a:extLst>
              <a:ext uri="{FF2B5EF4-FFF2-40B4-BE49-F238E27FC236}">
                <a16:creationId xmlns:a16="http://schemas.microsoft.com/office/drawing/2014/main" id="{8B30150C-C63E-8139-E73C-EF4EEEED8210}"/>
              </a:ext>
            </a:extLst>
          </p:cNvPr>
          <p:cNvPicPr>
            <a:picLocks noChangeAspect="1"/>
          </p:cNvPicPr>
          <p:nvPr/>
        </p:nvPicPr>
        <p:blipFill>
          <a:blip r:embed="rId2"/>
          <a:stretch>
            <a:fillRect/>
          </a:stretch>
        </p:blipFill>
        <p:spPr>
          <a:xfrm>
            <a:off x="1" y="225787"/>
            <a:ext cx="4445000" cy="5549900"/>
          </a:xfrm>
          <a:prstGeom prst="rect">
            <a:avLst/>
          </a:prstGeom>
        </p:spPr>
      </p:pic>
      <p:pic>
        <p:nvPicPr>
          <p:cNvPr id="9" name="Picture 8" descr="A poster with text and images&#10;&#10;Description automatically generated with medium confidence">
            <a:extLst>
              <a:ext uri="{FF2B5EF4-FFF2-40B4-BE49-F238E27FC236}">
                <a16:creationId xmlns:a16="http://schemas.microsoft.com/office/drawing/2014/main" id="{2F733025-A622-11DD-6B28-2C0F866493FD}"/>
              </a:ext>
            </a:extLst>
          </p:cNvPr>
          <p:cNvPicPr>
            <a:picLocks noChangeAspect="1"/>
          </p:cNvPicPr>
          <p:nvPr/>
        </p:nvPicPr>
        <p:blipFill>
          <a:blip r:embed="rId3"/>
          <a:stretch>
            <a:fillRect/>
          </a:stretch>
        </p:blipFill>
        <p:spPr>
          <a:xfrm>
            <a:off x="3949749" y="431157"/>
            <a:ext cx="4103933" cy="5139159"/>
          </a:xfrm>
          <a:prstGeom prst="rect">
            <a:avLst/>
          </a:prstGeom>
        </p:spPr>
      </p:pic>
      <p:pic>
        <p:nvPicPr>
          <p:cNvPr id="11" name="Picture 10" descr="A page of a medical report&#10;&#10;Description automatically generated with medium confidence">
            <a:extLst>
              <a:ext uri="{FF2B5EF4-FFF2-40B4-BE49-F238E27FC236}">
                <a16:creationId xmlns:a16="http://schemas.microsoft.com/office/drawing/2014/main" id="{AE38CAE7-E081-2160-C14D-DA5F940A65E5}"/>
              </a:ext>
            </a:extLst>
          </p:cNvPr>
          <p:cNvPicPr>
            <a:picLocks noChangeAspect="1"/>
          </p:cNvPicPr>
          <p:nvPr/>
        </p:nvPicPr>
        <p:blipFill>
          <a:blip r:embed="rId4"/>
          <a:stretch>
            <a:fillRect/>
          </a:stretch>
        </p:blipFill>
        <p:spPr>
          <a:xfrm>
            <a:off x="7747000" y="225787"/>
            <a:ext cx="4445000" cy="5549900"/>
          </a:xfrm>
          <a:prstGeom prst="rect">
            <a:avLst/>
          </a:prstGeom>
        </p:spPr>
      </p:pic>
      <p:sp>
        <p:nvSpPr>
          <p:cNvPr id="12" name="TextBox 11">
            <a:extLst>
              <a:ext uri="{FF2B5EF4-FFF2-40B4-BE49-F238E27FC236}">
                <a16:creationId xmlns:a16="http://schemas.microsoft.com/office/drawing/2014/main" id="{268DC6C7-7C4F-D791-51DB-1E3521A55104}"/>
              </a:ext>
            </a:extLst>
          </p:cNvPr>
          <p:cNvSpPr txBox="1"/>
          <p:nvPr/>
        </p:nvSpPr>
        <p:spPr>
          <a:xfrm>
            <a:off x="1250066" y="6123008"/>
            <a:ext cx="9803757" cy="646331"/>
          </a:xfrm>
          <a:prstGeom prst="rect">
            <a:avLst/>
          </a:prstGeom>
          <a:noFill/>
        </p:spPr>
        <p:txBody>
          <a:bodyPr wrap="square" rtlCol="0">
            <a:spAutoFit/>
          </a:bodyPr>
          <a:lstStyle/>
          <a:p>
            <a:pPr algn="ctr"/>
            <a:r>
              <a:rPr lang="en-GB" b="1" dirty="0"/>
              <a:t>Sparking a revolution: Bahareh </a:t>
            </a:r>
            <a:r>
              <a:rPr lang="en-GB" b="1" dirty="0" err="1"/>
              <a:t>Akrami</a:t>
            </a:r>
            <a:r>
              <a:rPr lang="en-GB" b="1" dirty="0"/>
              <a:t> &amp; Farid Vahid</a:t>
            </a:r>
            <a:r>
              <a:rPr lang="en-GB" dirty="0"/>
              <a:t>. From Woman, Life, Freedom by Marjane Satrapi (2024) Seven Stories Press UK.</a:t>
            </a:r>
          </a:p>
        </p:txBody>
      </p:sp>
    </p:spTree>
    <p:extLst>
      <p:ext uri="{BB962C8B-B14F-4D97-AF65-F5344CB8AC3E}">
        <p14:creationId xmlns:p14="http://schemas.microsoft.com/office/powerpoint/2010/main" val="2244847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5A729-7A40-6C72-E7FE-D098F9A4E864}"/>
              </a:ext>
            </a:extLst>
          </p:cNvPr>
          <p:cNvSpPr>
            <a:spLocks noGrp="1"/>
          </p:cNvSpPr>
          <p:nvPr>
            <p:ph type="title"/>
          </p:nvPr>
        </p:nvSpPr>
        <p:spPr>
          <a:xfrm>
            <a:off x="573024" y="4608575"/>
            <a:ext cx="5242560" cy="1765715"/>
          </a:xfrm>
        </p:spPr>
        <p:txBody>
          <a:bodyPr vert="horz" lIns="91440" tIns="45720" rIns="91440" bIns="45720" rtlCol="0" anchor="ctr">
            <a:normAutofit/>
          </a:bodyPr>
          <a:lstStyle/>
          <a:p>
            <a:r>
              <a:rPr lang="en-US" sz="4400" spc="100" dirty="0">
                <a:solidFill>
                  <a:srgbClr val="FFFFFF"/>
                </a:solidFill>
              </a:rPr>
              <a:t>A feminist and intersectional movement</a:t>
            </a:r>
          </a:p>
        </p:txBody>
      </p:sp>
      <p:pic>
        <p:nvPicPr>
          <p:cNvPr id="6" name="Picture Placeholder 5" descr="A group of people around a fire&#10;&#10;Description automatically generated with medium confidence">
            <a:extLst>
              <a:ext uri="{FF2B5EF4-FFF2-40B4-BE49-F238E27FC236}">
                <a16:creationId xmlns:a16="http://schemas.microsoft.com/office/drawing/2014/main" id="{DD621227-BA59-452A-AC33-1053CEF485C5}"/>
              </a:ext>
            </a:extLst>
          </p:cNvPr>
          <p:cNvPicPr>
            <a:picLocks noGrp="1" noChangeAspect="1"/>
          </p:cNvPicPr>
          <p:nvPr>
            <p:ph type="pic" idx="1"/>
          </p:nvPr>
        </p:nvPicPr>
        <p:blipFill rotWithShape="1">
          <a:blip r:embed="rId2"/>
          <a:srcRect t="2743" b="5537"/>
          <a:stretch/>
        </p:blipFill>
        <p:spPr>
          <a:xfrm>
            <a:off x="327547" y="321733"/>
            <a:ext cx="5688020" cy="3899748"/>
          </a:xfrm>
          <a:prstGeom prst="rect">
            <a:avLst/>
          </a:prstGeom>
        </p:spPr>
      </p:pic>
      <p:sp>
        <p:nvSpPr>
          <p:cNvPr id="37" name="Rectangle 36">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A6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F759C99-BE3F-2D1A-C318-E0590B991C43}"/>
              </a:ext>
            </a:extLst>
          </p:cNvPr>
          <p:cNvSpPr>
            <a:spLocks noGrp="1"/>
          </p:cNvSpPr>
          <p:nvPr>
            <p:ph type="body" sz="half" idx="2"/>
          </p:nvPr>
        </p:nvSpPr>
        <p:spPr>
          <a:xfrm>
            <a:off x="6661065" y="416688"/>
            <a:ext cx="4724573" cy="5957601"/>
          </a:xfrm>
        </p:spPr>
        <p:txBody>
          <a:bodyPr vert="horz" lIns="45720" tIns="45720" rIns="45720" bIns="45720" rtlCol="0" anchor="ctr">
            <a:normAutofit lnSpcReduction="10000"/>
          </a:bodyPr>
          <a:lstStyle/>
          <a:p>
            <a:pPr indent="-228600">
              <a:lnSpc>
                <a:spcPct val="90000"/>
              </a:lnSpc>
            </a:pPr>
            <a:r>
              <a:rPr lang="en-US" sz="2000" dirty="0" err="1">
                <a:solidFill>
                  <a:srgbClr val="FFFFFF"/>
                </a:solidFill>
              </a:rPr>
              <a:t>Jin</a:t>
            </a:r>
            <a:r>
              <a:rPr lang="en-US" sz="2000" dirty="0">
                <a:solidFill>
                  <a:srgbClr val="FFFFFF"/>
                </a:solidFill>
              </a:rPr>
              <a:t>, </a:t>
            </a:r>
            <a:r>
              <a:rPr lang="en-US" sz="2000" dirty="0" err="1">
                <a:solidFill>
                  <a:srgbClr val="FFFFFF"/>
                </a:solidFill>
              </a:rPr>
              <a:t>Jiyan</a:t>
            </a:r>
            <a:r>
              <a:rPr lang="en-US" sz="2000" dirty="0">
                <a:solidFill>
                  <a:srgbClr val="FFFFFF"/>
                </a:solidFill>
              </a:rPr>
              <a:t>, Azadi. Women, Life, Freedom ➤ origins in the Kurdish feminist resistance movements of the late 20th century and historical ties to the Kurdistan Workers’ Party (PKK). A reminder that national liberation must begin with the liberation of women</a:t>
            </a:r>
          </a:p>
          <a:p>
            <a:pPr indent="-228600">
              <a:lnSpc>
                <a:spcPct val="90000"/>
              </a:lnSpc>
            </a:pPr>
            <a:endParaRPr lang="en-US" sz="2000" dirty="0">
              <a:solidFill>
                <a:srgbClr val="FFFFFF"/>
              </a:solidFill>
            </a:endParaRPr>
          </a:p>
          <a:p>
            <a:pPr indent="-228600">
              <a:lnSpc>
                <a:spcPct val="90000"/>
              </a:lnSpc>
            </a:pPr>
            <a:r>
              <a:rPr lang="en-US" sz="2000" dirty="0">
                <a:solidFill>
                  <a:srgbClr val="FFFFFF"/>
                </a:solidFill>
              </a:rPr>
              <a:t>Feminist ➤ brought to the fore questions of women’s rights and minority rights, bodily autonomy, freedom, and feminist struggles in Iran</a:t>
            </a:r>
          </a:p>
          <a:p>
            <a:pPr indent="-228600">
              <a:lnSpc>
                <a:spcPct val="90000"/>
              </a:lnSpc>
            </a:pPr>
            <a:endParaRPr lang="en-US" sz="2000" dirty="0">
              <a:solidFill>
                <a:srgbClr val="FFFFFF"/>
              </a:solidFill>
            </a:endParaRPr>
          </a:p>
          <a:p>
            <a:pPr indent="-228600">
              <a:lnSpc>
                <a:spcPct val="90000"/>
              </a:lnSpc>
            </a:pPr>
            <a:r>
              <a:rPr lang="en-US" sz="2000" dirty="0">
                <a:solidFill>
                  <a:srgbClr val="FFFFFF"/>
                </a:solidFill>
              </a:rPr>
              <a:t>Intersectional ➤ the oppression of minorities – be they sexual, religious and ethnic – are central to the articulation of women’s liberation </a:t>
            </a:r>
          </a:p>
          <a:p>
            <a:pPr indent="-228600">
              <a:lnSpc>
                <a:spcPct val="90000"/>
              </a:lnSpc>
            </a:pPr>
            <a:endParaRPr lang="en-US" sz="2000" dirty="0">
              <a:solidFill>
                <a:srgbClr val="FFFFFF"/>
              </a:solidFill>
            </a:endParaRPr>
          </a:p>
          <a:p>
            <a:pPr indent="-228600">
              <a:lnSpc>
                <a:spcPct val="90000"/>
              </a:lnSpc>
            </a:pPr>
            <a:r>
              <a:rPr lang="en-US" sz="2000" dirty="0">
                <a:solidFill>
                  <a:srgbClr val="FFFFFF"/>
                </a:solidFill>
              </a:rPr>
              <a:t>Men are also in the streets, siding with their “sisters” for men’s liberation</a:t>
            </a:r>
          </a:p>
          <a:p>
            <a:pPr indent="-228600">
              <a:lnSpc>
                <a:spcPct val="90000"/>
              </a:lnSpc>
            </a:pPr>
            <a:endParaRPr lang="en-US" sz="1300" dirty="0">
              <a:solidFill>
                <a:srgbClr val="FFFFFF"/>
              </a:solidFill>
            </a:endParaRPr>
          </a:p>
          <a:p>
            <a:pPr indent="-228600">
              <a:lnSpc>
                <a:spcPct val="90000"/>
              </a:lnSpc>
            </a:pPr>
            <a:endParaRPr lang="en-US" sz="1400" dirty="0">
              <a:solidFill>
                <a:srgbClr val="FFFFFF"/>
              </a:solidFill>
            </a:endParaRPr>
          </a:p>
          <a:p>
            <a:pPr indent="-228600">
              <a:lnSpc>
                <a:spcPct val="90000"/>
              </a:lnSpc>
            </a:pPr>
            <a:r>
              <a:rPr lang="en-US" sz="1400" dirty="0">
                <a:solidFill>
                  <a:srgbClr val="FFFFFF"/>
                </a:solidFill>
              </a:rPr>
              <a:t>Image: Iranian protesters set their scarves on fire while marching down a street on 1 October 2022 in Tehran, Iran (Getty Images).</a:t>
            </a:r>
          </a:p>
        </p:txBody>
      </p:sp>
    </p:spTree>
    <p:extLst>
      <p:ext uri="{BB962C8B-B14F-4D97-AF65-F5344CB8AC3E}">
        <p14:creationId xmlns:p14="http://schemas.microsoft.com/office/powerpoint/2010/main" val="391718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171C07-9C89-BB2A-A95B-A6E6DB64B777}"/>
              </a:ext>
            </a:extLst>
          </p:cNvPr>
          <p:cNvSpPr>
            <a:spLocks noGrp="1"/>
          </p:cNvSpPr>
          <p:nvPr>
            <p:ph type="title"/>
          </p:nvPr>
        </p:nvSpPr>
        <p:spPr>
          <a:xfrm>
            <a:off x="573024" y="4608575"/>
            <a:ext cx="5242560" cy="1765715"/>
          </a:xfrm>
        </p:spPr>
        <p:txBody>
          <a:bodyPr>
            <a:normAutofit/>
          </a:bodyPr>
          <a:lstStyle/>
          <a:p>
            <a:pPr algn="r"/>
            <a:r>
              <a:rPr lang="en-GB" sz="4400">
                <a:solidFill>
                  <a:srgbClr val="FFFFFF"/>
                </a:solidFill>
              </a:rPr>
              <a:t>Outline</a:t>
            </a:r>
          </a:p>
        </p:txBody>
      </p:sp>
      <p:pic>
        <p:nvPicPr>
          <p:cNvPr id="5" name="Picture 4" descr="A banner with a group of people on it&#10;&#10;Description automatically generated">
            <a:extLst>
              <a:ext uri="{FF2B5EF4-FFF2-40B4-BE49-F238E27FC236}">
                <a16:creationId xmlns:a16="http://schemas.microsoft.com/office/drawing/2014/main" id="{16C69C1C-F687-0966-37F9-41A606221293}"/>
              </a:ext>
            </a:extLst>
          </p:cNvPr>
          <p:cNvPicPr>
            <a:picLocks noChangeAspect="1"/>
          </p:cNvPicPr>
          <p:nvPr/>
        </p:nvPicPr>
        <p:blipFill rotWithShape="1">
          <a:blip r:embed="rId3"/>
          <a:srcRect l="13173" r="5513" b="2"/>
          <a:stretch/>
        </p:blipFill>
        <p:spPr>
          <a:xfrm>
            <a:off x="327547" y="321733"/>
            <a:ext cx="5688020" cy="3899748"/>
          </a:xfrm>
          <a:prstGeom prst="rect">
            <a:avLst/>
          </a:prstGeom>
        </p:spPr>
      </p:pic>
      <p:sp>
        <p:nvSpPr>
          <p:cNvPr id="12" name="Rectangle 11">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2C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A98BB5-6E73-BBB1-23ED-CD9D16C8FDF7}"/>
              </a:ext>
            </a:extLst>
          </p:cNvPr>
          <p:cNvSpPr>
            <a:spLocks noGrp="1"/>
          </p:cNvSpPr>
          <p:nvPr>
            <p:ph idx="1"/>
          </p:nvPr>
        </p:nvSpPr>
        <p:spPr>
          <a:xfrm>
            <a:off x="6503670" y="651510"/>
            <a:ext cx="4903469" cy="5722780"/>
          </a:xfrm>
        </p:spPr>
        <p:txBody>
          <a:bodyPr anchor="ctr">
            <a:normAutofit fontScale="92500"/>
          </a:bodyPr>
          <a:lstStyle/>
          <a:p>
            <a:r>
              <a:rPr lang="en-GB" dirty="0">
                <a:solidFill>
                  <a:srgbClr val="FFFFFF"/>
                </a:solidFill>
              </a:rPr>
              <a:t>► Recognising and debunking myths about violence in global politics (using a gender lens)</a:t>
            </a:r>
          </a:p>
          <a:p>
            <a:r>
              <a:rPr lang="en-GB" dirty="0">
                <a:solidFill>
                  <a:srgbClr val="FFFFFF"/>
                </a:solidFill>
              </a:rPr>
              <a:t>Myth#1: The forms violence takes (it is not only physical)</a:t>
            </a:r>
          </a:p>
          <a:p>
            <a:r>
              <a:rPr lang="en-GB" dirty="0">
                <a:solidFill>
                  <a:srgbClr val="FFFFFF"/>
                </a:solidFill>
              </a:rPr>
              <a:t>Myth #2: Violence as masculine and peace-making as feminine (using feminist critiques of violence)</a:t>
            </a:r>
          </a:p>
          <a:p>
            <a:r>
              <a:rPr lang="en-GB" dirty="0">
                <a:solidFill>
                  <a:srgbClr val="FFFFFF"/>
                </a:solidFill>
              </a:rPr>
              <a:t>Myth #3: The spaces and actors who have the power to reduce violence (learning from feminist grassroots movements) </a:t>
            </a:r>
          </a:p>
          <a:p>
            <a:pPr lvl="1">
              <a:buClr>
                <a:schemeClr val="bg1"/>
              </a:buClr>
              <a:buSzPct val="150000"/>
              <a:buFont typeface="Arial" panose="020B0604020202020204" pitchFamily="34" charset="0"/>
              <a:buChar char="•"/>
            </a:pPr>
            <a:r>
              <a:rPr lang="en-GB" dirty="0">
                <a:solidFill>
                  <a:srgbClr val="FFFFFF"/>
                </a:solidFill>
              </a:rPr>
              <a:t>Greenham Common Peace Protest (UK)</a:t>
            </a:r>
          </a:p>
          <a:p>
            <a:pPr lvl="1">
              <a:buClr>
                <a:schemeClr val="bg1"/>
              </a:buClr>
              <a:buSzPct val="150000"/>
              <a:buFont typeface="Arial" panose="020B0604020202020204" pitchFamily="34" charset="0"/>
              <a:buChar char="•"/>
            </a:pPr>
            <a:r>
              <a:rPr lang="en-GB" dirty="0">
                <a:solidFill>
                  <a:srgbClr val="FFFFFF"/>
                </a:solidFill>
              </a:rPr>
              <a:t>Madres de Plaza de Mayo (Argentina)</a:t>
            </a:r>
          </a:p>
          <a:p>
            <a:pPr lvl="1">
              <a:buClr>
                <a:schemeClr val="bg1"/>
              </a:buClr>
              <a:buSzPct val="150000"/>
              <a:buFont typeface="Arial" panose="020B0604020202020204" pitchFamily="34" charset="0"/>
              <a:buChar char="•"/>
            </a:pPr>
            <a:r>
              <a:rPr lang="en-GB" dirty="0" err="1">
                <a:solidFill>
                  <a:srgbClr val="FFFFFF"/>
                </a:solidFill>
              </a:rPr>
              <a:t>Jin</a:t>
            </a:r>
            <a:r>
              <a:rPr lang="en-GB" dirty="0">
                <a:solidFill>
                  <a:srgbClr val="FFFFFF"/>
                </a:solidFill>
              </a:rPr>
              <a:t>, </a:t>
            </a:r>
            <a:r>
              <a:rPr lang="en-GB" dirty="0" err="1">
                <a:solidFill>
                  <a:srgbClr val="FFFFFF"/>
                </a:solidFill>
              </a:rPr>
              <a:t>Jiyan</a:t>
            </a:r>
            <a:r>
              <a:rPr lang="en-GB" dirty="0">
                <a:solidFill>
                  <a:srgbClr val="FFFFFF"/>
                </a:solidFill>
              </a:rPr>
              <a:t>, Azadi! Women, Life, Freedom movement (Iran)</a:t>
            </a:r>
          </a:p>
          <a:p>
            <a:pPr lvl="1">
              <a:buClr>
                <a:schemeClr val="bg1"/>
              </a:buClr>
              <a:buSzPct val="150000"/>
              <a:buFont typeface="Arial" panose="020B0604020202020204" pitchFamily="34" charset="0"/>
              <a:buChar char="•"/>
            </a:pPr>
            <a:r>
              <a:rPr lang="en-GB" dirty="0" err="1">
                <a:solidFill>
                  <a:srgbClr val="FFFFFF"/>
                </a:solidFill>
              </a:rPr>
              <a:t>CheckPoint</a:t>
            </a:r>
            <a:r>
              <a:rPr lang="en-GB" dirty="0">
                <a:solidFill>
                  <a:srgbClr val="FFFFFF"/>
                </a:solidFill>
              </a:rPr>
              <a:t> Watch (Palestinian Occupied Territories)</a:t>
            </a:r>
          </a:p>
          <a:p>
            <a:r>
              <a:rPr lang="en-GB" dirty="0">
                <a:solidFill>
                  <a:srgbClr val="FFFFFF"/>
                </a:solidFill>
              </a:rPr>
              <a:t>What lessons can be learnt in our own and collective struggles against violence?</a:t>
            </a:r>
          </a:p>
          <a:p>
            <a:endParaRPr lang="en-GB" dirty="0">
              <a:solidFill>
                <a:srgbClr val="FFFFFF"/>
              </a:solidFill>
            </a:endParaRPr>
          </a:p>
        </p:txBody>
      </p:sp>
    </p:spTree>
    <p:extLst>
      <p:ext uri="{BB962C8B-B14F-4D97-AF65-F5344CB8AC3E}">
        <p14:creationId xmlns:p14="http://schemas.microsoft.com/office/powerpoint/2010/main" val="323362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AF9F-1FFD-15F2-4443-06FA54563A44}"/>
              </a:ext>
            </a:extLst>
          </p:cNvPr>
          <p:cNvSpPr>
            <a:spLocks noGrp="1"/>
          </p:cNvSpPr>
          <p:nvPr>
            <p:ph type="ctrTitle"/>
          </p:nvPr>
        </p:nvSpPr>
        <p:spPr>
          <a:xfrm>
            <a:off x="457200" y="4960136"/>
            <a:ext cx="7772400" cy="1738837"/>
          </a:xfrm>
        </p:spPr>
        <p:txBody>
          <a:bodyPr>
            <a:normAutofit/>
          </a:bodyPr>
          <a:lstStyle/>
          <a:p>
            <a:r>
              <a:rPr lang="en-US" sz="2400" dirty="0"/>
              <a:t>How can global movements of solidarity AGAINST VIOLENCE, both feminist and intersectional, be sustained without replicating the dominant power structures present in global politics? </a:t>
            </a:r>
            <a:br>
              <a:rPr lang="en-US" sz="2000" dirty="0"/>
            </a:br>
            <a:endParaRPr lang="en-US" sz="2000" dirty="0"/>
          </a:p>
        </p:txBody>
      </p:sp>
      <p:pic>
        <p:nvPicPr>
          <p:cNvPr id="5" name="Picture 4" descr="Graphical user interface, website&#10;&#10;Description automatically generated">
            <a:extLst>
              <a:ext uri="{FF2B5EF4-FFF2-40B4-BE49-F238E27FC236}">
                <a16:creationId xmlns:a16="http://schemas.microsoft.com/office/drawing/2014/main" id="{A6F65AC3-3841-E299-361C-ECD8F2845AF7}"/>
              </a:ext>
            </a:extLst>
          </p:cNvPr>
          <p:cNvPicPr>
            <a:picLocks noChangeAspect="1"/>
          </p:cNvPicPr>
          <p:nvPr/>
        </p:nvPicPr>
        <p:blipFill rotWithShape="1">
          <a:blip r:embed="rId2"/>
          <a:srcRect t="22702" b="17298"/>
          <a:stretch/>
        </p:blipFill>
        <p:spPr>
          <a:xfrm>
            <a:off x="20" y="10"/>
            <a:ext cx="12191980" cy="4571990"/>
          </a:xfrm>
          <a:prstGeom prst="rect">
            <a:avLst/>
          </a:prstGeom>
        </p:spPr>
      </p:pic>
    </p:spTree>
    <p:extLst>
      <p:ext uri="{BB962C8B-B14F-4D97-AF65-F5344CB8AC3E}">
        <p14:creationId xmlns:p14="http://schemas.microsoft.com/office/powerpoint/2010/main" val="1824900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23416DF-B283-4D9F-A625-146552CA9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0" name="Oval 5">
            <a:extLst>
              <a:ext uri="{FF2B5EF4-FFF2-40B4-BE49-F238E27FC236}">
                <a16:creationId xmlns:a16="http://schemas.microsoft.com/office/drawing/2014/main" id="{73834904-4D9B-41F7-8DA6-0709FD9F7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51" name="Straight Connector 50">
            <a:extLst>
              <a:ext uri="{FF2B5EF4-FFF2-40B4-BE49-F238E27FC236}">
                <a16:creationId xmlns:a16="http://schemas.microsoft.com/office/drawing/2014/main" id="{C00D1207-ECAF-48E9-8834-2CE4D2198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1D2E3C52-528A-4049-BCAA-5460756B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84765EE-A592-F7D0-9975-947DD322171E}"/>
              </a:ext>
            </a:extLst>
          </p:cNvPr>
          <p:cNvSpPr>
            <a:spLocks noGrp="1"/>
          </p:cNvSpPr>
          <p:nvPr>
            <p:ph type="title"/>
          </p:nvPr>
        </p:nvSpPr>
        <p:spPr>
          <a:xfrm>
            <a:off x="457200" y="4960137"/>
            <a:ext cx="7772400" cy="1463040"/>
          </a:xfrm>
        </p:spPr>
        <p:txBody>
          <a:bodyPr vert="horz" lIns="91440" tIns="45720" rIns="91440" bIns="45720" rtlCol="0" anchor="ctr">
            <a:normAutofit fontScale="90000"/>
          </a:bodyPr>
          <a:lstStyle/>
          <a:p>
            <a:pPr algn="r"/>
            <a:r>
              <a:rPr lang="en-US" sz="3500" spc="200" dirty="0">
                <a:solidFill>
                  <a:srgbClr val="FFFFFF"/>
                </a:solidFill>
              </a:rPr>
              <a:t>Facts and figures: Women and girls during the war in Gaza – UN Women </a:t>
            </a:r>
            <a:br>
              <a:rPr lang="en-US" sz="3500" spc="200" dirty="0">
                <a:solidFill>
                  <a:srgbClr val="FFFFFF"/>
                </a:solidFill>
              </a:rPr>
            </a:br>
            <a:r>
              <a:rPr lang="en-US" sz="3500" spc="200" dirty="0">
                <a:solidFill>
                  <a:srgbClr val="FFFFFF"/>
                </a:solidFill>
              </a:rPr>
              <a:t>(19 January 2024) / Why aren’t feminists speaking up?</a:t>
            </a:r>
          </a:p>
        </p:txBody>
      </p:sp>
      <p:sp useBgFill="1">
        <p:nvSpPr>
          <p:cNvPr id="53" name="Rectangle 52">
            <a:extLst>
              <a:ext uri="{FF2B5EF4-FFF2-40B4-BE49-F238E27FC236}">
                <a16:creationId xmlns:a16="http://schemas.microsoft.com/office/drawing/2014/main" id="{CD5B542C-8183-4445-AF4D-B23AAE329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aphic of a person and a child&#10;&#10;Description automatically generated with medium confidence">
            <a:extLst>
              <a:ext uri="{FF2B5EF4-FFF2-40B4-BE49-F238E27FC236}">
                <a16:creationId xmlns:a16="http://schemas.microsoft.com/office/drawing/2014/main" id="{CB64EDDC-473B-45E2-BE16-538C3189948A}"/>
              </a:ext>
            </a:extLst>
          </p:cNvPr>
          <p:cNvPicPr>
            <a:picLocks noChangeAspect="1"/>
          </p:cNvPicPr>
          <p:nvPr/>
        </p:nvPicPr>
        <p:blipFill>
          <a:blip r:embed="rId2"/>
          <a:stretch>
            <a:fillRect/>
          </a:stretch>
        </p:blipFill>
        <p:spPr>
          <a:xfrm>
            <a:off x="1116634" y="484632"/>
            <a:ext cx="4105048" cy="3602180"/>
          </a:xfrm>
          <a:prstGeom prst="rect">
            <a:avLst/>
          </a:prstGeom>
        </p:spPr>
      </p:pic>
      <p:cxnSp>
        <p:nvCxnSpPr>
          <p:cNvPr id="54" name="Straight Connector 53">
            <a:extLst>
              <a:ext uri="{FF2B5EF4-FFF2-40B4-BE49-F238E27FC236}">
                <a16:creationId xmlns:a16="http://schemas.microsoft.com/office/drawing/2014/main" id="{84ED9B5A-5577-4CA5-97AA-0E5E2EA975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60141" y="822682"/>
            <a:ext cx="0" cy="292608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close-up of a person's pregnancy&#10;&#10;Description automatically generated">
            <a:extLst>
              <a:ext uri="{FF2B5EF4-FFF2-40B4-BE49-F238E27FC236}">
                <a16:creationId xmlns:a16="http://schemas.microsoft.com/office/drawing/2014/main" id="{8AB9214A-133D-FBA8-A946-70208DB13920}"/>
              </a:ext>
            </a:extLst>
          </p:cNvPr>
          <p:cNvPicPr>
            <a:picLocks noChangeAspect="1"/>
          </p:cNvPicPr>
          <p:nvPr/>
        </p:nvPicPr>
        <p:blipFill>
          <a:blip r:embed="rId3"/>
          <a:stretch>
            <a:fillRect/>
          </a:stretch>
        </p:blipFill>
        <p:spPr>
          <a:xfrm>
            <a:off x="7047699" y="484632"/>
            <a:ext cx="3922374" cy="3602181"/>
          </a:xfrm>
          <a:prstGeom prst="rect">
            <a:avLst/>
          </a:prstGeom>
        </p:spPr>
      </p:pic>
      <p:cxnSp>
        <p:nvCxnSpPr>
          <p:cNvPr id="55" name="Straight Connector 54">
            <a:extLst>
              <a:ext uri="{FF2B5EF4-FFF2-40B4-BE49-F238E27FC236}">
                <a16:creationId xmlns:a16="http://schemas.microsoft.com/office/drawing/2014/main" id="{2724283B-587C-4A0E-A50E-B8914975B4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29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4E7579-B0B6-456A-EE9B-BBA65CC82FED}"/>
              </a:ext>
            </a:extLst>
          </p:cNvPr>
          <p:cNvSpPr>
            <a:spLocks noGrp="1"/>
          </p:cNvSpPr>
          <p:nvPr>
            <p:ph type="title"/>
          </p:nvPr>
        </p:nvSpPr>
        <p:spPr>
          <a:xfrm>
            <a:off x="964788" y="804333"/>
            <a:ext cx="3391900" cy="5249334"/>
          </a:xfrm>
        </p:spPr>
        <p:txBody>
          <a:bodyPr>
            <a:normAutofit/>
          </a:bodyPr>
          <a:lstStyle/>
          <a:p>
            <a:pPr algn="r"/>
            <a:r>
              <a:rPr lang="en-GB" dirty="0"/>
              <a:t>When Is Life </a:t>
            </a:r>
            <a:r>
              <a:rPr lang="en-GB" dirty="0" err="1"/>
              <a:t>Grievable</a:t>
            </a:r>
            <a:r>
              <a:rPr lang="en-GB" dirty="0"/>
              <a:t>?</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A9BF7E-A4F8-D8F1-5B87-1C167959B150}"/>
              </a:ext>
            </a:extLst>
          </p:cNvPr>
          <p:cNvSpPr>
            <a:spLocks noGrp="1"/>
          </p:cNvSpPr>
          <p:nvPr>
            <p:ph idx="1"/>
          </p:nvPr>
        </p:nvSpPr>
        <p:spPr>
          <a:xfrm>
            <a:off x="4999330" y="804333"/>
            <a:ext cx="6257721" cy="5249334"/>
          </a:xfrm>
        </p:spPr>
        <p:txBody>
          <a:bodyPr anchor="ctr">
            <a:normAutofit/>
          </a:bodyPr>
          <a:lstStyle/>
          <a:p>
            <a:r>
              <a:rPr lang="en-GB" dirty="0"/>
              <a:t>“When we take our moral horror to be a sign of our humanity, we fail to note that the humanity in question is, in fact, implicitly divided between those for whom we feel urgent and unreasoned concern and those whose lives and deaths simply do not touch us, or do not appear as lives at all. How are we to understand the regulatory power that creates this differential at the level of affective and moral responsiveness? Perhaps it is important to remember that responsibility requires responsiveness, and that responsiveness is not merely a subjective state, but a way of responding to what is before us with the resources that are available to us.”</a:t>
            </a:r>
          </a:p>
          <a:p>
            <a:pPr marL="310896" lvl="2" indent="0" algn="r">
              <a:buNone/>
            </a:pPr>
            <a:r>
              <a:rPr lang="en-GB" dirty="0"/>
              <a:t>Judith Butler (2009) Frames of War: When Is Life </a:t>
            </a:r>
            <a:r>
              <a:rPr lang="en-GB" dirty="0" err="1"/>
              <a:t>Grievable</a:t>
            </a:r>
            <a:r>
              <a:rPr lang="en-GB" dirty="0"/>
              <a:t>? </a:t>
            </a:r>
          </a:p>
        </p:txBody>
      </p:sp>
      <p:sp>
        <p:nvSpPr>
          <p:cNvPr id="4" name="TextBox 3">
            <a:extLst>
              <a:ext uri="{FF2B5EF4-FFF2-40B4-BE49-F238E27FC236}">
                <a16:creationId xmlns:a16="http://schemas.microsoft.com/office/drawing/2014/main" id="{DD2C42FB-3183-6745-F53A-B35E48EC8C33}"/>
              </a:ext>
            </a:extLst>
          </p:cNvPr>
          <p:cNvSpPr txBox="1"/>
          <p:nvPr/>
        </p:nvSpPr>
        <p:spPr>
          <a:xfrm>
            <a:off x="2342175" y="6053667"/>
            <a:ext cx="7850354" cy="646331"/>
          </a:xfrm>
          <a:prstGeom prst="rect">
            <a:avLst/>
          </a:prstGeom>
          <a:noFill/>
        </p:spPr>
        <p:txBody>
          <a:bodyPr wrap="none" rtlCol="0">
            <a:spAutoFit/>
          </a:bodyPr>
          <a:lstStyle/>
          <a:p>
            <a:r>
              <a:rPr lang="en-GB" dirty="0"/>
              <a:t>Recommended reading: </a:t>
            </a:r>
            <a:r>
              <a:rPr lang="en-GB" dirty="0" err="1"/>
              <a:t>Ruba</a:t>
            </a:r>
            <a:r>
              <a:rPr lang="en-GB" dirty="0"/>
              <a:t> Salih (2023) Can the Palestinian Speak? </a:t>
            </a:r>
            <a:r>
              <a:rPr lang="en-GB" i="1" dirty="0"/>
              <a:t>Allegra Lab</a:t>
            </a:r>
            <a:r>
              <a:rPr lang="en-GB" dirty="0"/>
              <a:t>. </a:t>
            </a:r>
          </a:p>
          <a:p>
            <a:pPr algn="ctr"/>
            <a:r>
              <a:rPr lang="en-GB" dirty="0"/>
              <a:t>https://</a:t>
            </a:r>
            <a:r>
              <a:rPr lang="en-GB" dirty="0" err="1"/>
              <a:t>allegralaboratory.net</a:t>
            </a:r>
            <a:r>
              <a:rPr lang="en-GB" dirty="0"/>
              <a:t>/can-the-</a:t>
            </a:r>
            <a:r>
              <a:rPr lang="en-GB" dirty="0" err="1"/>
              <a:t>palestinian</a:t>
            </a:r>
            <a:r>
              <a:rPr lang="en-GB" dirty="0"/>
              <a:t>-speak/</a:t>
            </a:r>
          </a:p>
        </p:txBody>
      </p:sp>
    </p:spTree>
    <p:extLst>
      <p:ext uri="{BB962C8B-B14F-4D97-AF65-F5344CB8AC3E}">
        <p14:creationId xmlns:p14="http://schemas.microsoft.com/office/powerpoint/2010/main" val="896365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B0CD-A8E9-6AA4-DA96-5AFFB7E47D90}"/>
              </a:ext>
            </a:extLst>
          </p:cNvPr>
          <p:cNvSpPr>
            <a:spLocks noGrp="1"/>
          </p:cNvSpPr>
          <p:nvPr>
            <p:ph type="title"/>
          </p:nvPr>
        </p:nvSpPr>
        <p:spPr>
          <a:xfrm>
            <a:off x="1024128" y="585216"/>
            <a:ext cx="8018272" cy="1499616"/>
          </a:xfrm>
        </p:spPr>
        <p:txBody>
          <a:bodyPr>
            <a:normAutofit/>
          </a:bodyPr>
          <a:lstStyle/>
          <a:p>
            <a:r>
              <a:rPr lang="en-US" dirty="0"/>
              <a:t>TOPIC 9: READING FOR SEMINARS</a:t>
            </a:r>
          </a:p>
        </p:txBody>
      </p:sp>
      <p:sp>
        <p:nvSpPr>
          <p:cNvPr id="3" name="Content Placeholder 2">
            <a:extLst>
              <a:ext uri="{FF2B5EF4-FFF2-40B4-BE49-F238E27FC236}">
                <a16:creationId xmlns:a16="http://schemas.microsoft.com/office/drawing/2014/main" id="{49DC8C36-1F0E-4F17-13C2-C4860204E3A0}"/>
              </a:ext>
            </a:extLst>
          </p:cNvPr>
          <p:cNvSpPr>
            <a:spLocks noGrp="1"/>
          </p:cNvSpPr>
          <p:nvPr>
            <p:ph idx="1"/>
          </p:nvPr>
        </p:nvSpPr>
        <p:spPr>
          <a:xfrm>
            <a:off x="1024128" y="1957388"/>
            <a:ext cx="8018271" cy="4351972"/>
          </a:xfrm>
        </p:spPr>
        <p:txBody>
          <a:bodyPr>
            <a:normAutofit/>
          </a:bodyPr>
          <a:lstStyle/>
          <a:p>
            <a:endParaRPr lang="en-US" sz="1000" dirty="0"/>
          </a:p>
          <a:p>
            <a:r>
              <a:rPr lang="en-US" sz="1400" b="1" dirty="0"/>
              <a:t>CORE READING</a:t>
            </a:r>
          </a:p>
          <a:p>
            <a:r>
              <a:rPr lang="en-GB" sz="1400" b="0" i="0" u="none" strike="noStrike" dirty="0">
                <a:effectLst/>
              </a:rPr>
              <a:t>Sara Ruddick (1989) "Mothers and Men's Wars," in Adrienne Harris and </a:t>
            </a:r>
            <a:r>
              <a:rPr lang="en-GB" sz="1400" b="0" i="0" u="none" strike="noStrike" dirty="0" err="1">
                <a:effectLst/>
              </a:rPr>
              <a:t>Ynestra</a:t>
            </a:r>
            <a:r>
              <a:rPr lang="en-GB" sz="1400" b="0" i="0" u="none" strike="noStrike" dirty="0">
                <a:effectLst/>
              </a:rPr>
              <a:t> King (Eds.) </a:t>
            </a:r>
            <a:r>
              <a:rPr lang="en-GB" sz="1400" b="0" i="1" u="none" strike="noStrike" dirty="0">
                <a:effectLst/>
              </a:rPr>
              <a:t>Rocking The Ship of The State: Toward A Feminist Peace Politics, </a:t>
            </a:r>
            <a:r>
              <a:rPr lang="en-GB" sz="1400" b="0" i="0" u="none" strike="noStrike" dirty="0">
                <a:effectLst/>
              </a:rPr>
              <a:t>pp. 75-92. </a:t>
            </a:r>
            <a:r>
              <a:rPr lang="en-GB" sz="1400" b="0" i="0" u="none" strike="noStrike" dirty="0" err="1">
                <a:effectLst/>
              </a:rPr>
              <a:t>Ebook</a:t>
            </a:r>
            <a:r>
              <a:rPr lang="en-GB" sz="1400" b="0" i="0" u="none" strike="noStrike" dirty="0">
                <a:effectLst/>
              </a:rPr>
              <a:t> available at QMUL Library.</a:t>
            </a:r>
          </a:p>
          <a:p>
            <a:r>
              <a:rPr lang="en-GB" sz="1400" b="0" i="0" u="none" strike="noStrike" dirty="0">
                <a:effectLst/>
              </a:rPr>
              <a:t>Laura Sjoberg and Caron E. Gentry (2007) "Dying for Sex and Love in the Middle East," in </a:t>
            </a:r>
            <a:r>
              <a:rPr lang="en-GB" sz="1400" b="0" i="1" u="none" strike="noStrike" dirty="0">
                <a:effectLst/>
              </a:rPr>
              <a:t>Mothers, monsters, whores: women's violence in global politics</a:t>
            </a:r>
            <a:r>
              <a:rPr lang="en-GB" sz="1400" b="0" i="0" u="none" strike="noStrike" dirty="0">
                <a:effectLst/>
              </a:rPr>
              <a:t>. Zed Books, pp. 112-140. </a:t>
            </a:r>
            <a:r>
              <a:rPr lang="en-GB" sz="1400" b="0" i="0" u="none" strike="noStrike" dirty="0" err="1">
                <a:effectLst/>
              </a:rPr>
              <a:t>Ebook</a:t>
            </a:r>
            <a:r>
              <a:rPr lang="en-GB" sz="1400" b="0" i="0" u="none" strike="noStrike" dirty="0">
                <a:effectLst/>
              </a:rPr>
              <a:t> available at QMUL Library.</a:t>
            </a:r>
            <a:endParaRPr lang="en-GB" sz="1400" dirty="0"/>
          </a:p>
          <a:p>
            <a:r>
              <a:rPr lang="en-GB" sz="1400" b="0" i="0" u="none" strike="noStrike" dirty="0">
                <a:effectLst/>
              </a:rPr>
              <a:t>Hagar </a:t>
            </a:r>
            <a:r>
              <a:rPr lang="en-GB" sz="1400" b="0" i="0" u="none" strike="noStrike" dirty="0" err="1">
                <a:effectLst/>
              </a:rPr>
              <a:t>Kotef</a:t>
            </a:r>
            <a:r>
              <a:rPr lang="en-GB" sz="1400" b="0" i="0" u="none" strike="noStrike" dirty="0">
                <a:effectLst/>
              </a:rPr>
              <a:t> and Amir </a:t>
            </a:r>
            <a:r>
              <a:rPr lang="en-GB" sz="1400" b="0" i="0" u="none" strike="noStrike" dirty="0" err="1">
                <a:effectLst/>
              </a:rPr>
              <a:t>Merav</a:t>
            </a:r>
            <a:r>
              <a:rPr lang="en-GB" sz="1400" b="0" i="0" u="none" strike="noStrike" dirty="0">
                <a:effectLst/>
              </a:rPr>
              <a:t> (2007) </a:t>
            </a:r>
            <a:r>
              <a:rPr lang="en-GB" sz="1400" b="0" i="0" strike="noStrike" dirty="0">
                <a:effectLst/>
                <a:highlight>
                  <a:srgbClr val="FFFFFF"/>
                </a:highlight>
                <a:hlinkClick r:id="rId2">
                  <a:extLst>
                    <a:ext uri="{A12FA001-AC4F-418D-AE19-62706E023703}">
                      <ahyp:hlinkClr xmlns:ahyp="http://schemas.microsoft.com/office/drawing/2018/hyperlinkcolor" val="tx"/>
                    </a:ext>
                  </a:extLst>
                </a:hlinkClick>
              </a:rPr>
              <a:t>(En) gendering checkpoints: Checkpoint watch and the repercussions of intervention</a:t>
            </a:r>
            <a:r>
              <a:rPr lang="en-GB" sz="1400" b="0" i="0" strike="noStrike" dirty="0">
                <a:effectLst/>
              </a:rPr>
              <a:t>, </a:t>
            </a:r>
            <a:r>
              <a:rPr lang="en-GB" sz="1400" b="0" i="1" u="none" strike="noStrike" dirty="0">
                <a:effectLst/>
              </a:rPr>
              <a:t>Signs: Journal of Women in Culture and Society</a:t>
            </a:r>
            <a:r>
              <a:rPr lang="en-GB" sz="1400" b="0" i="0" u="none" strike="noStrike" dirty="0">
                <a:effectLst/>
              </a:rPr>
              <a:t>, 32(4), 973-996.</a:t>
            </a:r>
          </a:p>
          <a:p>
            <a:br>
              <a:rPr lang="en-GB" sz="1100" dirty="0"/>
            </a:br>
            <a:r>
              <a:rPr lang="en-US" sz="1400" b="1" dirty="0"/>
              <a:t>ADDITIONAL READING</a:t>
            </a:r>
          </a:p>
          <a:p>
            <a:r>
              <a:rPr lang="en-US" sz="1400" dirty="0"/>
              <a:t>Elizabeth Frazer and Kimberly Hutchings (2014) Feminism and the critique of violence: negotiating feminist political agency, Journal of Political Ideologies, 19 (2), 143-163.</a:t>
            </a:r>
          </a:p>
          <a:p>
            <a:r>
              <a:rPr lang="en-US" sz="1400" dirty="0"/>
              <a:t>Swati Parashar (2023) "Violence," in Laura J. Shepherd and Caitlin Hamilton (Eds.) Gender matters in global politics : a feminist introduction to international relations, Routledge. </a:t>
            </a:r>
            <a:r>
              <a:rPr lang="en-US" sz="1400" dirty="0" err="1"/>
              <a:t>Ebook</a:t>
            </a:r>
            <a:r>
              <a:rPr lang="en-US" sz="1400" dirty="0"/>
              <a:t> available via QMUL Library.</a:t>
            </a:r>
          </a:p>
        </p:txBody>
      </p:sp>
      <p:sp>
        <p:nvSpPr>
          <p:cNvPr id="16"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158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B404-FD10-1841-90F4-DD62D15170FC}"/>
              </a:ext>
            </a:extLst>
          </p:cNvPr>
          <p:cNvSpPr>
            <a:spLocks noGrp="1"/>
          </p:cNvSpPr>
          <p:nvPr>
            <p:ph type="title"/>
          </p:nvPr>
        </p:nvSpPr>
        <p:spPr>
          <a:xfrm>
            <a:off x="1024128" y="585216"/>
            <a:ext cx="6066818" cy="1499616"/>
          </a:xfrm>
        </p:spPr>
        <p:txBody>
          <a:bodyPr>
            <a:normAutofit/>
          </a:bodyPr>
          <a:lstStyle/>
          <a:p>
            <a:r>
              <a:rPr lang="en-GB" dirty="0"/>
              <a:t>Events next Friday, 12 April</a:t>
            </a:r>
          </a:p>
        </p:txBody>
      </p:sp>
      <p:sp>
        <p:nvSpPr>
          <p:cNvPr id="3" name="Content Placeholder 2">
            <a:extLst>
              <a:ext uri="{FF2B5EF4-FFF2-40B4-BE49-F238E27FC236}">
                <a16:creationId xmlns:a16="http://schemas.microsoft.com/office/drawing/2014/main" id="{E24AF7C7-23EE-C991-6A98-5D91517E7A19}"/>
              </a:ext>
            </a:extLst>
          </p:cNvPr>
          <p:cNvSpPr>
            <a:spLocks noGrp="1"/>
          </p:cNvSpPr>
          <p:nvPr>
            <p:ph idx="1"/>
          </p:nvPr>
        </p:nvSpPr>
        <p:spPr>
          <a:xfrm>
            <a:off x="1024128" y="2286000"/>
            <a:ext cx="6066818" cy="4023360"/>
          </a:xfrm>
        </p:spPr>
        <p:txBody>
          <a:bodyPr>
            <a:normAutofit/>
          </a:bodyPr>
          <a:lstStyle/>
          <a:p>
            <a:r>
              <a:rPr lang="en-GB" sz="1900" dirty="0"/>
              <a:t>Additional </a:t>
            </a:r>
            <a:r>
              <a:rPr lang="en-GB" sz="1900" b="1" dirty="0"/>
              <a:t>AS3 planning session </a:t>
            </a:r>
            <a:r>
              <a:rPr lang="en-GB" sz="1900" dirty="0"/>
              <a:t>at </a:t>
            </a:r>
            <a:r>
              <a:rPr lang="en-GB" sz="1900" b="1" dirty="0"/>
              <a:t>4pm in Bancroft 3.40</a:t>
            </a:r>
            <a:r>
              <a:rPr lang="en-GB" sz="1900" dirty="0"/>
              <a:t>.</a:t>
            </a:r>
          </a:p>
          <a:p>
            <a:r>
              <a:rPr lang="en-GB" sz="1900" dirty="0"/>
              <a:t>Social event for POL361 students</a:t>
            </a:r>
            <a:r>
              <a:rPr lang="en-GB" sz="1900" b="1" dirty="0"/>
              <a:t>: Screening of Persepolis at 6pm in THE BLOC (</a:t>
            </a:r>
            <a:r>
              <a:rPr lang="en-GB" sz="1900" b="1" dirty="0" err="1"/>
              <a:t>ArtsOne</a:t>
            </a:r>
            <a:r>
              <a:rPr lang="en-GB" sz="1900" b="1" dirty="0"/>
              <a:t> Building)</a:t>
            </a:r>
            <a:r>
              <a:rPr lang="en-GB" sz="1900" dirty="0"/>
              <a:t>.</a:t>
            </a:r>
          </a:p>
          <a:p>
            <a:r>
              <a:rPr lang="en-GB" sz="1900" i="1" dirty="0"/>
              <a:t>Based on Satrapi's graphic novel about her life in pre and post-revolutionary Iran and then in Europe. The film traces Satrapi's growth from child to rebellious, punk-loving teenager in Iran. In the background are the growing tensions of the political climate in Iran in the 70s and 80s, with members of her liberal-leaning family detained and then executed, and the background of the disastrous Iran/Iraq war.</a:t>
            </a:r>
          </a:p>
          <a:p>
            <a:r>
              <a:rPr lang="en-GB" sz="1900" dirty="0"/>
              <a:t>Feel free to </a:t>
            </a:r>
            <a:r>
              <a:rPr lang="en-GB" sz="1900" b="1" dirty="0"/>
              <a:t>bring friends</a:t>
            </a:r>
            <a:r>
              <a:rPr lang="en-GB" sz="1900" dirty="0"/>
              <a:t>!</a:t>
            </a:r>
          </a:p>
        </p:txBody>
      </p:sp>
      <p:pic>
        <p:nvPicPr>
          <p:cNvPr id="5" name="Picture 4" descr="A movie cover with cartoon characters&#10;&#10;Description automatically generated">
            <a:extLst>
              <a:ext uri="{FF2B5EF4-FFF2-40B4-BE49-F238E27FC236}">
                <a16:creationId xmlns:a16="http://schemas.microsoft.com/office/drawing/2014/main" id="{F5D2E434-672D-C526-E2C9-DC1611878BA7}"/>
              </a:ext>
            </a:extLst>
          </p:cNvPr>
          <p:cNvPicPr>
            <a:picLocks noChangeAspect="1"/>
          </p:cNvPicPr>
          <p:nvPr/>
        </p:nvPicPr>
        <p:blipFill rotWithShape="1">
          <a:blip r:embed="rId2"/>
          <a:srcRect r="-2" b="1335"/>
          <a:stretch/>
        </p:blipFill>
        <p:spPr>
          <a:xfrm>
            <a:off x="7552266" y="10"/>
            <a:ext cx="4639733" cy="6857990"/>
          </a:xfrm>
          <a:prstGeom prst="rect">
            <a:avLst/>
          </a:prstGeom>
        </p:spPr>
      </p:pic>
    </p:spTree>
    <p:extLst>
      <p:ext uri="{BB962C8B-B14F-4D97-AF65-F5344CB8AC3E}">
        <p14:creationId xmlns:p14="http://schemas.microsoft.com/office/powerpoint/2010/main" val="3937280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61" name="Straight Connector 6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62" name="Rectangle 61">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4" name="Rectangle 63">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78B56-8071-7C64-3830-58E31F3085AC}"/>
              </a:ext>
            </a:extLst>
          </p:cNvPr>
          <p:cNvSpPr>
            <a:spLocks noGrp="1"/>
          </p:cNvSpPr>
          <p:nvPr>
            <p:ph type="title"/>
          </p:nvPr>
        </p:nvSpPr>
        <p:spPr>
          <a:xfrm>
            <a:off x="4713224" y="1105351"/>
            <a:ext cx="6353967" cy="3023981"/>
          </a:xfrm>
        </p:spPr>
        <p:txBody>
          <a:bodyPr vert="horz" lIns="91440" tIns="45720" rIns="91440" bIns="45720" rtlCol="0" anchor="b">
            <a:normAutofit/>
          </a:bodyPr>
          <a:lstStyle/>
          <a:p>
            <a:r>
              <a:rPr lang="en-US" sz="4800" spc="200">
                <a:solidFill>
                  <a:srgbClr val="FFFFFF"/>
                </a:solidFill>
              </a:rPr>
              <a:t>Questions?</a:t>
            </a:r>
            <a:endParaRPr lang="en-US" sz="4800" spc="200" dirty="0">
              <a:solidFill>
                <a:srgbClr val="FFFFFF"/>
              </a:solidFill>
            </a:endParaRPr>
          </a:p>
        </p:txBody>
      </p:sp>
      <p:cxnSp>
        <p:nvCxnSpPr>
          <p:cNvPr id="57" name="Straight Connector 56">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59" name="Rectangle 58">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88348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326C-CD86-8068-6ECB-466416344C7D}"/>
              </a:ext>
            </a:extLst>
          </p:cNvPr>
          <p:cNvSpPr>
            <a:spLocks noGrp="1"/>
          </p:cNvSpPr>
          <p:nvPr>
            <p:ph type="title"/>
          </p:nvPr>
        </p:nvSpPr>
        <p:spPr>
          <a:xfrm>
            <a:off x="1024128" y="585216"/>
            <a:ext cx="3133581" cy="1499616"/>
          </a:xfrm>
        </p:spPr>
        <p:txBody>
          <a:bodyPr>
            <a:normAutofit/>
          </a:bodyPr>
          <a:lstStyle/>
          <a:p>
            <a:r>
              <a:rPr lang="en-GB" sz="4000"/>
              <a:t>What is violence?</a:t>
            </a:r>
          </a:p>
        </p:txBody>
      </p:sp>
      <p:sp>
        <p:nvSpPr>
          <p:cNvPr id="3" name="Content Placeholder 2">
            <a:extLst>
              <a:ext uri="{FF2B5EF4-FFF2-40B4-BE49-F238E27FC236}">
                <a16:creationId xmlns:a16="http://schemas.microsoft.com/office/drawing/2014/main" id="{603C9900-EB0E-3D55-05F1-31660B205872}"/>
              </a:ext>
            </a:extLst>
          </p:cNvPr>
          <p:cNvSpPr>
            <a:spLocks noGrp="1"/>
          </p:cNvSpPr>
          <p:nvPr>
            <p:ph idx="1"/>
          </p:nvPr>
        </p:nvSpPr>
        <p:spPr>
          <a:xfrm>
            <a:off x="1024128" y="2286000"/>
            <a:ext cx="3133580" cy="4331970"/>
          </a:xfrm>
        </p:spPr>
        <p:txBody>
          <a:bodyPr>
            <a:normAutofit/>
          </a:bodyPr>
          <a:lstStyle/>
          <a:p>
            <a:r>
              <a:rPr lang="en-GB" sz="2000" dirty="0"/>
              <a:t>Violence appears inevitable and pervasive in global politics, “despite the rise of institutions and legal systems designed to prevent it.” </a:t>
            </a:r>
          </a:p>
          <a:p>
            <a:pPr lvl="1">
              <a:buClr>
                <a:schemeClr val="tx1"/>
              </a:buClr>
              <a:buFont typeface="Wingdings" pitchFamily="2" charset="2"/>
              <a:buChar char="Ø"/>
            </a:pPr>
            <a:r>
              <a:rPr lang="en-GB" sz="2000" dirty="0"/>
              <a:t>“Violence is, and has always been, the essence of politics.” (</a:t>
            </a:r>
            <a:r>
              <a:rPr lang="en-GB" sz="2000" dirty="0" err="1"/>
              <a:t>Bufacchi</a:t>
            </a:r>
            <a:r>
              <a:rPr lang="en-GB" sz="2000" dirty="0"/>
              <a:t> 2005, 193)</a:t>
            </a:r>
          </a:p>
          <a:p>
            <a:pPr lvl="1">
              <a:buClr>
                <a:schemeClr val="tx1"/>
              </a:buClr>
              <a:buFont typeface="Wingdings" pitchFamily="2" charset="2"/>
              <a:buChar char="Ø"/>
            </a:pPr>
            <a:r>
              <a:rPr lang="en-GB" sz="2000" dirty="0"/>
              <a:t>Violence as a failure of politics (Hannah Arendt)</a:t>
            </a:r>
          </a:p>
          <a:p>
            <a:pPr marL="128016" lvl="1" indent="0">
              <a:buClr>
                <a:schemeClr val="tx1"/>
              </a:buClr>
              <a:buNone/>
            </a:pPr>
            <a:endParaRPr lang="en-GB" sz="1200" dirty="0"/>
          </a:p>
          <a:p>
            <a:r>
              <a:rPr lang="en-GB" sz="1400" dirty="0"/>
              <a:t>Image: Pablo Picasso, Guernica (1937). Oil painting.</a:t>
            </a:r>
          </a:p>
        </p:txBody>
      </p:sp>
      <p:pic>
        <p:nvPicPr>
          <p:cNvPr id="5" name="Picture 4" descr="A painting of a person riding a horse&#10;&#10;Description automatically generated">
            <a:extLst>
              <a:ext uri="{FF2B5EF4-FFF2-40B4-BE49-F238E27FC236}">
                <a16:creationId xmlns:a16="http://schemas.microsoft.com/office/drawing/2014/main" id="{3E4BE240-DFD3-3990-9F0E-A2C6EBB30C19}"/>
              </a:ext>
            </a:extLst>
          </p:cNvPr>
          <p:cNvPicPr>
            <a:picLocks noChangeAspect="1"/>
          </p:cNvPicPr>
          <p:nvPr/>
        </p:nvPicPr>
        <p:blipFill>
          <a:blip r:embed="rId2"/>
          <a:stretch>
            <a:fillRect/>
          </a:stretch>
        </p:blipFill>
        <p:spPr>
          <a:xfrm>
            <a:off x="4642342" y="1183387"/>
            <a:ext cx="6909577" cy="4491225"/>
          </a:xfrm>
          <a:prstGeom prst="rect">
            <a:avLst/>
          </a:prstGeom>
        </p:spPr>
      </p:pic>
    </p:spTree>
    <p:extLst>
      <p:ext uri="{BB962C8B-B14F-4D97-AF65-F5344CB8AC3E}">
        <p14:creationId xmlns:p14="http://schemas.microsoft.com/office/powerpoint/2010/main" val="1466367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8"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0" name="Straight Connector 29">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painting of a person being attacked by a person&#10;&#10;Description automatically generated">
            <a:extLst>
              <a:ext uri="{FF2B5EF4-FFF2-40B4-BE49-F238E27FC236}">
                <a16:creationId xmlns:a16="http://schemas.microsoft.com/office/drawing/2014/main" id="{3B151C22-DC86-27FF-12C5-41F0071B36C2}"/>
              </a:ext>
            </a:extLst>
          </p:cNvPr>
          <p:cNvPicPr>
            <a:picLocks noChangeAspect="1"/>
          </p:cNvPicPr>
          <p:nvPr/>
        </p:nvPicPr>
        <p:blipFill rotWithShape="1">
          <a:blip r:embed="rId2"/>
          <a:srcRect t="9091" r="9091"/>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4FE1B9C8-0443-4506-BBD6-3AF8DE46D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ED9028-CE17-5E17-4A35-F273E6F0EC06}"/>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kern="1200" cap="all" spc="200" baseline="0" dirty="0">
                <a:solidFill>
                  <a:schemeClr val="tx1">
                    <a:lumMod val="95000"/>
                    <a:lumOff val="5000"/>
                  </a:schemeClr>
                </a:solidFill>
                <a:latin typeface="+mj-lt"/>
                <a:ea typeface="+mj-ea"/>
                <a:cs typeface="+mj-cs"/>
              </a:rPr>
              <a:t>Myth #1 Violence is physical (war, torture, bodily assault)</a:t>
            </a:r>
          </a:p>
        </p:txBody>
      </p:sp>
      <p:sp>
        <p:nvSpPr>
          <p:cNvPr id="12" name="Content Placeholder 11">
            <a:extLst>
              <a:ext uri="{FF2B5EF4-FFF2-40B4-BE49-F238E27FC236}">
                <a16:creationId xmlns:a16="http://schemas.microsoft.com/office/drawing/2014/main" id="{6E8A2BC0-4B50-2CA9-6C86-D178DB3851C4}"/>
              </a:ext>
            </a:extLst>
          </p:cNvPr>
          <p:cNvSpPr>
            <a:spLocks noGrp="1"/>
          </p:cNvSpPr>
          <p:nvPr>
            <p:ph idx="1"/>
          </p:nvPr>
        </p:nvSpPr>
        <p:spPr>
          <a:xfrm>
            <a:off x="8610600" y="4960137"/>
            <a:ext cx="3200400" cy="1463040"/>
          </a:xfrm>
        </p:spPr>
        <p:txBody>
          <a:bodyPr vert="horz" lIns="91440" tIns="45720" rIns="91440" bIns="45720" rtlCol="0" anchor="ctr">
            <a:normAutofit/>
          </a:bodyPr>
          <a:lstStyle/>
          <a:p>
            <a:pPr marL="0" indent="0">
              <a:lnSpc>
                <a:spcPct val="100000"/>
              </a:lnSpc>
              <a:spcBef>
                <a:spcPts val="0"/>
              </a:spcBef>
              <a:buNone/>
            </a:pPr>
            <a:r>
              <a:rPr lang="en-US" sz="1800">
                <a:solidFill>
                  <a:schemeClr val="tx1">
                    <a:lumMod val="95000"/>
                    <a:lumOff val="5000"/>
                  </a:schemeClr>
                </a:solidFill>
              </a:rPr>
              <a:t>Francisco Goya, The Third of May 1808 (1814)</a:t>
            </a:r>
          </a:p>
        </p:txBody>
      </p:sp>
      <p:cxnSp>
        <p:nvCxnSpPr>
          <p:cNvPr id="34" name="Straight Connector 33">
            <a:extLst>
              <a:ext uri="{FF2B5EF4-FFF2-40B4-BE49-F238E27FC236}">
                <a16:creationId xmlns:a16="http://schemas.microsoft.com/office/drawing/2014/main" id="{354C29FE-6D99-4083-90D8-9683EA5D4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96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097B4-B0AE-820D-1F72-2C85AE8943D2}"/>
              </a:ext>
            </a:extLst>
          </p:cNvPr>
          <p:cNvSpPr>
            <a:spLocks noGrp="1"/>
          </p:cNvSpPr>
          <p:nvPr>
            <p:ph type="title"/>
          </p:nvPr>
        </p:nvSpPr>
        <p:spPr>
          <a:xfrm>
            <a:off x="1024128" y="585216"/>
            <a:ext cx="6066818" cy="1499616"/>
          </a:xfrm>
        </p:spPr>
        <p:txBody>
          <a:bodyPr>
            <a:normAutofit/>
          </a:bodyPr>
          <a:lstStyle/>
          <a:p>
            <a:r>
              <a:rPr lang="en-GB" dirty="0"/>
              <a:t>The personal is political </a:t>
            </a:r>
          </a:p>
        </p:txBody>
      </p:sp>
      <p:sp>
        <p:nvSpPr>
          <p:cNvPr id="3" name="Content Placeholder 2">
            <a:extLst>
              <a:ext uri="{FF2B5EF4-FFF2-40B4-BE49-F238E27FC236}">
                <a16:creationId xmlns:a16="http://schemas.microsoft.com/office/drawing/2014/main" id="{8950152A-B9CA-1185-DA9B-11088FBA4933}"/>
              </a:ext>
            </a:extLst>
          </p:cNvPr>
          <p:cNvSpPr>
            <a:spLocks noGrp="1"/>
          </p:cNvSpPr>
          <p:nvPr>
            <p:ph idx="1"/>
          </p:nvPr>
        </p:nvSpPr>
        <p:spPr>
          <a:xfrm>
            <a:off x="914400" y="1943100"/>
            <a:ext cx="6176546" cy="4914900"/>
          </a:xfrm>
        </p:spPr>
        <p:txBody>
          <a:bodyPr>
            <a:normAutofit/>
          </a:bodyPr>
          <a:lstStyle/>
          <a:p>
            <a:pPr marL="457200" indent="-457200">
              <a:buClr>
                <a:schemeClr val="tx1"/>
              </a:buClr>
              <a:buFont typeface="+mj-lt"/>
              <a:buAutoNum type="arabicPeriod"/>
            </a:pPr>
            <a:r>
              <a:rPr lang="en-GB" sz="2000" dirty="0"/>
              <a:t>Beyond physical violence. E.g.1) the work by Mona Lena </a:t>
            </a:r>
            <a:r>
              <a:rPr lang="en-GB" sz="2000" dirty="0" err="1"/>
              <a:t>Krook</a:t>
            </a:r>
            <a:r>
              <a:rPr lang="en-GB" sz="2000" dirty="0"/>
              <a:t> on Violence Against Women in Politics (2020): physical, </a:t>
            </a:r>
            <a:r>
              <a:rPr lang="en-GB" sz="2000" b="1" dirty="0"/>
              <a:t>psychological, sexual, economic and semiotic</a:t>
            </a:r>
            <a:r>
              <a:rPr lang="en-GB" sz="2000" dirty="0"/>
              <a:t>. 2) Liz Kelly’s concept of </a:t>
            </a:r>
            <a:r>
              <a:rPr lang="en-GB" sz="2000" b="1" dirty="0"/>
              <a:t>a continuum</a:t>
            </a:r>
            <a:r>
              <a:rPr lang="en-GB" sz="2000" dirty="0"/>
              <a:t> of violence against women.</a:t>
            </a:r>
          </a:p>
          <a:p>
            <a:pPr marL="457200" indent="-457200">
              <a:buClr>
                <a:schemeClr val="tx1"/>
              </a:buClr>
              <a:buFont typeface="+mj-lt"/>
              <a:buAutoNum type="arabicPeriod"/>
            </a:pPr>
            <a:r>
              <a:rPr lang="en-GB" sz="2000" b="1" dirty="0"/>
              <a:t>Structural </a:t>
            </a:r>
            <a:r>
              <a:rPr lang="en-GB" sz="2000" dirty="0"/>
              <a:t>violence: “Structural violence is silent, it does not show.” (Galtung 1969, 173) ➤ it becomes ordinary.</a:t>
            </a:r>
          </a:p>
          <a:p>
            <a:pPr marL="457200" indent="-457200">
              <a:buClr>
                <a:schemeClr val="tx1"/>
              </a:buClr>
              <a:buFont typeface="+mj-lt"/>
              <a:buAutoNum type="arabicPeriod"/>
            </a:pPr>
            <a:r>
              <a:rPr lang="en-GB" sz="2000" dirty="0"/>
              <a:t>Immanent violence or </a:t>
            </a:r>
            <a:r>
              <a:rPr lang="en-GB" sz="2000" b="1" dirty="0"/>
              <a:t>epistemic</a:t>
            </a:r>
            <a:r>
              <a:rPr lang="en-GB" sz="2000" dirty="0"/>
              <a:t> violence, in the words of </a:t>
            </a:r>
            <a:r>
              <a:rPr lang="en-GB" sz="2000" dirty="0" err="1"/>
              <a:t>Gayatry</a:t>
            </a:r>
            <a:r>
              <a:rPr lang="en-GB" sz="2000" dirty="0"/>
              <a:t> </a:t>
            </a:r>
            <a:r>
              <a:rPr lang="en-GB" sz="2000" dirty="0" err="1"/>
              <a:t>Chatravorty</a:t>
            </a:r>
            <a:r>
              <a:rPr lang="en-GB" sz="2000" dirty="0"/>
              <a:t> Spivak.</a:t>
            </a:r>
          </a:p>
          <a:p>
            <a:r>
              <a:rPr lang="en-GB" sz="2000" dirty="0"/>
              <a:t>These forms of violence are often difficult to separate!</a:t>
            </a:r>
          </a:p>
          <a:p>
            <a:endParaRPr lang="en-GB" sz="2000" dirty="0"/>
          </a:p>
          <a:p>
            <a:r>
              <a:rPr lang="en-GB" sz="1400" dirty="0"/>
              <a:t>From Aggie Hirst, Diego De </a:t>
            </a:r>
            <a:r>
              <a:rPr lang="en-GB" sz="1400" dirty="0" err="1"/>
              <a:t>Merich</a:t>
            </a:r>
            <a:r>
              <a:rPr lang="en-GB" sz="1400" dirty="0"/>
              <a:t>, Joe Hoover, and Roberto </a:t>
            </a:r>
            <a:r>
              <a:rPr lang="en-GB" sz="1400" dirty="0" err="1"/>
              <a:t>Roccu</a:t>
            </a:r>
            <a:r>
              <a:rPr lang="en-GB" sz="1400" dirty="0"/>
              <a:t> (2023) </a:t>
            </a:r>
            <a:r>
              <a:rPr lang="en-GB" sz="1400" i="1" dirty="0"/>
              <a:t>Global Politics: Myths and Mysteries</a:t>
            </a:r>
            <a:r>
              <a:rPr lang="en-GB" sz="1400" dirty="0"/>
              <a:t>. Oxford University Press.</a:t>
            </a:r>
          </a:p>
        </p:txBody>
      </p:sp>
      <p:pic>
        <p:nvPicPr>
          <p:cNvPr id="5" name="Picture 4" descr="A magazine cover with a person's face and text&#10;&#10;Description automatically generated">
            <a:extLst>
              <a:ext uri="{FF2B5EF4-FFF2-40B4-BE49-F238E27FC236}">
                <a16:creationId xmlns:a16="http://schemas.microsoft.com/office/drawing/2014/main" id="{71C16A1C-41DA-1DDF-7252-9536EFC5B6A7}"/>
              </a:ext>
            </a:extLst>
          </p:cNvPr>
          <p:cNvPicPr>
            <a:picLocks noChangeAspect="1"/>
          </p:cNvPicPr>
          <p:nvPr/>
        </p:nvPicPr>
        <p:blipFill rotWithShape="1">
          <a:blip r:embed="rId2"/>
          <a:srcRect l="14932" r="17414"/>
          <a:stretch/>
        </p:blipFill>
        <p:spPr>
          <a:xfrm>
            <a:off x="7552266" y="10"/>
            <a:ext cx="4639733" cy="6857990"/>
          </a:xfrm>
          <a:prstGeom prst="rect">
            <a:avLst/>
          </a:prstGeom>
        </p:spPr>
      </p:pic>
    </p:spTree>
    <p:extLst>
      <p:ext uri="{BB962C8B-B14F-4D97-AF65-F5344CB8AC3E}">
        <p14:creationId xmlns:p14="http://schemas.microsoft.com/office/powerpoint/2010/main" val="3831908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6" name="Straight Connector 15">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458DB4-7C9C-FC4D-0BAB-F144CE739FA8}"/>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kern="1200" cap="all" spc="200" baseline="0" dirty="0">
                <a:solidFill>
                  <a:schemeClr val="tx1">
                    <a:lumMod val="95000"/>
                    <a:lumOff val="5000"/>
                  </a:schemeClr>
                </a:solidFill>
                <a:latin typeface="+mj-lt"/>
                <a:ea typeface="+mj-ea"/>
                <a:cs typeface="+mj-cs"/>
              </a:rPr>
              <a:t>Myth #2 Violence as masculine and peace-making as feminine </a:t>
            </a:r>
          </a:p>
        </p:txBody>
      </p:sp>
      <p:pic>
        <p:nvPicPr>
          <p:cNvPr id="7" name="Picture 6" descr="A collage of military posters&#10;&#10;Description automatically generated">
            <a:extLst>
              <a:ext uri="{FF2B5EF4-FFF2-40B4-BE49-F238E27FC236}">
                <a16:creationId xmlns:a16="http://schemas.microsoft.com/office/drawing/2014/main" id="{7179C592-24B5-7DF1-DFF3-339E1058075E}"/>
              </a:ext>
            </a:extLst>
          </p:cNvPr>
          <p:cNvPicPr>
            <a:picLocks noChangeAspect="1"/>
          </p:cNvPicPr>
          <p:nvPr/>
        </p:nvPicPr>
        <p:blipFill rotWithShape="1">
          <a:blip r:embed="rId2"/>
          <a:srcRect t="179" b="47737"/>
          <a:stretch/>
        </p:blipFill>
        <p:spPr>
          <a:xfrm>
            <a:off x="20" y="10"/>
            <a:ext cx="12191980" cy="4571990"/>
          </a:xfrm>
          <a:prstGeom prst="rect">
            <a:avLst/>
          </a:prstGeom>
        </p:spPr>
      </p:pic>
    </p:spTree>
    <p:extLst>
      <p:ext uri="{BB962C8B-B14F-4D97-AF65-F5344CB8AC3E}">
        <p14:creationId xmlns:p14="http://schemas.microsoft.com/office/powerpoint/2010/main" val="1294894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6C144-6930-AF6A-87B1-1E77AADE282C}"/>
              </a:ext>
            </a:extLst>
          </p:cNvPr>
          <p:cNvSpPr>
            <a:spLocks noGrp="1"/>
          </p:cNvSpPr>
          <p:nvPr>
            <p:ph type="title"/>
          </p:nvPr>
        </p:nvSpPr>
        <p:spPr/>
        <p:txBody>
          <a:bodyPr/>
          <a:lstStyle/>
          <a:p>
            <a:r>
              <a:rPr lang="en-GB" dirty="0"/>
              <a:t>war is inherently masculine…?</a:t>
            </a:r>
          </a:p>
        </p:txBody>
      </p:sp>
      <p:sp>
        <p:nvSpPr>
          <p:cNvPr id="3" name="Text Placeholder 2">
            <a:extLst>
              <a:ext uri="{FF2B5EF4-FFF2-40B4-BE49-F238E27FC236}">
                <a16:creationId xmlns:a16="http://schemas.microsoft.com/office/drawing/2014/main" id="{BDAE040C-9061-C33F-7D46-2DE760AC6906}"/>
              </a:ext>
            </a:extLst>
          </p:cNvPr>
          <p:cNvSpPr>
            <a:spLocks noGrp="1"/>
          </p:cNvSpPr>
          <p:nvPr>
            <p:ph type="body" idx="1"/>
          </p:nvPr>
        </p:nvSpPr>
        <p:spPr>
          <a:xfrm>
            <a:off x="1024128" y="1928176"/>
            <a:ext cx="4754880" cy="822960"/>
          </a:xfrm>
        </p:spPr>
        <p:txBody>
          <a:bodyPr/>
          <a:lstStyle/>
          <a:p>
            <a:r>
              <a:rPr lang="en-GB" b="1" dirty="0"/>
              <a:t>For</a:t>
            </a:r>
          </a:p>
        </p:txBody>
      </p:sp>
      <p:sp>
        <p:nvSpPr>
          <p:cNvPr id="4" name="Content Placeholder 3">
            <a:extLst>
              <a:ext uri="{FF2B5EF4-FFF2-40B4-BE49-F238E27FC236}">
                <a16:creationId xmlns:a16="http://schemas.microsoft.com/office/drawing/2014/main" id="{E92D9690-4368-DA12-17CD-25E93D4A4344}"/>
              </a:ext>
            </a:extLst>
          </p:cNvPr>
          <p:cNvSpPr>
            <a:spLocks noGrp="1"/>
          </p:cNvSpPr>
          <p:nvPr>
            <p:ph sz="half" idx="2"/>
          </p:nvPr>
        </p:nvSpPr>
        <p:spPr>
          <a:xfrm>
            <a:off x="1024128" y="2751136"/>
            <a:ext cx="4754880" cy="3558224"/>
          </a:xfrm>
        </p:spPr>
        <p:txBody>
          <a:bodyPr>
            <a:normAutofit/>
          </a:bodyPr>
          <a:lstStyle/>
          <a:p>
            <a:r>
              <a:rPr lang="en-GB" sz="2000" b="1" dirty="0">
                <a:effectLst/>
                <a:latin typeface="Aptos" panose="020B0004020202020204" pitchFamily="34" charset="0"/>
                <a:ea typeface="Aptos" panose="020B0004020202020204" pitchFamily="34" charset="0"/>
                <a:cs typeface="Times New Roman" panose="02020603050405020304" pitchFamily="18" charset="0"/>
              </a:rPr>
              <a:t>Historically, virtually all soldiers have been male</a:t>
            </a:r>
            <a:r>
              <a:rPr lang="en-GB" sz="2000" dirty="0">
                <a:effectLst/>
              </a:rPr>
              <a:t> </a:t>
            </a:r>
          </a:p>
          <a:p>
            <a:r>
              <a:rPr lang="en-GB" sz="2000" b="1" dirty="0">
                <a:effectLst/>
                <a:latin typeface="Aptos" panose="020B0004020202020204" pitchFamily="34" charset="0"/>
                <a:ea typeface="Aptos" panose="020B0004020202020204" pitchFamily="34" charset="0"/>
                <a:cs typeface="Times New Roman" panose="02020603050405020304" pitchFamily="18" charset="0"/>
              </a:rPr>
              <a:t>Male physiology is well suited to war</a:t>
            </a:r>
            <a:r>
              <a:rPr lang="en-GB" sz="2000" dirty="0">
                <a:effectLst/>
              </a:rPr>
              <a:t> </a:t>
            </a:r>
          </a:p>
          <a:p>
            <a:r>
              <a:rPr lang="en-GB" sz="2000" b="1" dirty="0">
                <a:effectLst/>
                <a:latin typeface="Aptos" panose="020B0004020202020204" pitchFamily="34" charset="0"/>
                <a:ea typeface="Aptos" panose="020B0004020202020204" pitchFamily="34" charset="0"/>
                <a:cs typeface="Times New Roman" panose="02020603050405020304" pitchFamily="18" charset="0"/>
              </a:rPr>
              <a:t>The military is a special kind of institution</a:t>
            </a:r>
            <a:r>
              <a:rPr lang="en-GB" sz="2000" dirty="0">
                <a:effectLst/>
              </a:rPr>
              <a:t> </a:t>
            </a:r>
            <a:endParaRPr lang="en-GB" sz="2000" dirty="0"/>
          </a:p>
        </p:txBody>
      </p:sp>
      <p:sp>
        <p:nvSpPr>
          <p:cNvPr id="5" name="Text Placeholder 4">
            <a:extLst>
              <a:ext uri="{FF2B5EF4-FFF2-40B4-BE49-F238E27FC236}">
                <a16:creationId xmlns:a16="http://schemas.microsoft.com/office/drawing/2014/main" id="{59251C88-9C60-28C9-E8B3-98472FF9407A}"/>
              </a:ext>
            </a:extLst>
          </p:cNvPr>
          <p:cNvSpPr>
            <a:spLocks noGrp="1"/>
          </p:cNvSpPr>
          <p:nvPr>
            <p:ph type="body" sz="quarter" idx="3"/>
          </p:nvPr>
        </p:nvSpPr>
        <p:spPr>
          <a:xfrm>
            <a:off x="5989320" y="1928176"/>
            <a:ext cx="4754880" cy="822960"/>
          </a:xfrm>
        </p:spPr>
        <p:txBody>
          <a:bodyPr/>
          <a:lstStyle/>
          <a:p>
            <a:r>
              <a:rPr lang="en-GB" b="1" dirty="0"/>
              <a:t>Against</a:t>
            </a:r>
          </a:p>
        </p:txBody>
      </p:sp>
      <p:sp>
        <p:nvSpPr>
          <p:cNvPr id="6" name="Content Placeholder 5">
            <a:extLst>
              <a:ext uri="{FF2B5EF4-FFF2-40B4-BE49-F238E27FC236}">
                <a16:creationId xmlns:a16="http://schemas.microsoft.com/office/drawing/2014/main" id="{9EB728E7-BD36-B4AB-4243-AB952332B6E1}"/>
              </a:ext>
            </a:extLst>
          </p:cNvPr>
          <p:cNvSpPr>
            <a:spLocks noGrp="1"/>
          </p:cNvSpPr>
          <p:nvPr>
            <p:ph sz="quarter" idx="4"/>
          </p:nvPr>
        </p:nvSpPr>
        <p:spPr>
          <a:xfrm>
            <a:off x="5990888" y="2751136"/>
            <a:ext cx="4754880" cy="3558224"/>
          </a:xfrm>
        </p:spPr>
        <p:txBody>
          <a:bodyPr>
            <a:normAutofit/>
          </a:bodyPr>
          <a:lstStyle/>
          <a:p>
            <a:r>
              <a:rPr lang="en-GB" sz="2000" b="1" dirty="0">
                <a:effectLst/>
                <a:latin typeface="Aptos" panose="020B0004020202020204" pitchFamily="34" charset="0"/>
                <a:ea typeface="Aptos" panose="020B0004020202020204" pitchFamily="34" charset="0"/>
                <a:cs typeface="Times New Roman" panose="02020603050405020304" pitchFamily="18" charset="0"/>
              </a:rPr>
              <a:t>The historical record is neither neutral nor exhaustive</a:t>
            </a:r>
            <a:r>
              <a:rPr lang="en-GB" sz="2000" dirty="0">
                <a:effectLst/>
              </a:rPr>
              <a:t> </a:t>
            </a:r>
          </a:p>
          <a:p>
            <a:r>
              <a:rPr lang="en-GB" sz="2000" b="1" dirty="0">
                <a:effectLst/>
                <a:latin typeface="Aptos" panose="020B0004020202020204" pitchFamily="34" charset="0"/>
                <a:ea typeface="Aptos" panose="020B0004020202020204" pitchFamily="34" charset="0"/>
                <a:cs typeface="Times New Roman" panose="02020603050405020304" pitchFamily="18" charset="0"/>
              </a:rPr>
              <a:t>Assumptions about the violent nature or physical superiority of male bodies are deeply flawed</a:t>
            </a:r>
            <a:r>
              <a:rPr lang="en-GB" sz="2000" dirty="0">
                <a:effectLst/>
              </a:rPr>
              <a:t> </a:t>
            </a:r>
            <a:endParaRPr lang="en-GB" sz="2000" dirty="0"/>
          </a:p>
          <a:p>
            <a:r>
              <a:rPr lang="en-GB" sz="2000" b="1" dirty="0">
                <a:effectLst/>
                <a:latin typeface="Aptos" panose="020B0004020202020204" pitchFamily="34" charset="0"/>
                <a:ea typeface="Aptos" panose="020B0004020202020204" pitchFamily="34" charset="0"/>
                <a:cs typeface="Times New Roman" panose="02020603050405020304" pitchFamily="18" charset="0"/>
              </a:rPr>
              <a:t>Militaries are complex institutions undertaking complex missions</a:t>
            </a:r>
            <a:endParaRPr lang="en-GB" sz="2000" b="1" dirty="0">
              <a:latin typeface="Aptos" panose="020B0004020202020204" pitchFamily="34" charset="0"/>
              <a:cs typeface="Times New Roman" panose="02020603050405020304" pitchFamily="18" charset="0"/>
            </a:endParaRPr>
          </a:p>
          <a:p>
            <a:r>
              <a:rPr lang="en-GB" sz="1500" dirty="0">
                <a:effectLst/>
                <a:latin typeface="Aptos" panose="020B0004020202020204" pitchFamily="34" charset="0"/>
                <a:cs typeface="Times New Roman" panose="02020603050405020304" pitchFamily="18" charset="0"/>
              </a:rPr>
              <a:t>From Paul Kirby (2022) Gender, in John Baylis, Steve Smith, and Patricia Owens (Eds.) The Globalization of World Politics: An Introduction to International Relations (9</a:t>
            </a:r>
            <a:r>
              <a:rPr lang="en-GB" sz="1500" baseline="30000" dirty="0">
                <a:effectLst/>
                <a:latin typeface="Aptos" panose="020B0004020202020204" pitchFamily="34" charset="0"/>
                <a:cs typeface="Times New Roman" panose="02020603050405020304" pitchFamily="18" charset="0"/>
              </a:rPr>
              <a:t>th</a:t>
            </a:r>
            <a:r>
              <a:rPr lang="en-GB" sz="1500" dirty="0">
                <a:effectLst/>
                <a:latin typeface="Aptos" panose="020B0004020202020204" pitchFamily="34" charset="0"/>
                <a:cs typeface="Times New Roman" panose="02020603050405020304" pitchFamily="18" charset="0"/>
              </a:rPr>
              <a:t> </a:t>
            </a:r>
            <a:r>
              <a:rPr lang="en-GB" sz="1500" dirty="0" err="1">
                <a:effectLst/>
                <a:latin typeface="Aptos" panose="020B0004020202020204" pitchFamily="34" charset="0"/>
                <a:cs typeface="Times New Roman" panose="02020603050405020304" pitchFamily="18" charset="0"/>
              </a:rPr>
              <a:t>edn</a:t>
            </a:r>
            <a:r>
              <a:rPr lang="en-GB" sz="1500" dirty="0">
                <a:effectLst/>
                <a:latin typeface="Aptos" panose="020B0004020202020204" pitchFamily="34" charset="0"/>
                <a:cs typeface="Times New Roman" panose="02020603050405020304" pitchFamily="18" charset="0"/>
              </a:rPr>
              <a:t>). Oxford University Press.</a:t>
            </a:r>
          </a:p>
        </p:txBody>
      </p:sp>
      <p:pic>
        <p:nvPicPr>
          <p:cNvPr id="10" name="Picture 9" descr="A group of soldiers in military uniforms&#10;&#10;Description automatically generated">
            <a:extLst>
              <a:ext uri="{FF2B5EF4-FFF2-40B4-BE49-F238E27FC236}">
                <a16:creationId xmlns:a16="http://schemas.microsoft.com/office/drawing/2014/main" id="{61816432-B843-F5C4-79A6-EC30615A6B70}"/>
              </a:ext>
            </a:extLst>
          </p:cNvPr>
          <p:cNvPicPr>
            <a:picLocks noChangeAspect="1"/>
          </p:cNvPicPr>
          <p:nvPr/>
        </p:nvPicPr>
        <p:blipFill>
          <a:blip r:embed="rId2"/>
          <a:stretch>
            <a:fillRect/>
          </a:stretch>
        </p:blipFill>
        <p:spPr>
          <a:xfrm>
            <a:off x="1162028" y="4733791"/>
            <a:ext cx="4616980" cy="1538993"/>
          </a:xfrm>
          <a:prstGeom prst="rect">
            <a:avLst/>
          </a:prstGeom>
        </p:spPr>
      </p:pic>
    </p:spTree>
    <p:extLst>
      <p:ext uri="{BB962C8B-B14F-4D97-AF65-F5344CB8AC3E}">
        <p14:creationId xmlns:p14="http://schemas.microsoft.com/office/powerpoint/2010/main" val="432868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C496D-472D-A859-4247-1425C3712C75}"/>
              </a:ext>
            </a:extLst>
          </p:cNvPr>
          <p:cNvSpPr>
            <a:spLocks noGrp="1"/>
          </p:cNvSpPr>
          <p:nvPr>
            <p:ph type="title"/>
          </p:nvPr>
        </p:nvSpPr>
        <p:spPr>
          <a:xfrm>
            <a:off x="524256" y="4767072"/>
            <a:ext cx="6594189" cy="1625210"/>
          </a:xfrm>
        </p:spPr>
        <p:txBody>
          <a:bodyPr>
            <a:normAutofit/>
          </a:bodyPr>
          <a:lstStyle/>
          <a:p>
            <a:pPr algn="r"/>
            <a:r>
              <a:rPr lang="en-GB" dirty="0">
                <a:solidFill>
                  <a:srgbClr val="FFFFFF"/>
                </a:solidFill>
              </a:rPr>
              <a:t>Women who engage In violence</a:t>
            </a:r>
          </a:p>
        </p:txBody>
      </p:sp>
      <p:pic>
        <p:nvPicPr>
          <p:cNvPr id="5" name="Content Placeholder 4" descr="A group of women in military uniforms holding guns&#10;&#10;Description automatically generated">
            <a:extLst>
              <a:ext uri="{FF2B5EF4-FFF2-40B4-BE49-F238E27FC236}">
                <a16:creationId xmlns:a16="http://schemas.microsoft.com/office/drawing/2014/main" id="{BF0EA0F6-8EE8-B7EB-A7AD-388B0986B12B}"/>
              </a:ext>
            </a:extLst>
          </p:cNvPr>
          <p:cNvPicPr>
            <a:picLocks noChangeAspect="1"/>
          </p:cNvPicPr>
          <p:nvPr/>
        </p:nvPicPr>
        <p:blipFill rotWithShape="1">
          <a:blip r:embed="rId2"/>
          <a:srcRect r="3337"/>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3732FE9-9B08-8683-1AEF-4DCEBF0E0947}"/>
              </a:ext>
            </a:extLst>
          </p:cNvPr>
          <p:cNvSpPr>
            <a:spLocks noGrp="1"/>
          </p:cNvSpPr>
          <p:nvPr>
            <p:ph idx="1"/>
          </p:nvPr>
        </p:nvSpPr>
        <p:spPr>
          <a:xfrm>
            <a:off x="8029319" y="917725"/>
            <a:ext cx="3424739" cy="4852362"/>
          </a:xfrm>
        </p:spPr>
        <p:txBody>
          <a:bodyPr anchor="ctr">
            <a:normAutofit fontScale="92500" lnSpcReduction="10000"/>
          </a:bodyPr>
          <a:lstStyle/>
          <a:p>
            <a:r>
              <a:rPr lang="en-US" dirty="0">
                <a:solidFill>
                  <a:srgbClr val="FFFFFF"/>
                </a:solidFill>
              </a:rPr>
              <a:t>The civilian in war is gendered female = ‘</a:t>
            </a:r>
            <a:r>
              <a:rPr lang="en-US" dirty="0" err="1">
                <a:solidFill>
                  <a:srgbClr val="FFFFFF"/>
                </a:solidFill>
              </a:rPr>
              <a:t>womenandchildren</a:t>
            </a:r>
            <a:r>
              <a:rPr lang="en-US" dirty="0">
                <a:solidFill>
                  <a:srgbClr val="FFFFFF"/>
                </a:solidFill>
              </a:rPr>
              <a:t>’ (Enloe 1990). </a:t>
            </a:r>
          </a:p>
          <a:p>
            <a:r>
              <a:rPr lang="en-US" dirty="0">
                <a:solidFill>
                  <a:srgbClr val="FFFFFF"/>
                </a:solidFill>
              </a:rPr>
              <a:t>women’s political actions are “read” in gendered ways.</a:t>
            </a:r>
          </a:p>
          <a:p>
            <a:r>
              <a:rPr lang="en-US" dirty="0">
                <a:solidFill>
                  <a:srgbClr val="FFFFFF"/>
                </a:solidFill>
              </a:rPr>
              <a:t>Three narratives </a:t>
            </a:r>
            <a:r>
              <a:rPr lang="en-US" dirty="0" err="1">
                <a:solidFill>
                  <a:srgbClr val="FFFFFF"/>
                </a:solidFill>
              </a:rPr>
              <a:t>dominante</a:t>
            </a:r>
            <a:r>
              <a:rPr lang="en-US" dirty="0">
                <a:solidFill>
                  <a:srgbClr val="FFFFFF"/>
                </a:solidFill>
              </a:rPr>
              <a:t>:</a:t>
            </a:r>
          </a:p>
          <a:p>
            <a:pPr lvl="1">
              <a:buClr>
                <a:schemeClr val="bg1"/>
              </a:buClr>
              <a:buFont typeface="Wingdings" pitchFamily="2" charset="2"/>
              <a:buChar char="Ø"/>
            </a:pPr>
            <a:r>
              <a:rPr lang="en-US" dirty="0">
                <a:solidFill>
                  <a:srgbClr val="FFFFFF"/>
                </a:solidFill>
              </a:rPr>
              <a:t>Mothers - women who are fulfilling their biological destinies</a:t>
            </a:r>
          </a:p>
          <a:p>
            <a:pPr lvl="1">
              <a:buClr>
                <a:schemeClr val="bg1"/>
              </a:buClr>
              <a:buFont typeface="Wingdings" pitchFamily="2" charset="2"/>
              <a:buChar char="Ø"/>
            </a:pPr>
            <a:r>
              <a:rPr lang="en-US" dirty="0">
                <a:solidFill>
                  <a:srgbClr val="FFFFFF"/>
                </a:solidFill>
              </a:rPr>
              <a:t>Monsters – women who are pathologically damaged and are therefore drawn to violence</a:t>
            </a:r>
          </a:p>
          <a:p>
            <a:pPr lvl="1">
              <a:buClr>
                <a:schemeClr val="bg1"/>
              </a:buClr>
              <a:buFont typeface="Wingdings" pitchFamily="2" charset="2"/>
              <a:buChar char="Ø"/>
            </a:pPr>
            <a:r>
              <a:rPr lang="en-US" dirty="0">
                <a:solidFill>
                  <a:srgbClr val="FFFFFF"/>
                </a:solidFill>
              </a:rPr>
              <a:t>Whores – women whose violence is inspired by sexual dependence and depravity</a:t>
            </a:r>
          </a:p>
          <a:p>
            <a:r>
              <a:rPr lang="en-US" dirty="0">
                <a:solidFill>
                  <a:srgbClr val="FFFFFF"/>
                </a:solidFill>
              </a:rPr>
              <a:t>The emotional is emphasized over the ideological.</a:t>
            </a:r>
          </a:p>
        </p:txBody>
      </p:sp>
    </p:spTree>
    <p:extLst>
      <p:ext uri="{BB962C8B-B14F-4D97-AF65-F5344CB8AC3E}">
        <p14:creationId xmlns:p14="http://schemas.microsoft.com/office/powerpoint/2010/main" val="90511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6" name="Straight Connector 15">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2A85F7B3-F4E6-4FBF-B74E-43CAB468F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8D9CCA-5BFA-1934-6664-F5B8874CF394}"/>
              </a:ext>
            </a:extLst>
          </p:cNvPr>
          <p:cNvSpPr>
            <a:spLocks noGrp="1"/>
          </p:cNvSpPr>
          <p:nvPr>
            <p:ph type="title"/>
          </p:nvPr>
        </p:nvSpPr>
        <p:spPr>
          <a:xfrm>
            <a:off x="636805" y="640080"/>
            <a:ext cx="4809406" cy="3034857"/>
          </a:xfrm>
        </p:spPr>
        <p:txBody>
          <a:bodyPr vert="horz" lIns="91440" tIns="45720" rIns="91440" bIns="45720" rtlCol="0" anchor="b">
            <a:normAutofit/>
          </a:bodyPr>
          <a:lstStyle/>
          <a:p>
            <a:pPr algn="r"/>
            <a:r>
              <a:rPr lang="en-US" sz="4400" kern="1200" cap="all" spc="200" baseline="0">
                <a:solidFill>
                  <a:schemeClr val="tx1">
                    <a:lumMod val="95000"/>
                    <a:lumOff val="5000"/>
                  </a:schemeClr>
                </a:solidFill>
                <a:latin typeface="+mj-lt"/>
                <a:ea typeface="+mj-ea"/>
                <a:cs typeface="+mj-cs"/>
              </a:rPr>
              <a:t>Myth #3: only elite actors have the power to reduce violence</a:t>
            </a:r>
          </a:p>
        </p:txBody>
      </p:sp>
      <p:cxnSp>
        <p:nvCxnSpPr>
          <p:cNvPr id="20" name="Straight Connector 19">
            <a:extLst>
              <a:ext uri="{FF2B5EF4-FFF2-40B4-BE49-F238E27FC236}">
                <a16:creationId xmlns:a16="http://schemas.microsoft.com/office/drawing/2014/main" id="{73741D5B-1709-4CDB-963A-CC3C749412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475488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oster of a person's face with red hair&#10;&#10;Description automatically generated">
            <a:extLst>
              <a:ext uri="{FF2B5EF4-FFF2-40B4-BE49-F238E27FC236}">
                <a16:creationId xmlns:a16="http://schemas.microsoft.com/office/drawing/2014/main" id="{C8968B82-5F3F-65E9-FD43-5962F6C0EDB4}"/>
              </a:ext>
            </a:extLst>
          </p:cNvPr>
          <p:cNvPicPr>
            <a:picLocks noChangeAspect="1"/>
          </p:cNvPicPr>
          <p:nvPr/>
        </p:nvPicPr>
        <p:blipFill>
          <a:blip r:embed="rId2"/>
          <a:stretch>
            <a:fillRect/>
          </a:stretch>
        </p:blipFill>
        <p:spPr>
          <a:xfrm>
            <a:off x="6576963" y="640080"/>
            <a:ext cx="4490946" cy="5578816"/>
          </a:xfrm>
          <a:prstGeom prst="rect">
            <a:avLst/>
          </a:prstGeom>
        </p:spPr>
      </p:pic>
      <p:sp>
        <p:nvSpPr>
          <p:cNvPr id="8" name="TextBox 7">
            <a:extLst>
              <a:ext uri="{FF2B5EF4-FFF2-40B4-BE49-F238E27FC236}">
                <a16:creationId xmlns:a16="http://schemas.microsoft.com/office/drawing/2014/main" id="{88BF5D1A-D0D1-71E8-2DC1-F715784AF8C1}"/>
              </a:ext>
            </a:extLst>
          </p:cNvPr>
          <p:cNvSpPr txBox="1"/>
          <p:nvPr/>
        </p:nvSpPr>
        <p:spPr>
          <a:xfrm>
            <a:off x="1157289" y="3971925"/>
            <a:ext cx="4298290" cy="646331"/>
          </a:xfrm>
          <a:prstGeom prst="rect">
            <a:avLst/>
          </a:prstGeom>
          <a:noFill/>
        </p:spPr>
        <p:txBody>
          <a:bodyPr wrap="square" rtlCol="0">
            <a:spAutoFit/>
          </a:bodyPr>
          <a:lstStyle/>
          <a:p>
            <a:r>
              <a:rPr lang="en-GB" sz="1200" i="1" dirty="0"/>
              <a:t>Woman, Life, Freedom</a:t>
            </a:r>
            <a:r>
              <a:rPr lang="en-GB" sz="1200" dirty="0"/>
              <a:t>, coordinated by Marjane Satrapi, is a collective book by 17 Iranian and international comic-book artists, working with Iranian academics and researchers. </a:t>
            </a:r>
          </a:p>
        </p:txBody>
      </p:sp>
    </p:spTree>
    <p:extLst>
      <p:ext uri="{BB962C8B-B14F-4D97-AF65-F5344CB8AC3E}">
        <p14:creationId xmlns:p14="http://schemas.microsoft.com/office/powerpoint/2010/main" val="40883901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{FC01B7A4-6D42-2644-8754-7D9889A0F175}tf10001061</Template>
  <TotalTime>1654</TotalTime>
  <Words>1881</Words>
  <Application>Microsoft Macintosh PowerPoint</Application>
  <PresentationFormat>Widescreen</PresentationFormat>
  <Paragraphs>123</Paragraphs>
  <Slides>25</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Arial</vt:lpstr>
      <vt:lpstr>Tw Cen MT</vt:lpstr>
      <vt:lpstr>Tw Cen MT Condensed</vt:lpstr>
      <vt:lpstr>Wingdings</vt:lpstr>
      <vt:lpstr>Wingdings 3</vt:lpstr>
      <vt:lpstr>Integral</vt:lpstr>
      <vt:lpstr>violence</vt:lpstr>
      <vt:lpstr>Outline</vt:lpstr>
      <vt:lpstr>What is violence?</vt:lpstr>
      <vt:lpstr>Myth #1 Violence is physical (war, torture, bodily assault)</vt:lpstr>
      <vt:lpstr>The personal is political </vt:lpstr>
      <vt:lpstr>Myth #2 Violence as masculine and peace-making as feminine </vt:lpstr>
      <vt:lpstr>war is inherently masculine…?</vt:lpstr>
      <vt:lpstr>Women who engage In violence</vt:lpstr>
      <vt:lpstr>Myth #3: only elite actors have the power to reduce violence</vt:lpstr>
      <vt:lpstr> Greenham Common peace protest (UK) </vt:lpstr>
      <vt:lpstr>Sara Ruddick and maternal thinking</vt:lpstr>
      <vt:lpstr>MADRES DE PLAZA DE MAYO (Argentina)</vt:lpstr>
      <vt:lpstr>Checkpoint watch (Palestinian occupied territories)</vt:lpstr>
      <vt:lpstr>PowerPoint Presentation</vt:lpstr>
      <vt:lpstr>PowerPoint Presentation</vt:lpstr>
      <vt:lpstr>PowerPoint Presentation</vt:lpstr>
      <vt:lpstr>Jin, Jiyan, Azadi!  Women, Life, Freedom (Iran) </vt:lpstr>
      <vt:lpstr>PowerPoint Presentation</vt:lpstr>
      <vt:lpstr>A feminist and intersectional movement</vt:lpstr>
      <vt:lpstr>How can global movements of solidarity AGAINST VIOLENCE, both feminist and intersectional, be sustained without replicating the dominant power structures present in global politics?  </vt:lpstr>
      <vt:lpstr>Facts and figures: Women and girls during the war in Gaza – UN Women  (19 January 2024) / Why aren’t feminists speaking up?</vt:lpstr>
      <vt:lpstr>When Is Life Grievable?</vt:lpstr>
      <vt:lpstr>TOPIC 9: READING FOR SEMINARS</vt:lpstr>
      <vt:lpstr>Events next Friday, 12 April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Politics</dc:title>
  <dc:creator>Alaya Forte</dc:creator>
  <cp:lastModifiedBy>Alaya Forte</cp:lastModifiedBy>
  <cp:revision>93</cp:revision>
  <dcterms:created xsi:type="dcterms:W3CDTF">2023-01-19T12:34:08Z</dcterms:created>
  <dcterms:modified xsi:type="dcterms:W3CDTF">2024-04-05T06:21:22Z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98fac97-8d33-4425-95a4-f76d2cce012e_Enabled">
    <vt:lpwstr>true</vt:lpwstr>
  </property>
  <property fmtid="{D5CDD505-2E9C-101B-9397-08002B2CF9AE}" pid="3" name="MSIP_Label_b98fac97-8d33-4425-95a4-f76d2cce012e_SetDate">
    <vt:lpwstr>2023-01-19T12:42:07Z</vt:lpwstr>
  </property>
  <property fmtid="{D5CDD505-2E9C-101B-9397-08002B2CF9AE}" pid="4" name="MSIP_Label_b98fac97-8d33-4425-95a4-f76d2cce012e_Method">
    <vt:lpwstr>Standard</vt:lpwstr>
  </property>
  <property fmtid="{D5CDD505-2E9C-101B-9397-08002B2CF9AE}" pid="5" name="MSIP_Label_b98fac97-8d33-4425-95a4-f76d2cce012e_Name">
    <vt:lpwstr>defa4170-0d19-0005-0004-bc88714345d2</vt:lpwstr>
  </property>
  <property fmtid="{D5CDD505-2E9C-101B-9397-08002B2CF9AE}" pid="6" name="MSIP_Label_b98fac97-8d33-4425-95a4-f76d2cce012e_SiteId">
    <vt:lpwstr>674dd0a1-ae62-42c7-a39f-69ee199537a8</vt:lpwstr>
  </property>
  <property fmtid="{D5CDD505-2E9C-101B-9397-08002B2CF9AE}" pid="7" name="MSIP_Label_b98fac97-8d33-4425-95a4-f76d2cce012e_ActionId">
    <vt:lpwstr>eef1175e-1900-447b-abd7-d0a061d61352</vt:lpwstr>
  </property>
  <property fmtid="{D5CDD505-2E9C-101B-9397-08002B2CF9AE}" pid="8" name="MSIP_Label_b98fac97-8d33-4425-95a4-f76d2cce012e_ContentBits">
    <vt:lpwstr>0</vt:lpwstr>
  </property>
</Properties>
</file>