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4"/>
  </p:notesMasterIdLst>
  <p:sldIdLst>
    <p:sldId id="258" r:id="rId2"/>
    <p:sldId id="259" r:id="rId3"/>
    <p:sldId id="264" r:id="rId4"/>
    <p:sldId id="261" r:id="rId5"/>
    <p:sldId id="262" r:id="rId6"/>
    <p:sldId id="263" r:id="rId7"/>
    <p:sldId id="265" r:id="rId8"/>
    <p:sldId id="269" r:id="rId9"/>
    <p:sldId id="268" r:id="rId10"/>
    <p:sldId id="274" r:id="rId11"/>
    <p:sldId id="260" r:id="rId12"/>
    <p:sldId id="276" r:id="rId13"/>
    <p:sldId id="277" r:id="rId14"/>
    <p:sldId id="266" r:id="rId15"/>
    <p:sldId id="272" r:id="rId16"/>
    <p:sldId id="278" r:id="rId17"/>
    <p:sldId id="275" r:id="rId18"/>
    <p:sldId id="279" r:id="rId19"/>
    <p:sldId id="280" r:id="rId20"/>
    <p:sldId id="267" r:id="rId21"/>
    <p:sldId id="271" r:id="rId22"/>
    <p:sldId id="27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AFB48C-25CB-4AE5-ACEA-81A85B83D2AF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 phldr="1"/>
      <dgm:spPr/>
    </dgm:pt>
    <dgm:pt modelId="{3879EA16-3A4D-4A1D-B9C3-1B6DF961D6A8}">
      <dgm:prSet phldrT="[Text]"/>
      <dgm:spPr/>
      <dgm:t>
        <a:bodyPr/>
        <a:lstStyle/>
        <a:p>
          <a:r>
            <a:rPr lang="en-GB" dirty="0" smtClean="0"/>
            <a:t>Over</a:t>
          </a:r>
          <a:endParaRPr lang="en-GB" dirty="0"/>
        </a:p>
      </dgm:t>
    </dgm:pt>
    <dgm:pt modelId="{63E9860A-EC9F-441F-AC46-5C8CCFB97F9F}" type="parTrans" cxnId="{03273C47-63F8-4F2E-B60D-5D42CD542929}">
      <dgm:prSet/>
      <dgm:spPr/>
      <dgm:t>
        <a:bodyPr/>
        <a:lstStyle/>
        <a:p>
          <a:endParaRPr lang="en-GB"/>
        </a:p>
      </dgm:t>
    </dgm:pt>
    <dgm:pt modelId="{F2B14D71-53D1-4ED8-9A2D-ED9765B81A92}" type="sibTrans" cxnId="{03273C47-63F8-4F2E-B60D-5D42CD542929}">
      <dgm:prSet/>
      <dgm:spPr/>
      <dgm:t>
        <a:bodyPr/>
        <a:lstStyle/>
        <a:p>
          <a:endParaRPr lang="en-GB"/>
        </a:p>
      </dgm:t>
    </dgm:pt>
    <dgm:pt modelId="{962B0138-7B0A-4988-9DF4-B5A425157A84}">
      <dgm:prSet phldrT="[Text]"/>
      <dgm:spPr/>
      <dgm:t>
        <a:bodyPr/>
        <a:lstStyle/>
        <a:p>
          <a:r>
            <a:rPr lang="en-GB" dirty="0" smtClean="0"/>
            <a:t>laps</a:t>
          </a:r>
          <a:endParaRPr lang="en-GB" dirty="0"/>
        </a:p>
      </dgm:t>
    </dgm:pt>
    <dgm:pt modelId="{DC0F2CA0-4100-4017-BE9A-91F342BF2E83}" type="parTrans" cxnId="{2EDAD991-2D20-4658-ADFB-3A55A6796525}">
      <dgm:prSet/>
      <dgm:spPr/>
      <dgm:t>
        <a:bodyPr/>
        <a:lstStyle/>
        <a:p>
          <a:endParaRPr lang="en-GB"/>
        </a:p>
      </dgm:t>
    </dgm:pt>
    <dgm:pt modelId="{EBD08E03-EAF0-4D8D-A379-56D48152F926}" type="sibTrans" cxnId="{2EDAD991-2D20-4658-ADFB-3A55A6796525}">
      <dgm:prSet/>
      <dgm:spPr/>
      <dgm:t>
        <a:bodyPr/>
        <a:lstStyle/>
        <a:p>
          <a:endParaRPr lang="en-GB"/>
        </a:p>
      </dgm:t>
    </dgm:pt>
    <dgm:pt modelId="{2C5A0F4C-1340-4F14-BA52-E4AD271ADAD7}" type="pres">
      <dgm:prSet presAssocID="{65AFB48C-25CB-4AE5-ACEA-81A85B83D2AF}" presName="compositeShape" presStyleCnt="0">
        <dgm:presLayoutVars>
          <dgm:chMax val="7"/>
          <dgm:dir/>
          <dgm:resizeHandles val="exact"/>
        </dgm:presLayoutVars>
      </dgm:prSet>
      <dgm:spPr/>
    </dgm:pt>
    <dgm:pt modelId="{BE86CD3C-F681-4BA8-B0A6-1C8B0C1AEF2C}" type="pres">
      <dgm:prSet presAssocID="{3879EA16-3A4D-4A1D-B9C3-1B6DF961D6A8}" presName="circ1" presStyleLbl="vennNode1" presStyleIdx="0" presStyleCnt="2"/>
      <dgm:spPr/>
      <dgm:t>
        <a:bodyPr/>
        <a:lstStyle/>
        <a:p>
          <a:endParaRPr lang="en-GB"/>
        </a:p>
      </dgm:t>
    </dgm:pt>
    <dgm:pt modelId="{F0273D9C-FB53-484B-B824-7EEEC110DAD8}" type="pres">
      <dgm:prSet presAssocID="{3879EA16-3A4D-4A1D-B9C3-1B6DF961D6A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8378080-D1A4-445F-AC06-7219AE1DFBC4}" type="pres">
      <dgm:prSet presAssocID="{962B0138-7B0A-4988-9DF4-B5A425157A84}" presName="circ2" presStyleLbl="vennNode1" presStyleIdx="1" presStyleCnt="2"/>
      <dgm:spPr/>
      <dgm:t>
        <a:bodyPr/>
        <a:lstStyle/>
        <a:p>
          <a:endParaRPr lang="en-GB"/>
        </a:p>
      </dgm:t>
    </dgm:pt>
    <dgm:pt modelId="{A4F55A82-C546-4872-9FCD-1F9E272FE92C}" type="pres">
      <dgm:prSet presAssocID="{962B0138-7B0A-4988-9DF4-B5A425157A8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A4525FF-E131-4580-9529-3E753532E38D}" type="presOf" srcId="{3879EA16-3A4D-4A1D-B9C3-1B6DF961D6A8}" destId="{F0273D9C-FB53-484B-B824-7EEEC110DAD8}" srcOrd="1" destOrd="0" presId="urn:microsoft.com/office/officeart/2005/8/layout/venn1"/>
    <dgm:cxn modelId="{2EDAD991-2D20-4658-ADFB-3A55A6796525}" srcId="{65AFB48C-25CB-4AE5-ACEA-81A85B83D2AF}" destId="{962B0138-7B0A-4988-9DF4-B5A425157A84}" srcOrd="1" destOrd="0" parTransId="{DC0F2CA0-4100-4017-BE9A-91F342BF2E83}" sibTransId="{EBD08E03-EAF0-4D8D-A379-56D48152F926}"/>
    <dgm:cxn modelId="{DB75E20E-EC31-421D-A986-CEC445A8AE54}" type="presOf" srcId="{962B0138-7B0A-4988-9DF4-B5A425157A84}" destId="{38378080-D1A4-445F-AC06-7219AE1DFBC4}" srcOrd="0" destOrd="0" presId="urn:microsoft.com/office/officeart/2005/8/layout/venn1"/>
    <dgm:cxn modelId="{C672BC41-9E13-4DEC-9092-9401FE752968}" type="presOf" srcId="{65AFB48C-25CB-4AE5-ACEA-81A85B83D2AF}" destId="{2C5A0F4C-1340-4F14-BA52-E4AD271ADAD7}" srcOrd="0" destOrd="0" presId="urn:microsoft.com/office/officeart/2005/8/layout/venn1"/>
    <dgm:cxn modelId="{03273C47-63F8-4F2E-B60D-5D42CD542929}" srcId="{65AFB48C-25CB-4AE5-ACEA-81A85B83D2AF}" destId="{3879EA16-3A4D-4A1D-B9C3-1B6DF961D6A8}" srcOrd="0" destOrd="0" parTransId="{63E9860A-EC9F-441F-AC46-5C8CCFB97F9F}" sibTransId="{F2B14D71-53D1-4ED8-9A2D-ED9765B81A92}"/>
    <dgm:cxn modelId="{D072B478-0FA4-400C-A7D4-F44F1020FB26}" type="presOf" srcId="{3879EA16-3A4D-4A1D-B9C3-1B6DF961D6A8}" destId="{BE86CD3C-F681-4BA8-B0A6-1C8B0C1AEF2C}" srcOrd="0" destOrd="0" presId="urn:microsoft.com/office/officeart/2005/8/layout/venn1"/>
    <dgm:cxn modelId="{C0F63569-558C-4C7F-9120-AF019D20FAAB}" type="presOf" srcId="{962B0138-7B0A-4988-9DF4-B5A425157A84}" destId="{A4F55A82-C546-4872-9FCD-1F9E272FE92C}" srcOrd="1" destOrd="0" presId="urn:microsoft.com/office/officeart/2005/8/layout/venn1"/>
    <dgm:cxn modelId="{3147A002-B99B-4D97-B700-76ADFE6AAE11}" type="presParOf" srcId="{2C5A0F4C-1340-4F14-BA52-E4AD271ADAD7}" destId="{BE86CD3C-F681-4BA8-B0A6-1C8B0C1AEF2C}" srcOrd="0" destOrd="0" presId="urn:microsoft.com/office/officeart/2005/8/layout/venn1"/>
    <dgm:cxn modelId="{77AC11CB-5061-4F2D-B9FA-2957FC767A0A}" type="presParOf" srcId="{2C5A0F4C-1340-4F14-BA52-E4AD271ADAD7}" destId="{F0273D9C-FB53-484B-B824-7EEEC110DAD8}" srcOrd="1" destOrd="0" presId="urn:microsoft.com/office/officeart/2005/8/layout/venn1"/>
    <dgm:cxn modelId="{7FE43493-EBB5-4111-BFE5-A26E11418829}" type="presParOf" srcId="{2C5A0F4C-1340-4F14-BA52-E4AD271ADAD7}" destId="{38378080-D1A4-445F-AC06-7219AE1DFBC4}" srcOrd="2" destOrd="0" presId="urn:microsoft.com/office/officeart/2005/8/layout/venn1"/>
    <dgm:cxn modelId="{4EB0EDC2-6E76-4F11-AED8-C7A2A9FB7C99}" type="presParOf" srcId="{2C5A0F4C-1340-4F14-BA52-E4AD271ADAD7}" destId="{A4F55A82-C546-4872-9FCD-1F9E272FE92C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8A2D84-0DC1-4EB8-9BC2-E8AB5325CEB9}" type="doc">
      <dgm:prSet loTypeId="urn:microsoft.com/office/officeart/2005/8/layout/rings+Icon" loCatId="relationship" qsTypeId="urn:microsoft.com/office/officeart/2005/8/quickstyle/simple1" qsCatId="simple" csTypeId="urn:microsoft.com/office/officeart/2005/8/colors/colorful5" csCatId="colorful" phldr="1"/>
      <dgm:spPr/>
    </dgm:pt>
    <dgm:pt modelId="{D65DD108-4B3B-4940-8469-807DB203D3C0}">
      <dgm:prSet phldrT="[Text]"/>
      <dgm:spPr>
        <a:gradFill flip="none" rotWithShape="1">
          <a:gsLst>
            <a:gs pos="75000">
              <a:schemeClr val="accent1">
                <a:tint val="66000"/>
                <a:satMod val="160000"/>
              </a:schemeClr>
            </a:gs>
            <a:gs pos="83000">
              <a:srgbClr val="D2DDF1"/>
            </a:gs>
            <a:gs pos="76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b="100000"/>
          </a:path>
          <a:tileRect t="-100000" r="-100000"/>
        </a:gradFill>
        <a:ln>
          <a:prstDash val="lgDashDotDot"/>
        </a:ln>
      </dgm:spPr>
      <dgm:t>
        <a:bodyPr/>
        <a:lstStyle/>
        <a:p>
          <a:r>
            <a:rPr lang="en-GB" dirty="0" smtClean="0"/>
            <a:t>Peripheries</a:t>
          </a:r>
          <a:endParaRPr lang="en-GB" dirty="0"/>
        </a:p>
      </dgm:t>
    </dgm:pt>
    <dgm:pt modelId="{BE429ABD-1A0C-4A2E-A015-824CF4E2CF07}" type="parTrans" cxnId="{2285164E-C688-4E8E-977B-3115F63DB3D8}">
      <dgm:prSet/>
      <dgm:spPr/>
      <dgm:t>
        <a:bodyPr/>
        <a:lstStyle/>
        <a:p>
          <a:endParaRPr lang="en-GB"/>
        </a:p>
      </dgm:t>
    </dgm:pt>
    <dgm:pt modelId="{D3A097FB-791E-46B9-A025-EE811B0435AB}" type="sibTrans" cxnId="{2285164E-C688-4E8E-977B-3115F63DB3D8}">
      <dgm:prSet/>
      <dgm:spPr/>
      <dgm:t>
        <a:bodyPr/>
        <a:lstStyle/>
        <a:p>
          <a:endParaRPr lang="en-GB"/>
        </a:p>
      </dgm:t>
    </dgm:pt>
    <dgm:pt modelId="{A92FFCBF-6F1C-4BE8-B9F4-F4AC695B8A73}" type="pres">
      <dgm:prSet presAssocID="{748A2D84-0DC1-4EB8-9BC2-E8AB5325CEB9}" presName="Name0" presStyleCnt="0">
        <dgm:presLayoutVars>
          <dgm:chMax val="7"/>
          <dgm:dir/>
          <dgm:resizeHandles val="exact"/>
        </dgm:presLayoutVars>
      </dgm:prSet>
      <dgm:spPr/>
    </dgm:pt>
    <dgm:pt modelId="{5EDA9E6C-AFC8-4477-B50F-56285A7F871E}" type="pres">
      <dgm:prSet presAssocID="{748A2D84-0DC1-4EB8-9BC2-E8AB5325CEB9}" presName="ellipse1" presStyleLbl="vennNode1" presStyleIdx="0" presStyleCnt="1" custLinFactNeighborX="-3844" custLinFactNeighborY="-254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9D589B6-0C67-4F16-835C-6BFF65A62AF6}" type="presOf" srcId="{748A2D84-0DC1-4EB8-9BC2-E8AB5325CEB9}" destId="{A92FFCBF-6F1C-4BE8-B9F4-F4AC695B8A73}" srcOrd="0" destOrd="0" presId="urn:microsoft.com/office/officeart/2005/8/layout/rings+Icon"/>
    <dgm:cxn modelId="{2285164E-C688-4E8E-977B-3115F63DB3D8}" srcId="{748A2D84-0DC1-4EB8-9BC2-E8AB5325CEB9}" destId="{D65DD108-4B3B-4940-8469-807DB203D3C0}" srcOrd="0" destOrd="0" parTransId="{BE429ABD-1A0C-4A2E-A015-824CF4E2CF07}" sibTransId="{D3A097FB-791E-46B9-A025-EE811B0435AB}"/>
    <dgm:cxn modelId="{E0332F3B-4BBE-4522-8F20-DBCCDC119B8D}" type="presOf" srcId="{D65DD108-4B3B-4940-8469-807DB203D3C0}" destId="{5EDA9E6C-AFC8-4477-B50F-56285A7F871E}" srcOrd="0" destOrd="0" presId="urn:microsoft.com/office/officeart/2005/8/layout/rings+Icon"/>
    <dgm:cxn modelId="{C2C0E675-EAEF-468F-B099-F0097939FFC9}" type="presParOf" srcId="{A92FFCBF-6F1C-4BE8-B9F4-F4AC695B8A73}" destId="{5EDA9E6C-AFC8-4477-B50F-56285A7F871E}" srcOrd="0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86CD3C-F681-4BA8-B0A6-1C8B0C1AEF2C}">
      <dsp:nvSpPr>
        <dsp:cNvPr id="0" name=""/>
        <dsp:cNvSpPr/>
      </dsp:nvSpPr>
      <dsp:spPr>
        <a:xfrm>
          <a:off x="66333" y="586048"/>
          <a:ext cx="1636215" cy="163621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kern="1200" dirty="0" smtClean="0"/>
            <a:t>Over</a:t>
          </a:r>
          <a:endParaRPr lang="en-GB" sz="3800" kern="1200" dirty="0"/>
        </a:p>
      </dsp:txBody>
      <dsp:txXfrm>
        <a:off x="294813" y="778993"/>
        <a:ext cx="943403" cy="1250325"/>
      </dsp:txXfrm>
    </dsp:sp>
    <dsp:sp modelId="{38378080-D1A4-445F-AC06-7219AE1DFBC4}">
      <dsp:nvSpPr>
        <dsp:cNvPr id="0" name=""/>
        <dsp:cNvSpPr/>
      </dsp:nvSpPr>
      <dsp:spPr>
        <a:xfrm>
          <a:off x="1245587" y="586048"/>
          <a:ext cx="1636215" cy="1636215"/>
        </a:xfrm>
        <a:prstGeom prst="ellipse">
          <a:avLst/>
        </a:prstGeom>
        <a:solidFill>
          <a:schemeClr val="accent3">
            <a:alpha val="50000"/>
            <a:hueOff val="1325189"/>
            <a:satOff val="-68025"/>
            <a:lumOff val="470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kern="1200" dirty="0" smtClean="0"/>
            <a:t>laps</a:t>
          </a:r>
          <a:endParaRPr lang="en-GB" sz="3800" kern="1200" dirty="0"/>
        </a:p>
      </dsp:txBody>
      <dsp:txXfrm>
        <a:off x="1709918" y="778993"/>
        <a:ext cx="943403" cy="12503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DA9E6C-AFC8-4477-B50F-56285A7F871E}">
      <dsp:nvSpPr>
        <dsp:cNvPr id="0" name=""/>
        <dsp:cNvSpPr/>
      </dsp:nvSpPr>
      <dsp:spPr>
        <a:xfrm>
          <a:off x="0" y="304801"/>
          <a:ext cx="1834480" cy="1834480"/>
        </a:xfrm>
        <a:prstGeom prst="ellipse">
          <a:avLst/>
        </a:prstGeom>
        <a:gradFill flip="none" rotWithShape="1">
          <a:gsLst>
            <a:gs pos="75000">
              <a:schemeClr val="accent1">
                <a:tint val="66000"/>
                <a:satMod val="160000"/>
              </a:schemeClr>
            </a:gs>
            <a:gs pos="83000">
              <a:srgbClr val="D2DDF1"/>
            </a:gs>
            <a:gs pos="76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b="100000"/>
          </a:path>
          <a:tileRect t="-100000" r="-100000"/>
        </a:gradFill>
        <a:ln w="15875" cap="flat" cmpd="sng" algn="ctr">
          <a:solidFill>
            <a:scrgbClr r="0" g="0" b="0"/>
          </a:solidFill>
          <a:prstDash val="lgDashDot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Peripheries</a:t>
          </a:r>
          <a:endParaRPr lang="en-GB" sz="1900" kern="1200" dirty="0"/>
        </a:p>
      </dsp:txBody>
      <dsp:txXfrm>
        <a:off x="268653" y="573454"/>
        <a:ext cx="1297174" cy="12971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275A7-8756-4A81-80B4-03DC32E1FA3E}" type="datetimeFigureOut">
              <a:rPr lang="en-US" smtClean="0"/>
              <a:pPr/>
              <a:t>6/28/2018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97A86-133F-4DD4-A672-8C9F8E90BC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299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1-2 mins before starting: Talk together about the</a:t>
            </a:r>
            <a:r>
              <a:rPr lang="en-US" baseline="0" dirty="0" smtClean="0"/>
              <a:t> things you most enjoy about engaging medical students in learning in the community? Also any issues (and put down so we can address as we go through the day). </a:t>
            </a:r>
          </a:p>
          <a:p>
            <a:endParaRPr lang="en-US" baseline="0" dirty="0" smtClean="0"/>
          </a:p>
          <a:p>
            <a:r>
              <a:rPr lang="en-US" sz="1200" dirty="0" smtClean="0"/>
              <a:t>Post-it notes:</a:t>
            </a:r>
          </a:p>
          <a:p>
            <a:endParaRPr lang="en-US" sz="1200" dirty="0" smtClean="0"/>
          </a:p>
          <a:p>
            <a:pPr marL="514350" indent="-514350">
              <a:buAutoNum type="arabicParenR"/>
            </a:pPr>
            <a:r>
              <a:rPr lang="en-US" sz="1200" dirty="0" smtClean="0"/>
              <a:t>Anything you would like addressed</a:t>
            </a:r>
          </a:p>
          <a:p>
            <a:pPr marL="514350" indent="-514350">
              <a:buAutoNum type="arabicParenR"/>
            </a:pPr>
            <a:endParaRPr lang="en-US" sz="1200" dirty="0" smtClean="0"/>
          </a:p>
          <a:p>
            <a:pPr marL="514350" indent="-514350">
              <a:buAutoNum type="arabicParenR"/>
            </a:pPr>
            <a:r>
              <a:rPr lang="en-US" sz="1200" dirty="0" smtClean="0"/>
              <a:t>Key challenges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9C481-64D2-5A41-95BA-2A9CCE3AB8E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188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More specifically Wenger 1998 identified ways of</a:t>
            </a:r>
            <a:r>
              <a:rPr lang="en-GB" baseline="0" dirty="0" smtClean="0"/>
              <a:t> working at the boundaries of </a:t>
            </a:r>
            <a:r>
              <a:rPr lang="en-GB" baseline="0" dirty="0" err="1" smtClean="0"/>
              <a:t>CoP</a:t>
            </a:r>
            <a:endParaRPr lang="en-GB" baseline="0" dirty="0" smtClean="0"/>
          </a:p>
          <a:p>
            <a:pPr marL="228600" indent="-228600">
              <a:buAutoNum type="arabicPeriod"/>
            </a:pPr>
            <a:r>
              <a:rPr lang="en-GB" baseline="0" dirty="0" smtClean="0"/>
              <a:t>Boundary practices – special groups aiming to bring thinks together </a:t>
            </a:r>
            <a:r>
              <a:rPr lang="en-GB" baseline="0" dirty="0" err="1" smtClean="0"/>
              <a:t>eg</a:t>
            </a:r>
            <a:r>
              <a:rPr lang="en-GB" baseline="0" dirty="0" smtClean="0"/>
              <a:t> taskforces, delegations </a:t>
            </a:r>
            <a:r>
              <a:rPr lang="en-GB" baseline="0" dirty="0" err="1" smtClean="0"/>
              <a:t>etc</a:t>
            </a:r>
            <a:endParaRPr lang="en-GB" baseline="0" dirty="0" smtClean="0"/>
          </a:p>
          <a:p>
            <a:pPr marL="228600" indent="-228600">
              <a:buAutoNum type="arabicPeriod"/>
            </a:pPr>
            <a:r>
              <a:rPr lang="en-GB" baseline="0" dirty="0" smtClean="0"/>
              <a:t>Overlapping COP may be who inhabit the same physical space</a:t>
            </a:r>
          </a:p>
          <a:p>
            <a:pPr marL="228600" indent="-228600">
              <a:buAutoNum type="arabicPeriod"/>
            </a:pPr>
            <a:r>
              <a:rPr lang="en-GB" baseline="0" dirty="0" smtClean="0"/>
              <a:t>Working at the edge gaining peripheral access and allowing exchange between full participants and peripheral participants</a:t>
            </a:r>
          </a:p>
          <a:p>
            <a:pPr marL="228600" indent="-228600">
              <a:buAutoNum type="arabicPeriod"/>
            </a:pP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consequence, the periphery is a very fertile area for change: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F5ED3-497B-4180-934B-6857E599A79C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315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Com </a:t>
            </a:r>
            <a:r>
              <a:rPr lang="en-GB" dirty="0" err="1" smtClean="0"/>
              <a:t>skiolls</a:t>
            </a:r>
            <a:r>
              <a:rPr lang="en-GB" baseline="0" dirty="0" smtClean="0"/>
              <a:t> , </a:t>
            </a:r>
            <a:r>
              <a:rPr lang="en-GB" baseline="0" dirty="0" err="1" smtClean="0"/>
              <a:t>coomunication</a:t>
            </a:r>
            <a:r>
              <a:rPr lang="en-GB" baseline="0" dirty="0" smtClean="0"/>
              <a:t> , </a:t>
            </a:r>
            <a:r>
              <a:rPr lang="en-GB" baseline="0" dirty="0" err="1" smtClean="0"/>
              <a:t>sclin</a:t>
            </a:r>
            <a:r>
              <a:rPr lang="en-GB" baseline="0" dirty="0" smtClean="0"/>
              <a:t> skills -  be careful how we frame our tasks – the subliminal messages  - our stock in trade is NOT taking blood pressures all day – how do we ensure we do not represent our immense and often beautifully rewarding endeavours as </a:t>
            </a:r>
            <a:r>
              <a:rPr lang="en-GB" baseline="0" dirty="0" err="1" smtClean="0"/>
              <a:t>intellutual</a:t>
            </a:r>
            <a:r>
              <a:rPr lang="en-GB" baseline="0" dirty="0" smtClean="0"/>
              <a:t> limited  -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we lack toys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technology </a:t>
            </a: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FF755-B1E1-4C96-BE37-685715972F16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273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Greatest</a:t>
            </a:r>
            <a:r>
              <a:rPr lang="en-GB" baseline="0" dirty="0" smtClean="0"/>
              <a:t> kit is in between our ears out and proud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FF755-B1E1-4C96-BE37-685715972F16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709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2175A-AD63-438C-B661-D16DA831D70C}" type="datetime1">
              <a:rPr lang="en-US" smtClean="0"/>
              <a:pPr/>
              <a:t>6/28/2018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E65CE-83D5-4E85-B04D-4BA154B0EE2F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3071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B94D2-CFD2-4B70-96B5-BECCDAACEAC3}" type="datetime1">
              <a:rPr lang="en-US" smtClean="0"/>
              <a:pPr/>
              <a:t>6/28/2018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E65CE-83D5-4E85-B04D-4BA154B0EE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999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EE71-FBC7-41AC-80B9-E983FD743B75}" type="datetime1">
              <a:rPr lang="en-US" smtClean="0"/>
              <a:pPr/>
              <a:t>6/28/2018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E65CE-83D5-4E85-B04D-4BA154B0EE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84742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9AEE95E-4B9B-4017-A1B8-4CDEBFE3B184}" type="datetime1">
              <a:rPr lang="en-US" smtClean="0">
                <a:solidFill>
                  <a:srgbClr val="000000"/>
                </a:solidFill>
              </a:rPr>
              <a:pPr/>
              <a:t>6/28/2018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2182506-2DF6-4D51-A454-6E1CF66865B7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394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B883D-F152-4012-88F4-90685E32A23F}" type="datetime1">
              <a:rPr lang="en-US" smtClean="0"/>
              <a:pPr/>
              <a:t>6/28/2018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E65CE-83D5-4E85-B04D-4BA154B0EE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878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F2A7-7559-414E-AB6B-863F660364B8}" type="datetime1">
              <a:rPr lang="en-US" smtClean="0"/>
              <a:pPr/>
              <a:t>6/28/2018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E65CE-83D5-4E85-B04D-4BA154B0EE2F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54314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388C8-8F80-451F-B778-AF07134446DE}" type="datetime1">
              <a:rPr lang="en-US" smtClean="0"/>
              <a:pPr/>
              <a:t>6/28/2018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E65CE-83D5-4E85-B04D-4BA154B0EE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616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061E-31E4-4EBD-9038-58ECE6C3641A}" type="datetime1">
              <a:rPr lang="en-US" smtClean="0"/>
              <a:pPr/>
              <a:t>6/28/2018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E65CE-83D5-4E85-B04D-4BA154B0EE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97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CE4C-751A-46D2-8D08-616B56B3C3F7}" type="datetime1">
              <a:rPr lang="en-US" smtClean="0"/>
              <a:pPr/>
              <a:t>6/28/2018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E65CE-83D5-4E85-B04D-4BA154B0EE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418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6279A-509F-41E3-B361-D6037F756EEE}" type="datetime1">
              <a:rPr lang="en-US" smtClean="0"/>
              <a:pPr/>
              <a:t>6/28/2018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E65CE-83D5-4E85-B04D-4BA154B0EE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85993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23593BF-9FA3-478C-A088-98D2FBFB7EFE}" type="datetime1">
              <a:rPr lang="en-US" smtClean="0"/>
              <a:pPr/>
              <a:t>6/28/2018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CE65CE-83D5-4E85-B04D-4BA154B0EE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23259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9B3A-50D8-4531-9CC7-24D0C7EE34BA}" type="datetime1">
              <a:rPr lang="en-US" smtClean="0"/>
              <a:pPr/>
              <a:t>6/28/2018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E65CE-83D5-4E85-B04D-4BA154B0EE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956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3696033-6E3C-4046-AD3E-A15B71B646FD}" type="datetime1">
              <a:rPr lang="en-US" smtClean="0"/>
              <a:pPr/>
              <a:t>6/28/2018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4CE65CE-83D5-4E85-B04D-4BA154B0EE2F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2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696200" cy="2820849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GP tutors</a:t>
            </a:r>
            <a:r>
              <a:rPr lang="en-US" sz="6700" dirty="0" smtClean="0"/>
              <a:t> - </a:t>
            </a:r>
            <a:br>
              <a:rPr lang="en-US" sz="6700" dirty="0" smtClean="0"/>
            </a:br>
            <a:r>
              <a:rPr lang="en-US" sz="6700" dirty="0" smtClean="0"/>
              <a:t>opening our brains +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3335" y="3210558"/>
            <a:ext cx="4930665" cy="16557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r"/>
            <a:r>
              <a:rPr lang="en-US" dirty="0" smtClean="0">
                <a:solidFill>
                  <a:srgbClr val="0070C0"/>
                </a:solidFill>
              </a:rPr>
              <a:t>Professor Anita Berlin </a:t>
            </a:r>
          </a:p>
          <a:p>
            <a:pPr algn="r"/>
            <a:r>
              <a:rPr lang="en-US" dirty="0" smtClean="0">
                <a:solidFill>
                  <a:srgbClr val="0070C0"/>
                </a:solidFill>
              </a:rPr>
              <a:t>Lead</a:t>
            </a:r>
          </a:p>
          <a:p>
            <a:pPr algn="r"/>
            <a:r>
              <a:rPr lang="en-US" dirty="0" smtClean="0">
                <a:solidFill>
                  <a:srgbClr val="0070C0"/>
                </a:solidFill>
              </a:rPr>
              <a:t>Community based medical education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7A212-FBF6-1D4C-9DC3-19D9316B7323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4" descr="NEW BANNER_NIGEL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89672"/>
            <a:ext cx="9144000" cy="18953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715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158D64-8E91-4444-8EC4-4D5EBDAF3BF6}" type="slidenum">
              <a:rPr lang="en-GB">
                <a:latin typeface="Arial" charset="0"/>
                <a:cs typeface="Arial" charset="0"/>
              </a:rPr>
              <a:pPr/>
              <a:t>10</a:t>
            </a:fld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19459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5400" dirty="0" smtClean="0"/>
              <a:t>Observed</a:t>
            </a:r>
            <a:r>
              <a:rPr lang="en-GB" dirty="0" smtClean="0"/>
              <a:t> </a:t>
            </a:r>
          </a:p>
        </p:txBody>
      </p:sp>
      <p:sp>
        <p:nvSpPr>
          <p:cNvPr id="19460" name="Line 15"/>
          <p:cNvSpPr>
            <a:spLocks noChangeShapeType="1"/>
          </p:cNvSpPr>
          <p:nvPr/>
        </p:nvSpPr>
        <p:spPr bwMode="auto">
          <a:xfrm flipH="1">
            <a:off x="4859339" y="2781300"/>
            <a:ext cx="1871662" cy="20161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9461" name="Line 16"/>
          <p:cNvSpPr>
            <a:spLocks noChangeShapeType="1"/>
          </p:cNvSpPr>
          <p:nvPr/>
        </p:nvSpPr>
        <p:spPr bwMode="auto">
          <a:xfrm>
            <a:off x="2843214" y="2636838"/>
            <a:ext cx="38893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9462" name="Line 17"/>
          <p:cNvSpPr>
            <a:spLocks noChangeShapeType="1"/>
          </p:cNvSpPr>
          <p:nvPr/>
        </p:nvSpPr>
        <p:spPr bwMode="auto">
          <a:xfrm flipH="1" flipV="1">
            <a:off x="2843213" y="2852738"/>
            <a:ext cx="1800225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9463" name="Text Box 18"/>
          <p:cNvSpPr txBox="1">
            <a:spLocks noChangeArrowheads="1"/>
          </p:cNvSpPr>
          <p:nvPr/>
        </p:nvSpPr>
        <p:spPr bwMode="auto">
          <a:xfrm>
            <a:off x="900113" y="2349502"/>
            <a:ext cx="1944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464" name="Text Box 19"/>
          <p:cNvSpPr txBox="1">
            <a:spLocks noChangeArrowheads="1"/>
          </p:cNvSpPr>
          <p:nvPr/>
        </p:nvSpPr>
        <p:spPr bwMode="auto">
          <a:xfrm>
            <a:off x="6588126" y="2060575"/>
            <a:ext cx="19446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/>
              <a:t>Teacher</a:t>
            </a:r>
          </a:p>
        </p:txBody>
      </p:sp>
      <p:sp>
        <p:nvSpPr>
          <p:cNvPr id="19465" name="Text Box 20"/>
          <p:cNvSpPr txBox="1">
            <a:spLocks noChangeArrowheads="1"/>
          </p:cNvSpPr>
          <p:nvPr/>
        </p:nvSpPr>
        <p:spPr bwMode="auto">
          <a:xfrm>
            <a:off x="827089" y="2205040"/>
            <a:ext cx="19446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/>
              <a:t>Patient</a:t>
            </a:r>
          </a:p>
        </p:txBody>
      </p:sp>
      <p:sp>
        <p:nvSpPr>
          <p:cNvPr id="19466" name="Text Box 21"/>
          <p:cNvSpPr txBox="1">
            <a:spLocks noChangeArrowheads="1"/>
          </p:cNvSpPr>
          <p:nvPr/>
        </p:nvSpPr>
        <p:spPr bwMode="auto">
          <a:xfrm>
            <a:off x="3851276" y="4797427"/>
            <a:ext cx="19446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/>
              <a:t>Student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629400" y="3733800"/>
            <a:ext cx="144780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Medical school</a:t>
            </a:r>
            <a:endParaRPr lang="en-GB" dirty="0"/>
          </a:p>
        </p:txBody>
      </p:sp>
      <p:sp>
        <p:nvSpPr>
          <p:cNvPr id="14" name="Right Arrow 13"/>
          <p:cNvSpPr/>
          <p:nvPr/>
        </p:nvSpPr>
        <p:spPr>
          <a:xfrm rot="19753282">
            <a:off x="5679250" y="4594517"/>
            <a:ext cx="1269632" cy="304800"/>
          </a:xfrm>
          <a:prstGeom prst="rightArrow">
            <a:avLst>
              <a:gd name="adj1" fmla="val 6511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Arrow 14"/>
          <p:cNvSpPr/>
          <p:nvPr/>
        </p:nvSpPr>
        <p:spPr>
          <a:xfrm rot="16200000">
            <a:off x="6972774" y="2996584"/>
            <a:ext cx="1017232" cy="304800"/>
          </a:xfrm>
          <a:prstGeom prst="rightArrow">
            <a:avLst>
              <a:gd name="adj1" fmla="val 65117"/>
              <a:gd name="adj2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&quot;No&quot; Symbol 15"/>
          <p:cNvSpPr/>
          <p:nvPr/>
        </p:nvSpPr>
        <p:spPr>
          <a:xfrm>
            <a:off x="5410200" y="3505200"/>
            <a:ext cx="685800" cy="68580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Old lady with chest pain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endParaRPr lang="en-GB" dirty="0" smtClean="0"/>
          </a:p>
          <a:p>
            <a:r>
              <a:rPr lang="en-GB" dirty="0" smtClean="0"/>
              <a:t>Year 3 student</a:t>
            </a:r>
          </a:p>
          <a:p>
            <a:r>
              <a:rPr lang="en-GB" dirty="0" smtClean="0"/>
              <a:t>75 y woman</a:t>
            </a:r>
          </a:p>
          <a:p>
            <a:r>
              <a:rPr lang="en-GB" dirty="0" smtClean="0"/>
              <a:t>Central chest </a:t>
            </a:r>
          </a:p>
          <a:p>
            <a:r>
              <a:rPr lang="en-GB" dirty="0" smtClean="0"/>
              <a:t>Very anxious</a:t>
            </a:r>
          </a:p>
          <a:p>
            <a:r>
              <a:rPr lang="en-GB" dirty="0" smtClean="0"/>
              <a:t>Asks repeatedly </a:t>
            </a:r>
          </a:p>
          <a:p>
            <a:r>
              <a:rPr lang="en-GB" dirty="0" smtClean="0"/>
              <a:t>“A I having heart attack doctor?”</a:t>
            </a:r>
          </a:p>
          <a:p>
            <a:endParaRPr lang="en-GB" dirty="0"/>
          </a:p>
          <a:p>
            <a:r>
              <a:rPr lang="en-GB" dirty="0" smtClean="0"/>
              <a:t>GP tutor says bluntly but kindly</a:t>
            </a:r>
          </a:p>
          <a:p>
            <a:r>
              <a:rPr lang="en-GB" dirty="0" smtClean="0"/>
              <a:t>“I can assure you are not having a heart attack”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82506-2DF6-4D51-A454-6E1CF66865B7}" type="slidenum">
              <a:rPr lang="en-GB" smtClean="0">
                <a:solidFill>
                  <a:srgbClr val="000000"/>
                </a:solidFill>
              </a:rPr>
              <a:pPr/>
              <a:t>11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Old lady with chest pain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endParaRPr lang="en-GB" dirty="0" smtClean="0"/>
          </a:p>
          <a:p>
            <a:r>
              <a:rPr lang="en-GB" dirty="0" smtClean="0"/>
              <a:t>Year 3 student</a:t>
            </a:r>
          </a:p>
          <a:p>
            <a:r>
              <a:rPr lang="en-GB" dirty="0" smtClean="0"/>
              <a:t>75 y woman</a:t>
            </a:r>
          </a:p>
          <a:p>
            <a:r>
              <a:rPr lang="en-GB" dirty="0" smtClean="0"/>
              <a:t>Central chest </a:t>
            </a:r>
          </a:p>
          <a:p>
            <a:r>
              <a:rPr lang="en-GB" dirty="0" smtClean="0"/>
              <a:t>Very anxious</a:t>
            </a:r>
          </a:p>
          <a:p>
            <a:r>
              <a:rPr lang="en-GB" dirty="0" smtClean="0"/>
              <a:t>Asks repeatedly </a:t>
            </a:r>
          </a:p>
          <a:p>
            <a:r>
              <a:rPr lang="en-GB" dirty="0" smtClean="0"/>
              <a:t>“A I having heart attack doctor?”</a:t>
            </a:r>
          </a:p>
          <a:p>
            <a:endParaRPr lang="en-GB" dirty="0"/>
          </a:p>
          <a:p>
            <a:r>
              <a:rPr lang="en-GB" dirty="0" smtClean="0"/>
              <a:t>GP tutor says bluntly but kindly</a:t>
            </a:r>
          </a:p>
          <a:p>
            <a:r>
              <a:rPr lang="en-GB" dirty="0" smtClean="0"/>
              <a:t>“I can assure you are not having a heart attack”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Patient attends weekly with same symptoms</a:t>
            </a:r>
          </a:p>
          <a:p>
            <a:r>
              <a:rPr lang="en-GB" dirty="0" smtClean="0"/>
              <a:t>No associated symptoms </a:t>
            </a:r>
          </a:p>
          <a:p>
            <a:r>
              <a:rPr lang="en-GB" dirty="0" smtClean="0"/>
              <a:t>Had normal </a:t>
            </a:r>
            <a:r>
              <a:rPr lang="en-GB" dirty="0" err="1" smtClean="0"/>
              <a:t>angio</a:t>
            </a:r>
            <a:r>
              <a:rPr lang="en-GB" dirty="0" smtClean="0"/>
              <a:t> and echo 8 </a:t>
            </a:r>
            <a:r>
              <a:rPr lang="en-GB" dirty="0" err="1" smtClean="0"/>
              <a:t>wks</a:t>
            </a:r>
            <a:r>
              <a:rPr lang="en-GB" dirty="0" smtClean="0"/>
              <a:t> ago</a:t>
            </a:r>
          </a:p>
          <a:p>
            <a:r>
              <a:rPr lang="en-GB" dirty="0" smtClean="0"/>
              <a:t>No risk factors </a:t>
            </a:r>
          </a:p>
          <a:p>
            <a:r>
              <a:rPr lang="en-GB" dirty="0" smtClean="0"/>
              <a:t>Always had health anxiety </a:t>
            </a:r>
          </a:p>
          <a:p>
            <a:r>
              <a:rPr lang="en-GB" dirty="0" smtClean="0"/>
              <a:t>Mild cognitive impairment </a:t>
            </a:r>
          </a:p>
          <a:p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82506-2DF6-4D51-A454-6E1CF66865B7}" type="slidenum">
              <a:rPr lang="en-GB" smtClean="0">
                <a:solidFill>
                  <a:srgbClr val="000000"/>
                </a:solidFill>
              </a:rPr>
              <a:pPr/>
              <a:t>12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41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Metastases on USS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72439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n-GB" dirty="0" smtClean="0"/>
          </a:p>
          <a:p>
            <a:r>
              <a:rPr lang="en-GB" dirty="0" smtClean="0"/>
              <a:t>Year 5 student</a:t>
            </a:r>
          </a:p>
          <a:p>
            <a:r>
              <a:rPr lang="en-GB" dirty="0" smtClean="0"/>
              <a:t>First day in practice </a:t>
            </a:r>
          </a:p>
          <a:p>
            <a:r>
              <a:rPr lang="en-GB" dirty="0" smtClean="0"/>
              <a:t>Observing GP consulting </a:t>
            </a:r>
          </a:p>
          <a:p>
            <a:r>
              <a:rPr lang="en-GB" dirty="0" smtClean="0"/>
              <a:t>Patient enters and asks for USS result </a:t>
            </a:r>
          </a:p>
          <a:p>
            <a:r>
              <a:rPr lang="en-GB" dirty="0" smtClean="0"/>
              <a:t>Had been requested as not feeling too good. Has Ca Colon resected 3 </a:t>
            </a:r>
            <a:r>
              <a:rPr lang="en-GB" dirty="0" err="1" smtClean="0"/>
              <a:t>yrs</a:t>
            </a:r>
            <a:r>
              <a:rPr lang="en-GB" dirty="0" smtClean="0"/>
              <a:t> previously</a:t>
            </a:r>
          </a:p>
          <a:p>
            <a:r>
              <a:rPr lang="en-GB" dirty="0" smtClean="0"/>
              <a:t>USS shows multiple </a:t>
            </a:r>
            <a:r>
              <a:rPr lang="en-GB" dirty="0" err="1" smtClean="0"/>
              <a:t>mets</a:t>
            </a:r>
            <a:r>
              <a:rPr lang="en-GB" dirty="0"/>
              <a:t> </a:t>
            </a:r>
            <a:r>
              <a:rPr lang="en-GB" dirty="0" smtClean="0"/>
              <a:t>(tutor shows student) </a:t>
            </a:r>
          </a:p>
          <a:p>
            <a:r>
              <a:rPr lang="en-GB" dirty="0" smtClean="0"/>
              <a:t>GP tutor says “I am afraid the  result is not back yet.”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82506-2DF6-4D51-A454-6E1CF66865B7}" type="slidenum">
              <a:rPr lang="en-GB" smtClean="0">
                <a:solidFill>
                  <a:srgbClr val="000000"/>
                </a:solidFill>
              </a:rPr>
              <a:pPr/>
              <a:t>13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78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Metastases on USS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64819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n-GB" dirty="0" smtClean="0"/>
          </a:p>
          <a:p>
            <a:r>
              <a:rPr lang="en-GB" dirty="0" smtClean="0"/>
              <a:t>Year 5 student</a:t>
            </a:r>
          </a:p>
          <a:p>
            <a:r>
              <a:rPr lang="en-GB" dirty="0" smtClean="0"/>
              <a:t>First day in practice </a:t>
            </a:r>
          </a:p>
          <a:p>
            <a:r>
              <a:rPr lang="en-GB" dirty="0" smtClean="0"/>
              <a:t>Observing GP consulting </a:t>
            </a:r>
          </a:p>
          <a:p>
            <a:r>
              <a:rPr lang="en-GB" dirty="0" smtClean="0"/>
              <a:t>Patient enters and asks for USS result </a:t>
            </a:r>
          </a:p>
          <a:p>
            <a:r>
              <a:rPr lang="en-GB" dirty="0" smtClean="0"/>
              <a:t>Had been requested as not feeling too good. Has Ca Colon resected 3 </a:t>
            </a:r>
            <a:r>
              <a:rPr lang="en-GB" dirty="0" err="1" smtClean="0"/>
              <a:t>yrs</a:t>
            </a:r>
            <a:r>
              <a:rPr lang="en-GB" dirty="0" smtClean="0"/>
              <a:t> previously</a:t>
            </a:r>
          </a:p>
          <a:p>
            <a:r>
              <a:rPr lang="en-GB" dirty="0" smtClean="0"/>
              <a:t>USS shows multiple </a:t>
            </a:r>
            <a:r>
              <a:rPr lang="en-GB" dirty="0" err="1" smtClean="0"/>
              <a:t>mets</a:t>
            </a:r>
            <a:r>
              <a:rPr lang="en-GB" dirty="0"/>
              <a:t> </a:t>
            </a:r>
            <a:r>
              <a:rPr lang="en-GB" dirty="0" smtClean="0"/>
              <a:t>(tutor shows student) </a:t>
            </a:r>
          </a:p>
          <a:p>
            <a:r>
              <a:rPr lang="en-GB" dirty="0" smtClean="0"/>
              <a:t>GP tutor says “I am afraid the result is not back yet .“ 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GP seeing patient for colleague who rushed to hospital as his mother ill.</a:t>
            </a:r>
          </a:p>
          <a:p>
            <a:r>
              <a:rPr lang="en-GB" dirty="0" smtClean="0"/>
              <a:t>GP never met this patient before </a:t>
            </a:r>
          </a:p>
          <a:p>
            <a:r>
              <a:rPr lang="en-GB" dirty="0" smtClean="0"/>
              <a:t>Was running 40 min late already </a:t>
            </a:r>
          </a:p>
          <a:p>
            <a:r>
              <a:rPr lang="en-GB" dirty="0" smtClean="0"/>
              <a:t>Had not read the USS until just before </a:t>
            </a:r>
            <a:r>
              <a:rPr lang="en-GB" dirty="0" err="1" smtClean="0"/>
              <a:t>pt</a:t>
            </a:r>
            <a:r>
              <a:rPr lang="en-GB" dirty="0" smtClean="0"/>
              <a:t> came into room </a:t>
            </a:r>
          </a:p>
          <a:p>
            <a:r>
              <a:rPr lang="en-GB" dirty="0" smtClean="0"/>
              <a:t>Decided (rightly or wrongly) better to rebook for next day when regular colleague who know patient well….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82506-2DF6-4D51-A454-6E1CF66865B7}" type="slidenum">
              <a:rPr lang="en-GB" smtClean="0">
                <a:solidFill>
                  <a:srgbClr val="000000"/>
                </a:solidFill>
              </a:rPr>
              <a:pPr/>
              <a:t>14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Crying young woman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n-GB" dirty="0" smtClean="0"/>
          </a:p>
          <a:p>
            <a:r>
              <a:rPr lang="en-GB" dirty="0" smtClean="0"/>
              <a:t>2 year 3 students –mid way through attachment </a:t>
            </a:r>
          </a:p>
          <a:p>
            <a:r>
              <a:rPr lang="en-GB" dirty="0" smtClean="0"/>
              <a:t>Student A takes history </a:t>
            </a:r>
          </a:p>
          <a:p>
            <a:r>
              <a:rPr lang="en-GB" dirty="0" smtClean="0"/>
              <a:t>Patient weeps throughout talking about a car accident and major injury to brother</a:t>
            </a:r>
          </a:p>
          <a:p>
            <a:r>
              <a:rPr lang="en-GB" dirty="0" smtClean="0"/>
              <a:t>Both Students feel overwhelmed </a:t>
            </a:r>
          </a:p>
          <a:p>
            <a:r>
              <a:rPr lang="en-GB" dirty="0" smtClean="0"/>
              <a:t>GP tutors gently tell patient to wipe her tears and to be strong and suggests another appointment in 1 month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82506-2DF6-4D51-A454-6E1CF66865B7}" type="slidenum">
              <a:rPr lang="en-GB" smtClean="0">
                <a:solidFill>
                  <a:srgbClr val="000000"/>
                </a:solidFill>
              </a:rPr>
              <a:pPr/>
              <a:t>15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Crying young woman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n-GB" dirty="0" smtClean="0"/>
          </a:p>
          <a:p>
            <a:r>
              <a:rPr lang="en-GB" dirty="0" smtClean="0"/>
              <a:t>2 year 3 students –mid way through attachment </a:t>
            </a:r>
          </a:p>
          <a:p>
            <a:r>
              <a:rPr lang="en-GB" dirty="0" smtClean="0"/>
              <a:t>Student A takes history </a:t>
            </a:r>
          </a:p>
          <a:p>
            <a:r>
              <a:rPr lang="en-GB" dirty="0" smtClean="0"/>
              <a:t>Patient weeps throughout talking about a car accident and major injury to brother</a:t>
            </a:r>
          </a:p>
          <a:p>
            <a:r>
              <a:rPr lang="en-GB" dirty="0" smtClean="0"/>
              <a:t>Both Students feel overwhelmed </a:t>
            </a:r>
          </a:p>
          <a:p>
            <a:r>
              <a:rPr lang="en-GB" dirty="0" smtClean="0"/>
              <a:t>GP tutors gently tell patient to wipe her tears and to be strong </a:t>
            </a:r>
          </a:p>
          <a:p>
            <a:r>
              <a:rPr lang="en-GB" dirty="0" smtClean="0"/>
              <a:t>Suggests another appointment in 1 month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Patient has diagnoses  personality disorder </a:t>
            </a:r>
          </a:p>
          <a:p>
            <a:r>
              <a:rPr lang="en-GB" dirty="0" smtClean="0"/>
              <a:t>Car accident was 10 years ago </a:t>
            </a:r>
          </a:p>
          <a:p>
            <a:r>
              <a:rPr lang="en-GB" dirty="0" smtClean="0"/>
              <a:t>Frequently attends with same presentation </a:t>
            </a:r>
          </a:p>
          <a:p>
            <a:r>
              <a:rPr lang="en-GB" dirty="0" smtClean="0"/>
              <a:t>GP tries to see patient regularly and provide support …but has found a solution …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82506-2DF6-4D51-A454-6E1CF66865B7}" type="slidenum">
              <a:rPr lang="en-GB" smtClean="0">
                <a:solidFill>
                  <a:srgbClr val="000000"/>
                </a:solidFill>
              </a:rPr>
              <a:pPr/>
              <a:t>16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61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Patient with rectal bleeding 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66 y male Patient</a:t>
            </a:r>
          </a:p>
          <a:p>
            <a:r>
              <a:rPr lang="en-GB" dirty="0" smtClean="0"/>
              <a:t>Comes  with rectal bleeding for 6 months </a:t>
            </a:r>
          </a:p>
          <a:p>
            <a:r>
              <a:rPr lang="en-GB" dirty="0" smtClean="0"/>
              <a:t>Craggy tumour on PR </a:t>
            </a:r>
          </a:p>
          <a:p>
            <a:endParaRPr lang="en-GB" dirty="0"/>
          </a:p>
          <a:p>
            <a:r>
              <a:rPr lang="en-GB" dirty="0" smtClean="0"/>
              <a:t>GP asks – “I’m wondering why you didn’t you come before ?”</a:t>
            </a:r>
          </a:p>
          <a:p>
            <a:r>
              <a:rPr lang="en-GB" dirty="0" smtClean="0"/>
              <a:t>Patient “  I did come 5 months ago  but I didn’t like to mention it – you had two students with you”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Patient </a:t>
            </a:r>
            <a:r>
              <a:rPr lang="en-GB" dirty="0"/>
              <a:t>“  I did come 5 months ago  but I didn’t like to mention it – you had two students with you” 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82506-2DF6-4D51-A454-6E1CF66865B7}" type="slidenum">
              <a:rPr lang="en-GB" smtClean="0">
                <a:solidFill>
                  <a:srgbClr val="000000"/>
                </a:solidFill>
              </a:rPr>
              <a:pPr/>
              <a:t>17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07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Patient with rectal bleeding 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66 y male Patient</a:t>
            </a:r>
          </a:p>
          <a:p>
            <a:r>
              <a:rPr lang="en-GB" dirty="0" smtClean="0"/>
              <a:t>Comes  with rectal bleeding for 6 months </a:t>
            </a:r>
          </a:p>
          <a:p>
            <a:r>
              <a:rPr lang="en-GB" dirty="0" smtClean="0"/>
              <a:t>Craggy tumour on PR </a:t>
            </a:r>
          </a:p>
          <a:p>
            <a:endParaRPr lang="en-GB" dirty="0"/>
          </a:p>
          <a:p>
            <a:r>
              <a:rPr lang="en-GB" dirty="0" smtClean="0"/>
              <a:t>GP asks – “I’m wondering why you didn’t you come before ?”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82506-2DF6-4D51-A454-6E1CF66865B7}" type="slidenum">
              <a:rPr lang="en-GB" smtClean="0">
                <a:solidFill>
                  <a:srgbClr val="000000"/>
                </a:solidFill>
              </a:rPr>
              <a:pPr/>
              <a:t>18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259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Patient with rectal bleeding 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66 y male Patient</a:t>
            </a:r>
          </a:p>
          <a:p>
            <a:r>
              <a:rPr lang="en-GB" dirty="0" smtClean="0"/>
              <a:t>Comes  with rectal bleeding for 6 months </a:t>
            </a:r>
          </a:p>
          <a:p>
            <a:r>
              <a:rPr lang="en-GB" dirty="0" smtClean="0"/>
              <a:t>Craggy tumour on PR </a:t>
            </a:r>
          </a:p>
          <a:p>
            <a:endParaRPr lang="en-GB" dirty="0"/>
          </a:p>
          <a:p>
            <a:r>
              <a:rPr lang="en-GB" dirty="0" smtClean="0"/>
              <a:t>GP asks – “I’m wondering why you didn’t you come before ?”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Patient :</a:t>
            </a:r>
          </a:p>
          <a:p>
            <a:r>
              <a:rPr lang="en-GB" dirty="0" smtClean="0"/>
              <a:t>“ I did come 5 months ago  but I didn’t like to mention it – you had two students with you” 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82506-2DF6-4D51-A454-6E1CF66865B7}" type="slidenum">
              <a:rPr lang="en-GB" smtClean="0">
                <a:solidFill>
                  <a:srgbClr val="000000"/>
                </a:solidFill>
              </a:rPr>
              <a:pPr/>
              <a:t>19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259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Communities of practice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Competing &amp; changing  priorities</a:t>
            </a:r>
          </a:p>
          <a:p>
            <a:pPr lvl="1"/>
            <a:r>
              <a:rPr lang="en-GB" dirty="0" smtClean="0"/>
              <a:t>For students</a:t>
            </a:r>
          </a:p>
          <a:p>
            <a:pPr lvl="2"/>
            <a:r>
              <a:rPr lang="en-GB" dirty="0" smtClean="0"/>
              <a:t>Simulation, Exams, life events, careers issues </a:t>
            </a:r>
          </a:p>
          <a:p>
            <a:pPr lvl="1"/>
            <a:r>
              <a:rPr lang="en-GB" dirty="0" smtClean="0"/>
              <a:t>For GP tutors – </a:t>
            </a:r>
          </a:p>
          <a:p>
            <a:pPr lvl="2"/>
            <a:r>
              <a:rPr lang="en-GB" dirty="0" smtClean="0"/>
              <a:t>demand, expectations, </a:t>
            </a:r>
            <a:r>
              <a:rPr lang="en-GB" dirty="0" err="1" smtClean="0"/>
              <a:t>postgrads</a:t>
            </a:r>
            <a:r>
              <a:rPr lang="en-GB" dirty="0" smtClean="0"/>
              <a:t>, CQC, appraisal, QOF, </a:t>
            </a:r>
          </a:p>
          <a:p>
            <a:pPr lvl="1"/>
            <a:r>
              <a:rPr lang="en-GB" dirty="0" smtClean="0"/>
              <a:t>For medical schools </a:t>
            </a:r>
          </a:p>
          <a:p>
            <a:pPr lvl="2"/>
            <a:r>
              <a:rPr lang="en-GB" dirty="0" smtClean="0"/>
              <a:t>Teaching quality, ‘professionalism’, regulation, MLA (national finals exam) , more students &amp; schools</a:t>
            </a:r>
            <a:endParaRPr lang="en-GB" dirty="0"/>
          </a:p>
          <a:p>
            <a:pPr lvl="6"/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Standards</a:t>
            </a:r>
          </a:p>
          <a:p>
            <a:pPr lvl="6"/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Safety</a:t>
            </a:r>
          </a:p>
          <a:p>
            <a:pPr lvl="6"/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Risk aversion</a:t>
            </a:r>
          </a:p>
          <a:p>
            <a:pPr lvl="6"/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Raising concerns </a:t>
            </a:r>
          </a:p>
          <a:p>
            <a:pPr lvl="6"/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Helping those who struggle .....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E65CE-83D5-4E85-B04D-4BA154B0EE2F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Good practice in debriefing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82506-2DF6-4D51-A454-6E1CF66865B7}" type="slidenum">
              <a:rPr lang="en-GB" smtClean="0">
                <a:solidFill>
                  <a:srgbClr val="000000"/>
                </a:solidFill>
              </a:rPr>
              <a:pPr/>
              <a:t>20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Standards and Raising concerns 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44965"/>
          </a:xfrm>
        </p:spPr>
        <p:txBody>
          <a:bodyPr/>
          <a:lstStyle/>
          <a:p>
            <a:r>
              <a:rPr lang="en-GB" dirty="0" smtClean="0"/>
              <a:t>Policies for students</a:t>
            </a:r>
          </a:p>
          <a:p>
            <a:r>
              <a:rPr lang="en-GB" dirty="0" smtClean="0"/>
              <a:t>Linked to SLA 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/>
              <a:t>CQC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/>
              <a:t>GMC 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/>
              <a:t>Performers List (RO) </a:t>
            </a:r>
          </a:p>
          <a:p>
            <a:endParaRPr lang="en-GB" dirty="0" smtClean="0"/>
          </a:p>
          <a:p>
            <a:r>
              <a:rPr lang="en-GB" dirty="0" smtClean="0"/>
              <a:t>Both Under review</a:t>
            </a:r>
          </a:p>
          <a:p>
            <a:r>
              <a:rPr lang="en-GB" b="1" dirty="0" smtClean="0">
                <a:solidFill>
                  <a:srgbClr val="00B050"/>
                </a:solidFill>
              </a:rPr>
              <a:t>Involve  tutors &amp; students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5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Interpretation of concerns </a:t>
            </a:r>
          </a:p>
          <a:p>
            <a:pPr lvl="1"/>
            <a:r>
              <a:rPr lang="en-GB" dirty="0" smtClean="0"/>
              <a:t>Educational </a:t>
            </a:r>
          </a:p>
          <a:p>
            <a:pPr lvl="1"/>
            <a:r>
              <a:rPr lang="en-GB" dirty="0" smtClean="0"/>
              <a:t>Professional </a:t>
            </a:r>
          </a:p>
          <a:p>
            <a:pPr lvl="1"/>
            <a:r>
              <a:rPr lang="en-GB" b="1" dirty="0" smtClean="0">
                <a:solidFill>
                  <a:srgbClr val="0070C0"/>
                </a:solidFill>
              </a:rPr>
              <a:t>Clinical 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82506-2DF6-4D51-A454-6E1CF66865B7}" type="slidenum">
              <a:rPr lang="en-GB" smtClean="0">
                <a:solidFill>
                  <a:srgbClr val="000000"/>
                </a:solidFill>
              </a:rPr>
              <a:pPr/>
              <a:t>21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Good practice in debriefing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44965"/>
          </a:xfrm>
        </p:spPr>
        <p:txBody>
          <a:bodyPr/>
          <a:lstStyle/>
          <a:p>
            <a:r>
              <a:rPr lang="en-GB" dirty="0" smtClean="0"/>
              <a:t>Make time</a:t>
            </a:r>
          </a:p>
          <a:p>
            <a:r>
              <a:rPr lang="en-GB" dirty="0" smtClean="0"/>
              <a:t>Don’t leave it to the end of the day/week</a:t>
            </a:r>
          </a:p>
          <a:p>
            <a:r>
              <a:rPr lang="en-GB" dirty="0" smtClean="0"/>
              <a:t>Ask the learner first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Thoughts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Feelings </a:t>
            </a:r>
          </a:p>
          <a:p>
            <a:pPr>
              <a:buFont typeface="Wingdings" pitchFamily="2" charset="2"/>
              <a:buChar char="Ø"/>
            </a:pPr>
            <a:endParaRPr lang="en-GB" dirty="0" smtClean="0"/>
          </a:p>
          <a:p>
            <a:pPr>
              <a:buFont typeface="Wingdings" pitchFamily="2" charset="2"/>
              <a:buChar char="Ø"/>
            </a:pPr>
            <a:r>
              <a:rPr lang="en-GB" dirty="0" smtClean="0">
                <a:solidFill>
                  <a:srgbClr val="0070C0"/>
                </a:solidFill>
              </a:rPr>
              <a:t>Model reflective practice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44965"/>
          </a:xfrm>
        </p:spPr>
        <p:txBody>
          <a:bodyPr/>
          <a:lstStyle/>
          <a:p>
            <a:r>
              <a:rPr lang="en-GB" dirty="0" smtClean="0"/>
              <a:t>Always when 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you take short cut 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If its part of a long story ......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Highly expressed emotions 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The unexpected 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Positive outcomes 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82506-2DF6-4D51-A454-6E1CF66865B7}" type="slidenum">
              <a:rPr lang="en-GB" smtClean="0">
                <a:solidFill>
                  <a:srgbClr val="000000"/>
                </a:solidFill>
              </a:rPr>
              <a:pPr/>
              <a:t>22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/>
          <p:nvPr/>
        </p:nvGrpSpPr>
        <p:grpSpPr>
          <a:xfrm>
            <a:off x="0" y="1600200"/>
            <a:ext cx="4674443" cy="3962400"/>
            <a:chOff x="323528" y="1893709"/>
            <a:chExt cx="4229257" cy="3318847"/>
          </a:xfrm>
        </p:grpSpPr>
        <p:sp>
          <p:nvSpPr>
            <p:cNvPr id="14" name="Freeform 13"/>
            <p:cNvSpPr/>
            <p:nvPr/>
          </p:nvSpPr>
          <p:spPr>
            <a:xfrm>
              <a:off x="323528" y="2574195"/>
              <a:ext cx="2023086" cy="2023057"/>
            </a:xfrm>
            <a:custGeom>
              <a:avLst/>
              <a:gdLst>
                <a:gd name="connsiteX0" fmla="*/ 0 w 2023086"/>
                <a:gd name="connsiteY0" fmla="*/ 1011529 h 2023057"/>
                <a:gd name="connsiteX1" fmla="*/ 1011543 w 2023086"/>
                <a:gd name="connsiteY1" fmla="*/ 0 h 2023057"/>
                <a:gd name="connsiteX2" fmla="*/ 2023086 w 2023086"/>
                <a:gd name="connsiteY2" fmla="*/ 1011529 h 2023057"/>
                <a:gd name="connsiteX3" fmla="*/ 1011543 w 2023086"/>
                <a:gd name="connsiteY3" fmla="*/ 2023058 h 2023057"/>
                <a:gd name="connsiteX4" fmla="*/ 0 w 2023086"/>
                <a:gd name="connsiteY4" fmla="*/ 1011529 h 2023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086" h="2023057">
                  <a:moveTo>
                    <a:pt x="0" y="1011529"/>
                  </a:moveTo>
                  <a:cubicBezTo>
                    <a:pt x="0" y="452877"/>
                    <a:pt x="452883" y="0"/>
                    <a:pt x="1011543" y="0"/>
                  </a:cubicBezTo>
                  <a:cubicBezTo>
                    <a:pt x="1570203" y="0"/>
                    <a:pt x="2023086" y="452877"/>
                    <a:pt x="2023086" y="1011529"/>
                  </a:cubicBezTo>
                  <a:cubicBezTo>
                    <a:pt x="2023086" y="1570181"/>
                    <a:pt x="1570203" y="2023058"/>
                    <a:pt x="1011543" y="2023058"/>
                  </a:cubicBezTo>
                  <a:cubicBezTo>
                    <a:pt x="452883" y="2023058"/>
                    <a:pt x="0" y="1570181"/>
                    <a:pt x="0" y="1011529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64854" tIns="364850" rIns="364854" bIns="36485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kern="1200" dirty="0" smtClean="0"/>
                <a:t>CoP2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dirty="0" smtClean="0"/>
                <a:t>Hospital placements</a:t>
              </a:r>
              <a:endParaRPr lang="en-GB" sz="1800" kern="1200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529699" y="1893709"/>
              <a:ext cx="2023086" cy="1767761"/>
            </a:xfrm>
            <a:custGeom>
              <a:avLst/>
              <a:gdLst>
                <a:gd name="connsiteX0" fmla="*/ 0 w 2023086"/>
                <a:gd name="connsiteY0" fmla="*/ 1011529 h 2023057"/>
                <a:gd name="connsiteX1" fmla="*/ 1011543 w 2023086"/>
                <a:gd name="connsiteY1" fmla="*/ 0 h 2023057"/>
                <a:gd name="connsiteX2" fmla="*/ 2023086 w 2023086"/>
                <a:gd name="connsiteY2" fmla="*/ 1011529 h 2023057"/>
                <a:gd name="connsiteX3" fmla="*/ 1011543 w 2023086"/>
                <a:gd name="connsiteY3" fmla="*/ 2023058 h 2023057"/>
                <a:gd name="connsiteX4" fmla="*/ 0 w 2023086"/>
                <a:gd name="connsiteY4" fmla="*/ 1011529 h 2023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086" h="2023057">
                  <a:moveTo>
                    <a:pt x="0" y="1011529"/>
                  </a:moveTo>
                  <a:cubicBezTo>
                    <a:pt x="0" y="452877"/>
                    <a:pt x="452883" y="0"/>
                    <a:pt x="1011543" y="0"/>
                  </a:cubicBezTo>
                  <a:cubicBezTo>
                    <a:pt x="1570203" y="0"/>
                    <a:pt x="2023086" y="452877"/>
                    <a:pt x="2023086" y="1011529"/>
                  </a:cubicBezTo>
                  <a:cubicBezTo>
                    <a:pt x="2023086" y="1570181"/>
                    <a:pt x="1570203" y="2023058"/>
                    <a:pt x="1011543" y="2023058"/>
                  </a:cubicBezTo>
                  <a:cubicBezTo>
                    <a:pt x="452883" y="2023058"/>
                    <a:pt x="0" y="1570181"/>
                    <a:pt x="0" y="1011529"/>
                  </a:cubicBez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364854" tIns="364850" rIns="364854" bIns="36485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kern="1200" dirty="0" smtClean="0"/>
                <a:t>CoP2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dirty="0" smtClean="0"/>
                <a:t>GP PRACTICE</a:t>
              </a:r>
              <a:endParaRPr lang="en-GB" sz="1800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2047099" y="3425485"/>
              <a:ext cx="2023086" cy="1787071"/>
            </a:xfrm>
            <a:custGeom>
              <a:avLst/>
              <a:gdLst>
                <a:gd name="connsiteX0" fmla="*/ 0 w 2023086"/>
                <a:gd name="connsiteY0" fmla="*/ 1011529 h 2023057"/>
                <a:gd name="connsiteX1" fmla="*/ 1011543 w 2023086"/>
                <a:gd name="connsiteY1" fmla="*/ 0 h 2023057"/>
                <a:gd name="connsiteX2" fmla="*/ 2023086 w 2023086"/>
                <a:gd name="connsiteY2" fmla="*/ 1011529 h 2023057"/>
                <a:gd name="connsiteX3" fmla="*/ 1011543 w 2023086"/>
                <a:gd name="connsiteY3" fmla="*/ 2023058 h 2023057"/>
                <a:gd name="connsiteX4" fmla="*/ 0 w 2023086"/>
                <a:gd name="connsiteY4" fmla="*/ 1011529 h 2023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086" h="2023057">
                  <a:moveTo>
                    <a:pt x="0" y="1011529"/>
                  </a:moveTo>
                  <a:cubicBezTo>
                    <a:pt x="0" y="452877"/>
                    <a:pt x="452883" y="0"/>
                    <a:pt x="1011543" y="0"/>
                  </a:cubicBezTo>
                  <a:cubicBezTo>
                    <a:pt x="1570203" y="0"/>
                    <a:pt x="2023086" y="452877"/>
                    <a:pt x="2023086" y="1011529"/>
                  </a:cubicBezTo>
                  <a:cubicBezTo>
                    <a:pt x="2023086" y="1570181"/>
                    <a:pt x="1570203" y="2023058"/>
                    <a:pt x="1011543" y="2023058"/>
                  </a:cubicBezTo>
                  <a:cubicBezTo>
                    <a:pt x="452883" y="2023058"/>
                    <a:pt x="0" y="1570181"/>
                    <a:pt x="0" y="1011529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tint val="50000"/>
                    <a:satMod val="300000"/>
                    <a:alpha val="13000"/>
                  </a:schemeClr>
                </a:gs>
                <a:gs pos="35000">
                  <a:schemeClr val="accent6">
                    <a:tint val="37000"/>
                    <a:satMod val="300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</a:gra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364854" tIns="364850" rIns="364854" bIns="36485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kern="1200" dirty="0" smtClean="0"/>
                <a:t>CoP3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dirty="0" smtClean="0"/>
                <a:t>Medical School </a:t>
              </a:r>
              <a:endParaRPr lang="en-GB" sz="1800" kern="1200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623328" y="2714281"/>
              <a:ext cx="1360648" cy="1208898"/>
            </a:xfrm>
            <a:custGeom>
              <a:avLst/>
              <a:gdLst>
                <a:gd name="connsiteX0" fmla="*/ 0 w 1503618"/>
                <a:gd name="connsiteY0" fmla="*/ 604449 h 1208898"/>
                <a:gd name="connsiteX1" fmla="*/ 751809 w 1503618"/>
                <a:gd name="connsiteY1" fmla="*/ 0 h 1208898"/>
                <a:gd name="connsiteX2" fmla="*/ 1503618 w 1503618"/>
                <a:gd name="connsiteY2" fmla="*/ 604449 h 1208898"/>
                <a:gd name="connsiteX3" fmla="*/ 751809 w 1503618"/>
                <a:gd name="connsiteY3" fmla="*/ 1208898 h 1208898"/>
                <a:gd name="connsiteX4" fmla="*/ 0 w 1503618"/>
                <a:gd name="connsiteY4" fmla="*/ 604449 h 120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3618" h="1208898">
                  <a:moveTo>
                    <a:pt x="0" y="604449"/>
                  </a:moveTo>
                  <a:cubicBezTo>
                    <a:pt x="0" y="270621"/>
                    <a:pt x="336596" y="0"/>
                    <a:pt x="751809" y="0"/>
                  </a:cubicBezTo>
                  <a:cubicBezTo>
                    <a:pt x="1167022" y="0"/>
                    <a:pt x="1503618" y="270621"/>
                    <a:pt x="1503618" y="604449"/>
                  </a:cubicBezTo>
                  <a:cubicBezTo>
                    <a:pt x="1503618" y="938277"/>
                    <a:pt x="1167022" y="1208898"/>
                    <a:pt x="751809" y="1208898"/>
                  </a:cubicBezTo>
                  <a:cubicBezTo>
                    <a:pt x="336596" y="1208898"/>
                    <a:pt x="0" y="938277"/>
                    <a:pt x="0" y="604449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alpha val="50000"/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88780" tIns="245619" rIns="288780" bIns="245619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kern="1200" dirty="0" smtClean="0"/>
                <a:t>Boundary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kern="1200" dirty="0" smtClean="0"/>
                <a:t>work</a:t>
              </a:r>
              <a:endParaRPr lang="en-GB" kern="12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Community of practice </a:t>
            </a:r>
            <a:br>
              <a:rPr lang="en-GB" dirty="0" smtClean="0"/>
            </a:br>
            <a:r>
              <a:rPr lang="en-GB" dirty="0" smtClean="0"/>
              <a:t>Boundaries and peripheries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96997283"/>
              </p:ext>
            </p:extLst>
          </p:nvPr>
        </p:nvGraphicFramePr>
        <p:xfrm>
          <a:off x="6195864" y="1676400"/>
          <a:ext cx="2948136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306332293"/>
              </p:ext>
            </p:extLst>
          </p:nvPr>
        </p:nvGraphicFramePr>
        <p:xfrm>
          <a:off x="6623720" y="3962400"/>
          <a:ext cx="1834480" cy="337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82506-2DF6-4D51-A454-6E1CF66865B7}" type="slidenum">
              <a:rPr lang="en-GB" smtClean="0">
                <a:solidFill>
                  <a:srgbClr val="000000"/>
                </a:solidFill>
              </a:rPr>
              <a:pPr/>
              <a:t>3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98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Intellectually under-stimulating </a:t>
            </a:r>
            <a:endParaRPr lang="en-GB" b="1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22960" y="5596759"/>
            <a:ext cx="7543800" cy="272335"/>
          </a:xfrm>
        </p:spPr>
        <p:txBody>
          <a:bodyPr>
            <a:normAutofit fontScale="77500" lnSpcReduction="20000"/>
          </a:bodyPr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7874-2BEC-4116-8000-AB2ECC17F7A7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921878"/>
            <a:ext cx="2104496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7083" y="2519857"/>
            <a:ext cx="2079049" cy="2853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93683" y="5607269"/>
            <a:ext cx="43434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All images: </a:t>
            </a:r>
            <a:r>
              <a:rPr lang="en-GB" dirty="0" err="1"/>
              <a:t>Wass</a:t>
            </a:r>
            <a:r>
              <a:rPr lang="en-GB" dirty="0"/>
              <a:t> Report (By choice-not by chance , 2016) </a:t>
            </a:r>
          </a:p>
        </p:txBody>
      </p:sp>
    </p:spTree>
    <p:extLst>
      <p:ext uri="{BB962C8B-B14F-4D97-AF65-F5344CB8AC3E}">
        <p14:creationId xmlns:p14="http://schemas.microsoft.com/office/powerpoint/2010/main" val="420721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image brain electrical activ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1"/>
            <a:ext cx="5143500" cy="5912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7874-2BEC-4116-8000-AB2ECC17F7A7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60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The value of debriefing students 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905000"/>
            <a:ext cx="4341812" cy="325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943600" y="2438400"/>
            <a:ext cx="2362200" cy="2282785"/>
          </a:xfrm>
          <a:prstGeom prst="irregularSeal2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</a:rPr>
              <a:t>Unpack your brain</a:t>
            </a:r>
            <a:endParaRPr lang="en-GB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E65CE-83D5-4E85-B04D-4BA154B0EE2F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The value of debriefing students 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981200"/>
            <a:ext cx="2913063" cy="367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Explosion 1 6"/>
          <p:cNvSpPr/>
          <p:nvPr/>
        </p:nvSpPr>
        <p:spPr>
          <a:xfrm>
            <a:off x="4343400" y="2667000"/>
            <a:ext cx="3505200" cy="2667000"/>
          </a:xfrm>
          <a:prstGeom prst="irregularSeal1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Make the invisible visible </a:t>
            </a:r>
          </a:p>
          <a:p>
            <a:pPr algn="ctr"/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E65CE-83D5-4E85-B04D-4BA154B0EE2F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158D64-8E91-4444-8EC4-4D5EBDAF3BF6}" type="slidenum">
              <a:rPr lang="en-GB">
                <a:latin typeface="Arial" charset="0"/>
                <a:cs typeface="Arial" charset="0"/>
              </a:rPr>
              <a:pPr/>
              <a:t>8</a:t>
            </a:fld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19459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Unobserved </a:t>
            </a:r>
          </a:p>
        </p:txBody>
      </p:sp>
      <p:sp>
        <p:nvSpPr>
          <p:cNvPr id="19460" name="Line 15"/>
          <p:cNvSpPr>
            <a:spLocks noChangeShapeType="1"/>
          </p:cNvSpPr>
          <p:nvPr/>
        </p:nvSpPr>
        <p:spPr bwMode="auto">
          <a:xfrm flipH="1">
            <a:off x="4859339" y="2781300"/>
            <a:ext cx="1871662" cy="2016125"/>
          </a:xfrm>
          <a:prstGeom prst="line">
            <a:avLst/>
          </a:prstGeom>
          <a:noFill/>
          <a:ln w="41275">
            <a:solidFill>
              <a:schemeClr val="accent1">
                <a:lumMod val="75000"/>
              </a:schemeClr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9461" name="Line 16"/>
          <p:cNvSpPr>
            <a:spLocks noChangeShapeType="1"/>
          </p:cNvSpPr>
          <p:nvPr/>
        </p:nvSpPr>
        <p:spPr bwMode="auto">
          <a:xfrm>
            <a:off x="2843214" y="2636838"/>
            <a:ext cx="3889375" cy="0"/>
          </a:xfrm>
          <a:prstGeom prst="line">
            <a:avLst/>
          </a:prstGeom>
          <a:noFill/>
          <a:ln w="76200">
            <a:solidFill>
              <a:schemeClr val="bg1">
                <a:lumMod val="65000"/>
              </a:schemeClr>
            </a:solidFill>
            <a:prstDash val="sys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9462" name="Line 17"/>
          <p:cNvSpPr>
            <a:spLocks noChangeShapeType="1"/>
          </p:cNvSpPr>
          <p:nvPr/>
        </p:nvSpPr>
        <p:spPr bwMode="auto">
          <a:xfrm flipH="1" flipV="1">
            <a:off x="2843213" y="2852738"/>
            <a:ext cx="1800225" cy="1728787"/>
          </a:xfrm>
          <a:prstGeom prst="line">
            <a:avLst/>
          </a:prstGeom>
          <a:noFill/>
          <a:ln w="127000">
            <a:solidFill>
              <a:srgbClr val="00B05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9463" name="Text Box 18"/>
          <p:cNvSpPr txBox="1">
            <a:spLocks noChangeArrowheads="1"/>
          </p:cNvSpPr>
          <p:nvPr/>
        </p:nvSpPr>
        <p:spPr bwMode="auto">
          <a:xfrm>
            <a:off x="900113" y="2349502"/>
            <a:ext cx="1944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464" name="Text Box 19"/>
          <p:cNvSpPr txBox="1">
            <a:spLocks noChangeArrowheads="1"/>
          </p:cNvSpPr>
          <p:nvPr/>
        </p:nvSpPr>
        <p:spPr bwMode="auto">
          <a:xfrm>
            <a:off x="6588126" y="2060575"/>
            <a:ext cx="19446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/>
              <a:t>Teacher</a:t>
            </a:r>
          </a:p>
        </p:txBody>
      </p:sp>
      <p:sp>
        <p:nvSpPr>
          <p:cNvPr id="19465" name="Text Box 20"/>
          <p:cNvSpPr txBox="1">
            <a:spLocks noChangeArrowheads="1"/>
          </p:cNvSpPr>
          <p:nvPr/>
        </p:nvSpPr>
        <p:spPr bwMode="auto">
          <a:xfrm>
            <a:off x="827089" y="2205040"/>
            <a:ext cx="19446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/>
              <a:t>Patient</a:t>
            </a:r>
          </a:p>
        </p:txBody>
      </p:sp>
      <p:sp>
        <p:nvSpPr>
          <p:cNvPr id="19466" name="Text Box 21"/>
          <p:cNvSpPr txBox="1">
            <a:spLocks noChangeArrowheads="1"/>
          </p:cNvSpPr>
          <p:nvPr/>
        </p:nvSpPr>
        <p:spPr bwMode="auto">
          <a:xfrm>
            <a:off x="3851276" y="4797427"/>
            <a:ext cx="19446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/>
              <a:t>Student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158D64-8E91-4444-8EC4-4D5EBDAF3BF6}" type="slidenum">
              <a:rPr lang="en-GB">
                <a:latin typeface="Arial" charset="0"/>
                <a:cs typeface="Arial" charset="0"/>
              </a:rPr>
              <a:pPr/>
              <a:t>9</a:t>
            </a:fld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19459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5400" dirty="0" smtClean="0"/>
              <a:t>Observed</a:t>
            </a:r>
            <a:r>
              <a:rPr lang="en-GB" dirty="0" smtClean="0"/>
              <a:t> </a:t>
            </a:r>
          </a:p>
        </p:txBody>
      </p:sp>
      <p:sp>
        <p:nvSpPr>
          <p:cNvPr id="19460" name="Line 15"/>
          <p:cNvSpPr>
            <a:spLocks noChangeShapeType="1"/>
          </p:cNvSpPr>
          <p:nvPr/>
        </p:nvSpPr>
        <p:spPr bwMode="auto">
          <a:xfrm flipH="1">
            <a:off x="4859339" y="2781300"/>
            <a:ext cx="1871662" cy="20161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9461" name="Line 16"/>
          <p:cNvSpPr>
            <a:spLocks noChangeShapeType="1"/>
          </p:cNvSpPr>
          <p:nvPr/>
        </p:nvSpPr>
        <p:spPr bwMode="auto">
          <a:xfrm>
            <a:off x="2843214" y="2636838"/>
            <a:ext cx="38893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9462" name="Line 17"/>
          <p:cNvSpPr>
            <a:spLocks noChangeShapeType="1"/>
          </p:cNvSpPr>
          <p:nvPr/>
        </p:nvSpPr>
        <p:spPr bwMode="auto">
          <a:xfrm flipH="1" flipV="1">
            <a:off x="2843213" y="2852738"/>
            <a:ext cx="1800225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9463" name="Text Box 18"/>
          <p:cNvSpPr txBox="1">
            <a:spLocks noChangeArrowheads="1"/>
          </p:cNvSpPr>
          <p:nvPr/>
        </p:nvSpPr>
        <p:spPr bwMode="auto">
          <a:xfrm>
            <a:off x="900113" y="2349502"/>
            <a:ext cx="1944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464" name="Text Box 19"/>
          <p:cNvSpPr txBox="1">
            <a:spLocks noChangeArrowheads="1"/>
          </p:cNvSpPr>
          <p:nvPr/>
        </p:nvSpPr>
        <p:spPr bwMode="auto">
          <a:xfrm>
            <a:off x="6588126" y="2060575"/>
            <a:ext cx="19446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/>
              <a:t>Teacher</a:t>
            </a:r>
          </a:p>
        </p:txBody>
      </p:sp>
      <p:sp>
        <p:nvSpPr>
          <p:cNvPr id="19465" name="Text Box 20"/>
          <p:cNvSpPr txBox="1">
            <a:spLocks noChangeArrowheads="1"/>
          </p:cNvSpPr>
          <p:nvPr/>
        </p:nvSpPr>
        <p:spPr bwMode="auto">
          <a:xfrm>
            <a:off x="827089" y="2205040"/>
            <a:ext cx="19446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/>
              <a:t>Patient</a:t>
            </a:r>
          </a:p>
        </p:txBody>
      </p:sp>
      <p:sp>
        <p:nvSpPr>
          <p:cNvPr id="19466" name="Text Box 21"/>
          <p:cNvSpPr txBox="1">
            <a:spLocks noChangeArrowheads="1"/>
          </p:cNvSpPr>
          <p:nvPr/>
        </p:nvSpPr>
        <p:spPr bwMode="auto">
          <a:xfrm>
            <a:off x="3851276" y="4797427"/>
            <a:ext cx="19446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/>
              <a:t>Student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 cbme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 cbme</Template>
  <TotalTime>104</TotalTime>
  <Words>1024</Words>
  <Application>Microsoft Office PowerPoint</Application>
  <PresentationFormat>On-screen Show (4:3)</PresentationFormat>
  <Paragraphs>218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Theme1 cbme</vt:lpstr>
      <vt:lpstr>GP tutors -  opening our brains +</vt:lpstr>
      <vt:lpstr>Communities of practice </vt:lpstr>
      <vt:lpstr>Community of practice  Boundaries and peripheries</vt:lpstr>
      <vt:lpstr>Intellectually under-stimulating </vt:lpstr>
      <vt:lpstr>PowerPoint Presentation</vt:lpstr>
      <vt:lpstr>The value of debriefing students </vt:lpstr>
      <vt:lpstr>The value of debriefing students </vt:lpstr>
      <vt:lpstr>Unobserved </vt:lpstr>
      <vt:lpstr>Observed </vt:lpstr>
      <vt:lpstr>Observed </vt:lpstr>
      <vt:lpstr>Old lady with chest pain</vt:lpstr>
      <vt:lpstr>Old lady with chest pain</vt:lpstr>
      <vt:lpstr>Metastases on USS</vt:lpstr>
      <vt:lpstr>Metastases on USS</vt:lpstr>
      <vt:lpstr>Crying young woman </vt:lpstr>
      <vt:lpstr>Crying young woman </vt:lpstr>
      <vt:lpstr>Patient with rectal bleeding </vt:lpstr>
      <vt:lpstr>Patient with rectal bleeding </vt:lpstr>
      <vt:lpstr>Patient with rectal bleeding </vt:lpstr>
      <vt:lpstr>Good practice in debriefing </vt:lpstr>
      <vt:lpstr>Standards and Raising concerns </vt:lpstr>
      <vt:lpstr>Good practice in debriefing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meeting</dc:title>
  <dc:creator>anita</dc:creator>
  <cp:lastModifiedBy>Jim Manzano</cp:lastModifiedBy>
  <cp:revision>8</cp:revision>
  <dcterms:created xsi:type="dcterms:W3CDTF">2018-02-21T00:41:54Z</dcterms:created>
  <dcterms:modified xsi:type="dcterms:W3CDTF">2018-06-28T12:51:14Z</dcterms:modified>
</cp:coreProperties>
</file>