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7" r:id="rId4"/>
    <p:sldId id="283" r:id="rId5"/>
    <p:sldId id="282" r:id="rId6"/>
    <p:sldId id="279" r:id="rId7"/>
    <p:sldId id="289" r:id="rId8"/>
    <p:sldId id="284" r:id="rId9"/>
    <p:sldId id="280" r:id="rId10"/>
    <p:sldId id="281" r:id="rId11"/>
    <p:sldId id="278" r:id="rId12"/>
    <p:sldId id="285" r:id="rId13"/>
    <p:sldId id="286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C7AED-5B5B-4547-B130-7E89D7912A24}" v="2" dt="2022-11-15T11:28:05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Bryant Davies" userId="ed8d9952caad30ac" providerId="LiveId" clId="{3E2C7AED-5B5B-4547-B130-7E89D7912A24}"/>
    <pc:docChg chg="custSel addSld modSld">
      <pc:chgData name="Rachel Bryant Davies" userId="ed8d9952caad30ac" providerId="LiveId" clId="{3E2C7AED-5B5B-4547-B130-7E89D7912A24}" dt="2022-11-15T11:28:09.800" v="35" actId="20577"/>
      <pc:docMkLst>
        <pc:docMk/>
      </pc:docMkLst>
      <pc:sldChg chg="addSp delSp modSp new mod setBg modAnim">
        <pc:chgData name="Rachel Bryant Davies" userId="ed8d9952caad30ac" providerId="LiveId" clId="{3E2C7AED-5B5B-4547-B130-7E89D7912A24}" dt="2022-11-15T11:28:09.800" v="35" actId="20577"/>
        <pc:sldMkLst>
          <pc:docMk/>
          <pc:sldMk cId="713986238" sldId="289"/>
        </pc:sldMkLst>
        <pc:spChg chg="mod">
          <ac:chgData name="Rachel Bryant Davies" userId="ed8d9952caad30ac" providerId="LiveId" clId="{3E2C7AED-5B5B-4547-B130-7E89D7912A24}" dt="2022-11-15T11:28:09.800" v="35" actId="20577"/>
          <ac:spMkLst>
            <pc:docMk/>
            <pc:sldMk cId="713986238" sldId="289"/>
            <ac:spMk id="2" creationId="{6E0ABF22-63ED-6017-03B9-BD0A9D43CC34}"/>
          </ac:spMkLst>
        </pc:spChg>
        <pc:spChg chg="del">
          <ac:chgData name="Rachel Bryant Davies" userId="ed8d9952caad30ac" providerId="LiveId" clId="{3E2C7AED-5B5B-4547-B130-7E89D7912A24}" dt="2022-11-15T11:27:07.167" v="1"/>
          <ac:spMkLst>
            <pc:docMk/>
            <pc:sldMk cId="713986238" sldId="289"/>
            <ac:spMk id="3" creationId="{0DBAF02C-F1E0-4459-18BB-A85D4FF0BA27}"/>
          </ac:spMkLst>
        </pc:spChg>
        <pc:picChg chg="add mod">
          <ac:chgData name="Rachel Bryant Davies" userId="ed8d9952caad30ac" providerId="LiveId" clId="{3E2C7AED-5B5B-4547-B130-7E89D7912A24}" dt="2022-11-15T11:27:21.580" v="4" actId="1076"/>
          <ac:picMkLst>
            <pc:docMk/>
            <pc:sldMk cId="713986238" sldId="289"/>
            <ac:picMk id="4" creationId="{B98ECE28-550A-642E-98C6-6133410144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A492-95C6-580F-A3A2-392E99EE9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E0D33-36E7-2826-DA3B-480EDE4CE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DA2E0-1733-E2AE-D956-57B3C9E2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BFD9-50FF-4A93-953C-D4A90B47748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127D9-307B-969D-42CC-54A21524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EC54B-D4EA-D9B0-0A14-D11B5380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4B5A-E814-4AE9-9B79-A496FCDBA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2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5C1D-4FCC-0FB9-C4F9-8F710C4D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75B7A-90F6-A0F1-F157-7DA361F9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DF4AD-1F49-28B6-805F-FB151C98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BFD9-50FF-4A93-953C-D4A90B47748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9111-42E0-EFCD-45B5-2F28ABFA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1C7C9-A150-3D28-E3AB-FA05BCB7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4B5A-E814-4AE9-9B79-A496FCDBA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9F99D-81BB-1E64-C764-82A7CE9EF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C22B2-C10F-B95A-51D2-82D97E563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5EF74-6735-58E7-728B-5365DF05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BFD9-50FF-4A93-953C-D4A90B47748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1BA13-7A16-5C6B-57B6-CDEB26C0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FBE86-7AE9-8D53-9C88-9BEB257D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4B5A-E814-4AE9-9B79-A496FCDBA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4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EFA1-2A8E-50B6-2F2D-E4202971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F240-DAD2-8719-09F8-EE2C72EB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30806-1C04-7A36-2C54-89BCFC73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BFD9-50FF-4A93-953C-D4A90B47748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29F25-3303-3EEB-2532-B809C9CF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9338D-0CB5-39A1-4D78-1AD24C83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4B5A-E814-4AE9-9B79-A496FCDBA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6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01CE-EDCE-CB9F-6035-493209E4D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36574-20CF-B763-1392-8284305F0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74DFD-E050-57B6-C08C-B15531CA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BFD9-50FF-4A93-953C-D4A90B47748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2136B-2E89-46D5-80D4-1426EB3F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276CB-B2C4-605F-683A-37244917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4B5A-E814-4AE9-9B79-A496FCDBA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5F07-526D-87E7-8514-B8660914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95BCB-6DA0-750C-D610-7172772D7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2B19B-A12D-0069-92E2-5934BC5CF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2BDBE-3BC7-082C-3BBE-E5F8D791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BFD9-50FF-4A93-953C-D4A90B47748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50586-585D-45FA-0FCB-435B0195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DE61D-BAC1-76AC-08CC-63234DED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4B5A-E814-4AE9-9B79-A496FCDBA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09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2817-2A26-464F-1C1F-CB4357DA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560E-04EB-6A26-6635-3E4427324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A2641-87A9-FA3E-32C3-0D5BB5DB8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D73C5-2CF2-B57D-5AAB-B1897E4BA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7E05E-91FC-5125-CFD5-60E1786C9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BB41C0-9F1C-21FB-B5F0-35768E0D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BFD9-50FF-4A93-953C-D4A90B47748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C84B1-7ADF-23BA-68FC-B9A08B8B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57D48-842C-7002-BDD7-4C6605DD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4B5A-E814-4AE9-9B79-A496FCDBA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7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BCAA-1A2C-B705-8FFB-4AE3472B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CE4A6-DCE6-8A71-692B-854EFC79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BFD9-50FF-4A93-953C-D4A90B47748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2CC2A-5B60-2EC0-3B4B-2E7C2CB7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C2E44-F33A-C4A3-E155-75473A48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4B5A-E814-4AE9-9B79-A496FCDBA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73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DDD6A-E84C-AF31-2DA4-035183C7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BFD9-50FF-4A93-953C-D4A90B47748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5FAA0-EC4C-CCE8-A5D4-AA1A7E48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DAF6A-6001-0750-FF0F-F9A79774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4B5A-E814-4AE9-9B79-A496FCDBA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4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9C8C-CC9F-0A31-6365-64CEF491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7C49-69B3-8BEA-A7AC-2219B9AB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D5BAE-7DB3-7C36-2893-7BE32C3E0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6644B-BA56-80C4-B257-C1C70F2F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BFD9-50FF-4A93-953C-D4A90B47748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5245-C737-1DC7-4FEF-8756D6B6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4357-0D61-C595-DD80-0F5EE54D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4B5A-E814-4AE9-9B79-A496FCDBA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7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2C11E-3ACE-2310-94B4-B8B3E807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569E1-6B45-45E3-0599-4C13B7571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63E9A-96A6-71E1-C21D-E84D3A5E8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998CC-4D03-03CC-7A0F-926EA3DE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BFD9-50FF-4A93-953C-D4A90B47748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067CF-5136-F86A-9703-863ADDD1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BDFDB-08B6-4958-BFAC-F5773087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4B5A-E814-4AE9-9B79-A496FCDBA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8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AC090-3CD8-47D3-6FE3-77393E94A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42E3D-88AB-DDDD-939C-B6215F392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7CB54-75D7-EDD8-DB19-F804BF6F6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BFD9-50FF-4A93-953C-D4A90B47748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F403B-7CD1-2F2A-6A45-9AEB63592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559C1-CF09-6344-B837-6E92B6C2B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4B5A-E814-4AE9-9B79-A496FCDBA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8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sT5GXntP4k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eF56RMWCjo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we5IuMauA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88400" cy="177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7562" y="1875185"/>
            <a:ext cx="53764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If you haven’t already, please listen to Prof London’s lecture recording, which looks like this &amp; is available on </a:t>
            </a:r>
            <a:r>
              <a:rPr lang="en-GB" sz="2800" dirty="0" err="1">
                <a:solidFill>
                  <a:schemeClr val="bg1"/>
                </a:solidFill>
              </a:rPr>
              <a:t>QMPlus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Today: focusing discussion on tragedy and symbolism using discussion 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35057"/>
            <a:ext cx="817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solidFill>
                  <a:srgbClr val="002060"/>
                </a:solidFill>
              </a:rPr>
              <a:t>Blood Wedding</a:t>
            </a:r>
            <a:r>
              <a:rPr lang="en-GB" sz="4000" b="1" dirty="0">
                <a:solidFill>
                  <a:srgbClr val="002060"/>
                </a:solidFill>
              </a:rPr>
              <a:t> – Seminar 1 </a:t>
            </a:r>
          </a:p>
        </p:txBody>
      </p:sp>
      <p:sp>
        <p:nvSpPr>
          <p:cNvPr id="8" name="Rectangle 7"/>
          <p:cNvSpPr/>
          <p:nvPr/>
        </p:nvSpPr>
        <p:spPr>
          <a:xfrm>
            <a:off x="7840132" y="6058822"/>
            <a:ext cx="3911601" cy="79917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3911601" cy="1371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911601" y="5875867"/>
            <a:ext cx="3911601" cy="982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 descr="A) Biografía del autor – Bodas de Sangre">
            <a:extLst>
              <a:ext uri="{FF2B5EF4-FFF2-40B4-BE49-F238E27FC236}">
                <a16:creationId xmlns:a16="http://schemas.microsoft.com/office/drawing/2014/main" id="{C343999F-2073-4048-BFA4-F90ABABB4F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05" y="1592233"/>
            <a:ext cx="5731510" cy="469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07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AEC4-C7A2-8146-721A-5967329F6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11" y="989816"/>
            <a:ext cx="11973464" cy="778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What are the symbols in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Bodas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de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sangre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and how do they function (in Acts One and Two)?</a:t>
            </a:r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A2308-D188-5BAB-44B8-A5BDEC478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89816"/>
            <a:ext cx="9144000" cy="42679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Names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Colours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Knife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Horse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Sets of three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Other suggestions…?</a:t>
            </a:r>
          </a:p>
        </p:txBody>
      </p:sp>
    </p:spTree>
    <p:extLst>
      <p:ext uri="{BB962C8B-B14F-4D97-AF65-F5344CB8AC3E}">
        <p14:creationId xmlns:p14="http://schemas.microsoft.com/office/powerpoint/2010/main" val="943304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788400" y="1644991"/>
            <a:ext cx="3403600" cy="58849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653867" y="2099733"/>
            <a:ext cx="4538134" cy="375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35746"/>
            <a:ext cx="692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and premonitions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0400" y="0"/>
            <a:ext cx="67733" cy="5435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45067" y="0"/>
            <a:ext cx="3217334" cy="145626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Names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06501" y="1778467"/>
            <a:ext cx="59319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Names: </a:t>
            </a:r>
            <a:r>
              <a:rPr lang="en-US" sz="2000" dirty="0" err="1">
                <a:solidFill>
                  <a:srgbClr val="002060"/>
                </a:solidFill>
              </a:rPr>
              <a:t>Novio</a:t>
            </a:r>
            <a:r>
              <a:rPr lang="en-US" sz="2000" dirty="0">
                <a:solidFill>
                  <a:srgbClr val="002060"/>
                </a:solidFill>
              </a:rPr>
              <a:t> (Bridegroom), Madre (Mother), </a:t>
            </a:r>
            <a:r>
              <a:rPr lang="en-US" sz="2000" dirty="0" err="1">
                <a:solidFill>
                  <a:srgbClr val="002060"/>
                </a:solidFill>
              </a:rPr>
              <a:t>Vecina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dirty="0" err="1">
                <a:solidFill>
                  <a:srgbClr val="002060"/>
                </a:solidFill>
              </a:rPr>
              <a:t>Neighbour</a:t>
            </a:r>
            <a:r>
              <a:rPr lang="en-US" sz="2000" dirty="0">
                <a:solidFill>
                  <a:srgbClr val="002060"/>
                </a:solidFill>
              </a:rPr>
              <a:t>), </a:t>
            </a:r>
            <a:r>
              <a:rPr lang="en-US" sz="2000" dirty="0" err="1">
                <a:solidFill>
                  <a:srgbClr val="002060"/>
                </a:solidFill>
              </a:rPr>
              <a:t>Suegra</a:t>
            </a:r>
            <a:r>
              <a:rPr lang="en-US" sz="2000" dirty="0">
                <a:solidFill>
                  <a:srgbClr val="002060"/>
                </a:solidFill>
              </a:rPr>
              <a:t> (Mother-in-Law), </a:t>
            </a:r>
            <a:r>
              <a:rPr lang="en-US" sz="2000" dirty="0" err="1">
                <a:solidFill>
                  <a:srgbClr val="002060"/>
                </a:solidFill>
              </a:rPr>
              <a:t>Mujer</a:t>
            </a:r>
            <a:r>
              <a:rPr lang="en-US" sz="2000" dirty="0">
                <a:solidFill>
                  <a:srgbClr val="002060"/>
                </a:solidFill>
              </a:rPr>
              <a:t> (Wife), Padre (Father), Novia (Bride) + Leonardo</a:t>
            </a:r>
            <a:endParaRPr lang="en-GB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Are they archetypal?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Act 1, </a:t>
            </a:r>
            <a:r>
              <a:rPr lang="en-US" sz="2000" dirty="0" err="1">
                <a:solidFill>
                  <a:srgbClr val="002060"/>
                </a:solidFill>
              </a:rPr>
              <a:t>sc</a:t>
            </a:r>
            <a:r>
              <a:rPr lang="en-US" sz="2000" dirty="0">
                <a:solidFill>
                  <a:srgbClr val="002060"/>
                </a:solidFill>
              </a:rPr>
              <a:t> 1: Premonitions: ‘la </a:t>
            </a:r>
            <a:r>
              <a:rPr lang="en-US" sz="2000" dirty="0" err="1">
                <a:solidFill>
                  <a:srgbClr val="002060"/>
                </a:solidFill>
              </a:rPr>
              <a:t>navaja</a:t>
            </a:r>
            <a:r>
              <a:rPr lang="en-US" sz="2000" dirty="0">
                <a:solidFill>
                  <a:srgbClr val="002060"/>
                </a:solidFill>
              </a:rPr>
              <a:t>’ (‘the knife’) (Gwynne Edwards translation, Methuen, 2006, p. 3)</a:t>
            </a:r>
            <a:endParaRPr lang="en-GB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	- past: death; future: marriage </a:t>
            </a:r>
            <a:endParaRPr lang="en-GB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	- present: daily activity of Madre?</a:t>
            </a:r>
          </a:p>
          <a:p>
            <a:r>
              <a:rPr lang="en-US" dirty="0" err="1">
                <a:solidFill>
                  <a:srgbClr val="002060"/>
                </a:solidFill>
              </a:rPr>
              <a:t>Backgound</a:t>
            </a:r>
            <a:r>
              <a:rPr lang="en-US" dirty="0">
                <a:solidFill>
                  <a:srgbClr val="002060"/>
                </a:solidFill>
              </a:rPr>
              <a:t>: the mother of Novia; past of Novia.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5435599"/>
            <a:ext cx="12192001" cy="142239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bodas de sangre parte # 1 - YouTube">
            <a:extLst>
              <a:ext uri="{FF2B5EF4-FFF2-40B4-BE49-F238E27FC236}">
                <a16:creationId xmlns:a16="http://schemas.microsoft.com/office/drawing/2014/main" id="{56AA9AB0-F983-44A5-9939-3D1973951F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79" y="205316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47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AEC4-C7A2-8146-721A-5967329F6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95" y="989815"/>
            <a:ext cx="9144000" cy="199151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What is the function of the songs in the 1</a:t>
            </a:r>
            <a:r>
              <a:rPr lang="en-US" sz="4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st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2 acts of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Bodas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de Sangre?</a:t>
            </a:r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A2308-D188-5BAB-44B8-A5BDEC478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49" y="2143125"/>
            <a:ext cx="11287125" cy="4352925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To help you answer, think about: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Where are the songs in these Acts?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What sort of songs are they?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How do you imagine them in performance?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What did you make of the </a:t>
            </a:r>
            <a:r>
              <a:rPr lang="en-GB" sz="3600" dirty="0" err="1"/>
              <a:t>youtube</a:t>
            </a:r>
            <a:r>
              <a:rPr lang="en-GB" sz="3600" dirty="0"/>
              <a:t> extract? </a:t>
            </a:r>
            <a:r>
              <a:rPr lang="es-ES" sz="3600" b="1" dirty="0"/>
              <a:t>Camarón de la Isla: Nana del Caballo Grande (Nueva Versión) ("Lorca Vivo"): </a:t>
            </a:r>
            <a:r>
              <a:rPr lang="es-ES" sz="3600" b="1" dirty="0" err="1"/>
              <a:t>we’ll</a:t>
            </a:r>
            <a:r>
              <a:rPr lang="es-ES" sz="3600" b="1" dirty="0"/>
              <a:t> </a:t>
            </a:r>
            <a:r>
              <a:rPr lang="es-ES" sz="3600" b="1" dirty="0" err="1"/>
              <a:t>skip</a:t>
            </a:r>
            <a:r>
              <a:rPr lang="es-ES" sz="3600" b="1" dirty="0"/>
              <a:t> </a:t>
            </a:r>
            <a:r>
              <a:rPr lang="es-ES" sz="3600" b="1" dirty="0" err="1"/>
              <a:t>through</a:t>
            </a:r>
            <a:r>
              <a:rPr lang="es-ES" sz="3600" b="1" dirty="0"/>
              <a:t> </a:t>
            </a:r>
            <a:r>
              <a:rPr lang="es-ES" sz="3600" b="1" dirty="0" err="1"/>
              <a:t>to</a:t>
            </a:r>
            <a:r>
              <a:rPr lang="es-ES" sz="3600" b="1" dirty="0"/>
              <a:t> </a:t>
            </a:r>
            <a:r>
              <a:rPr lang="es-ES" sz="3600" b="1" dirty="0" err="1"/>
              <a:t>recap</a:t>
            </a:r>
            <a:endParaRPr lang="es-ES" sz="3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77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2A97-044F-7FFD-5C10-750CE64C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Camarón de la Isla: Nana del Caballo Grande (Nueva Versión) (&quot;Lorca Vivo&quot;)">
            <a:hlinkClick r:id="" action="ppaction://media"/>
            <a:extLst>
              <a:ext uri="{FF2B5EF4-FFF2-40B4-BE49-F238E27FC236}">
                <a16:creationId xmlns:a16="http://schemas.microsoft.com/office/drawing/2014/main" id="{D0332D83-8062-7C23-6C75-E89B9F9392A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3341" y="365125"/>
            <a:ext cx="11105759" cy="62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AEC4-C7A2-8146-721A-5967329F6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619" y="1371599"/>
            <a:ext cx="11015932" cy="1609725"/>
          </a:xfrm>
        </p:spPr>
        <p:txBody>
          <a:bodyPr>
            <a:normAutofit fontScale="90000"/>
          </a:bodyPr>
          <a:lstStyle/>
          <a:p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A2308-D188-5BAB-44B8-A5BDEC478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49" y="500333"/>
            <a:ext cx="11287125" cy="599571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Pick five stage directions from the first two acts of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Bodas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de 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angre…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(use the Edwards English translation)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… and analyze how they relate to: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character,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plot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and impact?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6304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82A2-57A9-AE2D-FA0A-FB3BA9AF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week…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9855-EC3B-B65F-3BFC-63C15D70E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Readings on </a:t>
            </a:r>
            <a:r>
              <a:rPr lang="en-GB" dirty="0" err="1"/>
              <a:t>QMPlus</a:t>
            </a:r>
            <a:endParaRPr lang="en-GB" dirty="0"/>
          </a:p>
          <a:p>
            <a:r>
              <a:rPr lang="en-GB" dirty="0"/>
              <a:t>There is another recorded lecture available too</a:t>
            </a:r>
          </a:p>
          <a:p>
            <a:pPr>
              <a:lnSpc>
                <a:spcPct val="150000"/>
              </a:lnSpc>
              <a:tabLst>
                <a:tab pos="13716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Questions to think about for next week: we’ll focus on some specific passages from the translation</a:t>
            </a:r>
            <a:endParaRPr lang="en-GB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  <a:tabLst>
                <a:tab pos="13716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How does dialogue contribute to atmosphere and tension in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Bodas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de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sangre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?</a:t>
            </a:r>
            <a:endParaRPr lang="en-GB" sz="1800" b="1" dirty="0">
              <a:solidFill>
                <a:srgbClr val="000000"/>
              </a:solidFill>
              <a:effectLst/>
              <a:latin typeface="Helvetica" panose="020B060402020202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  <a:tabLst>
                <a:tab pos="13716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Is the end of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Bodas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de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sangre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inevitable?</a:t>
            </a:r>
            <a:endParaRPr lang="en-GB" sz="1800" b="1" dirty="0">
              <a:solidFill>
                <a:srgbClr val="000000"/>
              </a:solidFill>
              <a:effectLst/>
              <a:latin typeface="Helvetica" panose="020B060402020202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  <a:tabLst>
                <a:tab pos="13716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Are the characters responsible for their own actions in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Bodas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de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sangre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?</a:t>
            </a:r>
            <a:endParaRPr lang="en-GB" sz="1800" b="1" dirty="0">
              <a:solidFill>
                <a:srgbClr val="000000"/>
              </a:solidFill>
              <a:effectLst/>
              <a:latin typeface="Helvetica" panose="020B060402020202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  <a:tabLst>
                <a:tab pos="13716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Is the third act of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Bodas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de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sangre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in keeping with the rest of the play from a stylistic and thematic point of view?</a:t>
            </a:r>
            <a:endParaRPr lang="en-GB" sz="1800" b="1" dirty="0">
              <a:solidFill>
                <a:srgbClr val="000000"/>
              </a:solidFill>
              <a:effectLst/>
              <a:latin typeface="Helvetica" panose="020B060402020202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85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AEC4-C7A2-8146-721A-5967329F6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155" y="230689"/>
            <a:ext cx="9144000" cy="1891409"/>
          </a:xfrm>
        </p:spPr>
        <p:txBody>
          <a:bodyPr>
            <a:normAutofit/>
          </a:bodyPr>
          <a:lstStyle/>
          <a:p>
            <a:r>
              <a:rPr lang="en-US" sz="4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Bodas</a:t>
            </a:r>
            <a:r>
              <a:rPr lang="en-US" sz="4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de </a:t>
            </a:r>
            <a:r>
              <a:rPr lang="en-US" sz="4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sangre</a:t>
            </a:r>
            <a:r>
              <a:rPr lang="en-US" sz="4900" i="1" dirty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US" sz="4900" dirty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as tragedy</a:t>
            </a:r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A2308-D188-5BAB-44B8-A5BDEC478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951" y="1518248"/>
            <a:ext cx="11528981" cy="455261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Any suggestions why Lorca/Spanish plays not included in George Steiner’s </a:t>
            </a:r>
            <a:r>
              <a:rPr lang="en-GB" sz="3600" i="1" dirty="0"/>
              <a:t>The Death of Tragedy</a:t>
            </a:r>
            <a:r>
              <a:rPr lang="en-GB" sz="3600" dirty="0"/>
              <a:t>, 1961?</a:t>
            </a:r>
            <a:endParaRPr lang="en-GB" sz="3600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What do you make of the summary of D.D. Raphael (</a:t>
            </a:r>
            <a:r>
              <a:rPr lang="en-GB" sz="3600" i="1" dirty="0"/>
              <a:t>The Paradox of Tragedy</a:t>
            </a:r>
            <a:r>
              <a:rPr lang="en-GB" sz="3600" dirty="0"/>
              <a:t>, 1960)?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In light of your experiences crafting tragic plot summaries with reflective commentaries (as well as plays studied so far)… were you surprised to see the real-life inspiration?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1211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788400" y="1644991"/>
            <a:ext cx="3403600" cy="58849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642215" y="4699865"/>
            <a:ext cx="4538134" cy="72487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“Casimiro, el novio plantado. Paca, la novia fugada y José, el asesino”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35746"/>
            <a:ext cx="692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source in a real episode, 1928 (</a:t>
            </a:r>
            <a:r>
              <a:rPr lang="en-US" sz="2400" dirty="0" err="1">
                <a:solidFill>
                  <a:srgbClr val="002060"/>
                </a:solidFill>
              </a:rPr>
              <a:t>Curro</a:t>
            </a:r>
            <a:r>
              <a:rPr lang="en-US" sz="2400" dirty="0">
                <a:solidFill>
                  <a:srgbClr val="002060"/>
                </a:solidFill>
              </a:rPr>
              <a:t> Montes, in Andalusia, reports in </a:t>
            </a:r>
            <a:r>
              <a:rPr lang="en-US" sz="2400" i="1" dirty="0" err="1">
                <a:solidFill>
                  <a:srgbClr val="002060"/>
                </a:solidFill>
              </a:rPr>
              <a:t>Heraldo</a:t>
            </a:r>
            <a:r>
              <a:rPr lang="en-US" sz="2400" i="1" dirty="0">
                <a:solidFill>
                  <a:srgbClr val="002060"/>
                </a:solidFill>
              </a:rPr>
              <a:t> de Madrid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0"/>
            <a:ext cx="67733" cy="5435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45067" y="0"/>
            <a:ext cx="3217334" cy="145626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Real life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47288" y="1644991"/>
            <a:ext cx="524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BUT: the author (his life) and the source are not the play nor do they explain how the play works.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What is the play?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José Luis Gómez’s production (first performed 1985) (extract)</a:t>
            </a: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5479286"/>
            <a:ext cx="12192001" cy="142239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De izquierda a derecha: Casimiro, el novio plantado. Paca, la novia fugada y José, el asesino.">
            <a:extLst>
              <a:ext uri="{FF2B5EF4-FFF2-40B4-BE49-F238E27FC236}">
                <a16:creationId xmlns:a16="http://schemas.microsoft.com/office/drawing/2014/main" id="{BC83C47A-F9B2-4040-A3E3-76A27E9DED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39" y="1378714"/>
            <a:ext cx="5731510" cy="322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36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AEC4-C7A2-8146-721A-5967329F6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155" y="230689"/>
            <a:ext cx="9144000" cy="1891409"/>
          </a:xfrm>
        </p:spPr>
        <p:txBody>
          <a:bodyPr>
            <a:normAutofit/>
          </a:bodyPr>
          <a:lstStyle/>
          <a:p>
            <a:r>
              <a:rPr lang="en-US" sz="4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Bodas</a:t>
            </a:r>
            <a:r>
              <a:rPr lang="en-US" sz="4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de </a:t>
            </a:r>
            <a:r>
              <a:rPr lang="en-US" sz="4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sangre</a:t>
            </a:r>
            <a:r>
              <a:rPr lang="en-US" sz="4900" i="1" dirty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US" sz="4900" dirty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as tragedy 2</a:t>
            </a:r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A2308-D188-5BAB-44B8-A5BDEC478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951" y="1518248"/>
            <a:ext cx="11528981" cy="500332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Does Aristotle’s tragic analysis apply to </a:t>
            </a:r>
            <a:r>
              <a:rPr lang="en-GB" sz="3600" i="1" dirty="0" err="1"/>
              <a:t>Bodas</a:t>
            </a:r>
            <a:r>
              <a:rPr lang="en-GB" sz="3600" i="1" dirty="0"/>
              <a:t> de Sangre</a:t>
            </a:r>
            <a:r>
              <a:rPr lang="en-GB" sz="3600" dirty="0"/>
              <a:t>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Why? How? Where? (be as specific as possible)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Do you think Lorca’s play should be judged by Aristotle’s principles (especially if you answered no above)?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How/ where in creative process did you find Aristotelian theory more or less helpful?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(again, be as specific as </a:t>
            </a:r>
            <a:r>
              <a:rPr lang="en-GB" sz="3200" dirty="0" err="1"/>
              <a:t>poss</a:t>
            </a:r>
            <a:r>
              <a:rPr lang="en-GB" sz="3200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Did the process give you new insights into how you might define terms such as ‘Tragedy’, ‘tragic vision’, ‘tragic tension’?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5674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AEC4-C7A2-8146-721A-5967329F6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1534"/>
            <a:ext cx="9144000" cy="3509963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Do you think the extract you have seen (in lecture recording) of José Luis Gómez’s production (1985) is a faithful representation of </a:t>
            </a:r>
            <a:r>
              <a:rPr lang="en-US" sz="4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Bodas</a:t>
            </a:r>
            <a:r>
              <a:rPr lang="en-US" sz="4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de </a:t>
            </a:r>
            <a:r>
              <a:rPr lang="en-US" sz="4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sangre</a:t>
            </a:r>
            <a:r>
              <a:rPr lang="en-US" sz="4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?</a:t>
            </a:r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A2308-D188-5BAB-44B8-A5BDEC478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693616"/>
            <a:ext cx="11064815" cy="165576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Think about this while we watch another extract from same production in next slide (uploaded by </a:t>
            </a:r>
            <a:r>
              <a:rPr lang="es-ES" dirty="0"/>
              <a:t>Ministerio de Cultura y Deporte)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then</a:t>
            </a:r>
            <a:r>
              <a:rPr lang="es-ES" dirty="0"/>
              <a:t> </a:t>
            </a:r>
            <a:r>
              <a:rPr lang="es-ES" dirty="0" err="1"/>
              <a:t>we’ll</a:t>
            </a:r>
            <a:r>
              <a:rPr lang="es-ES" dirty="0"/>
              <a:t> do a yes/no </a:t>
            </a:r>
            <a:r>
              <a:rPr lang="es-ES" dirty="0" err="1"/>
              <a:t>poll</a:t>
            </a:r>
            <a:r>
              <a:rPr lang="es-ES" dirty="0"/>
              <a:t> &amp; </a:t>
            </a:r>
            <a:r>
              <a:rPr lang="es-ES" dirty="0" err="1"/>
              <a:t>discuss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2DD25-3470-A4EE-8393-D1AD39AF1B71}"/>
              </a:ext>
            </a:extLst>
          </p:cNvPr>
          <p:cNvSpPr txBox="1"/>
          <p:nvPr/>
        </p:nvSpPr>
        <p:spPr>
          <a:xfrm>
            <a:off x="664234" y="435816"/>
            <a:ext cx="1121433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Thinking of how you might have imagined staging your plot summary (&amp; how studying drama involves both written words and performances)…</a:t>
            </a:r>
            <a:br>
              <a:rPr lang="en-GB" sz="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80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odas de sangre (1985)">
            <a:hlinkClick r:id="" action="ppaction://media"/>
            <a:extLst>
              <a:ext uri="{FF2B5EF4-FFF2-40B4-BE49-F238E27FC236}">
                <a16:creationId xmlns:a16="http://schemas.microsoft.com/office/drawing/2014/main" id="{338274CF-F14B-FE07-265B-6101A7B809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7094" y="-5846"/>
            <a:ext cx="9152627" cy="68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BF22-63ED-6017-03B9-BD0A9D43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73" y="132212"/>
            <a:ext cx="10515600" cy="274488"/>
          </a:xfrm>
        </p:spPr>
        <p:txBody>
          <a:bodyPr>
            <a:normAutofit fontScale="90000"/>
          </a:bodyPr>
          <a:lstStyle/>
          <a:p>
            <a:r>
              <a:rPr lang="en-GB" dirty="0"/>
              <a:t>(2013 production from QM+)</a:t>
            </a:r>
          </a:p>
        </p:txBody>
      </p:sp>
      <p:pic>
        <p:nvPicPr>
          <p:cNvPr id="4" name="Online Media 3" title="Bodas de sangre">
            <a:hlinkClick r:id="" action="ppaction://media"/>
            <a:extLst>
              <a:ext uri="{FF2B5EF4-FFF2-40B4-BE49-F238E27FC236}">
                <a16:creationId xmlns:a16="http://schemas.microsoft.com/office/drawing/2014/main" id="{B98ECE28-550A-642E-98C6-61334101446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4673" y="561975"/>
            <a:ext cx="11142653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AEC4-C7A2-8146-721A-5967329F6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340" y="2912221"/>
            <a:ext cx="9144000" cy="35099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Do you think the extract you have seen (in lecture recording) of José Luis Gómez’s production (1985) is a faithful representation of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Bodas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de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sangre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?</a:t>
            </a:r>
            <a:br>
              <a:rPr lang="en-US" sz="4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</a:br>
            <a:br>
              <a:rPr lang="en-US" sz="4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  <a:t>What factors affected your answer?</a:t>
            </a:r>
            <a:endParaRPr lang="en-GB" dirty="0">
              <a:highlight>
                <a:srgbClr val="C0C0C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2DD25-3470-A4EE-8393-D1AD39AF1B71}"/>
              </a:ext>
            </a:extLst>
          </p:cNvPr>
          <p:cNvSpPr txBox="1"/>
          <p:nvPr/>
        </p:nvSpPr>
        <p:spPr>
          <a:xfrm>
            <a:off x="664234" y="435816"/>
            <a:ext cx="1121433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The yes/no poll:</a:t>
            </a:r>
          </a:p>
          <a:p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Thinking of how you might have imagined staging your plot summary (&amp; how studying drama involves both written words and performances)…</a:t>
            </a:r>
            <a:br>
              <a:rPr lang="en-GB" sz="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59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AEC4-C7A2-8146-721A-5967329F6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95" y="989815"/>
            <a:ext cx="9144000" cy="332339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What are the symbols in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Bodas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de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sangre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and how do they function in the story (in Acts One and Two)?</a:t>
            </a:r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A2308-D188-5BAB-44B8-A5BDEC478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53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822</Words>
  <Application>Microsoft Office PowerPoint</Application>
  <PresentationFormat>Widescreen</PresentationFormat>
  <Paragraphs>73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Bodas de sangre as tragedy </vt:lpstr>
      <vt:lpstr>PowerPoint Presentation</vt:lpstr>
      <vt:lpstr>Bodas de sangre as tragedy 2 </vt:lpstr>
      <vt:lpstr>Do you think the extract you have seen (in lecture recording) of José Luis Gómez’s production (1985) is a faithful representation of Bodas de sangre? </vt:lpstr>
      <vt:lpstr>PowerPoint Presentation</vt:lpstr>
      <vt:lpstr>(2013 production from QM+)</vt:lpstr>
      <vt:lpstr>Do you think the extract you have seen (in lecture recording) of José Luis Gómez’s production (1985) is a faithful representation of Bodas de sangre?   What factors affected your answer?</vt:lpstr>
      <vt:lpstr>What are the symbols in Bodas de sangre and how do they function in the story (in Acts One and Two)?  </vt:lpstr>
      <vt:lpstr>What are the symbols in Bodas de sangre and how do they function (in Acts One and Two)?  </vt:lpstr>
      <vt:lpstr>PowerPoint Presentation</vt:lpstr>
      <vt:lpstr>What is the function of the songs in the 1st 2 acts of Bodas de Sangre?  </vt:lpstr>
      <vt:lpstr>PowerPoint Presentation</vt:lpstr>
      <vt:lpstr>   </vt:lpstr>
      <vt:lpstr>Next week…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Bryant Davies</dc:creator>
  <cp:lastModifiedBy>Rachel Bryant Davies</cp:lastModifiedBy>
  <cp:revision>1</cp:revision>
  <dcterms:created xsi:type="dcterms:W3CDTF">2022-11-15T10:18:22Z</dcterms:created>
  <dcterms:modified xsi:type="dcterms:W3CDTF">2022-11-15T11:28:14Z</dcterms:modified>
</cp:coreProperties>
</file>