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1"/>
  </p:notesMasterIdLst>
  <p:handoutMasterIdLst>
    <p:handoutMasterId r:id="rId12"/>
  </p:handoutMasterIdLst>
  <p:sldIdLst>
    <p:sldId id="282" r:id="rId2"/>
    <p:sldId id="291" r:id="rId3"/>
    <p:sldId id="296" r:id="rId4"/>
    <p:sldId id="300" r:id="rId5"/>
    <p:sldId id="301" r:id="rId6"/>
    <p:sldId id="302" r:id="rId7"/>
    <p:sldId id="303" r:id="rId8"/>
    <p:sldId id="304" r:id="rId9"/>
    <p:sldId id="299"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65"/>
    <p:restoredTop sz="57282"/>
  </p:normalViewPr>
  <p:slideViewPr>
    <p:cSldViewPr snapToGrid="0" snapToObjects="1">
      <p:cViewPr varScale="1">
        <p:scale>
          <a:sx n="58" d="100"/>
          <a:sy n="58" d="100"/>
        </p:scale>
        <p:origin x="1632" y="18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11/16/24</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253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F4F2-FF9E-9822-BF92-BF166E4D5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3F7E4-DE1F-0A9D-E982-155A1D0855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1C70FA4-8FB0-155F-1CC4-65ACE1E54B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47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9F29D-85F5-D6F2-972E-5298954A0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EB42A-2D63-D251-2931-1F5105F548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D27E79-B900-0240-84C9-12D2543559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86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BA6B-57BD-8F5B-F439-3FEEB6CD5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E01EB-AB84-E581-EDDD-D7509345D3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2FDC386-84A6-424C-0EA3-74716BB472D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70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A7F3-B740-B983-2F24-DF4FE3AEE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6EE10-D0D4-E0FC-1DDD-63A8AB63A1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EA45F5-0EDA-6619-C3A5-41ECD215753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79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BA01E-7239-2EF1-56DF-6165A2AA5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E323B-9FE6-5932-508F-FAB932AD5B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4F3E57-C17A-6151-4DD0-7ABCC128755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09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B6BE4-B0C3-B2B4-722D-3EAFE25B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6477C-A6A8-25C5-754B-EDBF1438F91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D26F53-66F0-5009-B95C-EDCE12616A8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28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9D521-2F4E-CA01-11D9-5D88AF98B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5D1E8-AFAE-9027-F40B-AE5D7833CF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D8F4D6-27E9-3A1F-4B5E-B1D015AEBC1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6466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Position for Partner Brand logo (if </a:t>
            </a:r>
            <a:r>
              <a:rPr lang="en-US" sz="800" dirty="0" err="1">
                <a:solidFill>
                  <a:schemeClr val="tx1"/>
                </a:solidFill>
                <a:latin typeface="Arial" panose="020B0604020202020204" pitchFamily="34" charset="0"/>
                <a:cs typeface="Arial" panose="020B0604020202020204" pitchFamily="34" charset="0"/>
              </a:rPr>
              <a:t>req</a:t>
            </a:r>
            <a:r>
              <a:rPr lang="en-US" sz="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8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dirty="0">
                <a:solidFill>
                  <a:srgbClr val="17336F"/>
                </a:solidFill>
                <a:latin typeface="Arial" panose="020B0604020202020204" pitchFamily="34" charset="0"/>
                <a:cs typeface="Arial" panose="020B0604020202020204" pitchFamily="34" charset="0"/>
              </a:rPr>
            </a:br>
            <a:r>
              <a:rPr lang="en-GB" sz="28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dirty="0">
                <a:solidFill>
                  <a:schemeClr val="tx2">
                    <a:lumMod val="50000"/>
                  </a:schemeClr>
                </a:solidFill>
                <a:latin typeface="Arial" panose="020B0604020202020204" pitchFamily="34" charset="0"/>
                <a:cs typeface="Arial" panose="020B0604020202020204" pitchFamily="34" charset="0"/>
              </a:rPr>
            </a:br>
            <a:r>
              <a:rPr lang="en-GB" sz="20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2037207" y="2564892"/>
            <a:ext cx="8222361" cy="2071116"/>
          </a:xfrm>
        </p:spPr>
        <p:txBody>
          <a:bodyPr/>
          <a:lstStyle/>
          <a:p>
            <a:pPr algn="ctr"/>
            <a:r>
              <a:rPr lang="en-US" sz="4500" dirty="0"/>
              <a:t>Select Public International Law Issues in Energy</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685925" y="4836414"/>
            <a:ext cx="8573643" cy="1583436"/>
          </a:xfrm>
        </p:spPr>
        <p:txBody>
          <a:bodyPr/>
          <a:lstStyle/>
          <a:p>
            <a:r>
              <a:rPr lang="en-US" sz="2500"/>
              <a:t>Weeks 4&amp;5</a:t>
            </a:r>
            <a:endParaRPr lang="en-US" sz="2500" dirty="0"/>
          </a:p>
          <a:p>
            <a:r>
              <a:rPr lang="en-US" sz="2500" dirty="0"/>
              <a:t>Dr Tibisay Morgandi </a:t>
            </a:r>
          </a:p>
          <a:p>
            <a:r>
              <a:rPr lang="en-US" sz="2500" dirty="0"/>
              <a:t>School of Law, Queen Mary University of London</a:t>
            </a:r>
          </a:p>
        </p:txBody>
      </p:sp>
    </p:spTree>
    <p:extLst>
      <p:ext uri="{BB962C8B-B14F-4D97-AF65-F5344CB8AC3E}">
        <p14:creationId xmlns:p14="http://schemas.microsoft.com/office/powerpoint/2010/main" val="404972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1269946" y="423746"/>
            <a:ext cx="10015089" cy="1021966"/>
          </a:xfrm>
        </p:spPr>
        <p:txBody>
          <a:bodyPr/>
          <a:lstStyle/>
          <a:p>
            <a:pPr algn="ctr"/>
            <a:r>
              <a:rPr lang="en-US" cap="small" dirty="0"/>
              <a:t>Law of the Sea &amp; Offshore O&amp;G Deposits</a:t>
            </a:r>
          </a:p>
        </p:txBody>
      </p:sp>
      <p:pic>
        <p:nvPicPr>
          <p:cNvPr id="2" name="Content Placeholder 3">
            <a:extLst>
              <a:ext uri="{FF2B5EF4-FFF2-40B4-BE49-F238E27FC236}">
                <a16:creationId xmlns:a16="http://schemas.microsoft.com/office/drawing/2014/main" id="{09FD7ADD-8E5D-600C-DB15-340027DECA56}"/>
              </a:ext>
            </a:extLst>
          </p:cNvPr>
          <p:cNvPicPr>
            <a:picLocks noChangeAspect="1"/>
          </p:cNvPicPr>
          <p:nvPr/>
        </p:nvPicPr>
        <p:blipFill>
          <a:blip r:embed="rId3"/>
          <a:stretch>
            <a:fillRect/>
          </a:stretch>
        </p:blipFill>
        <p:spPr>
          <a:xfrm>
            <a:off x="2114817" y="1261955"/>
            <a:ext cx="8055096" cy="4577383"/>
          </a:xfrm>
          <a:prstGeom prst="rect">
            <a:avLst/>
          </a:prstGeom>
        </p:spPr>
      </p:pic>
    </p:spTree>
    <p:extLst>
      <p:ext uri="{BB962C8B-B14F-4D97-AF65-F5344CB8AC3E}">
        <p14:creationId xmlns:p14="http://schemas.microsoft.com/office/powerpoint/2010/main" val="18064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BE19-5196-14C0-F440-534E05B5CA7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9BF52E-6CA9-AD21-9DF0-4E9A3F5FE7CE}"/>
              </a:ext>
            </a:extLst>
          </p:cNvPr>
          <p:cNvSpPr>
            <a:spLocks noGrp="1"/>
          </p:cNvSpPr>
          <p:nvPr>
            <p:ph type="body" sz="quarter" idx="11"/>
          </p:nvPr>
        </p:nvSpPr>
        <p:spPr>
          <a:xfrm>
            <a:off x="854924" y="370893"/>
            <a:ext cx="10482146" cy="781751"/>
          </a:xfrm>
        </p:spPr>
        <p:txBody>
          <a:bodyPr/>
          <a:lstStyle/>
          <a:p>
            <a:pPr algn="ctr"/>
            <a:r>
              <a:rPr lang="en-US" cap="small" dirty="0"/>
              <a:t>International Law on Shared O&amp;G Deposits</a:t>
            </a:r>
          </a:p>
        </p:txBody>
      </p:sp>
      <p:sp>
        <p:nvSpPr>
          <p:cNvPr id="4" name="TextBox 3">
            <a:extLst>
              <a:ext uri="{FF2B5EF4-FFF2-40B4-BE49-F238E27FC236}">
                <a16:creationId xmlns:a16="http://schemas.microsoft.com/office/drawing/2014/main" id="{290ECD01-5F0F-5B8E-A13D-65F861420A5F}"/>
              </a:ext>
            </a:extLst>
          </p:cNvPr>
          <p:cNvSpPr txBox="1"/>
          <p:nvPr/>
        </p:nvSpPr>
        <p:spPr>
          <a:xfrm>
            <a:off x="1559876" y="2230244"/>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D4992B2-4CC6-36B3-8103-F6AC97304400}"/>
              </a:ext>
            </a:extLst>
          </p:cNvPr>
          <p:cNvSpPr txBox="1"/>
          <p:nvPr/>
        </p:nvSpPr>
        <p:spPr>
          <a:xfrm>
            <a:off x="1559874" y="1543371"/>
            <a:ext cx="9072245" cy="3440942"/>
          </a:xfrm>
          <a:prstGeom prst="rect">
            <a:avLst/>
          </a:prstGeom>
          <a:noFill/>
        </p:spPr>
        <p:txBody>
          <a:bodyPr wrap="square" rtlCol="0">
            <a:spAutoFit/>
          </a:bodyPr>
          <a:lstStyle/>
          <a:p>
            <a:pPr marL="514350" indent="-514350">
              <a:buAutoNum type="arabicPeriod"/>
            </a:pPr>
            <a:r>
              <a:rPr lang="en-US" sz="2800" dirty="0">
                <a:solidFill>
                  <a:schemeClr val="tx1"/>
                </a:solidFill>
                <a:latin typeface="Arial" panose="020B0604020202020204" pitchFamily="34" charset="0"/>
                <a:cs typeface="Arial" panose="020B0604020202020204" pitchFamily="34" charset="0"/>
              </a:rPr>
              <a:t>Physical characteristics </a:t>
            </a:r>
            <a:r>
              <a:rPr lang="en-US" sz="2800" b="0" dirty="0">
                <a:solidFill>
                  <a:schemeClr val="tx1"/>
                </a:solidFill>
                <a:latin typeface="Arial" panose="020B0604020202020204" pitchFamily="34" charset="0"/>
                <a:cs typeface="Arial" panose="020B0604020202020204" pitchFamily="34" charset="0"/>
              </a:rPr>
              <a:t>of oil and gas fields</a:t>
            </a:r>
          </a:p>
          <a:p>
            <a:pPr marL="514350" indent="-514350">
              <a:buAutoNum type="arabicPeriod"/>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 Different from solid minerals (eg coal)</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b. Fluid and fugacious</a:t>
            </a:r>
          </a:p>
          <a:p>
            <a:pPr lvl="3" indent="0"/>
            <a:endParaRPr lang="en-US" sz="2800" b="0" dirty="0">
              <a:solidFill>
                <a:schemeClr val="tx1"/>
              </a:solidFill>
              <a:latin typeface="Arial" panose="020B0604020202020204" pitchFamily="34" charset="0"/>
              <a:cs typeface="Arial" panose="020B0604020202020204" pitchFamily="34" charset="0"/>
            </a:endParaRPr>
          </a:p>
          <a:p>
            <a:pPr marL="514350" lvl="3" indent="-514350">
              <a:buAutoNum type="arabicPeriod" startAt="2"/>
            </a:pPr>
            <a:r>
              <a:rPr lang="en-US" sz="2800" b="0" dirty="0">
                <a:solidFill>
                  <a:schemeClr val="tx1"/>
                </a:solidFill>
                <a:latin typeface="Arial" panose="020B0604020202020204" pitchFamily="34" charset="0"/>
                <a:cs typeface="Arial" panose="020B0604020202020204" pitchFamily="34" charset="0"/>
              </a:rPr>
              <a:t>When is an oil and gas deposit </a:t>
            </a:r>
            <a:r>
              <a:rPr lang="en-US" sz="2800" dirty="0">
                <a:solidFill>
                  <a:schemeClr val="tx1"/>
                </a:solidFill>
                <a:latin typeface="Arial" panose="020B0604020202020204" pitchFamily="34" charset="0"/>
                <a:cs typeface="Arial" panose="020B0604020202020204" pitchFamily="34" charset="0"/>
              </a:rPr>
              <a:t>shared</a:t>
            </a:r>
            <a:r>
              <a:rPr lang="en-US" sz="2800" b="0" dirty="0">
                <a:solidFill>
                  <a:schemeClr val="tx1"/>
                </a:solidFill>
                <a:latin typeface="Arial" panose="020B0604020202020204" pitchFamily="34" charset="0"/>
                <a:cs typeface="Arial" panose="020B0604020202020204" pitchFamily="34" charset="0"/>
              </a:rPr>
              <a:t>?</a:t>
            </a:r>
          </a:p>
          <a:p>
            <a:pPr marL="514350" lvl="3" indent="-514350">
              <a:buAutoNum type="arabicPeriod" startAt="2"/>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 When it straddles over a maritime boundary	</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b. When it is located in a joint development area</a:t>
            </a:r>
          </a:p>
        </p:txBody>
      </p:sp>
    </p:spTree>
    <p:extLst>
      <p:ext uri="{BB962C8B-B14F-4D97-AF65-F5344CB8AC3E}">
        <p14:creationId xmlns:p14="http://schemas.microsoft.com/office/powerpoint/2010/main" val="34086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93035-E033-59B4-B6C9-89F2F3677C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13018D5-BFB1-DE57-CE30-4C94860D6F57}"/>
              </a:ext>
            </a:extLst>
          </p:cNvPr>
          <p:cNvSpPr>
            <a:spLocks noGrp="1"/>
          </p:cNvSpPr>
          <p:nvPr>
            <p:ph type="body" sz="quarter" idx="11"/>
          </p:nvPr>
        </p:nvSpPr>
        <p:spPr>
          <a:xfrm>
            <a:off x="624468" y="380350"/>
            <a:ext cx="11195825" cy="781751"/>
          </a:xfrm>
        </p:spPr>
        <p:txBody>
          <a:bodyPr/>
          <a:lstStyle/>
          <a:p>
            <a:pPr algn="ctr"/>
            <a:r>
              <a:rPr lang="en-US" cap="small" dirty="0"/>
              <a:t>International Law on Shared O&amp;G Deposits</a:t>
            </a:r>
          </a:p>
        </p:txBody>
      </p:sp>
      <p:sp>
        <p:nvSpPr>
          <p:cNvPr id="4" name="TextBox 3">
            <a:extLst>
              <a:ext uri="{FF2B5EF4-FFF2-40B4-BE49-F238E27FC236}">
                <a16:creationId xmlns:a16="http://schemas.microsoft.com/office/drawing/2014/main" id="{48082620-A013-87CF-F2D5-7764B47B4F62}"/>
              </a:ext>
            </a:extLst>
          </p:cNvPr>
          <p:cNvSpPr txBox="1"/>
          <p:nvPr/>
        </p:nvSpPr>
        <p:spPr>
          <a:xfrm>
            <a:off x="1559876" y="2230244"/>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75FF4E-5D9A-4778-3261-F2FB07607588}"/>
              </a:ext>
            </a:extLst>
          </p:cNvPr>
          <p:cNvSpPr txBox="1"/>
          <p:nvPr/>
        </p:nvSpPr>
        <p:spPr>
          <a:xfrm>
            <a:off x="1559875" y="1521068"/>
            <a:ext cx="10260418" cy="4253472"/>
          </a:xfrm>
          <a:prstGeom prst="rect">
            <a:avLst/>
          </a:prstGeom>
          <a:noFill/>
        </p:spPr>
        <p:txBody>
          <a:bodyPr wrap="square" rtlCol="0">
            <a:spAutoFit/>
          </a:bodyPr>
          <a:lstStyle/>
          <a:p>
            <a:pPr marL="514350" indent="-514350">
              <a:buAutoNum type="arabicPeriod"/>
            </a:pPr>
            <a:r>
              <a:rPr lang="en-US" sz="2800" dirty="0">
                <a:solidFill>
                  <a:schemeClr val="tx1"/>
                </a:solidFill>
                <a:latin typeface="Arial" panose="020B0604020202020204" pitchFamily="34" charset="0"/>
                <a:cs typeface="Arial" panose="020B0604020202020204" pitchFamily="34" charset="0"/>
              </a:rPr>
              <a:t>Legal status </a:t>
            </a:r>
            <a:r>
              <a:rPr lang="en-US" sz="2800" b="0" dirty="0">
                <a:solidFill>
                  <a:schemeClr val="tx1"/>
                </a:solidFill>
                <a:latin typeface="Arial" panose="020B0604020202020204" pitchFamily="34" charset="0"/>
                <a:cs typeface="Arial" panose="020B0604020202020204" pitchFamily="34" charset="0"/>
              </a:rPr>
              <a:t>in international law</a:t>
            </a:r>
          </a:p>
          <a:p>
            <a:pPr marL="514350" indent="-514350">
              <a:buAutoNum type="arabicPeriod"/>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 Resources o/w coastal states have sovereign rights:     	  	</a:t>
            </a:r>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Right of exploration (seismic surveys + drilling)</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ii. Right of exploitation</a:t>
            </a:r>
          </a:p>
          <a:p>
            <a:pPr lvl="3" indent="0"/>
            <a:r>
              <a:rPr lang="en-US" sz="2800" b="0" dirty="0">
                <a:solidFill>
                  <a:schemeClr val="tx1"/>
                </a:solidFill>
                <a:latin typeface="Arial" panose="020B0604020202020204" pitchFamily="34" charset="0"/>
                <a:cs typeface="Arial" panose="020B0604020202020204" pitchFamily="34" charset="0"/>
              </a:rPr>
              <a:t>					</a:t>
            </a:r>
          </a:p>
          <a:p>
            <a:pPr lvl="5" indent="0"/>
            <a:r>
              <a:rPr lang="en-US" sz="2800" b="0" dirty="0">
                <a:solidFill>
                  <a:schemeClr val="tx1"/>
                </a:solidFill>
                <a:latin typeface="Arial" panose="020B0604020202020204" pitchFamily="34" charset="0"/>
                <a:cs typeface="Arial" panose="020B0604020202020204" pitchFamily="34" charset="0"/>
              </a:rPr>
              <a:t>	b. Where do these rights stem from?</a:t>
            </a:r>
          </a:p>
          <a:p>
            <a:pPr marL="514350" lvl="3" indent="-514350">
              <a:buAutoNum type="arabicPeriod" startAt="2"/>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Art 77(1) UNCLOS</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ii. Customary international law </a:t>
            </a:r>
          </a:p>
        </p:txBody>
      </p:sp>
    </p:spTree>
    <p:extLst>
      <p:ext uri="{BB962C8B-B14F-4D97-AF65-F5344CB8AC3E}">
        <p14:creationId xmlns:p14="http://schemas.microsoft.com/office/powerpoint/2010/main" val="355506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426D-EA57-8B85-1D16-7E98548220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0DCEFD-F59A-31ED-2BB2-6729A5FF890E}"/>
              </a:ext>
            </a:extLst>
          </p:cNvPr>
          <p:cNvSpPr>
            <a:spLocks noGrp="1"/>
          </p:cNvSpPr>
          <p:nvPr>
            <p:ph type="body" sz="quarter" idx="11"/>
          </p:nvPr>
        </p:nvSpPr>
        <p:spPr>
          <a:xfrm>
            <a:off x="624468" y="480691"/>
            <a:ext cx="11195825" cy="781751"/>
          </a:xfrm>
        </p:spPr>
        <p:txBody>
          <a:bodyPr/>
          <a:lstStyle/>
          <a:p>
            <a:pPr algn="ctr"/>
            <a:r>
              <a:rPr lang="en-US" cap="small" dirty="0"/>
              <a:t>Right of Exploration</a:t>
            </a:r>
          </a:p>
        </p:txBody>
      </p:sp>
      <p:sp>
        <p:nvSpPr>
          <p:cNvPr id="4" name="TextBox 3">
            <a:extLst>
              <a:ext uri="{FF2B5EF4-FFF2-40B4-BE49-F238E27FC236}">
                <a16:creationId xmlns:a16="http://schemas.microsoft.com/office/drawing/2014/main" id="{49F3312A-2307-6616-D583-3DB57C42DC3A}"/>
              </a:ext>
            </a:extLst>
          </p:cNvPr>
          <p:cNvSpPr txBox="1"/>
          <p:nvPr/>
        </p:nvSpPr>
        <p:spPr>
          <a:xfrm>
            <a:off x="1559876" y="2230244"/>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EE782DB-0E3C-03EC-1D06-7DDC655C23D0}"/>
              </a:ext>
            </a:extLst>
          </p:cNvPr>
          <p:cNvSpPr txBox="1"/>
          <p:nvPr/>
        </p:nvSpPr>
        <p:spPr>
          <a:xfrm>
            <a:off x="1559875" y="1342648"/>
            <a:ext cx="10260418" cy="4598182"/>
          </a:xfrm>
          <a:prstGeom prst="rect">
            <a:avLst/>
          </a:prstGeom>
          <a:noFill/>
        </p:spPr>
        <p:txBody>
          <a:bodyPr wrap="square" rtlCol="0">
            <a:spAutoFit/>
          </a:bodyPr>
          <a:lstStyle/>
          <a:p>
            <a:pPr marL="514350" indent="-514350">
              <a:buAutoNum type="arabicPeriod"/>
            </a:pPr>
            <a:r>
              <a:rPr lang="en-US" sz="2800" dirty="0">
                <a:solidFill>
                  <a:schemeClr val="tx1"/>
                </a:solidFill>
                <a:latin typeface="Arial" panose="020B0604020202020204" pitchFamily="34" charset="0"/>
                <a:cs typeface="Arial" panose="020B0604020202020204" pitchFamily="34" charset="0"/>
              </a:rPr>
              <a:t>Right to unilateral exploration?</a:t>
            </a:r>
            <a:endParaRPr lang="en-US" sz="2800" b="0"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 Rights accruing to the coastal state ‘ipso </a:t>
            </a:r>
            <a:r>
              <a:rPr lang="en-US" sz="2800" b="0" dirty="0" err="1">
                <a:solidFill>
                  <a:schemeClr val="tx1"/>
                </a:solidFill>
                <a:latin typeface="Arial" panose="020B0604020202020204" pitchFamily="34" charset="0"/>
                <a:cs typeface="Arial" panose="020B0604020202020204" pitchFamily="34" charset="0"/>
              </a:rPr>
              <a:t>iure</a:t>
            </a:r>
            <a:r>
              <a:rPr lang="en-US" sz="2800" b="0" dirty="0">
                <a:solidFill>
                  <a:schemeClr val="tx1"/>
                </a:solidFill>
                <a:latin typeface="Arial" panose="020B0604020202020204" pitchFamily="34" charset="0"/>
                <a:cs typeface="Arial" panose="020B0604020202020204" pitchFamily="34" charset="0"/>
              </a:rPr>
              <a:t>’	  	</a:t>
            </a:r>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Seismic exploration</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ii. Exploratory drilling</a:t>
            </a:r>
          </a:p>
          <a:p>
            <a:pPr lvl="3" indent="0"/>
            <a:r>
              <a:rPr lang="en-US" sz="2800" b="0" dirty="0">
                <a:solidFill>
                  <a:schemeClr val="tx1"/>
                </a:solidFill>
                <a:latin typeface="Arial" panose="020B0604020202020204" pitchFamily="34" charset="0"/>
                <a:cs typeface="Arial" panose="020B0604020202020204" pitchFamily="34" charset="0"/>
              </a:rPr>
              <a:t>					</a:t>
            </a:r>
          </a:p>
          <a:p>
            <a:pPr lvl="5" indent="0"/>
            <a:r>
              <a:rPr lang="en-US" sz="2800" b="0" dirty="0">
                <a:solidFill>
                  <a:schemeClr val="tx1"/>
                </a:solidFill>
                <a:latin typeface="Arial" panose="020B0604020202020204" pitchFamily="34" charset="0"/>
                <a:cs typeface="Arial" panose="020B0604020202020204" pitchFamily="34" charset="0"/>
              </a:rPr>
              <a:t>	b. In practice, however, some issues may arise</a:t>
            </a:r>
          </a:p>
          <a:p>
            <a:pPr marL="514350" lvl="3" indent="-514350">
              <a:buAutoNum type="arabicPeriod" startAt="2"/>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Unilateral seismic exploration and exploration 			drilling ca cause damage to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the continental shelf 			and (ii) the deposit as a whole</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RIGHT OF UNIL EXPLORATION IS NOT ABSOLUTE</a:t>
            </a:r>
          </a:p>
        </p:txBody>
      </p:sp>
    </p:spTree>
    <p:extLst>
      <p:ext uri="{BB962C8B-B14F-4D97-AF65-F5344CB8AC3E}">
        <p14:creationId xmlns:p14="http://schemas.microsoft.com/office/powerpoint/2010/main" val="95333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124C7-8386-C5BD-F20B-F1E33D31B9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0903C3D-9339-A226-CF14-208F71F94367}"/>
              </a:ext>
            </a:extLst>
          </p:cNvPr>
          <p:cNvSpPr>
            <a:spLocks noGrp="1"/>
          </p:cNvSpPr>
          <p:nvPr>
            <p:ph type="body" sz="quarter" idx="11"/>
          </p:nvPr>
        </p:nvSpPr>
        <p:spPr>
          <a:xfrm>
            <a:off x="624468" y="480691"/>
            <a:ext cx="11195825" cy="781751"/>
          </a:xfrm>
        </p:spPr>
        <p:txBody>
          <a:bodyPr/>
          <a:lstStyle/>
          <a:p>
            <a:pPr algn="ctr"/>
            <a:r>
              <a:rPr lang="en-US" cap="small" dirty="0"/>
              <a:t>Any Duties?</a:t>
            </a:r>
          </a:p>
        </p:txBody>
      </p:sp>
      <p:sp>
        <p:nvSpPr>
          <p:cNvPr id="4" name="TextBox 3">
            <a:extLst>
              <a:ext uri="{FF2B5EF4-FFF2-40B4-BE49-F238E27FC236}">
                <a16:creationId xmlns:a16="http://schemas.microsoft.com/office/drawing/2014/main" id="{578C0875-E475-3578-D37F-1B42F59DC92D}"/>
              </a:ext>
            </a:extLst>
          </p:cNvPr>
          <p:cNvSpPr txBox="1"/>
          <p:nvPr/>
        </p:nvSpPr>
        <p:spPr>
          <a:xfrm>
            <a:off x="1559876" y="2230244"/>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6C7117-7641-AAD7-0FA8-4827303BA117}"/>
              </a:ext>
            </a:extLst>
          </p:cNvPr>
          <p:cNvSpPr txBox="1"/>
          <p:nvPr/>
        </p:nvSpPr>
        <p:spPr>
          <a:xfrm>
            <a:off x="1559875" y="1342648"/>
            <a:ext cx="10260418" cy="4598182"/>
          </a:xfrm>
          <a:prstGeom prst="rect">
            <a:avLst/>
          </a:prstGeom>
          <a:noFill/>
        </p:spPr>
        <p:txBody>
          <a:bodyPr wrap="square" rtlCol="0">
            <a:spAutoFit/>
          </a:bodyPr>
          <a:lstStyle/>
          <a:p>
            <a:r>
              <a:rPr lang="en-US" sz="2800" dirty="0">
                <a:solidFill>
                  <a:schemeClr val="tx1"/>
                </a:solidFill>
                <a:latin typeface="Arial" panose="020B0604020202020204" pitchFamily="34" charset="0"/>
                <a:cs typeface="Arial" panose="020B0604020202020204" pitchFamily="34" charset="0"/>
              </a:rPr>
              <a:t>2. Obligation to cooperate</a:t>
            </a:r>
            <a:endParaRPr lang="en-US" sz="2800" b="0"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 Obligation to notify and consult</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b. Obligation to conduct negotiations in good faith</a:t>
            </a:r>
          </a:p>
          <a:p>
            <a:pPr lvl="3" indent="0"/>
            <a:r>
              <a:rPr lang="en-US" sz="2800" b="0" dirty="0">
                <a:solidFill>
                  <a:schemeClr val="tx1"/>
                </a:solidFill>
                <a:latin typeface="Arial" panose="020B0604020202020204" pitchFamily="34" charset="0"/>
                <a:cs typeface="Arial" panose="020B0604020202020204" pitchFamily="34" charset="0"/>
              </a:rPr>
              <a:t>	  	</a:t>
            </a:r>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p>
          <a:p>
            <a:pPr lvl="5" indent="0"/>
            <a:r>
              <a:rPr lang="en-US" sz="2800" b="0" dirty="0">
                <a:solidFill>
                  <a:schemeClr val="tx1"/>
                </a:solidFill>
                <a:latin typeface="Arial" panose="020B0604020202020204" pitchFamily="34" charset="0"/>
                <a:cs typeface="Arial" panose="020B0604020202020204" pitchFamily="34" charset="0"/>
              </a:rPr>
              <a:t>	b. In practice, however, some issues may arise</a:t>
            </a:r>
          </a:p>
          <a:p>
            <a:pPr marL="514350" lvl="3" indent="-514350">
              <a:buAutoNum type="arabicPeriod" startAt="2"/>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Unilateral seismic exploration and exploration 			drilling ca cause damage to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the continental shelf 			and (ii) the deposit as a whole</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RIGHT OF UNIL EXPLORATION IS NOT ABSOLUTE</a:t>
            </a:r>
          </a:p>
        </p:txBody>
      </p:sp>
    </p:spTree>
    <p:extLst>
      <p:ext uri="{BB962C8B-B14F-4D97-AF65-F5344CB8AC3E}">
        <p14:creationId xmlns:p14="http://schemas.microsoft.com/office/powerpoint/2010/main" val="292424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1489-EDC1-B7EA-E49E-2844727613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D523FB-D6F0-85B9-815B-5A27FBF27254}"/>
              </a:ext>
            </a:extLst>
          </p:cNvPr>
          <p:cNvSpPr>
            <a:spLocks noGrp="1"/>
          </p:cNvSpPr>
          <p:nvPr>
            <p:ph type="body" sz="quarter" idx="11"/>
          </p:nvPr>
        </p:nvSpPr>
        <p:spPr>
          <a:xfrm>
            <a:off x="624468" y="480691"/>
            <a:ext cx="11195825" cy="781751"/>
          </a:xfrm>
        </p:spPr>
        <p:txBody>
          <a:bodyPr/>
          <a:lstStyle/>
          <a:p>
            <a:pPr algn="ctr"/>
            <a:r>
              <a:rPr lang="en-US" cap="small" dirty="0"/>
              <a:t>Right of Exploitation</a:t>
            </a:r>
          </a:p>
        </p:txBody>
      </p:sp>
      <p:sp>
        <p:nvSpPr>
          <p:cNvPr id="4" name="TextBox 3">
            <a:extLst>
              <a:ext uri="{FF2B5EF4-FFF2-40B4-BE49-F238E27FC236}">
                <a16:creationId xmlns:a16="http://schemas.microsoft.com/office/drawing/2014/main" id="{4FC4D383-9EB1-5241-1C54-30DCA4221415}"/>
              </a:ext>
            </a:extLst>
          </p:cNvPr>
          <p:cNvSpPr txBox="1"/>
          <p:nvPr/>
        </p:nvSpPr>
        <p:spPr>
          <a:xfrm>
            <a:off x="1559876" y="2230244"/>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DC4356B-283E-87E9-11F3-CE3E628A9DEB}"/>
              </a:ext>
            </a:extLst>
          </p:cNvPr>
          <p:cNvSpPr txBox="1"/>
          <p:nvPr/>
        </p:nvSpPr>
        <p:spPr>
          <a:xfrm>
            <a:off x="1269944" y="1932266"/>
            <a:ext cx="10260418" cy="3662541"/>
          </a:xfrm>
          <a:prstGeom prst="rect">
            <a:avLst/>
          </a:prstGeom>
          <a:noFill/>
        </p:spPr>
        <p:txBody>
          <a:bodyPr wrap="square" rtlCol="0">
            <a:spAutoFit/>
          </a:bodyPr>
          <a:lstStyle/>
          <a:p>
            <a:pPr marL="514350" indent="-514350">
              <a:buAutoNum type="arabicPeriod"/>
            </a:pPr>
            <a:r>
              <a:rPr lang="en-US" sz="2800" dirty="0">
                <a:solidFill>
                  <a:schemeClr val="tx1"/>
                </a:solidFill>
                <a:latin typeface="Arial" panose="020B0604020202020204" pitchFamily="34" charset="0"/>
                <a:cs typeface="Arial" panose="020B0604020202020204" pitchFamily="34" charset="0"/>
              </a:rPr>
              <a:t>Right to unilateral exploitation?</a:t>
            </a:r>
            <a:endParaRPr lang="en-US" sz="2800" b="0"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 Rule of capture? It does not apply in int’l law</a:t>
            </a:r>
          </a:p>
          <a:p>
            <a:pPr lvl="3" indent="0"/>
            <a:r>
              <a:rPr lang="en-US" sz="2800" b="0" dirty="0">
                <a:solidFill>
                  <a:schemeClr val="tx1"/>
                </a:solidFill>
                <a:latin typeface="Arial" panose="020B0604020202020204" pitchFamily="34" charset="0"/>
                <a:cs typeface="Arial" panose="020B0604020202020204" pitchFamily="34" charset="0"/>
              </a:rPr>
              <a:t>	  	</a:t>
            </a:r>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NO = if state A ‘captures’ the resources contained 				in a deposit shared with state B, state B can 				challenge state A and ask an award of 					damages for having been deprived of its share </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p>
          <a:p>
            <a:pPr lvl="5" indent="0"/>
            <a:r>
              <a:rPr lang="en-US" sz="2800" b="0" dirty="0">
                <a:solidFill>
                  <a:schemeClr val="tx1"/>
                </a:solidFill>
                <a:latin typeface="Arial" panose="020B0604020202020204" pitchFamily="34" charset="0"/>
                <a:cs typeface="Arial" panose="020B0604020202020204" pitchFamily="34" charset="0"/>
              </a:rPr>
              <a:t>	b. States should refrain from any UNILATERAL ACTION</a:t>
            </a:r>
          </a:p>
        </p:txBody>
      </p:sp>
    </p:spTree>
    <p:extLst>
      <p:ext uri="{BB962C8B-B14F-4D97-AF65-F5344CB8AC3E}">
        <p14:creationId xmlns:p14="http://schemas.microsoft.com/office/powerpoint/2010/main" val="12405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63ECF-62DE-A920-7AD1-937308F805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C14DC67-8637-FC8E-055D-A9E47002C6C7}"/>
              </a:ext>
            </a:extLst>
          </p:cNvPr>
          <p:cNvSpPr>
            <a:spLocks noGrp="1"/>
          </p:cNvSpPr>
          <p:nvPr>
            <p:ph type="body" sz="quarter" idx="11"/>
          </p:nvPr>
        </p:nvSpPr>
        <p:spPr>
          <a:xfrm>
            <a:off x="624468" y="480691"/>
            <a:ext cx="11195825" cy="781751"/>
          </a:xfrm>
        </p:spPr>
        <p:txBody>
          <a:bodyPr/>
          <a:lstStyle/>
          <a:p>
            <a:pPr algn="ctr"/>
            <a:r>
              <a:rPr lang="en-US" cap="small" dirty="0"/>
              <a:t>Right of Exploitation</a:t>
            </a:r>
          </a:p>
        </p:txBody>
      </p:sp>
      <p:sp>
        <p:nvSpPr>
          <p:cNvPr id="4" name="TextBox 3">
            <a:extLst>
              <a:ext uri="{FF2B5EF4-FFF2-40B4-BE49-F238E27FC236}">
                <a16:creationId xmlns:a16="http://schemas.microsoft.com/office/drawing/2014/main" id="{2BDD5A0D-AA45-C5DA-7C78-BA82A24BEC0B}"/>
              </a:ext>
            </a:extLst>
          </p:cNvPr>
          <p:cNvSpPr txBox="1"/>
          <p:nvPr/>
        </p:nvSpPr>
        <p:spPr>
          <a:xfrm>
            <a:off x="1559876" y="2230244"/>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3514A8D-957D-737C-95D0-2BA8B3E774B3}"/>
              </a:ext>
            </a:extLst>
          </p:cNvPr>
          <p:cNvSpPr txBox="1"/>
          <p:nvPr/>
        </p:nvSpPr>
        <p:spPr>
          <a:xfrm>
            <a:off x="1092171" y="1620032"/>
            <a:ext cx="10260418" cy="4007251"/>
          </a:xfrm>
          <a:prstGeom prst="rect">
            <a:avLst/>
          </a:prstGeom>
          <a:noFill/>
        </p:spPr>
        <p:txBody>
          <a:bodyPr wrap="square" rtlCol="0">
            <a:spAutoFit/>
          </a:bodyPr>
          <a:lstStyle/>
          <a:p>
            <a:r>
              <a:rPr lang="en-US" sz="2800" dirty="0">
                <a:solidFill>
                  <a:schemeClr val="tx1"/>
                </a:solidFill>
                <a:latin typeface="Arial" panose="020B0604020202020204" pitchFamily="34" charset="0"/>
                <a:cs typeface="Arial" panose="020B0604020202020204" pitchFamily="34" charset="0"/>
              </a:rPr>
              <a:t>2.  Right to unilateral exploitation?</a:t>
            </a:r>
            <a:endParaRPr lang="en-US" sz="2800" b="0"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b. Obligation to cooperate</a:t>
            </a:r>
          </a:p>
          <a:p>
            <a:pPr lvl="3" indent="0"/>
            <a:r>
              <a:rPr lang="en-US" sz="2800" b="0" dirty="0">
                <a:solidFill>
                  <a:schemeClr val="tx1"/>
                </a:solidFill>
                <a:latin typeface="Arial" panose="020B0604020202020204" pitchFamily="34" charset="0"/>
                <a:cs typeface="Arial" panose="020B0604020202020204" pitchFamily="34" charset="0"/>
              </a:rPr>
              <a:t>	  	</a:t>
            </a:r>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r>
              <a:rPr lang="en-US" sz="2800" b="0" dirty="0" err="1">
                <a:solidFill>
                  <a:schemeClr val="tx1"/>
                </a:solidFill>
                <a:latin typeface="Arial" panose="020B0604020202020204" pitchFamily="34" charset="0"/>
                <a:cs typeface="Arial" panose="020B0604020202020204" pitchFamily="34" charset="0"/>
              </a:rPr>
              <a:t>i</a:t>
            </a:r>
            <a:r>
              <a:rPr lang="en-US" sz="2800" b="0" dirty="0">
                <a:solidFill>
                  <a:schemeClr val="tx1"/>
                </a:solidFill>
                <a:latin typeface="Arial" panose="020B0604020202020204" pitchFamily="34" charset="0"/>
                <a:cs typeface="Arial" panose="020B0604020202020204" pitchFamily="34" charset="0"/>
              </a:rPr>
              <a:t>. States are ‘[…] bound to inform one another and 			to consult one another on any oil and gas and other 			mineral resources that may be discovered that 			straddle the single maritime boundary between 			them or that lie in its immediate vicinity’ </a:t>
            </a:r>
          </a:p>
          <a:p>
            <a:pPr lvl="3" indent="0"/>
            <a:endParaRPr lang="en-US" sz="1000" b="0" dirty="0">
              <a:solidFill>
                <a:schemeClr val="tx1"/>
              </a:solidFill>
              <a:latin typeface="Arial" panose="020B0604020202020204" pitchFamily="34" charset="0"/>
              <a:cs typeface="Arial" panose="020B0604020202020204" pitchFamily="34" charset="0"/>
            </a:endParaRPr>
          </a:p>
          <a:p>
            <a:pPr lvl="3" indent="0"/>
            <a:r>
              <a:rPr lang="en-US" sz="2800" b="0" dirty="0">
                <a:solidFill>
                  <a:schemeClr val="tx1"/>
                </a:solidFill>
                <a:latin typeface="Arial" panose="020B0604020202020204" pitchFamily="34" charset="0"/>
                <a:cs typeface="Arial" panose="020B0604020202020204" pitchFamily="34" charset="0"/>
              </a:rPr>
              <a:t>							</a:t>
            </a:r>
          </a:p>
          <a:p>
            <a:pPr lvl="5" indent="0"/>
            <a:r>
              <a:rPr lang="en-US" sz="2800" b="0" dirty="0">
                <a:solidFill>
                  <a:schemeClr val="tx1"/>
                </a:solidFill>
                <a:latin typeface="Arial" panose="020B0604020202020204" pitchFamily="34" charset="0"/>
                <a:cs typeface="Arial" panose="020B0604020202020204" pitchFamily="34" charset="0"/>
              </a:rPr>
              <a:t>			(</a:t>
            </a:r>
            <a:r>
              <a:rPr lang="en-US" sz="2800" b="0" i="1" dirty="0">
                <a:solidFill>
                  <a:schemeClr val="tx1"/>
                </a:solidFill>
                <a:latin typeface="Arial" panose="020B0604020202020204" pitchFamily="34" charset="0"/>
                <a:cs typeface="Arial" panose="020B0604020202020204" pitchFamily="34" charset="0"/>
              </a:rPr>
              <a:t>Eritrea/Yemen, Award PCA 1999</a:t>
            </a:r>
            <a:r>
              <a:rPr lang="en-US" sz="2800" b="0" dirty="0">
                <a:solidFill>
                  <a:schemeClr val="tx1"/>
                </a:solidFill>
                <a:latin typeface="Arial" panose="020B0604020202020204" pitchFamily="34" charset="0"/>
                <a:cs typeface="Arial" panose="020B0604020202020204" pitchFamily="34" charset="0"/>
              </a:rPr>
              <a:t>, para 86)</a:t>
            </a:r>
          </a:p>
        </p:txBody>
      </p:sp>
    </p:spTree>
    <p:extLst>
      <p:ext uri="{BB962C8B-B14F-4D97-AF65-F5344CB8AC3E}">
        <p14:creationId xmlns:p14="http://schemas.microsoft.com/office/powerpoint/2010/main" val="246497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2230-84B3-E173-49EF-D50E1D28C6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61B595-397B-6BD8-6AE2-3E6D8DF83E58}"/>
              </a:ext>
            </a:extLst>
          </p:cNvPr>
          <p:cNvSpPr>
            <a:spLocks noGrp="1"/>
          </p:cNvSpPr>
          <p:nvPr>
            <p:ph type="body" sz="quarter" idx="11"/>
          </p:nvPr>
        </p:nvSpPr>
        <p:spPr>
          <a:xfrm>
            <a:off x="1559877" y="638524"/>
            <a:ext cx="9072245" cy="645910"/>
          </a:xfrm>
        </p:spPr>
        <p:txBody>
          <a:bodyPr/>
          <a:lstStyle/>
          <a:p>
            <a:pPr algn="ctr"/>
            <a:r>
              <a:rPr lang="en-US" cap="small" dirty="0"/>
              <a:t>State Practice - Models of JDAs</a:t>
            </a:r>
          </a:p>
        </p:txBody>
      </p:sp>
      <p:sp>
        <p:nvSpPr>
          <p:cNvPr id="4" name="TextBox 3">
            <a:extLst>
              <a:ext uri="{FF2B5EF4-FFF2-40B4-BE49-F238E27FC236}">
                <a16:creationId xmlns:a16="http://schemas.microsoft.com/office/drawing/2014/main" id="{85A3339D-8B69-B656-BF1A-439DFA2FE908}"/>
              </a:ext>
            </a:extLst>
          </p:cNvPr>
          <p:cNvSpPr txBox="1"/>
          <p:nvPr/>
        </p:nvSpPr>
        <p:spPr>
          <a:xfrm>
            <a:off x="1559876" y="1984918"/>
            <a:ext cx="9072245" cy="781752"/>
          </a:xfrm>
          <a:prstGeom prst="rect">
            <a:avLst/>
          </a:prstGeom>
          <a:noFill/>
        </p:spPr>
        <p:txBody>
          <a:bodyPr wrap="square" rtlCol="0">
            <a:spAutoFit/>
          </a:bodyPr>
          <a:lstStyle/>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a:p>
            <a:pPr marL="514350" indent="-514350">
              <a:buAutoNum type="arabicPeriod"/>
            </a:pPr>
            <a:endParaRPr lang="en-US" sz="2800" b="0" i="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DF5A2B3-6110-58FE-1F1F-FABD42D505E8}"/>
              </a:ext>
            </a:extLst>
          </p:cNvPr>
          <p:cNvSpPr txBox="1"/>
          <p:nvPr/>
        </p:nvSpPr>
        <p:spPr>
          <a:xfrm>
            <a:off x="1159078" y="1930128"/>
            <a:ext cx="10260418" cy="2997744"/>
          </a:xfrm>
          <a:prstGeom prst="rect">
            <a:avLst/>
          </a:prstGeom>
          <a:noFill/>
        </p:spPr>
        <p:txBody>
          <a:bodyPr wrap="square" rtlCol="0">
            <a:spAutoFit/>
          </a:bodyPr>
          <a:lstStyle/>
          <a:p>
            <a:pPr algn="just"/>
            <a:r>
              <a:rPr lang="en-US" sz="2800" b="0" dirty="0">
                <a:solidFill>
                  <a:schemeClr val="tx1"/>
                </a:solidFill>
                <a:latin typeface="Arial" panose="020B0604020202020204" pitchFamily="34" charset="0"/>
                <a:cs typeface="Arial" panose="020B0604020202020204" pitchFamily="34" charset="0"/>
              </a:rPr>
              <a:t>‘</a:t>
            </a:r>
            <a:r>
              <a:rPr lang="en-US" sz="3200" b="0" i="1" dirty="0">
                <a:solidFill>
                  <a:schemeClr val="tx1"/>
                </a:solidFill>
                <a:latin typeface="Arial" panose="020B0604020202020204" pitchFamily="34" charset="0"/>
                <a:cs typeface="Arial" panose="020B0604020202020204" pitchFamily="34" charset="0"/>
              </a:rPr>
              <a:t>Bilateral interstate agreements for joint exploitation of these resources are ‘particularly appropriate’ with a view to “preserving the unity of the deposit”.’</a:t>
            </a:r>
          </a:p>
          <a:p>
            <a:pPr algn="r"/>
            <a:endParaRPr lang="en-US" sz="2800" b="0" dirty="0">
              <a:solidFill>
                <a:schemeClr val="tx1"/>
              </a:solidFill>
              <a:latin typeface="Arial" panose="020B0604020202020204" pitchFamily="34" charset="0"/>
              <a:cs typeface="Arial" panose="020B0604020202020204" pitchFamily="34" charset="0"/>
            </a:endParaRPr>
          </a:p>
          <a:p>
            <a:pPr algn="r"/>
            <a:endParaRPr lang="en-US" sz="2800" b="0" dirty="0">
              <a:solidFill>
                <a:schemeClr val="tx1"/>
              </a:solidFill>
              <a:latin typeface="Arial" panose="020B0604020202020204" pitchFamily="34" charset="0"/>
              <a:cs typeface="Arial" panose="020B0604020202020204" pitchFamily="34" charset="0"/>
            </a:endParaRPr>
          </a:p>
          <a:p>
            <a:pPr algn="r"/>
            <a:endParaRPr lang="en-US" sz="2800" b="0" dirty="0">
              <a:solidFill>
                <a:schemeClr val="tx1"/>
              </a:solidFill>
              <a:latin typeface="Arial" panose="020B0604020202020204" pitchFamily="34" charset="0"/>
              <a:cs typeface="Arial" panose="020B0604020202020204" pitchFamily="34" charset="0"/>
            </a:endParaRPr>
          </a:p>
          <a:p>
            <a:pPr algn="r"/>
            <a:r>
              <a:rPr lang="en-US" sz="2800" b="0" dirty="0">
                <a:solidFill>
                  <a:schemeClr val="tx1"/>
                </a:solidFill>
                <a:latin typeface="Arial" panose="020B0604020202020204" pitchFamily="34" charset="0"/>
                <a:cs typeface="Arial" panose="020B0604020202020204" pitchFamily="34" charset="0"/>
              </a:rPr>
              <a:t>[</a:t>
            </a:r>
            <a:r>
              <a:rPr lang="en-US" sz="2800" b="0" i="1" dirty="0">
                <a:solidFill>
                  <a:schemeClr val="tx1"/>
                </a:solidFill>
                <a:latin typeface="Arial" panose="020B0604020202020204" pitchFamily="34" charset="0"/>
                <a:cs typeface="Arial" panose="020B0604020202020204" pitchFamily="34" charset="0"/>
              </a:rPr>
              <a:t>North Sea </a:t>
            </a:r>
            <a:r>
              <a:rPr lang="en-US" sz="2800" b="0" i="1" dirty="0" err="1">
                <a:solidFill>
                  <a:schemeClr val="tx1"/>
                </a:solidFill>
                <a:latin typeface="Arial" panose="020B0604020202020204" pitchFamily="34" charset="0"/>
                <a:cs typeface="Arial" panose="020B0604020202020204" pitchFamily="34" charset="0"/>
              </a:rPr>
              <a:t>Cont</a:t>
            </a:r>
            <a:r>
              <a:rPr lang="en-US" sz="2800" b="0" i="1" dirty="0">
                <a:solidFill>
                  <a:schemeClr val="tx1"/>
                </a:solidFill>
                <a:latin typeface="Arial" panose="020B0604020202020204" pitchFamily="34" charset="0"/>
                <a:cs typeface="Arial" panose="020B0604020202020204" pitchFamily="34" charset="0"/>
              </a:rPr>
              <a:t> Shelf cases (Germany v Denmark; Germany v Netherlands), ICJ 1969</a:t>
            </a:r>
            <a:r>
              <a:rPr lang="en-US" sz="2800" b="0" dirty="0">
                <a:solidFill>
                  <a:schemeClr val="tx1"/>
                </a:solidFill>
                <a:latin typeface="Arial" panose="020B0604020202020204" pitchFamily="34" charset="0"/>
                <a:cs typeface="Arial" panose="020B0604020202020204" pitchFamily="34" charset="0"/>
              </a:rPr>
              <a:t>, para 99] </a:t>
            </a:r>
          </a:p>
        </p:txBody>
      </p:sp>
    </p:spTree>
    <p:extLst>
      <p:ext uri="{BB962C8B-B14F-4D97-AF65-F5344CB8AC3E}">
        <p14:creationId xmlns:p14="http://schemas.microsoft.com/office/powerpoint/2010/main" val="1818516588"/>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5092</TotalTime>
  <Words>610</Words>
  <Application>Microsoft Macintosh PowerPoint</Application>
  <PresentationFormat>Widescreen</PresentationFormat>
  <Paragraphs>82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Tibisay Morgandi</cp:lastModifiedBy>
  <cp:revision>392</cp:revision>
  <dcterms:modified xsi:type="dcterms:W3CDTF">2024-11-16T20:16:34Z</dcterms:modified>
</cp:coreProperties>
</file>