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5"/>
    <p:sldMasterId id="2147483866" r:id="rId6"/>
    <p:sldMasterId id="2147483843" r:id="rId7"/>
  </p:sldMasterIdLst>
  <p:notesMasterIdLst>
    <p:notesMasterId r:id="rId33"/>
  </p:notesMasterIdLst>
  <p:handoutMasterIdLst>
    <p:handoutMasterId r:id="rId34"/>
  </p:handoutMasterIdLst>
  <p:sldIdLst>
    <p:sldId id="257" r:id="rId8"/>
    <p:sldId id="309" r:id="rId9"/>
    <p:sldId id="317" r:id="rId10"/>
    <p:sldId id="299" r:id="rId11"/>
    <p:sldId id="301" r:id="rId12"/>
    <p:sldId id="307" r:id="rId13"/>
    <p:sldId id="302" r:id="rId14"/>
    <p:sldId id="311" r:id="rId15"/>
    <p:sldId id="267" r:id="rId16"/>
    <p:sldId id="281" r:id="rId17"/>
    <p:sldId id="305" r:id="rId18"/>
    <p:sldId id="283" r:id="rId19"/>
    <p:sldId id="313" r:id="rId20"/>
    <p:sldId id="282" r:id="rId21"/>
    <p:sldId id="298" r:id="rId22"/>
    <p:sldId id="306" r:id="rId23"/>
    <p:sldId id="285" r:id="rId24"/>
    <p:sldId id="286" r:id="rId25"/>
    <p:sldId id="290" r:id="rId26"/>
    <p:sldId id="308" r:id="rId27"/>
    <p:sldId id="316" r:id="rId28"/>
    <p:sldId id="315" r:id="rId29"/>
    <p:sldId id="321" r:id="rId30"/>
    <p:sldId id="310" r:id="rId31"/>
    <p:sldId id="293" r:id="rId32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Year in Industry slides" id="{7DD0B69D-9948-46F3-B07D-8BF81D90CAFD}">
          <p14:sldIdLst>
            <p14:sldId id="257"/>
            <p14:sldId id="309"/>
            <p14:sldId id="317"/>
            <p14:sldId id="299"/>
            <p14:sldId id="301"/>
            <p14:sldId id="307"/>
            <p14:sldId id="302"/>
            <p14:sldId id="311"/>
            <p14:sldId id="267"/>
            <p14:sldId id="281"/>
            <p14:sldId id="305"/>
            <p14:sldId id="283"/>
            <p14:sldId id="313"/>
            <p14:sldId id="282"/>
            <p14:sldId id="298"/>
            <p14:sldId id="306"/>
            <p14:sldId id="285"/>
            <p14:sldId id="286"/>
            <p14:sldId id="290"/>
            <p14:sldId id="308"/>
            <p14:sldId id="316"/>
            <p14:sldId id="315"/>
            <p14:sldId id="321"/>
            <p14:sldId id="310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91"/>
    <a:srgbClr val="10746A"/>
    <a:srgbClr val="1C3D74"/>
    <a:srgbClr val="EC008C"/>
    <a:srgbClr val="2DB8C5"/>
    <a:srgbClr val="73B82B"/>
    <a:srgbClr val="F18500"/>
    <a:srgbClr val="8D3786"/>
    <a:srgbClr val="CDA60C"/>
    <a:srgbClr val="2DB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EFAFF-3BF4-A455-DBD9-0386F967C6FC}" v="119" dt="2025-09-25T14:03:22.497"/>
    <p1510:client id="{E5AD9D21-369C-6C23-A1CB-1B04FB1B82A4}" v="27" dt="2025-09-26T15:00:18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E8_9A01B00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E9_B113031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EA_C5943C2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3F30A-6875-4AC7-9153-995F8BDF5767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A87331DE-AC09-419B-9FCC-E1F0A78482BC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600">
              <a:solidFill>
                <a:srgbClr val="FFFFFF"/>
              </a:solidFill>
              <a:ea typeface="+mn-ea"/>
              <a:cs typeface="+mn-cs"/>
            </a:rPr>
            <a:t>Overview of Year in Industry</a:t>
          </a:r>
        </a:p>
      </dgm:t>
    </dgm:pt>
    <dgm:pt modelId="{CBE2A41A-8CEA-4B81-BC62-47D1055D6177}" type="parTrans" cxnId="{EA76990E-1B03-423D-9146-07B7F388B100}">
      <dgm:prSet/>
      <dgm:spPr/>
      <dgm:t>
        <a:bodyPr/>
        <a:lstStyle/>
        <a:p>
          <a:endParaRPr lang="en-US"/>
        </a:p>
      </dgm:t>
    </dgm:pt>
    <dgm:pt modelId="{4E2DF51F-F672-4E01-BA61-F3952052AC6C}" type="sibTrans" cxnId="{EA76990E-1B03-423D-9146-07B7F388B100}">
      <dgm:prSet/>
      <dgm:spPr/>
      <dgm:t>
        <a:bodyPr/>
        <a:lstStyle/>
        <a:p>
          <a:endParaRPr lang="en-US"/>
        </a:p>
      </dgm:t>
    </dgm:pt>
    <dgm:pt modelId="{70B5800A-4B41-4F20-8BDC-58D3BD11C30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600">
              <a:solidFill>
                <a:srgbClr val="FFFFFF"/>
              </a:solidFill>
              <a:ea typeface="+mn-ea"/>
              <a:cs typeface="+mn-cs"/>
            </a:rPr>
            <a:t>Application timelines and structures</a:t>
          </a:r>
        </a:p>
      </dgm:t>
    </dgm:pt>
    <dgm:pt modelId="{3CBC9507-5240-40AE-97CE-CF0DCBF3E7DC}" type="parTrans" cxnId="{D0FA4438-A5DC-4546-9806-991AABC6061E}">
      <dgm:prSet/>
      <dgm:spPr/>
      <dgm:t>
        <a:bodyPr/>
        <a:lstStyle/>
        <a:p>
          <a:endParaRPr lang="en-US"/>
        </a:p>
      </dgm:t>
    </dgm:pt>
    <dgm:pt modelId="{DDAC060C-7B02-4029-B293-CCD57C80A0EE}" type="sibTrans" cxnId="{D0FA4438-A5DC-4546-9806-991AABC6061E}">
      <dgm:prSet/>
      <dgm:spPr/>
      <dgm:t>
        <a:bodyPr/>
        <a:lstStyle/>
        <a:p>
          <a:endParaRPr lang="en-US"/>
        </a:p>
      </dgm:t>
    </dgm:pt>
    <dgm:pt modelId="{3D2A93EB-6CA7-490B-87BF-B89BB8E076CA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600">
              <a:solidFill>
                <a:srgbClr val="FFFFFF"/>
              </a:solidFill>
              <a:ea typeface="+mn-ea"/>
              <a:cs typeface="+mn-cs"/>
            </a:rPr>
            <a:t>Support resources available to you</a:t>
          </a:r>
        </a:p>
      </dgm:t>
    </dgm:pt>
    <dgm:pt modelId="{6F1D8E78-07C3-4E3F-8AB8-C8865FE409BC}" type="parTrans" cxnId="{94A32DEA-AC6F-48F5-AAB6-73FBC6F61911}">
      <dgm:prSet/>
      <dgm:spPr/>
      <dgm:t>
        <a:bodyPr/>
        <a:lstStyle/>
        <a:p>
          <a:endParaRPr lang="en-US"/>
        </a:p>
      </dgm:t>
    </dgm:pt>
    <dgm:pt modelId="{A333C7BD-B81C-4E87-AA0F-36D221F5F99B}" type="sibTrans" cxnId="{94A32DEA-AC6F-48F5-AAB6-73FBC6F61911}">
      <dgm:prSet/>
      <dgm:spPr/>
      <dgm:t>
        <a:bodyPr/>
        <a:lstStyle/>
        <a:p>
          <a:endParaRPr lang="en-US"/>
        </a:p>
      </dgm:t>
    </dgm:pt>
    <dgm:pt modelId="{66B3A23C-9881-4CDF-AD9D-9BF5A0195A31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600">
              <a:solidFill>
                <a:srgbClr val="FFFFFF"/>
              </a:solidFill>
              <a:ea typeface="+mn-ea"/>
              <a:cs typeface="+mn-cs"/>
            </a:rPr>
            <a:t>Top tips!</a:t>
          </a:r>
        </a:p>
      </dgm:t>
    </dgm:pt>
    <dgm:pt modelId="{FC013D64-B190-49D2-8129-1F39787FD3B6}" type="parTrans" cxnId="{3A37339B-5882-41DE-8ACF-6A9818BCF1BF}">
      <dgm:prSet/>
      <dgm:spPr/>
      <dgm:t>
        <a:bodyPr/>
        <a:lstStyle/>
        <a:p>
          <a:endParaRPr lang="en-US"/>
        </a:p>
      </dgm:t>
    </dgm:pt>
    <dgm:pt modelId="{A7CC431C-3291-451D-AB57-0474080A6F0C}" type="sibTrans" cxnId="{3A37339B-5882-41DE-8ACF-6A9818BCF1BF}">
      <dgm:prSet/>
      <dgm:spPr/>
      <dgm:t>
        <a:bodyPr/>
        <a:lstStyle/>
        <a:p>
          <a:endParaRPr lang="en-US"/>
        </a:p>
      </dgm:t>
    </dgm:pt>
    <dgm:pt modelId="{98152E73-15DF-432E-9118-D65063C4814E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600">
              <a:solidFill>
                <a:srgbClr val="FFFFFF"/>
              </a:solidFill>
              <a:ea typeface="+mn-ea"/>
              <a:cs typeface="+mn-cs"/>
            </a:rPr>
            <a:t>Next steps</a:t>
          </a:r>
        </a:p>
      </dgm:t>
    </dgm:pt>
    <dgm:pt modelId="{7EE4C40A-B2B2-4ED2-B739-33833EB19EAB}" type="parTrans" cxnId="{813C6A4F-3DF2-419B-A387-89888B0AA98C}">
      <dgm:prSet/>
      <dgm:spPr/>
      <dgm:t>
        <a:bodyPr/>
        <a:lstStyle/>
        <a:p>
          <a:endParaRPr lang="en-US"/>
        </a:p>
      </dgm:t>
    </dgm:pt>
    <dgm:pt modelId="{13A2004A-85C7-4B93-9C88-8E9403B41BA9}" type="sibTrans" cxnId="{813C6A4F-3DF2-419B-A387-89888B0AA98C}">
      <dgm:prSet/>
      <dgm:spPr/>
      <dgm:t>
        <a:bodyPr/>
        <a:lstStyle/>
        <a:p>
          <a:endParaRPr lang="en-US"/>
        </a:p>
      </dgm:t>
    </dgm:pt>
    <dgm:pt modelId="{A20FA63F-17C8-4116-826E-B772C86166E1}" type="pres">
      <dgm:prSet presAssocID="{90E3F30A-6875-4AC7-9153-995F8BDF5767}" presName="linear" presStyleCnt="0">
        <dgm:presLayoutVars>
          <dgm:animLvl val="lvl"/>
          <dgm:resizeHandles val="exact"/>
        </dgm:presLayoutVars>
      </dgm:prSet>
      <dgm:spPr/>
    </dgm:pt>
    <dgm:pt modelId="{580F81BC-2924-454F-B6EF-A2C005870F9F}" type="pres">
      <dgm:prSet presAssocID="{A87331DE-AC09-419B-9FCC-E1F0A78482B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536A402-457D-49AF-86B2-5A565AF14213}" type="pres">
      <dgm:prSet presAssocID="{4E2DF51F-F672-4E01-BA61-F3952052AC6C}" presName="spacer" presStyleCnt="0"/>
      <dgm:spPr/>
    </dgm:pt>
    <dgm:pt modelId="{9D50585B-9681-43D5-BDF5-640910D946AB}" type="pres">
      <dgm:prSet presAssocID="{70B5800A-4B41-4F20-8BDC-58D3BD11C30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4A45F1C-03C2-4CA4-AF87-66F19129108C}" type="pres">
      <dgm:prSet presAssocID="{DDAC060C-7B02-4029-B293-CCD57C80A0EE}" presName="spacer" presStyleCnt="0"/>
      <dgm:spPr/>
    </dgm:pt>
    <dgm:pt modelId="{7B70ADB4-507E-48A6-AFED-63B0F1C91EC8}" type="pres">
      <dgm:prSet presAssocID="{3D2A93EB-6CA7-490B-87BF-B89BB8E076C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100F719-69DE-43EA-A817-091AB280FD5D}" type="pres">
      <dgm:prSet presAssocID="{A333C7BD-B81C-4E87-AA0F-36D221F5F99B}" presName="spacer" presStyleCnt="0"/>
      <dgm:spPr/>
    </dgm:pt>
    <dgm:pt modelId="{AF192C8C-D423-4CE1-A574-2BC5B948501E}" type="pres">
      <dgm:prSet presAssocID="{66B3A23C-9881-4CDF-AD9D-9BF5A0195A3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8379A76-D53D-4389-9731-15F79475EB5D}" type="pres">
      <dgm:prSet presAssocID="{A7CC431C-3291-451D-AB57-0474080A6F0C}" presName="spacer" presStyleCnt="0"/>
      <dgm:spPr/>
    </dgm:pt>
    <dgm:pt modelId="{C0169F6F-D765-49DE-85B9-037BCCCCD920}" type="pres">
      <dgm:prSet presAssocID="{98152E73-15DF-432E-9118-D65063C4814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A76990E-1B03-423D-9146-07B7F388B100}" srcId="{90E3F30A-6875-4AC7-9153-995F8BDF5767}" destId="{A87331DE-AC09-419B-9FCC-E1F0A78482BC}" srcOrd="0" destOrd="0" parTransId="{CBE2A41A-8CEA-4B81-BC62-47D1055D6177}" sibTransId="{4E2DF51F-F672-4E01-BA61-F3952052AC6C}"/>
    <dgm:cxn modelId="{DC56C81C-2FFA-46DF-BD18-5B96A86A1632}" type="presOf" srcId="{90E3F30A-6875-4AC7-9153-995F8BDF5767}" destId="{A20FA63F-17C8-4116-826E-B772C86166E1}" srcOrd="0" destOrd="0" presId="urn:microsoft.com/office/officeart/2005/8/layout/vList2"/>
    <dgm:cxn modelId="{665AC02D-7578-437A-8CC8-64DEFB084238}" type="presOf" srcId="{3D2A93EB-6CA7-490B-87BF-B89BB8E076CA}" destId="{7B70ADB4-507E-48A6-AFED-63B0F1C91EC8}" srcOrd="0" destOrd="0" presId="urn:microsoft.com/office/officeart/2005/8/layout/vList2"/>
    <dgm:cxn modelId="{D0FA4438-A5DC-4546-9806-991AABC6061E}" srcId="{90E3F30A-6875-4AC7-9153-995F8BDF5767}" destId="{70B5800A-4B41-4F20-8BDC-58D3BD11C30B}" srcOrd="1" destOrd="0" parTransId="{3CBC9507-5240-40AE-97CE-CF0DCBF3E7DC}" sibTransId="{DDAC060C-7B02-4029-B293-CCD57C80A0EE}"/>
    <dgm:cxn modelId="{813C6A4F-3DF2-419B-A387-89888B0AA98C}" srcId="{90E3F30A-6875-4AC7-9153-995F8BDF5767}" destId="{98152E73-15DF-432E-9118-D65063C4814E}" srcOrd="4" destOrd="0" parTransId="{7EE4C40A-B2B2-4ED2-B739-33833EB19EAB}" sibTransId="{13A2004A-85C7-4B93-9C88-8E9403B41BA9}"/>
    <dgm:cxn modelId="{F2020E84-6AC9-4528-BF13-9114222E5A97}" type="presOf" srcId="{A87331DE-AC09-419B-9FCC-E1F0A78482BC}" destId="{580F81BC-2924-454F-B6EF-A2C005870F9F}" srcOrd="0" destOrd="0" presId="urn:microsoft.com/office/officeart/2005/8/layout/vList2"/>
    <dgm:cxn modelId="{050C438F-98DA-48A1-B354-A37C330BB1DE}" type="presOf" srcId="{70B5800A-4B41-4F20-8BDC-58D3BD11C30B}" destId="{9D50585B-9681-43D5-BDF5-640910D946AB}" srcOrd="0" destOrd="0" presId="urn:microsoft.com/office/officeart/2005/8/layout/vList2"/>
    <dgm:cxn modelId="{3A37339B-5882-41DE-8ACF-6A9818BCF1BF}" srcId="{90E3F30A-6875-4AC7-9153-995F8BDF5767}" destId="{66B3A23C-9881-4CDF-AD9D-9BF5A0195A31}" srcOrd="3" destOrd="0" parTransId="{FC013D64-B190-49D2-8129-1F39787FD3B6}" sibTransId="{A7CC431C-3291-451D-AB57-0474080A6F0C}"/>
    <dgm:cxn modelId="{9E0F5BB7-23B5-4A47-8BAF-D6517AFAAF8A}" type="presOf" srcId="{98152E73-15DF-432E-9118-D65063C4814E}" destId="{C0169F6F-D765-49DE-85B9-037BCCCCD920}" srcOrd="0" destOrd="0" presId="urn:microsoft.com/office/officeart/2005/8/layout/vList2"/>
    <dgm:cxn modelId="{E6BED8E3-A4ED-4048-A60A-B30C1882AC3B}" type="presOf" srcId="{66B3A23C-9881-4CDF-AD9D-9BF5A0195A31}" destId="{AF192C8C-D423-4CE1-A574-2BC5B948501E}" srcOrd="0" destOrd="0" presId="urn:microsoft.com/office/officeart/2005/8/layout/vList2"/>
    <dgm:cxn modelId="{94A32DEA-AC6F-48F5-AAB6-73FBC6F61911}" srcId="{90E3F30A-6875-4AC7-9153-995F8BDF5767}" destId="{3D2A93EB-6CA7-490B-87BF-B89BB8E076CA}" srcOrd="2" destOrd="0" parTransId="{6F1D8E78-07C3-4E3F-8AB8-C8865FE409BC}" sibTransId="{A333C7BD-B81C-4E87-AA0F-36D221F5F99B}"/>
    <dgm:cxn modelId="{885FBCF3-C6F7-4AEA-9FA8-0E5765A58FF7}" type="presParOf" srcId="{A20FA63F-17C8-4116-826E-B772C86166E1}" destId="{580F81BC-2924-454F-B6EF-A2C005870F9F}" srcOrd="0" destOrd="0" presId="urn:microsoft.com/office/officeart/2005/8/layout/vList2"/>
    <dgm:cxn modelId="{00CDCDBB-43FC-43B0-AED3-B6864B462672}" type="presParOf" srcId="{A20FA63F-17C8-4116-826E-B772C86166E1}" destId="{A536A402-457D-49AF-86B2-5A565AF14213}" srcOrd="1" destOrd="0" presId="urn:microsoft.com/office/officeart/2005/8/layout/vList2"/>
    <dgm:cxn modelId="{69CC382F-BBB1-4FB2-B0E1-55AF3F5BAB9C}" type="presParOf" srcId="{A20FA63F-17C8-4116-826E-B772C86166E1}" destId="{9D50585B-9681-43D5-BDF5-640910D946AB}" srcOrd="2" destOrd="0" presId="urn:microsoft.com/office/officeart/2005/8/layout/vList2"/>
    <dgm:cxn modelId="{66AC8A40-410A-438D-8A86-B2B4C6B96E8E}" type="presParOf" srcId="{A20FA63F-17C8-4116-826E-B772C86166E1}" destId="{94A45F1C-03C2-4CA4-AF87-66F19129108C}" srcOrd="3" destOrd="0" presId="urn:microsoft.com/office/officeart/2005/8/layout/vList2"/>
    <dgm:cxn modelId="{5019CBEE-460D-4347-AFAF-65866EABA735}" type="presParOf" srcId="{A20FA63F-17C8-4116-826E-B772C86166E1}" destId="{7B70ADB4-507E-48A6-AFED-63B0F1C91EC8}" srcOrd="4" destOrd="0" presId="urn:microsoft.com/office/officeart/2005/8/layout/vList2"/>
    <dgm:cxn modelId="{695B5E96-3574-4386-B66D-402070CC89F4}" type="presParOf" srcId="{A20FA63F-17C8-4116-826E-B772C86166E1}" destId="{7100F719-69DE-43EA-A817-091AB280FD5D}" srcOrd="5" destOrd="0" presId="urn:microsoft.com/office/officeart/2005/8/layout/vList2"/>
    <dgm:cxn modelId="{2A8ACF27-FAB5-44B5-A42D-D15FBD7BDB41}" type="presParOf" srcId="{A20FA63F-17C8-4116-826E-B772C86166E1}" destId="{AF192C8C-D423-4CE1-A574-2BC5B948501E}" srcOrd="6" destOrd="0" presId="urn:microsoft.com/office/officeart/2005/8/layout/vList2"/>
    <dgm:cxn modelId="{C7AA4976-3FFD-4C7C-8B0A-498266536A6E}" type="presParOf" srcId="{A20FA63F-17C8-4116-826E-B772C86166E1}" destId="{B8379A76-D53D-4389-9731-15F79475EB5D}" srcOrd="7" destOrd="0" presId="urn:microsoft.com/office/officeart/2005/8/layout/vList2"/>
    <dgm:cxn modelId="{3082C61B-C7A3-466B-A28E-39A28ED5AA13}" type="presParOf" srcId="{A20FA63F-17C8-4116-826E-B772C86166E1}" destId="{C0169F6F-D765-49DE-85B9-037BCCCCD92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D2D7FA-4F10-471D-B566-DDDBD35CA78C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</dgm:pt>
    <dgm:pt modelId="{4BB6D201-6A24-4CB2-A4C9-1264F860835F}">
      <dgm:prSet phldrT="[Text]"/>
      <dgm:spPr/>
      <dgm:t>
        <a:bodyPr/>
        <a:lstStyle/>
        <a:p>
          <a:r>
            <a:rPr lang="en-GB"/>
            <a:t>Application form (CV and/or personal statement)</a:t>
          </a:r>
        </a:p>
      </dgm:t>
    </dgm:pt>
    <dgm:pt modelId="{70A2DFF3-2521-4AC9-92E0-A8440A5F38E2}" type="parTrans" cxnId="{7840DE99-AB59-49FA-B471-7ABC5E6D483A}">
      <dgm:prSet/>
      <dgm:spPr/>
      <dgm:t>
        <a:bodyPr/>
        <a:lstStyle/>
        <a:p>
          <a:endParaRPr lang="en-GB"/>
        </a:p>
      </dgm:t>
    </dgm:pt>
    <dgm:pt modelId="{8489860D-87B7-4399-A4DF-6A3A35AAB889}" type="sibTrans" cxnId="{7840DE99-AB59-49FA-B471-7ABC5E6D483A}">
      <dgm:prSet/>
      <dgm:spPr/>
      <dgm:t>
        <a:bodyPr/>
        <a:lstStyle/>
        <a:p>
          <a:endParaRPr lang="en-GB"/>
        </a:p>
      </dgm:t>
    </dgm:pt>
    <dgm:pt modelId="{6C32D58D-7CBA-411D-8187-5C18DF1B2231}">
      <dgm:prSet phldrT="[Text]"/>
      <dgm:spPr/>
      <dgm:t>
        <a:bodyPr/>
        <a:lstStyle/>
        <a:p>
          <a:r>
            <a:rPr lang="en-GB"/>
            <a:t>Psychometric test</a:t>
          </a:r>
        </a:p>
      </dgm:t>
    </dgm:pt>
    <dgm:pt modelId="{F805CCA3-9D60-404D-BA08-81153FC73005}" type="parTrans" cxnId="{7EA5C277-3C32-4052-8633-1255BD330EB8}">
      <dgm:prSet/>
      <dgm:spPr/>
      <dgm:t>
        <a:bodyPr/>
        <a:lstStyle/>
        <a:p>
          <a:endParaRPr lang="en-GB"/>
        </a:p>
      </dgm:t>
    </dgm:pt>
    <dgm:pt modelId="{35175E5B-250F-4F1A-875F-1BD87023F3A3}" type="sibTrans" cxnId="{7EA5C277-3C32-4052-8633-1255BD330EB8}">
      <dgm:prSet/>
      <dgm:spPr/>
      <dgm:t>
        <a:bodyPr/>
        <a:lstStyle/>
        <a:p>
          <a:endParaRPr lang="en-GB"/>
        </a:p>
      </dgm:t>
    </dgm:pt>
    <dgm:pt modelId="{30BEA467-1BF7-4900-B407-6030A8FE41E1}">
      <dgm:prSet phldrT="[Text]"/>
      <dgm:spPr/>
      <dgm:t>
        <a:bodyPr/>
        <a:lstStyle/>
        <a:p>
          <a:r>
            <a:rPr lang="en-GB"/>
            <a:t>Telephone / Video interview</a:t>
          </a:r>
        </a:p>
      </dgm:t>
    </dgm:pt>
    <dgm:pt modelId="{83D1ADAC-A0A2-42E6-83DC-51AAD35932CA}" type="parTrans" cxnId="{A3088233-4721-448A-AE6F-E6994CDDB26E}">
      <dgm:prSet/>
      <dgm:spPr/>
      <dgm:t>
        <a:bodyPr/>
        <a:lstStyle/>
        <a:p>
          <a:endParaRPr lang="en-GB"/>
        </a:p>
      </dgm:t>
    </dgm:pt>
    <dgm:pt modelId="{3C343DFC-03EA-4AA0-BF45-E0C9A7F2A020}" type="sibTrans" cxnId="{A3088233-4721-448A-AE6F-E6994CDDB26E}">
      <dgm:prSet/>
      <dgm:spPr/>
      <dgm:t>
        <a:bodyPr/>
        <a:lstStyle/>
        <a:p>
          <a:endParaRPr lang="en-GB"/>
        </a:p>
      </dgm:t>
    </dgm:pt>
    <dgm:pt modelId="{1462FBE5-8D1C-49E1-831D-0369E4E091D3}">
      <dgm:prSet phldrT="[Text]"/>
      <dgm:spPr/>
      <dgm:t>
        <a:bodyPr/>
        <a:lstStyle/>
        <a:p>
          <a:r>
            <a:rPr lang="en-GB"/>
            <a:t>Assessment Centre (including final interviews)</a:t>
          </a:r>
        </a:p>
      </dgm:t>
    </dgm:pt>
    <dgm:pt modelId="{A3568606-546E-4928-8D45-73B4E7D32AB2}" type="parTrans" cxnId="{4B5EC983-6D50-48C3-AB21-9F1DE5B20F79}">
      <dgm:prSet/>
      <dgm:spPr/>
      <dgm:t>
        <a:bodyPr/>
        <a:lstStyle/>
        <a:p>
          <a:endParaRPr lang="en-GB"/>
        </a:p>
      </dgm:t>
    </dgm:pt>
    <dgm:pt modelId="{02E7DC4B-E2F2-45BA-BB5D-A31559262BBC}" type="sibTrans" cxnId="{4B5EC983-6D50-48C3-AB21-9F1DE5B20F79}">
      <dgm:prSet/>
      <dgm:spPr/>
      <dgm:t>
        <a:bodyPr/>
        <a:lstStyle/>
        <a:p>
          <a:endParaRPr lang="en-GB"/>
        </a:p>
      </dgm:t>
    </dgm:pt>
    <dgm:pt modelId="{F7E0B5B5-3898-4B07-8904-7B5B4385BA62}">
      <dgm:prSet phldrT="[Text]"/>
      <dgm:spPr/>
      <dgm:t>
        <a:bodyPr/>
        <a:lstStyle/>
        <a:p>
          <a:r>
            <a:rPr lang="en-GB"/>
            <a:t>Job Offer </a:t>
          </a:r>
        </a:p>
      </dgm:t>
    </dgm:pt>
    <dgm:pt modelId="{4664BB86-4CEC-40E3-AAF6-A4C69A046ACC}" type="parTrans" cxnId="{FE6A64B8-8CDB-4582-886C-AB610B4942B5}">
      <dgm:prSet/>
      <dgm:spPr/>
      <dgm:t>
        <a:bodyPr/>
        <a:lstStyle/>
        <a:p>
          <a:endParaRPr lang="en-GB"/>
        </a:p>
      </dgm:t>
    </dgm:pt>
    <dgm:pt modelId="{8991AD1E-2763-4852-9D0D-1F435997A4BE}" type="sibTrans" cxnId="{FE6A64B8-8CDB-4582-886C-AB610B4942B5}">
      <dgm:prSet/>
      <dgm:spPr/>
      <dgm:t>
        <a:bodyPr/>
        <a:lstStyle/>
        <a:p>
          <a:endParaRPr lang="en-GB"/>
        </a:p>
      </dgm:t>
    </dgm:pt>
    <dgm:pt modelId="{7479003C-1F46-48AF-8253-C77246FE5175}">
      <dgm:prSet phldrT="[Text]"/>
      <dgm:spPr/>
      <dgm:t>
        <a:bodyPr/>
        <a:lstStyle/>
        <a:p>
          <a:r>
            <a:rPr lang="en-GB"/>
            <a:t>Start date (between June and September)</a:t>
          </a:r>
        </a:p>
      </dgm:t>
    </dgm:pt>
    <dgm:pt modelId="{E82DCB98-A459-48F9-A96B-48F237601BEA}" type="parTrans" cxnId="{22A4C5C1-8CDD-47F2-A2D1-B6AA6AFC0274}">
      <dgm:prSet/>
      <dgm:spPr/>
      <dgm:t>
        <a:bodyPr/>
        <a:lstStyle/>
        <a:p>
          <a:endParaRPr lang="en-GB"/>
        </a:p>
      </dgm:t>
    </dgm:pt>
    <dgm:pt modelId="{014C4488-2DE9-4705-8F14-80EA7A023147}" type="sibTrans" cxnId="{22A4C5C1-8CDD-47F2-A2D1-B6AA6AFC0274}">
      <dgm:prSet/>
      <dgm:spPr/>
      <dgm:t>
        <a:bodyPr/>
        <a:lstStyle/>
        <a:p>
          <a:endParaRPr lang="en-GB"/>
        </a:p>
      </dgm:t>
    </dgm:pt>
    <dgm:pt modelId="{01D7838E-817A-4009-8B4C-49EDB03FC745}" type="pres">
      <dgm:prSet presAssocID="{7AD2D7FA-4F10-471D-B566-DDDBD35CA78C}" presName="linearFlow" presStyleCnt="0">
        <dgm:presLayoutVars>
          <dgm:resizeHandles val="exact"/>
        </dgm:presLayoutVars>
      </dgm:prSet>
      <dgm:spPr/>
    </dgm:pt>
    <dgm:pt modelId="{4A56E84B-E043-416C-B421-0B978028894A}" type="pres">
      <dgm:prSet presAssocID="{4BB6D201-6A24-4CB2-A4C9-1264F860835F}" presName="node" presStyleLbl="node1" presStyleIdx="0" presStyleCnt="6">
        <dgm:presLayoutVars>
          <dgm:bulletEnabled val="1"/>
        </dgm:presLayoutVars>
      </dgm:prSet>
      <dgm:spPr/>
    </dgm:pt>
    <dgm:pt modelId="{2EDF31B6-D580-4679-9CBE-7CB4431F5FFA}" type="pres">
      <dgm:prSet presAssocID="{8489860D-87B7-4399-A4DF-6A3A35AAB889}" presName="sibTrans" presStyleLbl="sibTrans2D1" presStyleIdx="0" presStyleCnt="5"/>
      <dgm:spPr/>
    </dgm:pt>
    <dgm:pt modelId="{69C3AF90-937D-443B-8C78-8109D458704F}" type="pres">
      <dgm:prSet presAssocID="{8489860D-87B7-4399-A4DF-6A3A35AAB889}" presName="connectorText" presStyleLbl="sibTrans2D1" presStyleIdx="0" presStyleCnt="5"/>
      <dgm:spPr/>
    </dgm:pt>
    <dgm:pt modelId="{FC4FC0F7-27B6-48B3-A20B-DAC7D654D053}" type="pres">
      <dgm:prSet presAssocID="{6C32D58D-7CBA-411D-8187-5C18DF1B2231}" presName="node" presStyleLbl="node1" presStyleIdx="1" presStyleCnt="6">
        <dgm:presLayoutVars>
          <dgm:bulletEnabled val="1"/>
        </dgm:presLayoutVars>
      </dgm:prSet>
      <dgm:spPr/>
    </dgm:pt>
    <dgm:pt modelId="{B0C57552-611D-40FF-B3D7-E6B0739546F7}" type="pres">
      <dgm:prSet presAssocID="{35175E5B-250F-4F1A-875F-1BD87023F3A3}" presName="sibTrans" presStyleLbl="sibTrans2D1" presStyleIdx="1" presStyleCnt="5"/>
      <dgm:spPr/>
    </dgm:pt>
    <dgm:pt modelId="{392038E6-0E76-4E3F-A538-8A7DDE58A2AB}" type="pres">
      <dgm:prSet presAssocID="{35175E5B-250F-4F1A-875F-1BD87023F3A3}" presName="connectorText" presStyleLbl="sibTrans2D1" presStyleIdx="1" presStyleCnt="5"/>
      <dgm:spPr/>
    </dgm:pt>
    <dgm:pt modelId="{AAADD8E9-764E-41D3-B45B-4AB1E8B5105A}" type="pres">
      <dgm:prSet presAssocID="{30BEA467-1BF7-4900-B407-6030A8FE41E1}" presName="node" presStyleLbl="node1" presStyleIdx="2" presStyleCnt="6">
        <dgm:presLayoutVars>
          <dgm:bulletEnabled val="1"/>
        </dgm:presLayoutVars>
      </dgm:prSet>
      <dgm:spPr/>
    </dgm:pt>
    <dgm:pt modelId="{A97CFD8E-074D-465D-8BB7-4CD458AE0C24}" type="pres">
      <dgm:prSet presAssocID="{3C343DFC-03EA-4AA0-BF45-E0C9A7F2A020}" presName="sibTrans" presStyleLbl="sibTrans2D1" presStyleIdx="2" presStyleCnt="5"/>
      <dgm:spPr/>
    </dgm:pt>
    <dgm:pt modelId="{C663C57B-0049-43FC-A05C-ACD7883FC980}" type="pres">
      <dgm:prSet presAssocID="{3C343DFC-03EA-4AA0-BF45-E0C9A7F2A020}" presName="connectorText" presStyleLbl="sibTrans2D1" presStyleIdx="2" presStyleCnt="5"/>
      <dgm:spPr/>
    </dgm:pt>
    <dgm:pt modelId="{432C5E86-2E40-4E87-BCBF-BB81D869A13E}" type="pres">
      <dgm:prSet presAssocID="{1462FBE5-8D1C-49E1-831D-0369E4E091D3}" presName="node" presStyleLbl="node1" presStyleIdx="3" presStyleCnt="6">
        <dgm:presLayoutVars>
          <dgm:bulletEnabled val="1"/>
        </dgm:presLayoutVars>
      </dgm:prSet>
      <dgm:spPr/>
    </dgm:pt>
    <dgm:pt modelId="{5BD83D95-10E8-4D32-B104-CB29AB973DBF}" type="pres">
      <dgm:prSet presAssocID="{02E7DC4B-E2F2-45BA-BB5D-A31559262BBC}" presName="sibTrans" presStyleLbl="sibTrans2D1" presStyleIdx="3" presStyleCnt="5"/>
      <dgm:spPr/>
    </dgm:pt>
    <dgm:pt modelId="{2B94CA59-904B-4A58-8412-26B23D412A3C}" type="pres">
      <dgm:prSet presAssocID="{02E7DC4B-E2F2-45BA-BB5D-A31559262BBC}" presName="connectorText" presStyleLbl="sibTrans2D1" presStyleIdx="3" presStyleCnt="5"/>
      <dgm:spPr/>
    </dgm:pt>
    <dgm:pt modelId="{9A2678E0-803E-4E5F-9F73-C301BB3E8B6C}" type="pres">
      <dgm:prSet presAssocID="{F7E0B5B5-3898-4B07-8904-7B5B4385BA62}" presName="node" presStyleLbl="node1" presStyleIdx="4" presStyleCnt="6">
        <dgm:presLayoutVars>
          <dgm:bulletEnabled val="1"/>
        </dgm:presLayoutVars>
      </dgm:prSet>
      <dgm:spPr/>
    </dgm:pt>
    <dgm:pt modelId="{9D562770-02A9-4C38-9FAB-9257BBF85548}" type="pres">
      <dgm:prSet presAssocID="{8991AD1E-2763-4852-9D0D-1F435997A4BE}" presName="sibTrans" presStyleLbl="sibTrans2D1" presStyleIdx="4" presStyleCnt="5"/>
      <dgm:spPr/>
    </dgm:pt>
    <dgm:pt modelId="{65C4F2D8-C544-4D4F-9C95-9C49E29AA898}" type="pres">
      <dgm:prSet presAssocID="{8991AD1E-2763-4852-9D0D-1F435997A4BE}" presName="connectorText" presStyleLbl="sibTrans2D1" presStyleIdx="4" presStyleCnt="5"/>
      <dgm:spPr/>
    </dgm:pt>
    <dgm:pt modelId="{42A28260-9E12-4A3B-B5A7-CC3CD7892A27}" type="pres">
      <dgm:prSet presAssocID="{7479003C-1F46-48AF-8253-C77246FE5175}" presName="node" presStyleLbl="node1" presStyleIdx="5" presStyleCnt="6">
        <dgm:presLayoutVars>
          <dgm:bulletEnabled val="1"/>
        </dgm:presLayoutVars>
      </dgm:prSet>
      <dgm:spPr/>
    </dgm:pt>
  </dgm:ptLst>
  <dgm:cxnLst>
    <dgm:cxn modelId="{0AAE8B18-AC68-4A62-B3E6-9EF83C2C4A8A}" type="presOf" srcId="{8991AD1E-2763-4852-9D0D-1F435997A4BE}" destId="{9D562770-02A9-4C38-9FAB-9257BBF85548}" srcOrd="0" destOrd="0" presId="urn:microsoft.com/office/officeart/2005/8/layout/process2"/>
    <dgm:cxn modelId="{4A82FF19-DC9A-4A3E-B312-17739A0A057B}" type="presOf" srcId="{6C32D58D-7CBA-411D-8187-5C18DF1B2231}" destId="{FC4FC0F7-27B6-48B3-A20B-DAC7D654D053}" srcOrd="0" destOrd="0" presId="urn:microsoft.com/office/officeart/2005/8/layout/process2"/>
    <dgm:cxn modelId="{5A18CA1E-233D-40B6-9686-81E4CAB7B6F5}" type="presOf" srcId="{35175E5B-250F-4F1A-875F-1BD87023F3A3}" destId="{B0C57552-611D-40FF-B3D7-E6B0739546F7}" srcOrd="0" destOrd="0" presId="urn:microsoft.com/office/officeart/2005/8/layout/process2"/>
    <dgm:cxn modelId="{2B7FEB32-0319-460E-8455-D702B094A923}" type="presOf" srcId="{3C343DFC-03EA-4AA0-BF45-E0C9A7F2A020}" destId="{A97CFD8E-074D-465D-8BB7-4CD458AE0C24}" srcOrd="0" destOrd="0" presId="urn:microsoft.com/office/officeart/2005/8/layout/process2"/>
    <dgm:cxn modelId="{A3088233-4721-448A-AE6F-E6994CDDB26E}" srcId="{7AD2D7FA-4F10-471D-B566-DDDBD35CA78C}" destId="{30BEA467-1BF7-4900-B407-6030A8FE41E1}" srcOrd="2" destOrd="0" parTransId="{83D1ADAC-A0A2-42E6-83DC-51AAD35932CA}" sibTransId="{3C343DFC-03EA-4AA0-BF45-E0C9A7F2A020}"/>
    <dgm:cxn modelId="{E4935C4F-6E83-4195-B47F-44E0E6AF41DA}" type="presOf" srcId="{30BEA467-1BF7-4900-B407-6030A8FE41E1}" destId="{AAADD8E9-764E-41D3-B45B-4AB1E8B5105A}" srcOrd="0" destOrd="0" presId="urn:microsoft.com/office/officeart/2005/8/layout/process2"/>
    <dgm:cxn modelId="{50FDE772-70DB-4C5D-9DEB-B999D84DDD0E}" type="presOf" srcId="{8489860D-87B7-4399-A4DF-6A3A35AAB889}" destId="{69C3AF90-937D-443B-8C78-8109D458704F}" srcOrd="1" destOrd="0" presId="urn:microsoft.com/office/officeart/2005/8/layout/process2"/>
    <dgm:cxn modelId="{0E772976-BA89-46E3-904E-27DCF25B5F29}" type="presOf" srcId="{1462FBE5-8D1C-49E1-831D-0369E4E091D3}" destId="{432C5E86-2E40-4E87-BCBF-BB81D869A13E}" srcOrd="0" destOrd="0" presId="urn:microsoft.com/office/officeart/2005/8/layout/process2"/>
    <dgm:cxn modelId="{7EA5C277-3C32-4052-8633-1255BD330EB8}" srcId="{7AD2D7FA-4F10-471D-B566-DDDBD35CA78C}" destId="{6C32D58D-7CBA-411D-8187-5C18DF1B2231}" srcOrd="1" destOrd="0" parTransId="{F805CCA3-9D60-404D-BA08-81153FC73005}" sibTransId="{35175E5B-250F-4F1A-875F-1BD87023F3A3}"/>
    <dgm:cxn modelId="{D537867C-4545-4DCF-8604-65CE83CA1C59}" type="presOf" srcId="{7AD2D7FA-4F10-471D-B566-DDDBD35CA78C}" destId="{01D7838E-817A-4009-8B4C-49EDB03FC745}" srcOrd="0" destOrd="0" presId="urn:microsoft.com/office/officeart/2005/8/layout/process2"/>
    <dgm:cxn modelId="{2B80797D-26ED-4087-A9A7-12E4BA0F271F}" type="presOf" srcId="{4BB6D201-6A24-4CB2-A4C9-1264F860835F}" destId="{4A56E84B-E043-416C-B421-0B978028894A}" srcOrd="0" destOrd="0" presId="urn:microsoft.com/office/officeart/2005/8/layout/process2"/>
    <dgm:cxn modelId="{4B5EC983-6D50-48C3-AB21-9F1DE5B20F79}" srcId="{7AD2D7FA-4F10-471D-B566-DDDBD35CA78C}" destId="{1462FBE5-8D1C-49E1-831D-0369E4E091D3}" srcOrd="3" destOrd="0" parTransId="{A3568606-546E-4928-8D45-73B4E7D32AB2}" sibTransId="{02E7DC4B-E2F2-45BA-BB5D-A31559262BBC}"/>
    <dgm:cxn modelId="{7840DE99-AB59-49FA-B471-7ABC5E6D483A}" srcId="{7AD2D7FA-4F10-471D-B566-DDDBD35CA78C}" destId="{4BB6D201-6A24-4CB2-A4C9-1264F860835F}" srcOrd="0" destOrd="0" parTransId="{70A2DFF3-2521-4AC9-92E0-A8440A5F38E2}" sibTransId="{8489860D-87B7-4399-A4DF-6A3A35AAB889}"/>
    <dgm:cxn modelId="{4DC4EDAF-1528-49CD-9189-D6A0AAFA3130}" type="presOf" srcId="{35175E5B-250F-4F1A-875F-1BD87023F3A3}" destId="{392038E6-0E76-4E3F-A538-8A7DDE58A2AB}" srcOrd="1" destOrd="0" presId="urn:microsoft.com/office/officeart/2005/8/layout/process2"/>
    <dgm:cxn modelId="{FE6A64B8-8CDB-4582-886C-AB610B4942B5}" srcId="{7AD2D7FA-4F10-471D-B566-DDDBD35CA78C}" destId="{F7E0B5B5-3898-4B07-8904-7B5B4385BA62}" srcOrd="4" destOrd="0" parTransId="{4664BB86-4CEC-40E3-AAF6-A4C69A046ACC}" sibTransId="{8991AD1E-2763-4852-9D0D-1F435997A4BE}"/>
    <dgm:cxn modelId="{789AC7BD-599C-405F-862E-06A47B1F8E1A}" type="presOf" srcId="{02E7DC4B-E2F2-45BA-BB5D-A31559262BBC}" destId="{5BD83D95-10E8-4D32-B104-CB29AB973DBF}" srcOrd="0" destOrd="0" presId="urn:microsoft.com/office/officeart/2005/8/layout/process2"/>
    <dgm:cxn modelId="{22A4C5C1-8CDD-47F2-A2D1-B6AA6AFC0274}" srcId="{7AD2D7FA-4F10-471D-B566-DDDBD35CA78C}" destId="{7479003C-1F46-48AF-8253-C77246FE5175}" srcOrd="5" destOrd="0" parTransId="{E82DCB98-A459-48F9-A96B-48F237601BEA}" sibTransId="{014C4488-2DE9-4705-8F14-80EA7A023147}"/>
    <dgm:cxn modelId="{6AA0A9C9-C2D7-451D-91AF-35C3BD064C63}" type="presOf" srcId="{02E7DC4B-E2F2-45BA-BB5D-A31559262BBC}" destId="{2B94CA59-904B-4A58-8412-26B23D412A3C}" srcOrd="1" destOrd="0" presId="urn:microsoft.com/office/officeart/2005/8/layout/process2"/>
    <dgm:cxn modelId="{74A4B5D5-5279-4DF7-AEBC-5E27A4324AEC}" type="presOf" srcId="{8991AD1E-2763-4852-9D0D-1F435997A4BE}" destId="{65C4F2D8-C544-4D4F-9C95-9C49E29AA898}" srcOrd="1" destOrd="0" presId="urn:microsoft.com/office/officeart/2005/8/layout/process2"/>
    <dgm:cxn modelId="{A9EA39E4-E640-421B-B687-9519D7D6DF8C}" type="presOf" srcId="{8489860D-87B7-4399-A4DF-6A3A35AAB889}" destId="{2EDF31B6-D580-4679-9CBE-7CB4431F5FFA}" srcOrd="0" destOrd="0" presId="urn:microsoft.com/office/officeart/2005/8/layout/process2"/>
    <dgm:cxn modelId="{2F6271E5-0F10-4F14-930C-58F44CA801B2}" type="presOf" srcId="{3C343DFC-03EA-4AA0-BF45-E0C9A7F2A020}" destId="{C663C57B-0049-43FC-A05C-ACD7883FC980}" srcOrd="1" destOrd="0" presId="urn:microsoft.com/office/officeart/2005/8/layout/process2"/>
    <dgm:cxn modelId="{ADE514EA-3DD5-4C59-ADE5-1FA54EE8FA9E}" type="presOf" srcId="{F7E0B5B5-3898-4B07-8904-7B5B4385BA62}" destId="{9A2678E0-803E-4E5F-9F73-C301BB3E8B6C}" srcOrd="0" destOrd="0" presId="urn:microsoft.com/office/officeart/2005/8/layout/process2"/>
    <dgm:cxn modelId="{4368FBF2-813B-48B6-8E74-07C6F119465F}" type="presOf" srcId="{7479003C-1F46-48AF-8253-C77246FE5175}" destId="{42A28260-9E12-4A3B-B5A7-CC3CD7892A27}" srcOrd="0" destOrd="0" presId="urn:microsoft.com/office/officeart/2005/8/layout/process2"/>
    <dgm:cxn modelId="{857D047C-0C9E-414D-BFD2-FA5E8681F794}" type="presParOf" srcId="{01D7838E-817A-4009-8B4C-49EDB03FC745}" destId="{4A56E84B-E043-416C-B421-0B978028894A}" srcOrd="0" destOrd="0" presId="urn:microsoft.com/office/officeart/2005/8/layout/process2"/>
    <dgm:cxn modelId="{09D53B16-38C1-4CDF-81DC-26DCFC9776C8}" type="presParOf" srcId="{01D7838E-817A-4009-8B4C-49EDB03FC745}" destId="{2EDF31B6-D580-4679-9CBE-7CB4431F5FFA}" srcOrd="1" destOrd="0" presId="urn:microsoft.com/office/officeart/2005/8/layout/process2"/>
    <dgm:cxn modelId="{1CED8F9C-36E1-4178-B4BC-B6F70F575758}" type="presParOf" srcId="{2EDF31B6-D580-4679-9CBE-7CB4431F5FFA}" destId="{69C3AF90-937D-443B-8C78-8109D458704F}" srcOrd="0" destOrd="0" presId="urn:microsoft.com/office/officeart/2005/8/layout/process2"/>
    <dgm:cxn modelId="{0742A17E-3218-4854-95F8-B7B036037061}" type="presParOf" srcId="{01D7838E-817A-4009-8B4C-49EDB03FC745}" destId="{FC4FC0F7-27B6-48B3-A20B-DAC7D654D053}" srcOrd="2" destOrd="0" presId="urn:microsoft.com/office/officeart/2005/8/layout/process2"/>
    <dgm:cxn modelId="{EAAD677F-42E6-4BC4-85F5-BB7809725846}" type="presParOf" srcId="{01D7838E-817A-4009-8B4C-49EDB03FC745}" destId="{B0C57552-611D-40FF-B3D7-E6B0739546F7}" srcOrd="3" destOrd="0" presId="urn:microsoft.com/office/officeart/2005/8/layout/process2"/>
    <dgm:cxn modelId="{1BAE0D5C-6847-46CD-B415-E2241931D062}" type="presParOf" srcId="{B0C57552-611D-40FF-B3D7-E6B0739546F7}" destId="{392038E6-0E76-4E3F-A538-8A7DDE58A2AB}" srcOrd="0" destOrd="0" presId="urn:microsoft.com/office/officeart/2005/8/layout/process2"/>
    <dgm:cxn modelId="{CA769C34-EB13-4C58-B6F9-9EE600FCA6CA}" type="presParOf" srcId="{01D7838E-817A-4009-8B4C-49EDB03FC745}" destId="{AAADD8E9-764E-41D3-B45B-4AB1E8B5105A}" srcOrd="4" destOrd="0" presId="urn:microsoft.com/office/officeart/2005/8/layout/process2"/>
    <dgm:cxn modelId="{7C12FFB2-3DF1-4B7E-BF0D-9B4D620079E3}" type="presParOf" srcId="{01D7838E-817A-4009-8B4C-49EDB03FC745}" destId="{A97CFD8E-074D-465D-8BB7-4CD458AE0C24}" srcOrd="5" destOrd="0" presId="urn:microsoft.com/office/officeart/2005/8/layout/process2"/>
    <dgm:cxn modelId="{42D93578-C47B-43D0-89B6-9D75B29A9379}" type="presParOf" srcId="{A97CFD8E-074D-465D-8BB7-4CD458AE0C24}" destId="{C663C57B-0049-43FC-A05C-ACD7883FC980}" srcOrd="0" destOrd="0" presId="urn:microsoft.com/office/officeart/2005/8/layout/process2"/>
    <dgm:cxn modelId="{77936BDF-3125-4C11-9774-ACFDF62AECE2}" type="presParOf" srcId="{01D7838E-817A-4009-8B4C-49EDB03FC745}" destId="{432C5E86-2E40-4E87-BCBF-BB81D869A13E}" srcOrd="6" destOrd="0" presId="urn:microsoft.com/office/officeart/2005/8/layout/process2"/>
    <dgm:cxn modelId="{249024F8-DA71-4F5F-AE8F-B63077589FE8}" type="presParOf" srcId="{01D7838E-817A-4009-8B4C-49EDB03FC745}" destId="{5BD83D95-10E8-4D32-B104-CB29AB973DBF}" srcOrd="7" destOrd="0" presId="urn:microsoft.com/office/officeart/2005/8/layout/process2"/>
    <dgm:cxn modelId="{591ECD03-40A9-483C-B279-98D0B86496DB}" type="presParOf" srcId="{5BD83D95-10E8-4D32-B104-CB29AB973DBF}" destId="{2B94CA59-904B-4A58-8412-26B23D412A3C}" srcOrd="0" destOrd="0" presId="urn:microsoft.com/office/officeart/2005/8/layout/process2"/>
    <dgm:cxn modelId="{3932FD86-5EEB-4252-B267-AFA37A7DD728}" type="presParOf" srcId="{01D7838E-817A-4009-8B4C-49EDB03FC745}" destId="{9A2678E0-803E-4E5F-9F73-C301BB3E8B6C}" srcOrd="8" destOrd="0" presId="urn:microsoft.com/office/officeart/2005/8/layout/process2"/>
    <dgm:cxn modelId="{A54C175E-E736-4AF1-AAE8-39C538D4DB94}" type="presParOf" srcId="{01D7838E-817A-4009-8B4C-49EDB03FC745}" destId="{9D562770-02A9-4C38-9FAB-9257BBF85548}" srcOrd="9" destOrd="0" presId="urn:microsoft.com/office/officeart/2005/8/layout/process2"/>
    <dgm:cxn modelId="{26E04D58-30B6-4554-BC2C-5EE2B092DD3F}" type="presParOf" srcId="{9D562770-02A9-4C38-9FAB-9257BBF85548}" destId="{65C4F2D8-C544-4D4F-9C95-9C49E29AA898}" srcOrd="0" destOrd="0" presId="urn:microsoft.com/office/officeart/2005/8/layout/process2"/>
    <dgm:cxn modelId="{4FE1B324-3D3B-4231-B94C-295200A41233}" type="presParOf" srcId="{01D7838E-817A-4009-8B4C-49EDB03FC745}" destId="{42A28260-9E12-4A3B-B5A7-CC3CD7892A2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D2D7FA-4F10-471D-B566-DDDBD35CA78C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</dgm:pt>
    <dgm:pt modelId="{4BB6D201-6A24-4CB2-A4C9-1264F860835F}">
      <dgm:prSet phldrT="[Text]"/>
      <dgm:spPr/>
      <dgm:t>
        <a:bodyPr/>
        <a:lstStyle/>
        <a:p>
          <a:r>
            <a:rPr lang="en-GB"/>
            <a:t>CV and Cover Letter sent to employer</a:t>
          </a:r>
        </a:p>
      </dgm:t>
    </dgm:pt>
    <dgm:pt modelId="{70A2DFF3-2521-4AC9-92E0-A8440A5F38E2}" type="parTrans" cxnId="{7840DE99-AB59-49FA-B471-7ABC5E6D483A}">
      <dgm:prSet/>
      <dgm:spPr/>
      <dgm:t>
        <a:bodyPr/>
        <a:lstStyle/>
        <a:p>
          <a:endParaRPr lang="en-GB"/>
        </a:p>
      </dgm:t>
    </dgm:pt>
    <dgm:pt modelId="{8489860D-87B7-4399-A4DF-6A3A35AAB889}" type="sibTrans" cxnId="{7840DE99-AB59-49FA-B471-7ABC5E6D483A}">
      <dgm:prSet/>
      <dgm:spPr/>
      <dgm:t>
        <a:bodyPr/>
        <a:lstStyle/>
        <a:p>
          <a:endParaRPr lang="en-GB"/>
        </a:p>
      </dgm:t>
    </dgm:pt>
    <dgm:pt modelId="{6C32D58D-7CBA-411D-8187-5C18DF1B2231}">
      <dgm:prSet phldrT="[Text]"/>
      <dgm:spPr/>
      <dgm:t>
        <a:bodyPr/>
        <a:lstStyle/>
        <a:p>
          <a:r>
            <a:rPr lang="en-GB"/>
            <a:t>Interview</a:t>
          </a:r>
        </a:p>
      </dgm:t>
    </dgm:pt>
    <dgm:pt modelId="{F805CCA3-9D60-404D-BA08-81153FC73005}" type="parTrans" cxnId="{7EA5C277-3C32-4052-8633-1255BD330EB8}">
      <dgm:prSet/>
      <dgm:spPr/>
      <dgm:t>
        <a:bodyPr/>
        <a:lstStyle/>
        <a:p>
          <a:endParaRPr lang="en-GB"/>
        </a:p>
      </dgm:t>
    </dgm:pt>
    <dgm:pt modelId="{35175E5B-250F-4F1A-875F-1BD87023F3A3}" type="sibTrans" cxnId="{7EA5C277-3C32-4052-8633-1255BD330EB8}">
      <dgm:prSet/>
      <dgm:spPr/>
      <dgm:t>
        <a:bodyPr/>
        <a:lstStyle/>
        <a:p>
          <a:endParaRPr lang="en-GB"/>
        </a:p>
      </dgm:t>
    </dgm:pt>
    <dgm:pt modelId="{30BEA467-1BF7-4900-B407-6030A8FE41E1}">
      <dgm:prSet phldrT="[Text]"/>
      <dgm:spPr/>
      <dgm:t>
        <a:bodyPr/>
        <a:lstStyle/>
        <a:p>
          <a:r>
            <a:rPr lang="en-GB"/>
            <a:t>Job Offer</a:t>
          </a:r>
        </a:p>
      </dgm:t>
    </dgm:pt>
    <dgm:pt modelId="{83D1ADAC-A0A2-42E6-83DC-51AAD35932CA}" type="parTrans" cxnId="{A3088233-4721-448A-AE6F-E6994CDDB26E}">
      <dgm:prSet/>
      <dgm:spPr/>
      <dgm:t>
        <a:bodyPr/>
        <a:lstStyle/>
        <a:p>
          <a:endParaRPr lang="en-GB"/>
        </a:p>
      </dgm:t>
    </dgm:pt>
    <dgm:pt modelId="{3C343DFC-03EA-4AA0-BF45-E0C9A7F2A020}" type="sibTrans" cxnId="{A3088233-4721-448A-AE6F-E6994CDDB26E}">
      <dgm:prSet/>
      <dgm:spPr/>
      <dgm:t>
        <a:bodyPr/>
        <a:lstStyle/>
        <a:p>
          <a:endParaRPr lang="en-GB"/>
        </a:p>
      </dgm:t>
    </dgm:pt>
    <dgm:pt modelId="{1462FBE5-8D1C-49E1-831D-0369E4E091D3}">
      <dgm:prSet phldrT="[Text]"/>
      <dgm:spPr/>
      <dgm:t>
        <a:bodyPr/>
        <a:lstStyle/>
        <a:p>
          <a:r>
            <a:rPr lang="en-GB"/>
            <a:t>Generally immediate start dates</a:t>
          </a:r>
        </a:p>
      </dgm:t>
    </dgm:pt>
    <dgm:pt modelId="{A3568606-546E-4928-8D45-73B4E7D32AB2}" type="parTrans" cxnId="{4B5EC983-6D50-48C3-AB21-9F1DE5B20F79}">
      <dgm:prSet/>
      <dgm:spPr/>
      <dgm:t>
        <a:bodyPr/>
        <a:lstStyle/>
        <a:p>
          <a:endParaRPr lang="en-GB"/>
        </a:p>
      </dgm:t>
    </dgm:pt>
    <dgm:pt modelId="{02E7DC4B-E2F2-45BA-BB5D-A31559262BBC}" type="sibTrans" cxnId="{4B5EC983-6D50-48C3-AB21-9F1DE5B20F79}">
      <dgm:prSet/>
      <dgm:spPr/>
      <dgm:t>
        <a:bodyPr/>
        <a:lstStyle/>
        <a:p>
          <a:endParaRPr lang="en-GB"/>
        </a:p>
      </dgm:t>
    </dgm:pt>
    <dgm:pt modelId="{01D7838E-817A-4009-8B4C-49EDB03FC745}" type="pres">
      <dgm:prSet presAssocID="{7AD2D7FA-4F10-471D-B566-DDDBD35CA78C}" presName="linearFlow" presStyleCnt="0">
        <dgm:presLayoutVars>
          <dgm:resizeHandles val="exact"/>
        </dgm:presLayoutVars>
      </dgm:prSet>
      <dgm:spPr/>
    </dgm:pt>
    <dgm:pt modelId="{4A56E84B-E043-416C-B421-0B978028894A}" type="pres">
      <dgm:prSet presAssocID="{4BB6D201-6A24-4CB2-A4C9-1264F860835F}" presName="node" presStyleLbl="node1" presStyleIdx="0" presStyleCnt="4">
        <dgm:presLayoutVars>
          <dgm:bulletEnabled val="1"/>
        </dgm:presLayoutVars>
      </dgm:prSet>
      <dgm:spPr/>
    </dgm:pt>
    <dgm:pt modelId="{2EDF31B6-D580-4679-9CBE-7CB4431F5FFA}" type="pres">
      <dgm:prSet presAssocID="{8489860D-87B7-4399-A4DF-6A3A35AAB889}" presName="sibTrans" presStyleLbl="sibTrans2D1" presStyleIdx="0" presStyleCnt="3"/>
      <dgm:spPr/>
    </dgm:pt>
    <dgm:pt modelId="{69C3AF90-937D-443B-8C78-8109D458704F}" type="pres">
      <dgm:prSet presAssocID="{8489860D-87B7-4399-A4DF-6A3A35AAB889}" presName="connectorText" presStyleLbl="sibTrans2D1" presStyleIdx="0" presStyleCnt="3"/>
      <dgm:spPr/>
    </dgm:pt>
    <dgm:pt modelId="{FC4FC0F7-27B6-48B3-A20B-DAC7D654D053}" type="pres">
      <dgm:prSet presAssocID="{6C32D58D-7CBA-411D-8187-5C18DF1B2231}" presName="node" presStyleLbl="node1" presStyleIdx="1" presStyleCnt="4">
        <dgm:presLayoutVars>
          <dgm:bulletEnabled val="1"/>
        </dgm:presLayoutVars>
      </dgm:prSet>
      <dgm:spPr/>
    </dgm:pt>
    <dgm:pt modelId="{B0C57552-611D-40FF-B3D7-E6B0739546F7}" type="pres">
      <dgm:prSet presAssocID="{35175E5B-250F-4F1A-875F-1BD87023F3A3}" presName="sibTrans" presStyleLbl="sibTrans2D1" presStyleIdx="1" presStyleCnt="3"/>
      <dgm:spPr/>
    </dgm:pt>
    <dgm:pt modelId="{392038E6-0E76-4E3F-A538-8A7DDE58A2AB}" type="pres">
      <dgm:prSet presAssocID="{35175E5B-250F-4F1A-875F-1BD87023F3A3}" presName="connectorText" presStyleLbl="sibTrans2D1" presStyleIdx="1" presStyleCnt="3"/>
      <dgm:spPr/>
    </dgm:pt>
    <dgm:pt modelId="{AAADD8E9-764E-41D3-B45B-4AB1E8B5105A}" type="pres">
      <dgm:prSet presAssocID="{30BEA467-1BF7-4900-B407-6030A8FE41E1}" presName="node" presStyleLbl="node1" presStyleIdx="2" presStyleCnt="4">
        <dgm:presLayoutVars>
          <dgm:bulletEnabled val="1"/>
        </dgm:presLayoutVars>
      </dgm:prSet>
      <dgm:spPr/>
    </dgm:pt>
    <dgm:pt modelId="{A97CFD8E-074D-465D-8BB7-4CD458AE0C24}" type="pres">
      <dgm:prSet presAssocID="{3C343DFC-03EA-4AA0-BF45-E0C9A7F2A020}" presName="sibTrans" presStyleLbl="sibTrans2D1" presStyleIdx="2" presStyleCnt="3"/>
      <dgm:spPr/>
    </dgm:pt>
    <dgm:pt modelId="{C663C57B-0049-43FC-A05C-ACD7883FC980}" type="pres">
      <dgm:prSet presAssocID="{3C343DFC-03EA-4AA0-BF45-E0C9A7F2A020}" presName="connectorText" presStyleLbl="sibTrans2D1" presStyleIdx="2" presStyleCnt="3"/>
      <dgm:spPr/>
    </dgm:pt>
    <dgm:pt modelId="{432C5E86-2E40-4E87-BCBF-BB81D869A13E}" type="pres">
      <dgm:prSet presAssocID="{1462FBE5-8D1C-49E1-831D-0369E4E091D3}" presName="node" presStyleLbl="node1" presStyleIdx="3" presStyleCnt="4">
        <dgm:presLayoutVars>
          <dgm:bulletEnabled val="1"/>
        </dgm:presLayoutVars>
      </dgm:prSet>
      <dgm:spPr/>
    </dgm:pt>
  </dgm:ptLst>
  <dgm:cxnLst>
    <dgm:cxn modelId="{4A82FF19-DC9A-4A3E-B312-17739A0A057B}" type="presOf" srcId="{6C32D58D-7CBA-411D-8187-5C18DF1B2231}" destId="{FC4FC0F7-27B6-48B3-A20B-DAC7D654D053}" srcOrd="0" destOrd="0" presId="urn:microsoft.com/office/officeart/2005/8/layout/process2"/>
    <dgm:cxn modelId="{5A18CA1E-233D-40B6-9686-81E4CAB7B6F5}" type="presOf" srcId="{35175E5B-250F-4F1A-875F-1BD87023F3A3}" destId="{B0C57552-611D-40FF-B3D7-E6B0739546F7}" srcOrd="0" destOrd="0" presId="urn:microsoft.com/office/officeart/2005/8/layout/process2"/>
    <dgm:cxn modelId="{2B7FEB32-0319-460E-8455-D702B094A923}" type="presOf" srcId="{3C343DFC-03EA-4AA0-BF45-E0C9A7F2A020}" destId="{A97CFD8E-074D-465D-8BB7-4CD458AE0C24}" srcOrd="0" destOrd="0" presId="urn:microsoft.com/office/officeart/2005/8/layout/process2"/>
    <dgm:cxn modelId="{A3088233-4721-448A-AE6F-E6994CDDB26E}" srcId="{7AD2D7FA-4F10-471D-B566-DDDBD35CA78C}" destId="{30BEA467-1BF7-4900-B407-6030A8FE41E1}" srcOrd="2" destOrd="0" parTransId="{83D1ADAC-A0A2-42E6-83DC-51AAD35932CA}" sibTransId="{3C343DFC-03EA-4AA0-BF45-E0C9A7F2A020}"/>
    <dgm:cxn modelId="{E4935C4F-6E83-4195-B47F-44E0E6AF41DA}" type="presOf" srcId="{30BEA467-1BF7-4900-B407-6030A8FE41E1}" destId="{AAADD8E9-764E-41D3-B45B-4AB1E8B5105A}" srcOrd="0" destOrd="0" presId="urn:microsoft.com/office/officeart/2005/8/layout/process2"/>
    <dgm:cxn modelId="{50FDE772-70DB-4C5D-9DEB-B999D84DDD0E}" type="presOf" srcId="{8489860D-87B7-4399-A4DF-6A3A35AAB889}" destId="{69C3AF90-937D-443B-8C78-8109D458704F}" srcOrd="1" destOrd="0" presId="urn:microsoft.com/office/officeart/2005/8/layout/process2"/>
    <dgm:cxn modelId="{0E772976-BA89-46E3-904E-27DCF25B5F29}" type="presOf" srcId="{1462FBE5-8D1C-49E1-831D-0369E4E091D3}" destId="{432C5E86-2E40-4E87-BCBF-BB81D869A13E}" srcOrd="0" destOrd="0" presId="urn:microsoft.com/office/officeart/2005/8/layout/process2"/>
    <dgm:cxn modelId="{7EA5C277-3C32-4052-8633-1255BD330EB8}" srcId="{7AD2D7FA-4F10-471D-B566-DDDBD35CA78C}" destId="{6C32D58D-7CBA-411D-8187-5C18DF1B2231}" srcOrd="1" destOrd="0" parTransId="{F805CCA3-9D60-404D-BA08-81153FC73005}" sibTransId="{35175E5B-250F-4F1A-875F-1BD87023F3A3}"/>
    <dgm:cxn modelId="{D537867C-4545-4DCF-8604-65CE83CA1C59}" type="presOf" srcId="{7AD2D7FA-4F10-471D-B566-DDDBD35CA78C}" destId="{01D7838E-817A-4009-8B4C-49EDB03FC745}" srcOrd="0" destOrd="0" presId="urn:microsoft.com/office/officeart/2005/8/layout/process2"/>
    <dgm:cxn modelId="{2B80797D-26ED-4087-A9A7-12E4BA0F271F}" type="presOf" srcId="{4BB6D201-6A24-4CB2-A4C9-1264F860835F}" destId="{4A56E84B-E043-416C-B421-0B978028894A}" srcOrd="0" destOrd="0" presId="urn:microsoft.com/office/officeart/2005/8/layout/process2"/>
    <dgm:cxn modelId="{4B5EC983-6D50-48C3-AB21-9F1DE5B20F79}" srcId="{7AD2D7FA-4F10-471D-B566-DDDBD35CA78C}" destId="{1462FBE5-8D1C-49E1-831D-0369E4E091D3}" srcOrd="3" destOrd="0" parTransId="{A3568606-546E-4928-8D45-73B4E7D32AB2}" sibTransId="{02E7DC4B-E2F2-45BA-BB5D-A31559262BBC}"/>
    <dgm:cxn modelId="{7840DE99-AB59-49FA-B471-7ABC5E6D483A}" srcId="{7AD2D7FA-4F10-471D-B566-DDDBD35CA78C}" destId="{4BB6D201-6A24-4CB2-A4C9-1264F860835F}" srcOrd="0" destOrd="0" parTransId="{70A2DFF3-2521-4AC9-92E0-A8440A5F38E2}" sibTransId="{8489860D-87B7-4399-A4DF-6A3A35AAB889}"/>
    <dgm:cxn modelId="{4DC4EDAF-1528-49CD-9189-D6A0AAFA3130}" type="presOf" srcId="{35175E5B-250F-4F1A-875F-1BD87023F3A3}" destId="{392038E6-0E76-4E3F-A538-8A7DDE58A2AB}" srcOrd="1" destOrd="0" presId="urn:microsoft.com/office/officeart/2005/8/layout/process2"/>
    <dgm:cxn modelId="{A9EA39E4-E640-421B-B687-9519D7D6DF8C}" type="presOf" srcId="{8489860D-87B7-4399-A4DF-6A3A35AAB889}" destId="{2EDF31B6-D580-4679-9CBE-7CB4431F5FFA}" srcOrd="0" destOrd="0" presId="urn:microsoft.com/office/officeart/2005/8/layout/process2"/>
    <dgm:cxn modelId="{2F6271E5-0F10-4F14-930C-58F44CA801B2}" type="presOf" srcId="{3C343DFC-03EA-4AA0-BF45-E0C9A7F2A020}" destId="{C663C57B-0049-43FC-A05C-ACD7883FC980}" srcOrd="1" destOrd="0" presId="urn:microsoft.com/office/officeart/2005/8/layout/process2"/>
    <dgm:cxn modelId="{857D047C-0C9E-414D-BFD2-FA5E8681F794}" type="presParOf" srcId="{01D7838E-817A-4009-8B4C-49EDB03FC745}" destId="{4A56E84B-E043-416C-B421-0B978028894A}" srcOrd="0" destOrd="0" presId="urn:microsoft.com/office/officeart/2005/8/layout/process2"/>
    <dgm:cxn modelId="{09D53B16-38C1-4CDF-81DC-26DCFC9776C8}" type="presParOf" srcId="{01D7838E-817A-4009-8B4C-49EDB03FC745}" destId="{2EDF31B6-D580-4679-9CBE-7CB4431F5FFA}" srcOrd="1" destOrd="0" presId="urn:microsoft.com/office/officeart/2005/8/layout/process2"/>
    <dgm:cxn modelId="{1CED8F9C-36E1-4178-B4BC-B6F70F575758}" type="presParOf" srcId="{2EDF31B6-D580-4679-9CBE-7CB4431F5FFA}" destId="{69C3AF90-937D-443B-8C78-8109D458704F}" srcOrd="0" destOrd="0" presId="urn:microsoft.com/office/officeart/2005/8/layout/process2"/>
    <dgm:cxn modelId="{0742A17E-3218-4854-95F8-B7B036037061}" type="presParOf" srcId="{01D7838E-817A-4009-8B4C-49EDB03FC745}" destId="{FC4FC0F7-27B6-48B3-A20B-DAC7D654D053}" srcOrd="2" destOrd="0" presId="urn:microsoft.com/office/officeart/2005/8/layout/process2"/>
    <dgm:cxn modelId="{EAAD677F-42E6-4BC4-85F5-BB7809725846}" type="presParOf" srcId="{01D7838E-817A-4009-8B4C-49EDB03FC745}" destId="{B0C57552-611D-40FF-B3D7-E6B0739546F7}" srcOrd="3" destOrd="0" presId="urn:microsoft.com/office/officeart/2005/8/layout/process2"/>
    <dgm:cxn modelId="{1BAE0D5C-6847-46CD-B415-E2241931D062}" type="presParOf" srcId="{B0C57552-611D-40FF-B3D7-E6B0739546F7}" destId="{392038E6-0E76-4E3F-A538-8A7DDE58A2AB}" srcOrd="0" destOrd="0" presId="urn:microsoft.com/office/officeart/2005/8/layout/process2"/>
    <dgm:cxn modelId="{CA769C34-EB13-4C58-B6F9-9EE600FCA6CA}" type="presParOf" srcId="{01D7838E-817A-4009-8B4C-49EDB03FC745}" destId="{AAADD8E9-764E-41D3-B45B-4AB1E8B5105A}" srcOrd="4" destOrd="0" presId="urn:microsoft.com/office/officeart/2005/8/layout/process2"/>
    <dgm:cxn modelId="{7C12FFB2-3DF1-4B7E-BF0D-9B4D620079E3}" type="presParOf" srcId="{01D7838E-817A-4009-8B4C-49EDB03FC745}" destId="{A97CFD8E-074D-465D-8BB7-4CD458AE0C24}" srcOrd="5" destOrd="0" presId="urn:microsoft.com/office/officeart/2005/8/layout/process2"/>
    <dgm:cxn modelId="{42D93578-C47B-43D0-89B6-9D75B29A9379}" type="presParOf" srcId="{A97CFD8E-074D-465D-8BB7-4CD458AE0C24}" destId="{C663C57B-0049-43FC-A05C-ACD7883FC980}" srcOrd="0" destOrd="0" presId="urn:microsoft.com/office/officeart/2005/8/layout/process2"/>
    <dgm:cxn modelId="{77936BDF-3125-4C11-9774-ACFDF62AECE2}" type="presParOf" srcId="{01D7838E-817A-4009-8B4C-49EDB03FC745}" destId="{432C5E86-2E40-4E87-BCBF-BB81D869A13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0F81BC-2924-454F-B6EF-A2C005870F9F}">
      <dsp:nvSpPr>
        <dsp:cNvPr id="0" name=""/>
        <dsp:cNvSpPr/>
      </dsp:nvSpPr>
      <dsp:spPr>
        <a:xfrm>
          <a:off x="0" y="44272"/>
          <a:ext cx="8252148" cy="59319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rgbClr val="FFFFFF"/>
              </a:solidFill>
              <a:ea typeface="+mn-ea"/>
              <a:cs typeface="+mn-cs"/>
            </a:rPr>
            <a:t>Overview of Year in Industry</a:t>
          </a:r>
        </a:p>
      </dsp:txBody>
      <dsp:txXfrm>
        <a:off x="28957" y="73229"/>
        <a:ext cx="8194234" cy="535276"/>
      </dsp:txXfrm>
    </dsp:sp>
    <dsp:sp modelId="{9D50585B-9681-43D5-BDF5-640910D946AB}">
      <dsp:nvSpPr>
        <dsp:cNvPr id="0" name=""/>
        <dsp:cNvSpPr/>
      </dsp:nvSpPr>
      <dsp:spPr>
        <a:xfrm>
          <a:off x="0" y="712342"/>
          <a:ext cx="8252148" cy="59319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rgbClr val="FFFFFF"/>
              </a:solidFill>
              <a:ea typeface="+mn-ea"/>
              <a:cs typeface="+mn-cs"/>
            </a:rPr>
            <a:t>Application timelines and structures</a:t>
          </a:r>
        </a:p>
      </dsp:txBody>
      <dsp:txXfrm>
        <a:off x="28957" y="741299"/>
        <a:ext cx="8194234" cy="535276"/>
      </dsp:txXfrm>
    </dsp:sp>
    <dsp:sp modelId="{7B70ADB4-507E-48A6-AFED-63B0F1C91EC8}">
      <dsp:nvSpPr>
        <dsp:cNvPr id="0" name=""/>
        <dsp:cNvSpPr/>
      </dsp:nvSpPr>
      <dsp:spPr>
        <a:xfrm>
          <a:off x="0" y="1380412"/>
          <a:ext cx="8252148" cy="59319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rgbClr val="FFFFFF"/>
              </a:solidFill>
              <a:ea typeface="+mn-ea"/>
              <a:cs typeface="+mn-cs"/>
            </a:rPr>
            <a:t>Support resources available to you</a:t>
          </a:r>
        </a:p>
      </dsp:txBody>
      <dsp:txXfrm>
        <a:off x="28957" y="1409369"/>
        <a:ext cx="8194234" cy="535276"/>
      </dsp:txXfrm>
    </dsp:sp>
    <dsp:sp modelId="{AF192C8C-D423-4CE1-A574-2BC5B948501E}">
      <dsp:nvSpPr>
        <dsp:cNvPr id="0" name=""/>
        <dsp:cNvSpPr/>
      </dsp:nvSpPr>
      <dsp:spPr>
        <a:xfrm>
          <a:off x="0" y="2048482"/>
          <a:ext cx="8252148" cy="59319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rgbClr val="FFFFFF"/>
              </a:solidFill>
              <a:ea typeface="+mn-ea"/>
              <a:cs typeface="+mn-cs"/>
            </a:rPr>
            <a:t>Top tips!</a:t>
          </a:r>
        </a:p>
      </dsp:txBody>
      <dsp:txXfrm>
        <a:off x="28957" y="2077439"/>
        <a:ext cx="8194234" cy="535276"/>
      </dsp:txXfrm>
    </dsp:sp>
    <dsp:sp modelId="{C0169F6F-D765-49DE-85B9-037BCCCCD920}">
      <dsp:nvSpPr>
        <dsp:cNvPr id="0" name=""/>
        <dsp:cNvSpPr/>
      </dsp:nvSpPr>
      <dsp:spPr>
        <a:xfrm>
          <a:off x="0" y="2716552"/>
          <a:ext cx="8252148" cy="59319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rgbClr val="FFFFFF"/>
              </a:solidFill>
              <a:ea typeface="+mn-ea"/>
              <a:cs typeface="+mn-cs"/>
            </a:rPr>
            <a:t>Next steps</a:t>
          </a:r>
        </a:p>
      </dsp:txBody>
      <dsp:txXfrm>
        <a:off x="28957" y="2745509"/>
        <a:ext cx="8194234" cy="5352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6E84B-E043-416C-B421-0B978028894A}">
      <dsp:nvSpPr>
        <dsp:cNvPr id="0" name=""/>
        <dsp:cNvSpPr/>
      </dsp:nvSpPr>
      <dsp:spPr>
        <a:xfrm>
          <a:off x="3027687" y="1389"/>
          <a:ext cx="1618413" cy="411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Application form (CV and/or personal statement)</a:t>
          </a:r>
        </a:p>
      </dsp:txBody>
      <dsp:txXfrm>
        <a:off x="3039745" y="13447"/>
        <a:ext cx="1594297" cy="387563"/>
      </dsp:txXfrm>
    </dsp:sp>
    <dsp:sp modelId="{2EDF31B6-D580-4679-9CBE-7CB4431F5FFA}">
      <dsp:nvSpPr>
        <dsp:cNvPr id="0" name=""/>
        <dsp:cNvSpPr/>
      </dsp:nvSpPr>
      <dsp:spPr>
        <a:xfrm rot="5400000">
          <a:off x="3759704" y="423360"/>
          <a:ext cx="154379" cy="185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3781317" y="438798"/>
        <a:ext cx="111153" cy="108065"/>
      </dsp:txXfrm>
    </dsp:sp>
    <dsp:sp modelId="{FC4FC0F7-27B6-48B3-A20B-DAC7D654D053}">
      <dsp:nvSpPr>
        <dsp:cNvPr id="0" name=""/>
        <dsp:cNvSpPr/>
      </dsp:nvSpPr>
      <dsp:spPr>
        <a:xfrm>
          <a:off x="3027687" y="618908"/>
          <a:ext cx="1618413" cy="411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Psychometric test</a:t>
          </a:r>
        </a:p>
      </dsp:txBody>
      <dsp:txXfrm>
        <a:off x="3039745" y="630966"/>
        <a:ext cx="1594297" cy="387563"/>
      </dsp:txXfrm>
    </dsp:sp>
    <dsp:sp modelId="{B0C57552-611D-40FF-B3D7-E6B0739546F7}">
      <dsp:nvSpPr>
        <dsp:cNvPr id="0" name=""/>
        <dsp:cNvSpPr/>
      </dsp:nvSpPr>
      <dsp:spPr>
        <a:xfrm rot="5400000">
          <a:off x="3759704" y="1040879"/>
          <a:ext cx="154379" cy="185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3781317" y="1056317"/>
        <a:ext cx="111153" cy="108065"/>
      </dsp:txXfrm>
    </dsp:sp>
    <dsp:sp modelId="{AAADD8E9-764E-41D3-B45B-4AB1E8B5105A}">
      <dsp:nvSpPr>
        <dsp:cNvPr id="0" name=""/>
        <dsp:cNvSpPr/>
      </dsp:nvSpPr>
      <dsp:spPr>
        <a:xfrm>
          <a:off x="3027687" y="1236426"/>
          <a:ext cx="1618413" cy="411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Telephone / Video interview</a:t>
          </a:r>
        </a:p>
      </dsp:txBody>
      <dsp:txXfrm>
        <a:off x="3039745" y="1248484"/>
        <a:ext cx="1594297" cy="387563"/>
      </dsp:txXfrm>
    </dsp:sp>
    <dsp:sp modelId="{A97CFD8E-074D-465D-8BB7-4CD458AE0C24}">
      <dsp:nvSpPr>
        <dsp:cNvPr id="0" name=""/>
        <dsp:cNvSpPr/>
      </dsp:nvSpPr>
      <dsp:spPr>
        <a:xfrm rot="5400000">
          <a:off x="3759704" y="1658398"/>
          <a:ext cx="154379" cy="185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3781317" y="1673836"/>
        <a:ext cx="111153" cy="108065"/>
      </dsp:txXfrm>
    </dsp:sp>
    <dsp:sp modelId="{432C5E86-2E40-4E87-BCBF-BB81D869A13E}">
      <dsp:nvSpPr>
        <dsp:cNvPr id="0" name=""/>
        <dsp:cNvSpPr/>
      </dsp:nvSpPr>
      <dsp:spPr>
        <a:xfrm>
          <a:off x="3027687" y="1853945"/>
          <a:ext cx="1618413" cy="411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Assessment Centre (including final interviews)</a:t>
          </a:r>
        </a:p>
      </dsp:txBody>
      <dsp:txXfrm>
        <a:off x="3039745" y="1866003"/>
        <a:ext cx="1594297" cy="387563"/>
      </dsp:txXfrm>
    </dsp:sp>
    <dsp:sp modelId="{5BD83D95-10E8-4D32-B104-CB29AB973DBF}">
      <dsp:nvSpPr>
        <dsp:cNvPr id="0" name=""/>
        <dsp:cNvSpPr/>
      </dsp:nvSpPr>
      <dsp:spPr>
        <a:xfrm rot="5400000">
          <a:off x="3759704" y="2275916"/>
          <a:ext cx="154379" cy="185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3781317" y="2291354"/>
        <a:ext cx="111153" cy="108065"/>
      </dsp:txXfrm>
    </dsp:sp>
    <dsp:sp modelId="{9A2678E0-803E-4E5F-9F73-C301BB3E8B6C}">
      <dsp:nvSpPr>
        <dsp:cNvPr id="0" name=""/>
        <dsp:cNvSpPr/>
      </dsp:nvSpPr>
      <dsp:spPr>
        <a:xfrm>
          <a:off x="3027687" y="2471464"/>
          <a:ext cx="1618413" cy="411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Job Offer </a:t>
          </a:r>
        </a:p>
      </dsp:txBody>
      <dsp:txXfrm>
        <a:off x="3039745" y="2483522"/>
        <a:ext cx="1594297" cy="387563"/>
      </dsp:txXfrm>
    </dsp:sp>
    <dsp:sp modelId="{9D562770-02A9-4C38-9FAB-9257BBF85548}">
      <dsp:nvSpPr>
        <dsp:cNvPr id="0" name=""/>
        <dsp:cNvSpPr/>
      </dsp:nvSpPr>
      <dsp:spPr>
        <a:xfrm rot="5400000">
          <a:off x="3759704" y="2893435"/>
          <a:ext cx="154379" cy="185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3781317" y="2908873"/>
        <a:ext cx="111153" cy="108065"/>
      </dsp:txXfrm>
    </dsp:sp>
    <dsp:sp modelId="{42A28260-9E12-4A3B-B5A7-CC3CD7892A27}">
      <dsp:nvSpPr>
        <dsp:cNvPr id="0" name=""/>
        <dsp:cNvSpPr/>
      </dsp:nvSpPr>
      <dsp:spPr>
        <a:xfrm>
          <a:off x="3027687" y="3088983"/>
          <a:ext cx="1618413" cy="411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Start date (between June and September)</a:t>
          </a:r>
        </a:p>
      </dsp:txBody>
      <dsp:txXfrm>
        <a:off x="3039745" y="3101041"/>
        <a:ext cx="1594297" cy="387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6E84B-E043-416C-B421-0B978028894A}">
      <dsp:nvSpPr>
        <dsp:cNvPr id="0" name=""/>
        <dsp:cNvSpPr/>
      </dsp:nvSpPr>
      <dsp:spPr>
        <a:xfrm>
          <a:off x="2695862" y="1709"/>
          <a:ext cx="2282062" cy="6361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CV and Cover Letter sent to employer</a:t>
          </a:r>
        </a:p>
      </dsp:txBody>
      <dsp:txXfrm>
        <a:off x="2714493" y="20340"/>
        <a:ext cx="2244800" cy="598852"/>
      </dsp:txXfrm>
    </dsp:sp>
    <dsp:sp modelId="{2EDF31B6-D580-4679-9CBE-7CB4431F5FFA}">
      <dsp:nvSpPr>
        <dsp:cNvPr id="0" name=""/>
        <dsp:cNvSpPr/>
      </dsp:nvSpPr>
      <dsp:spPr>
        <a:xfrm rot="5400000">
          <a:off x="3717622" y="653727"/>
          <a:ext cx="238543" cy="286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-5400000">
        <a:off x="3751019" y="677581"/>
        <a:ext cx="171751" cy="166980"/>
      </dsp:txXfrm>
    </dsp:sp>
    <dsp:sp modelId="{FC4FC0F7-27B6-48B3-A20B-DAC7D654D053}">
      <dsp:nvSpPr>
        <dsp:cNvPr id="0" name=""/>
        <dsp:cNvSpPr/>
      </dsp:nvSpPr>
      <dsp:spPr>
        <a:xfrm>
          <a:off x="2695862" y="955882"/>
          <a:ext cx="2282062" cy="6361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Interview</a:t>
          </a:r>
        </a:p>
      </dsp:txBody>
      <dsp:txXfrm>
        <a:off x="2714493" y="974513"/>
        <a:ext cx="2244800" cy="598852"/>
      </dsp:txXfrm>
    </dsp:sp>
    <dsp:sp modelId="{B0C57552-611D-40FF-B3D7-E6B0739546F7}">
      <dsp:nvSpPr>
        <dsp:cNvPr id="0" name=""/>
        <dsp:cNvSpPr/>
      </dsp:nvSpPr>
      <dsp:spPr>
        <a:xfrm rot="5400000">
          <a:off x="3717622" y="1607900"/>
          <a:ext cx="238543" cy="286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-5400000">
        <a:off x="3751019" y="1631754"/>
        <a:ext cx="171751" cy="166980"/>
      </dsp:txXfrm>
    </dsp:sp>
    <dsp:sp modelId="{AAADD8E9-764E-41D3-B45B-4AB1E8B5105A}">
      <dsp:nvSpPr>
        <dsp:cNvPr id="0" name=""/>
        <dsp:cNvSpPr/>
      </dsp:nvSpPr>
      <dsp:spPr>
        <a:xfrm>
          <a:off x="2695862" y="1910054"/>
          <a:ext cx="2282062" cy="6361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Job Offer</a:t>
          </a:r>
        </a:p>
      </dsp:txBody>
      <dsp:txXfrm>
        <a:off x="2714493" y="1928685"/>
        <a:ext cx="2244800" cy="598852"/>
      </dsp:txXfrm>
    </dsp:sp>
    <dsp:sp modelId="{A97CFD8E-074D-465D-8BB7-4CD458AE0C24}">
      <dsp:nvSpPr>
        <dsp:cNvPr id="0" name=""/>
        <dsp:cNvSpPr/>
      </dsp:nvSpPr>
      <dsp:spPr>
        <a:xfrm rot="5400000">
          <a:off x="3717622" y="2562072"/>
          <a:ext cx="238543" cy="286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-5400000">
        <a:off x="3751019" y="2585926"/>
        <a:ext cx="171751" cy="166980"/>
      </dsp:txXfrm>
    </dsp:sp>
    <dsp:sp modelId="{432C5E86-2E40-4E87-BCBF-BB81D869A13E}">
      <dsp:nvSpPr>
        <dsp:cNvPr id="0" name=""/>
        <dsp:cNvSpPr/>
      </dsp:nvSpPr>
      <dsp:spPr>
        <a:xfrm>
          <a:off x="2695862" y="2864227"/>
          <a:ext cx="2282062" cy="6361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Generally immediate start dates</a:t>
          </a:r>
        </a:p>
      </dsp:txBody>
      <dsp:txXfrm>
        <a:off x="2714493" y="2882858"/>
        <a:ext cx="2244800" cy="598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1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11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06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8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34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71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5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90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5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01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6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7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3">
  <p:cSld name="1_Content slide 3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>
            <a:spLocks noGrp="1"/>
          </p:cNvSpPr>
          <p:nvPr>
            <p:ph type="body" idx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3D74"/>
              </a:buClr>
              <a:buSzPts val="3333"/>
              <a:buFont typeface="Arial"/>
              <a:buNone/>
              <a:defRPr sz="2500" b="1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984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2"/>
          </p:nvPr>
        </p:nvSpPr>
        <p:spPr>
          <a:xfrm>
            <a:off x="186597" y="1311275"/>
            <a:ext cx="4277455" cy="295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3D74"/>
              </a:buClr>
              <a:buSzPts val="1867"/>
              <a:buFont typeface="Arial"/>
              <a:buNone/>
              <a:defRPr sz="14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03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D74"/>
              </a:buClr>
              <a:buSzPts val="1867"/>
              <a:buFont typeface="Arial"/>
              <a:buChar char="-"/>
              <a:defRPr sz="14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984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D74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D74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D74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3"/>
          </p:nvPr>
        </p:nvSpPr>
        <p:spPr>
          <a:xfrm>
            <a:off x="4580866" y="1311275"/>
            <a:ext cx="4277455" cy="295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3D74"/>
              </a:buClr>
              <a:buSzPts val="1867"/>
              <a:buFont typeface="Arial"/>
              <a:buNone/>
              <a:defRPr sz="14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03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D74"/>
              </a:buClr>
              <a:buSzPts val="1867"/>
              <a:buFont typeface="Arial"/>
              <a:buChar char="-"/>
              <a:defRPr sz="14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984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D74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D74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3D74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rgbClr val="1C3D7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458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qmul.targetconnect.net/user/jobs.html?execution=e12s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qmulprod-my.sharepoint.com/:x:/g/personal/qp241295_qmul_ac_uk/EXj3JzQP-z1ApgY7UVQAJOQB9kxFmJpCuHAGJ6WS8Swk9w?e=Bhb9mB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areerset.com/account-login" TargetMode="External"/><Relationship Id="rId13" Type="http://schemas.openxmlformats.org/officeDocument/2006/relationships/hyperlink" Target="https://media.ed.ac.uk/playlist/dedicated/39694071/1_5qmgscef/1_z28ywbuf" TargetMode="External"/><Relationship Id="rId18" Type="http://schemas.openxmlformats.org/officeDocument/2006/relationships/hyperlink" Target="https://www.qmul.ac.uk/careers/jobs-and-work-experience/items/display-name-845959-en.html" TargetMode="External"/><Relationship Id="rId3" Type="http://schemas.openxmlformats.org/officeDocument/2006/relationships/hyperlink" Target="https://www.qmul.ac.uk/careers/how-to/book-an-appointment/" TargetMode="External"/><Relationship Id="rId7" Type="http://schemas.openxmlformats.org/officeDocument/2006/relationships/hyperlink" Target="https://qmul.targetconnect.net/student/svc/cms.html#/content/video/97f7374a-2f6c-4d4c-b208-49164520eeea" TargetMode="External"/><Relationship Id="rId12" Type="http://schemas.openxmlformats.org/officeDocument/2006/relationships/hyperlink" Target="https://qmul.targetconnect.net/student/svc/cms.html#/content/video/a580933a-9f05-49a3-843f-0ee76f922d84" TargetMode="External"/><Relationship Id="rId17" Type="http://schemas.openxmlformats.org/officeDocument/2006/relationships/hyperlink" Target="https://www.qmul.ac.uk/library/academic-skills/linkedin-learning-for-students/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qmul.targetconnect.net/leap/svc/cms.html#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qmul.targetconnect.net/student/svc/cms.html#/content/article/432853e6-4b65-448a-bc1c-f08cc8e9340e" TargetMode="External"/><Relationship Id="rId11" Type="http://schemas.openxmlformats.org/officeDocument/2006/relationships/hyperlink" Target="https://www.graduatesfirst.com/university-career-services/QMUL" TargetMode="External"/><Relationship Id="rId5" Type="http://schemas.openxmlformats.org/officeDocument/2006/relationships/hyperlink" Target="https://qmul.targetconnect.net/student/svc/cms.html#/content/article/56ebca9c-4941-4d4a-ba43-164cb5f41b8f" TargetMode="External"/><Relationship Id="rId15" Type="http://schemas.openxmlformats.org/officeDocument/2006/relationships/hyperlink" Target="https://www.brightnetwork.co.uk/graduate-career-advice/telephone-video-interviews/how-to-answer/competency-questions/" TargetMode="External"/><Relationship Id="rId10" Type="http://schemas.openxmlformats.org/officeDocument/2006/relationships/hyperlink" Target="https://go.shortlister.com/marketplace/queenmary-uni" TargetMode="External"/><Relationship Id="rId4" Type="http://schemas.openxmlformats.org/officeDocument/2006/relationships/hyperlink" Target="https://www.prospects.ac.uk/" TargetMode="External"/><Relationship Id="rId9" Type="http://schemas.openxmlformats.org/officeDocument/2006/relationships/hyperlink" Target="https://www.themuse.com/advice/185-powerful-verbs-that-will-make-your-resume-awesome" TargetMode="External"/><Relationship Id="rId14" Type="http://schemas.openxmlformats.org/officeDocument/2006/relationships/hyperlink" Target="https://qmul.targetconnect.net/leap/events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kedin.com/" TargetMode="External"/><Relationship Id="rId13" Type="http://schemas.openxmlformats.org/officeDocument/2006/relationships/hyperlink" Target="https://unicornhunt.io/" TargetMode="External"/><Relationship Id="rId3" Type="http://schemas.openxmlformats.org/officeDocument/2006/relationships/hyperlink" Target="https://qmul.targetconnect.net/" TargetMode="External"/><Relationship Id="rId7" Type="http://schemas.openxmlformats.org/officeDocument/2006/relationships/hyperlink" Target="http://www.efinancialcareers.co.uk/" TargetMode="External"/><Relationship Id="rId12" Type="http://schemas.openxmlformats.org/officeDocument/2006/relationships/hyperlink" Target="https://www.ukstartupjobs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ratemyplacement.com/" TargetMode="External"/><Relationship Id="rId11" Type="http://schemas.openxmlformats.org/officeDocument/2006/relationships/hyperlink" Target="https://workinstartups.com/" TargetMode="External"/><Relationship Id="rId5" Type="http://schemas.openxmlformats.org/officeDocument/2006/relationships/hyperlink" Target="https://www.brightnetwork.co.uk/" TargetMode="External"/><Relationship Id="rId10" Type="http://schemas.openxmlformats.org/officeDocument/2006/relationships/hyperlink" Target="https://mycareer.aicpa-cima.com/searchjobs/?Keywords=&amp;radialtown=United+Kingdom&amp;LocationId=164&amp;RadialLocation=20&amp;NearFacetsShown=true&amp;CountryCode=&amp;ContractType=425&amp;ContractType=426" TargetMode="External"/><Relationship Id="rId4" Type="http://schemas.openxmlformats.org/officeDocument/2006/relationships/hyperlink" Target="http://www.targetjobs.co.uk/" TargetMode="External"/><Relationship Id="rId9" Type="http://schemas.openxmlformats.org/officeDocument/2006/relationships/hyperlink" Target="https://www.civilservicejobs.service.gov.uk/csr/index.cgi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prospects.ac.uk/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jpeg"/><Relationship Id="rId5" Type="http://schemas.openxmlformats.org/officeDocument/2006/relationships/hyperlink" Target="https://www.glassdoor.co.uk/Reviews/index.htm" TargetMode="External"/><Relationship Id="rId4" Type="http://schemas.openxmlformats.org/officeDocument/2006/relationships/hyperlink" Target="https://www.mergersandinquisitions.com/get-started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qmul.targetconnect.net/unauth/student/login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mul.ac.uk/scholarships/items/economics-and-finance-placement-scholarship.html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ef-careers@qmul.ac.uk" TargetMode="External"/><Relationship Id="rId2" Type="http://schemas.openxmlformats.org/officeDocument/2006/relationships/hyperlink" Target="http://www.careers.qmul.ac.uk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441049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750"/>
              </a:spcBef>
              <a:defRPr/>
            </a:pPr>
            <a:r>
              <a:rPr lang="en-US" dirty="0">
                <a:latin typeface="Arial"/>
                <a:cs typeface="Arial"/>
              </a:rPr>
              <a:t>Year in Industry Meet &amp; Greet</a:t>
            </a:r>
            <a:br>
              <a:rPr lang="en-US" dirty="0"/>
            </a:br>
            <a:r>
              <a:rPr lang="en-US" sz="3200" dirty="0">
                <a:latin typeface="Arial"/>
                <a:ea typeface="+mn-ea"/>
                <a:cs typeface="Arial"/>
              </a:rPr>
              <a:t>School of Economics &amp; Finance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84187" y="2909868"/>
            <a:ext cx="7870825" cy="11715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dirty="0">
                <a:latin typeface="Arial"/>
                <a:cs typeface="Arial"/>
              </a:rPr>
              <a:t>Nia Hamedi: Placement &amp; Study Abroad Manager</a:t>
            </a:r>
            <a:endParaRPr lang="en-US" sz="1600" dirty="0"/>
          </a:p>
          <a:p>
            <a:pPr algn="ctr"/>
            <a:endParaRPr lang="en-US" b="1"/>
          </a:p>
          <a:p>
            <a:pPr algn="ctr"/>
            <a:r>
              <a:rPr lang="en-US" b="1" dirty="0">
                <a:latin typeface="Arial"/>
                <a:cs typeface="Arial"/>
              </a:rPr>
              <a:t>25 September 2025</a:t>
            </a:r>
            <a:endParaRPr lang="en-US" dirty="0"/>
          </a:p>
        </p:txBody>
      </p:sp>
      <p:sp>
        <p:nvSpPr>
          <p:cNvPr id="2" name="AutoShape 2" descr="Briefcase outline">
            <a:extLst>
              <a:ext uri="{FF2B5EF4-FFF2-40B4-BE49-F238E27FC236}">
                <a16:creationId xmlns:a16="http://schemas.microsoft.com/office/drawing/2014/main" id="{1AFC45CC-29CA-7558-92C9-562A0E3E63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Graphic 3" descr="Briefcase outline">
            <a:extLst>
              <a:ext uri="{FF2B5EF4-FFF2-40B4-BE49-F238E27FC236}">
                <a16:creationId xmlns:a16="http://schemas.microsoft.com/office/drawing/2014/main" id="{A610AADA-DDE8-0822-5466-41B811BE8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2032" y="31670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2612401" y="150885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/>
              <a:t>Application Processes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0C283E-2481-0FBA-52B6-E9A7A9EBE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277" y="718979"/>
            <a:ext cx="4288564" cy="295275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For large companies / placement schemes</a:t>
            </a:r>
          </a:p>
          <a:p>
            <a:pPr marL="0" indent="0">
              <a:buNone/>
            </a:pPr>
            <a:endParaRPr lang="en-GB" b="1"/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Usual application processes will take 8-12 months on average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Most schemes will open and close early (usually October – December)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Quite competitive as the schemes receive a lot of applications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Most large companies use automated systems for the selection process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01DE3BD-34A8-B181-2534-5C915CD6C0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556194"/>
              </p:ext>
            </p:extLst>
          </p:nvPr>
        </p:nvGraphicFramePr>
        <p:xfrm>
          <a:off x="2612401" y="710733"/>
          <a:ext cx="7673788" cy="350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12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2612401" y="150885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/>
              <a:t>Application Processes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0C283E-2481-0FBA-52B6-E9A7A9EBE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36" y="788135"/>
            <a:ext cx="4288564" cy="295275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For small companies (SMEs) / start ups</a:t>
            </a:r>
          </a:p>
          <a:p>
            <a:pPr marL="0" indent="0">
              <a:buNone/>
            </a:pPr>
            <a:endParaRPr lang="en-GB" b="1"/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Opportunities advertised later in the year usually (April/May onwards)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Application process usually are less stages than the larger schemes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May be less competitive than other schemes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Make sure cover letter is very tailored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Job offers can generally lead to immediate start dates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01DE3BD-34A8-B181-2534-5C915CD6C0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42806"/>
              </p:ext>
            </p:extLst>
          </p:nvPr>
        </p:nvGraphicFramePr>
        <p:xfrm>
          <a:off x="2612401" y="710733"/>
          <a:ext cx="7673788" cy="350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33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3088494" y="111990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/>
              <a:t>General Resources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EC80F3-EBC2-44E8-A6AF-F8D8A4732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970" y="632154"/>
            <a:ext cx="8589393" cy="2019550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Dedicated </a:t>
            </a:r>
            <a:r>
              <a:rPr lang="en-US" b="1">
                <a:latin typeface="Arial"/>
                <a:cs typeface="Arial"/>
              </a:rPr>
              <a:t>Year in Industry section</a:t>
            </a:r>
            <a:r>
              <a:rPr lang="en-US">
                <a:latin typeface="Arial"/>
                <a:cs typeface="Arial"/>
              </a:rPr>
              <a:t> located in </a:t>
            </a:r>
            <a:r>
              <a:rPr lang="en-US" b="1">
                <a:latin typeface="Arial"/>
                <a:cs typeface="Arial"/>
              </a:rPr>
              <a:t>UG Info Zone </a:t>
            </a:r>
            <a:r>
              <a:rPr lang="en-US">
                <a:latin typeface="Arial"/>
                <a:cs typeface="Arial"/>
              </a:rPr>
              <a:t>on QM Plus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1">
                <a:latin typeface="Arial"/>
                <a:cs typeface="Arial"/>
              </a:rPr>
              <a:t>(YII handbook, most common jobs board, guidance)</a:t>
            </a:r>
          </a:p>
          <a:p>
            <a:r>
              <a:rPr lang="en-US" b="1"/>
              <a:t>Year in Industry Student Handbook </a:t>
            </a:r>
            <a:r>
              <a:rPr lang="en-US" sz="1200" i="1"/>
              <a:t>(on QM Plus)</a:t>
            </a:r>
            <a:endParaRPr lang="en-US" sz="1200" i="1">
              <a:cs typeface="Arial"/>
            </a:endParaRPr>
          </a:p>
          <a:p>
            <a:r>
              <a:rPr lang="en-GB" b="1"/>
              <a:t>QM </a:t>
            </a:r>
            <a:r>
              <a:rPr lang="en-GB" b="1">
                <a:hlinkClick r:id="rId3"/>
              </a:rPr>
              <a:t>Careers Hub</a:t>
            </a:r>
            <a:r>
              <a:rPr lang="en-GB"/>
              <a:t>– access to all careers resources, opportunities, events etc…</a:t>
            </a:r>
            <a:endParaRPr lang="en-GB">
              <a:cs typeface="Arial"/>
            </a:endParaRPr>
          </a:p>
          <a:p>
            <a:r>
              <a:rPr lang="en-GB" b="1"/>
              <a:t>Professional Development 2 </a:t>
            </a:r>
            <a:r>
              <a:rPr lang="en-GB"/>
              <a:t>- skills assessment, mock assessment centre with Gradcore </a:t>
            </a:r>
            <a:endParaRPr lang="en-GB">
              <a:cs typeface="Arial"/>
            </a:endParaRPr>
          </a:p>
          <a:p>
            <a:r>
              <a:rPr lang="en-GB" b="1">
                <a:cs typeface="Arial"/>
              </a:rPr>
              <a:t>Fortnightly newsletter</a:t>
            </a:r>
            <a:r>
              <a:rPr lang="en-GB">
                <a:cs typeface="Arial"/>
              </a:rPr>
              <a:t> – spotlights on placement opportunities to apply for</a:t>
            </a:r>
          </a:p>
          <a:p>
            <a:pPr marL="0" indent="0">
              <a:buNone/>
            </a:pPr>
            <a:endParaRPr lang="en-GB">
              <a:cs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B5B9A4-EA33-9967-96BA-19420DE6284F}"/>
              </a:ext>
            </a:extLst>
          </p:cNvPr>
          <p:cNvCxnSpPr/>
          <p:nvPr/>
        </p:nvCxnSpPr>
        <p:spPr>
          <a:xfrm flipH="1">
            <a:off x="7629688" y="2923510"/>
            <a:ext cx="1438966" cy="551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5976D75-3254-3E1F-4654-959B79A94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" y="2440329"/>
            <a:ext cx="6972300" cy="27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3088494" y="111990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/>
              <a:t>General Resources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EC80F3-EBC2-44E8-A6AF-F8D8A4732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396" y="632154"/>
            <a:ext cx="8061739" cy="3574030"/>
          </a:xfrm>
        </p:spPr>
        <p:txBody>
          <a:bodyPr lIns="91440" tIns="45720" rIns="91440" bIns="45720" anchor="t"/>
          <a:lstStyle/>
          <a:p>
            <a:r>
              <a:rPr lang="en-US" b="1">
                <a:ea typeface="+mj-lt"/>
                <a:cs typeface="+mj-lt"/>
                <a:hlinkClick r:id="rId3"/>
              </a:rPr>
              <a:t>Placement Opportunities 2026_2027 spreadsheet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>
                <a:ea typeface="+mj-lt"/>
                <a:cs typeface="+mj-lt"/>
              </a:rPr>
              <a:t>- updated weekly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GB">
              <a:cs typeface="Arial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05FC47-0665-E136-3992-3637BBC65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" y="941868"/>
            <a:ext cx="6972300" cy="34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1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2862101" y="118964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/>
              <a:t>Careers Resources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AEE08C-5151-7CA8-526A-3DD945F5A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196554"/>
              </p:ext>
            </p:extLst>
          </p:nvPr>
        </p:nvGraphicFramePr>
        <p:xfrm>
          <a:off x="612848" y="637153"/>
          <a:ext cx="7724327" cy="371660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943784">
                  <a:extLst>
                    <a:ext uri="{9D8B030D-6E8A-4147-A177-3AD203B41FA5}">
                      <a16:colId xmlns:a16="http://schemas.microsoft.com/office/drawing/2014/main" val="2249251017"/>
                    </a:ext>
                  </a:extLst>
                </a:gridCol>
                <a:gridCol w="1946993">
                  <a:extLst>
                    <a:ext uri="{9D8B030D-6E8A-4147-A177-3AD203B41FA5}">
                      <a16:colId xmlns:a16="http://schemas.microsoft.com/office/drawing/2014/main" val="146521915"/>
                    </a:ext>
                  </a:extLst>
                </a:gridCol>
                <a:gridCol w="1833550">
                  <a:extLst>
                    <a:ext uri="{9D8B030D-6E8A-4147-A177-3AD203B41FA5}">
                      <a16:colId xmlns:a16="http://schemas.microsoft.com/office/drawing/2014/main" val="1981784716"/>
                    </a:ext>
                  </a:extLst>
                </a:gridCol>
              </a:tblGrid>
              <a:tr h="20236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Resource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Link to access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rgbClr val="1F7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114333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Book an appointment with a Careers Consultant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General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973747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Job Profiles on Prospects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General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14440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Example Investment Banking CV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CV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233860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How to write a CV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CV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471848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CV &amp; Cover Letter Templates for Students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CV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65963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QM CV Builder - </a:t>
                      </a:r>
                      <a:r>
                        <a:rPr lang="en-GB" sz="1100" b="1" err="1">
                          <a:solidFill>
                            <a:schemeClr val="tx1"/>
                          </a:solidFill>
                          <a:effectLst/>
                        </a:rPr>
                        <a:t>CareerSet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CV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568155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Powerful Action Verbs for your CV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CV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963112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Practice Video Interviews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Assessments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63885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Practise Psychometric Tests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Assessments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224580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How to do well in Assessment Centres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Assessments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610379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AGCAS Assessment Centre Resources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Assessments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532961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Browse QMUL Employer Events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Networking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273012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How to answer competency questions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Interviews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5406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Shortlist.Me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Interviews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931494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Careers Discovery Library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Interviews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 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184492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LinkedIn Learning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Career Growth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486535"/>
                  </a:ext>
                </a:extLst>
              </a:tr>
              <a:tr h="20236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>
                          <a:solidFill>
                            <a:schemeClr val="tx1"/>
                          </a:solidFill>
                          <a:effectLst/>
                        </a:rPr>
                        <a:t>Forage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Career Growth </a:t>
                      </a:r>
                      <a:endParaRPr lang="en-GB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37" marR="38837" marT="19419" marB="1941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0" u="sng" strike="noStrike">
                          <a:solidFill>
                            <a:schemeClr val="tx1"/>
                          </a:solidFill>
                          <a:effectLst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here</a:t>
                      </a:r>
                      <a:r>
                        <a:rPr lang="en-GB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0" i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837" marR="38837" marT="19419" marB="1941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173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7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3D8F07-60AB-4423-A2B4-30F568089C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9927" y="187334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/>
              <a:t>Where to find placements and/or internships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A283F2-577D-9FAC-87F3-605B5F593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166176"/>
              </p:ext>
            </p:extLst>
          </p:nvPr>
        </p:nvGraphicFramePr>
        <p:xfrm>
          <a:off x="398136" y="877494"/>
          <a:ext cx="8104419" cy="3205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7894">
                  <a:extLst>
                    <a:ext uri="{9D8B030D-6E8A-4147-A177-3AD203B41FA5}">
                      <a16:colId xmlns:a16="http://schemas.microsoft.com/office/drawing/2014/main" val="3955501747"/>
                    </a:ext>
                  </a:extLst>
                </a:gridCol>
                <a:gridCol w="5636525">
                  <a:extLst>
                    <a:ext uri="{9D8B030D-6E8A-4147-A177-3AD203B41FA5}">
                      <a16:colId xmlns:a16="http://schemas.microsoft.com/office/drawing/2014/main" val="2471402112"/>
                    </a:ext>
                  </a:extLst>
                </a:gridCol>
              </a:tblGrid>
              <a:tr h="23943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QMUL Target Connect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placements, graduate schemes, and jobs with large and small employers 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368158"/>
                  </a:ext>
                </a:extLst>
              </a:tr>
              <a:tr h="558671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Targetjobs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Graduate Schemes &amp; Internships (mainly with larger employers)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593001"/>
                  </a:ext>
                </a:extLst>
              </a:tr>
              <a:tr h="31924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Bright Network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Internships, Placements and Networking Events  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38732"/>
                  </a:ext>
                </a:extLst>
              </a:tr>
              <a:tr h="31924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Ratemyplacement</a:t>
                      </a:r>
                      <a:r>
                        <a:rPr lang="en-GB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Placements, Graduate Schemes &amp; Internships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806301"/>
                  </a:ext>
                </a:extLst>
              </a:tr>
              <a:tr h="31924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eFinancialCareers</a:t>
                      </a:r>
                      <a:r>
                        <a:rPr lang="en-GB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Financial jobs (but not just for students/graduates)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494754"/>
                  </a:ext>
                </a:extLst>
              </a:tr>
              <a:tr h="319240">
                <a:tc>
                  <a:txBody>
                    <a:bodyPr/>
                    <a:lstStyle/>
                    <a:p>
                      <a:r>
                        <a:rPr lang="en-GB" sz="11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LinkedIn</a:t>
                      </a:r>
                      <a:endParaRPr lang="en-GB" sz="9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Popular professional social networking website with all jobs advertised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952054"/>
                  </a:ext>
                </a:extLst>
              </a:tr>
              <a:tr h="31924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Civil Service Jobs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Internships are often advertised separately 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73255"/>
                  </a:ext>
                </a:extLst>
              </a:tr>
              <a:tr h="31924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CIMA</a:t>
                      </a:r>
                      <a:r>
                        <a:rPr lang="en-GB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accounting and finance related jobs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372430"/>
                  </a:ext>
                </a:extLst>
              </a:tr>
              <a:tr h="31924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Work in Startups</a:t>
                      </a:r>
                      <a:r>
                        <a:rPr lang="en-GB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UK Startup Jobs</a:t>
                      </a:r>
                      <a:r>
                        <a:rPr lang="en-GB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Unicorn Hunt</a:t>
                      </a:r>
                      <a:r>
                        <a:rPr lang="en-GB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7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Jobs, placements and internships in start-ups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872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511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A283F2-577D-9FAC-87F3-605B5F593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327273"/>
              </p:ext>
            </p:extLst>
          </p:nvPr>
        </p:nvGraphicFramePr>
        <p:xfrm>
          <a:off x="398136" y="877494"/>
          <a:ext cx="8104419" cy="1152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657">
                  <a:extLst>
                    <a:ext uri="{9D8B030D-6E8A-4147-A177-3AD203B41FA5}">
                      <a16:colId xmlns:a16="http://schemas.microsoft.com/office/drawing/2014/main" val="3955501747"/>
                    </a:ext>
                  </a:extLst>
                </a:gridCol>
                <a:gridCol w="6303762">
                  <a:extLst>
                    <a:ext uri="{9D8B030D-6E8A-4147-A177-3AD203B41FA5}">
                      <a16:colId xmlns:a16="http://schemas.microsoft.com/office/drawing/2014/main" val="2471402112"/>
                    </a:ext>
                  </a:extLst>
                </a:gridCol>
              </a:tblGrid>
              <a:tr h="23943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Prospects</a:t>
                      </a:r>
                      <a:r>
                        <a:rPr lang="en-GB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Find out more on job profiles for industry specific roles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368158"/>
                  </a:ext>
                </a:extLst>
              </a:tr>
              <a:tr h="558671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Mergers &amp; Inquisitions</a:t>
                      </a:r>
                      <a:r>
                        <a:rPr lang="en-GB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Comprehensive website about the financial sector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593001"/>
                  </a:ext>
                </a:extLst>
              </a:tr>
              <a:tr h="319240">
                <a:tc>
                  <a:txBody>
                    <a:bodyPr/>
                    <a:lstStyle/>
                    <a:p>
                      <a:r>
                        <a:rPr lang="en-GB" sz="1200" b="1" i="0" u="sng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Glassdoor</a:t>
                      </a:r>
                      <a:endParaRPr lang="en-GB" sz="1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check companies' ratings, work cultures and reviews as well as apply for jobs</a:t>
                      </a: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38732"/>
                  </a:ext>
                </a:extLst>
              </a:tr>
            </a:tbl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0C6169-BC17-83C1-6140-0AF45EA7243F}"/>
              </a:ext>
            </a:extLst>
          </p:cNvPr>
          <p:cNvSpPr txBox="1">
            <a:spLocks/>
          </p:cNvSpPr>
          <p:nvPr/>
        </p:nvSpPr>
        <p:spPr>
          <a:xfrm>
            <a:off x="894983" y="210805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1C3D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/>
              <a:t>Where to find placements and/or internships</a:t>
            </a:r>
            <a:endParaRPr lang="en-US">
              <a:ea typeface="+mn-ea"/>
            </a:endParaRPr>
          </a:p>
        </p:txBody>
      </p:sp>
      <p:pic>
        <p:nvPicPr>
          <p:cNvPr id="4" name="Picture 3" descr="Two business people communicating">
            <a:extLst>
              <a:ext uri="{FF2B5EF4-FFF2-40B4-BE49-F238E27FC236}">
                <a16:creationId xmlns:a16="http://schemas.microsoft.com/office/drawing/2014/main" id="{2B930033-F7EC-B8CC-21CE-CDF0E7766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06" y="2374800"/>
            <a:ext cx="2513469" cy="167523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Picture 7" descr="Worker using tablet">
            <a:extLst>
              <a:ext uri="{FF2B5EF4-FFF2-40B4-BE49-F238E27FC236}">
                <a16:creationId xmlns:a16="http://schemas.microsoft.com/office/drawing/2014/main" id="{8495408A-F1F8-DDEB-74A0-F3AF00A04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0257" y="2374800"/>
            <a:ext cx="2513470" cy="167653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Picture 9" descr="Worker typing on laptop">
            <a:extLst>
              <a:ext uri="{FF2B5EF4-FFF2-40B4-BE49-F238E27FC236}">
                <a16:creationId xmlns:a16="http://schemas.microsoft.com/office/drawing/2014/main" id="{B5FF99D2-CA9F-4AF5-47DA-7FC5A6952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9973" y="2370969"/>
            <a:ext cx="2247221" cy="168522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230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3359700" y="71791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/>
              <a:t>Top Tips!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AE79D-5491-4A6E-A995-0E7C652F9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16" y="912723"/>
            <a:ext cx="5348663" cy="3582141"/>
          </a:xfrm>
        </p:spPr>
        <p:txBody>
          <a:bodyPr lIns="91440" tIns="45720" rIns="91440" bIns="45720" anchor="t"/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Sign up for email alerts on job boards (daily, weekly, monthly)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Most large placement employers will have a talent network you can sign up to for alerts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When searching, ‘Year in Industry’ can be known as other terms such as placement year, industrial placement, sandwich year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Utilise all the resources available for you from Careers &amp; Enterprise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Practice application stages (psychometric tests, interviews) as much as you can before your first application process</a:t>
            </a:r>
            <a:r>
              <a:rPr lang="en-US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1026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7A54796-3DB0-7639-0A62-08B06E209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4" t="13590"/>
          <a:stretch/>
        </p:blipFill>
        <p:spPr bwMode="auto">
          <a:xfrm>
            <a:off x="5651019" y="912723"/>
            <a:ext cx="3203928" cy="301710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628650" y="128371"/>
            <a:ext cx="2130136" cy="17783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defRPr/>
            </a:pP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QM Careers Hub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Qr code&#10;&#10;Description automatically generated">
            <a:extLst>
              <a:ext uri="{FF2B5EF4-FFF2-40B4-BE49-F238E27FC236}">
                <a16:creationId xmlns:a16="http://schemas.microsoft.com/office/drawing/2014/main" id="{88094955-1C52-9C86-EEE9-56616534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6447" y="128371"/>
            <a:ext cx="4184112" cy="41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374ED-9D1F-8FB2-5A9B-491DC99BC501}"/>
              </a:ext>
            </a:extLst>
          </p:cNvPr>
          <p:cNvSpPr txBox="1"/>
          <p:nvPr/>
        </p:nvSpPr>
        <p:spPr>
          <a:xfrm>
            <a:off x="5431809" y="406538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QR code to access QM Careers Hub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80949-CEDE-23E9-D91A-1E56A6B54093}"/>
              </a:ext>
            </a:extLst>
          </p:cNvPr>
          <p:cNvSpPr txBox="1"/>
          <p:nvPr/>
        </p:nvSpPr>
        <p:spPr>
          <a:xfrm>
            <a:off x="258101" y="2742846"/>
            <a:ext cx="45483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GB" sz="1600" b="0" i="0" u="none" strike="noStrike" dirty="0">
                <a:effectLst/>
                <a:latin typeface="Arial" panose="020B0604020202020204" pitchFamily="34" charset="0"/>
              </a:rPr>
              <a:t>Complete your ‘Profile’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600" b="0" i="0" u="none" strike="noStrike" dirty="0">
                <a:effectLst/>
                <a:latin typeface="Arial" panose="020B0604020202020204" pitchFamily="34" charset="0"/>
              </a:rPr>
              <a:t>Personalise your ‘Career Discovery’ page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600" b="0" i="0" dirty="0">
                <a:effectLst/>
                <a:latin typeface="Arial" panose="020B0604020202020204" pitchFamily="34" charset="0"/>
              </a:rPr>
              <a:t>​</a:t>
            </a:r>
            <a:endParaRPr lang="en-GB" sz="1400" b="0" i="0" dirty="0"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600" b="0" i="0" u="none" strike="noStrike" dirty="0">
                <a:effectLst/>
                <a:latin typeface="Arial" panose="020B0604020202020204" pitchFamily="34" charset="0"/>
              </a:rPr>
              <a:t>To receive vacancies and events </a:t>
            </a:r>
            <a:endParaRPr lang="en-GB" sz="1600" dirty="0">
              <a:latin typeface="Arial" panose="020B0604020202020204" pitchFamily="34" charset="0"/>
            </a:endParaRPr>
          </a:p>
          <a:p>
            <a:pPr algn="ctr" rtl="0" fontAlgn="base"/>
            <a:r>
              <a:rPr lang="en-GB" sz="1600" b="1" i="0" u="none" strike="noStrike" dirty="0">
                <a:effectLst/>
                <a:latin typeface="Arial" panose="020B0604020202020204" pitchFamily="34" charset="0"/>
              </a:rPr>
              <a:t>Unlock your </a:t>
            </a:r>
            <a:r>
              <a:rPr lang="en-GB" sz="1600" b="1" i="0" u="sng" strike="noStrike" dirty="0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QM Careers Hub</a:t>
            </a:r>
            <a:r>
              <a:rPr lang="en-GB" sz="1600" b="1" i="0" u="none" strike="noStrike" dirty="0">
                <a:effectLst/>
                <a:latin typeface="Arial" panose="020B0604020202020204" pitchFamily="34" charset="0"/>
              </a:rPr>
              <a:t>!</a:t>
            </a:r>
            <a:endParaRPr lang="en-US" sz="1400" b="0" i="0" dirty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0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99C971-A084-E490-682E-108489617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644" y="141627"/>
            <a:ext cx="8672097" cy="1036377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50" u="sng"/>
              <a:t>Placement Year Timeline</a:t>
            </a:r>
            <a:endParaRPr lang="en-US" u="sng"/>
          </a:p>
        </p:txBody>
      </p:sp>
      <p:pic>
        <p:nvPicPr>
          <p:cNvPr id="31" name="Picture 30" descr="A diagram of a company&#10;&#10;AI-generated content may be incorrect.">
            <a:extLst>
              <a:ext uri="{FF2B5EF4-FFF2-40B4-BE49-F238E27FC236}">
                <a16:creationId xmlns:a16="http://schemas.microsoft.com/office/drawing/2014/main" id="{E2A3AABA-B144-A0D2-8AB3-B56E0A21A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" y="589414"/>
            <a:ext cx="7940040" cy="36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6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529F7B-2A44-F8BA-EFE4-2C84772034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98759" y="247938"/>
            <a:ext cx="8672097" cy="1036377"/>
          </a:xfrm>
        </p:spPr>
        <p:txBody>
          <a:bodyPr lIns="91440" tIns="45720" rIns="91440" bIns="45720" anchor="t"/>
          <a:lstStyle/>
          <a:p>
            <a:r>
              <a:rPr lang="en-GB" dirty="0">
                <a:latin typeface="Arial"/>
                <a:cs typeface="Arial"/>
              </a:rPr>
              <a:t>Placements Contact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67666-9D91-CA7A-C35D-16846C3AA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872" y="3473591"/>
            <a:ext cx="3042371" cy="87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810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cs typeface="Arial"/>
              </a:rPr>
              <a:t>Nia Hamedi</a:t>
            </a:r>
          </a:p>
          <a:p>
            <a:pPr algn="ctr"/>
            <a:r>
              <a:rPr lang="en-GB" sz="1600" dirty="0">
                <a:cs typeface="Arial"/>
              </a:rPr>
              <a:t>Placements &amp; Study Abroad Manager</a:t>
            </a:r>
            <a:endParaRPr lang="en-GB" sz="1600" dirty="0">
              <a:latin typeface="+mn-lt"/>
              <a:cs typeface="Arial"/>
            </a:endParaRPr>
          </a:p>
        </p:txBody>
      </p:sp>
      <p:pic>
        <p:nvPicPr>
          <p:cNvPr id="6" name="Picture 5" descr="profile image">
            <a:extLst>
              <a:ext uri="{FF2B5EF4-FFF2-40B4-BE49-F238E27FC236}">
                <a16:creationId xmlns:a16="http://schemas.microsoft.com/office/drawing/2014/main" id="{C26A8126-A96D-6576-2E9E-8F6D4ED48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95" y="886083"/>
            <a:ext cx="2215102" cy="22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90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529F7B-2A44-F8BA-EFE4-2C84772034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8936" y="249929"/>
            <a:ext cx="8672097" cy="1036377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cs typeface="Arial"/>
              </a:rPr>
              <a:t>I received a placement offer – what's next?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85E8B-9463-1DE2-14D3-5A03E6CE48B3}"/>
              </a:ext>
            </a:extLst>
          </p:cNvPr>
          <p:cNvSpPr txBox="1"/>
          <p:nvPr/>
        </p:nvSpPr>
        <p:spPr>
          <a:xfrm>
            <a:off x="235069" y="1006056"/>
            <a:ext cx="867386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1800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Notify the Placement Manager of any placement offers you wish to accept</a:t>
            </a:r>
            <a:endParaRPr lang="en-US" sz="1800">
              <a:solidFill>
                <a:srgbClr val="21386A"/>
              </a:solidFill>
              <a:latin typeface="Arial"/>
              <a:ea typeface="Source Sans Pro"/>
              <a:cs typeface="Arial"/>
            </a:endParaRPr>
          </a:p>
          <a:p>
            <a:pPr marL="342900" indent="-342900">
              <a:buFont typeface="Wingdings"/>
              <a:buChar char="ü"/>
            </a:pPr>
            <a:endParaRPr lang="en-US" sz="1800">
              <a:solidFill>
                <a:srgbClr val="1D2125"/>
              </a:solidFill>
              <a:latin typeface="Arial"/>
              <a:ea typeface="Source Sans Pro"/>
              <a:cs typeface="Arial"/>
            </a:endParaRPr>
          </a:p>
          <a:p>
            <a:pPr marL="342900" indent="-342900">
              <a:buFont typeface="Wingdings"/>
              <a:buChar char="ü"/>
            </a:pPr>
            <a:r>
              <a:rPr lang="en-US" sz="1800" b="1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No student may start a placement without formal approval from the School</a:t>
            </a:r>
            <a:endParaRPr lang="en-US" sz="1800">
              <a:solidFill>
                <a:srgbClr val="21386A"/>
              </a:solidFill>
              <a:latin typeface="Arial"/>
              <a:ea typeface="Source Sans Pro"/>
              <a:cs typeface="Arial"/>
            </a:endParaRPr>
          </a:p>
          <a:p>
            <a:endParaRPr lang="en-US" sz="1800" b="1">
              <a:solidFill>
                <a:srgbClr val="1D2125"/>
              </a:solidFill>
              <a:latin typeface="Arial"/>
              <a:ea typeface="Source Sans Pro"/>
              <a:cs typeface="Arial"/>
            </a:endParaRPr>
          </a:p>
          <a:p>
            <a:pPr marL="342900" indent="-342900">
              <a:buFont typeface="Wingdings"/>
              <a:buChar char="ü"/>
            </a:pPr>
            <a:r>
              <a:rPr lang="en-US" sz="1800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Must provide the Placement &amp; Study Abroad Manager with a copy of their contract of employment and the name of a contact in the placement </a:t>
            </a:r>
            <a:r>
              <a:rPr lang="en-US" sz="1800" err="1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organisation</a:t>
            </a:r>
            <a:r>
              <a:rPr lang="en-US" sz="1800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 who we can contact if necessary.</a:t>
            </a:r>
            <a:endParaRPr lang="en-US" sz="1800">
              <a:solidFill>
                <a:srgbClr val="21386A"/>
              </a:solidFill>
              <a:latin typeface="Arial"/>
              <a:ea typeface="Source Sans Pro"/>
              <a:cs typeface="Arial"/>
            </a:endParaRPr>
          </a:p>
          <a:p>
            <a:endParaRPr lang="en-US" sz="1800">
              <a:solidFill>
                <a:srgbClr val="1D2125"/>
              </a:solidFill>
              <a:latin typeface="Arial"/>
              <a:ea typeface="Source Sans Pro"/>
              <a:cs typeface="Arial"/>
            </a:endParaRPr>
          </a:p>
          <a:p>
            <a:pPr marL="342900" indent="-342900">
              <a:buFont typeface="Wingdings"/>
              <a:buChar char="ü"/>
            </a:pPr>
            <a:r>
              <a:rPr lang="en-US" sz="1800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Can only commence on a placement once Yr2 module grades confirmed and met the entry criteria for Yr3</a:t>
            </a:r>
            <a:endParaRPr lang="en-US" sz="2000">
              <a:solidFill>
                <a:srgbClr val="21386A"/>
              </a:solidFill>
              <a:latin typeface="Arial"/>
              <a:ea typeface="Source Sans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544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529F7B-2A44-F8BA-EFE4-2C84772034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8936" y="249929"/>
            <a:ext cx="8672097" cy="1036377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cs typeface="Arial"/>
              </a:rPr>
              <a:t>I no longer want to do/can't find a placement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44DDB2-8AA2-2FF3-6AAC-4977B7B9B337}"/>
              </a:ext>
            </a:extLst>
          </p:cNvPr>
          <p:cNvSpPr txBox="1"/>
          <p:nvPr/>
        </p:nvSpPr>
        <p:spPr>
          <a:xfrm>
            <a:off x="235069" y="1006056"/>
            <a:ext cx="867386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sz="1800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Final cut-off date for finding a placement is the start of your third academic year (September 2026)</a:t>
            </a:r>
            <a:endParaRPr lang="en-US" sz="1800">
              <a:solidFill>
                <a:srgbClr val="21386A"/>
              </a:solidFill>
              <a:latin typeface="Arial"/>
              <a:ea typeface="Source Sans Pro"/>
              <a:cs typeface="Arial"/>
            </a:endParaRPr>
          </a:p>
          <a:p>
            <a:pPr marL="342900" indent="-342900">
              <a:buFont typeface="Wingdings"/>
              <a:buChar char="ü"/>
            </a:pPr>
            <a:endParaRPr lang="en-US" sz="1800">
              <a:solidFill>
                <a:srgbClr val="1D2125"/>
              </a:solidFill>
              <a:latin typeface="Arial"/>
              <a:ea typeface="Source Sans Pro"/>
              <a:cs typeface="Arial"/>
            </a:endParaRPr>
          </a:p>
          <a:p>
            <a:pPr marL="342900" indent="-342900">
              <a:buFont typeface="Wingdings"/>
              <a:buChar char="ü"/>
            </a:pPr>
            <a:r>
              <a:rPr lang="en-US" sz="1800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Please inform the Placement Manager as soon as possible if you want to drop 'Year in Industry' and transfer back to the 3-year degree by completing a ‘Change of </a:t>
            </a:r>
            <a:r>
              <a:rPr lang="en-US" sz="1800" err="1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Programme</a:t>
            </a:r>
            <a:r>
              <a:rPr lang="en-US" sz="1800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’ form. </a:t>
            </a:r>
            <a:endParaRPr lang="en-US" sz="1800">
              <a:solidFill>
                <a:srgbClr val="21386A"/>
              </a:solidFill>
              <a:latin typeface="Arial"/>
              <a:ea typeface="Source Sans Pro"/>
              <a:cs typeface="Arial"/>
            </a:endParaRPr>
          </a:p>
          <a:p>
            <a:pPr marL="342900" indent="-342900">
              <a:buFont typeface="Wingdings"/>
              <a:buChar char="ü"/>
            </a:pPr>
            <a:endParaRPr lang="en-US" sz="1800">
              <a:solidFill>
                <a:srgbClr val="1D2125"/>
              </a:solidFill>
              <a:latin typeface="Arial"/>
              <a:ea typeface="Source Sans Pro"/>
              <a:cs typeface="Arial"/>
            </a:endParaRPr>
          </a:p>
          <a:p>
            <a:pPr marL="342900" indent="-342900">
              <a:buFont typeface="Wingdings"/>
              <a:buChar char="ü"/>
            </a:pPr>
            <a:r>
              <a:rPr lang="en-US" sz="1800">
                <a:solidFill>
                  <a:srgbClr val="1D2125"/>
                </a:solidFill>
                <a:latin typeface="Arial"/>
                <a:ea typeface="Source Sans Pro"/>
                <a:cs typeface="Arial"/>
              </a:rPr>
              <a:t>Must submit this to the School's engagement team via AskQM before the start of the new academic year. You will then complete your final year of studies at Queen Mary.</a:t>
            </a:r>
            <a:endParaRPr lang="en-US" sz="1800">
              <a:cs typeface="Arial"/>
            </a:endParaRPr>
          </a:p>
          <a:p>
            <a:pPr marL="342900" indent="-342900">
              <a:buFont typeface="Wingdings"/>
              <a:buChar char="ü"/>
            </a:pPr>
            <a:endParaRPr lang="en-US" sz="1800">
              <a:solidFill>
                <a:srgbClr val="1D2125"/>
              </a:solidFill>
              <a:ea typeface="Source Sans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799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529F7B-2A44-F8BA-EFE4-2C84772034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31472" y="253800"/>
            <a:ext cx="8672097" cy="1036377"/>
          </a:xfrm>
        </p:spPr>
        <p:txBody>
          <a:bodyPr/>
          <a:lstStyle/>
          <a:p>
            <a:r>
              <a:rPr lang="en-GB"/>
              <a:t>Support Provided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6AD30F-F1D7-9078-0751-9381B7E5674E}"/>
              </a:ext>
            </a:extLst>
          </p:cNvPr>
          <p:cNvSpPr txBox="1"/>
          <p:nvPr/>
        </p:nvSpPr>
        <p:spPr>
          <a:xfrm>
            <a:off x="777238" y="1154688"/>
            <a:ext cx="7356945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Placement</a:t>
            </a:r>
            <a:r>
              <a:rPr lang="en-GB" sz="1400" b="1" dirty="0">
                <a:solidFill>
                  <a:srgbClr val="000000"/>
                </a:solidFill>
                <a:latin typeface="Arial"/>
                <a:cs typeface="Arial"/>
              </a:rPr>
              <a:t> and 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Manager – </a:t>
            </a:r>
            <a:r>
              <a:rPr lang="en-GB" sz="1400" b="1" dirty="0">
                <a:solidFill>
                  <a:srgbClr val="000000"/>
                </a:solidFill>
                <a:latin typeface="Arial"/>
                <a:cs typeface="Arial"/>
              </a:rPr>
              <a:t>Nia Hamedi</a:t>
            </a:r>
            <a:endParaRPr lang="en-US" sz="1400" b="0" i="0">
              <a:solidFill>
                <a:srgbClr val="21386A"/>
              </a:solidFill>
              <a:effectLst/>
              <a:latin typeface="Arial"/>
              <a:cs typeface="Arial"/>
            </a:endParaRPr>
          </a:p>
          <a:p>
            <a:pPr algn="ctr" fontAlgn="base"/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SEF Office 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– </a:t>
            </a: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Graduate Centre, Third Floor</a:t>
            </a:r>
            <a:endParaRPr lang="en-US" b="0" i="0" dirty="0">
              <a:solidFill>
                <a:srgbClr val="21386A"/>
              </a:solidFill>
              <a:effectLst/>
              <a:latin typeface="Arial"/>
              <a:cs typeface="Arial"/>
            </a:endParaRPr>
          </a:p>
          <a:p>
            <a:pPr algn="ctr" rtl="0" fontAlgn="base"/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E-mail: </a:t>
            </a:r>
            <a:r>
              <a:rPr lang="en-GB" sz="1400" b="0" i="0" u="sng" strike="noStrike" dirty="0">
                <a:solidFill>
                  <a:srgbClr val="E6007E"/>
                </a:solidFill>
                <a:effectLst/>
                <a:latin typeface="Arial"/>
                <a:cs typeface="Arial"/>
              </a:rPr>
              <a:t>n.</a:t>
            </a:r>
            <a:r>
              <a:rPr lang="en-GB" sz="1400" u="sng" dirty="0">
                <a:solidFill>
                  <a:srgbClr val="E6007E"/>
                </a:solidFill>
                <a:latin typeface="Arial"/>
                <a:cs typeface="Arial"/>
              </a:rPr>
              <a:t>hamedi@qmul.ac.uk</a:t>
            </a:r>
            <a:endParaRPr lang="en-GB" b="0" i="0">
              <a:solidFill>
                <a:srgbClr val="21386A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400" b="0" i="0" dirty="0">
                <a:solidFill>
                  <a:srgbClr val="21386A"/>
                </a:solidFill>
                <a:effectLst/>
                <a:latin typeface="Arial"/>
                <a:cs typeface="Arial"/>
              </a:rPr>
              <a:t>​</a:t>
            </a:r>
            <a:endParaRPr lang="en-GB" b="0" i="0">
              <a:solidFill>
                <a:srgbClr val="21386A"/>
              </a:solidFill>
              <a:effectLst/>
              <a:latin typeface="Arial"/>
              <a:cs typeface="Arial"/>
            </a:endParaRPr>
          </a:p>
          <a:p>
            <a:pPr algn="ctr" fontAlgn="base"/>
            <a:r>
              <a:rPr lang="en-GB" sz="1400" b="1" dirty="0">
                <a:solidFill>
                  <a:srgbClr val="000000"/>
                </a:solidFill>
                <a:latin typeface="Arial"/>
                <a:cs typeface="Arial"/>
              </a:rPr>
              <a:t>Please </a:t>
            </a:r>
            <a:r>
              <a:rPr lang="en-GB" sz="1400" b="1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email </a:t>
            </a:r>
            <a:r>
              <a:rPr lang="en-GB" sz="1400" b="1" dirty="0">
                <a:solidFill>
                  <a:srgbClr val="000000"/>
                </a:solidFill>
                <a:latin typeface="Arial"/>
                <a:cs typeface="Arial"/>
              </a:rPr>
              <a:t>to book an appointment. </a:t>
            </a:r>
            <a:endParaRPr lang="en-US" sz="1400" b="0" i="0">
              <a:solidFill>
                <a:srgbClr val="21386A"/>
              </a:solidFill>
              <a:effectLst/>
              <a:latin typeface="Arial"/>
              <a:cs typeface="Arial"/>
            </a:endParaRPr>
          </a:p>
          <a:p>
            <a:pPr algn="ctr" fontAlgn="base"/>
            <a:r>
              <a:rPr lang="en-GB" sz="1400" b="0" i="0" dirty="0">
                <a:solidFill>
                  <a:srgbClr val="21386A"/>
                </a:solidFill>
                <a:effectLst/>
                <a:latin typeface="Arial"/>
                <a:cs typeface="Arial"/>
              </a:rPr>
              <a:t>​</a:t>
            </a:r>
            <a:endParaRPr lang="en-GB">
              <a:solidFill>
                <a:srgbClr val="21386A"/>
              </a:solidFill>
              <a:latin typeface="Arial"/>
              <a:cs typeface="Arial"/>
            </a:endParaRPr>
          </a:p>
          <a:p>
            <a:pPr algn="ctr"/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Drop-Ins will be scheduled…</a:t>
            </a:r>
            <a:endParaRPr lang="en-GB" i="0" u="none" strike="noStrike">
              <a:solidFill>
                <a:srgbClr val="21386A"/>
              </a:solidFill>
              <a:effectLst/>
              <a:latin typeface="Arial"/>
              <a:cs typeface="Arial"/>
            </a:endParaRPr>
          </a:p>
          <a:p>
            <a:pPr algn="ctr" rtl="0" fontAlgn="base"/>
            <a:endParaRPr lang="en-GB" sz="14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/>
            <a:endParaRPr lang="en-GB" sz="1400" b="1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92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529F7B-2A44-F8BA-EFE4-2C84772034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0280" y="77954"/>
            <a:ext cx="8672097" cy="1036377"/>
          </a:xfrm>
        </p:spPr>
        <p:txBody>
          <a:bodyPr/>
          <a:lstStyle/>
          <a:p>
            <a:r>
              <a:rPr lang="en-GB" dirty="0"/>
              <a:t>Support Provided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71130A-4EA6-6034-E075-F038BBA4F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447447"/>
              </p:ext>
            </p:extLst>
          </p:nvPr>
        </p:nvGraphicFramePr>
        <p:xfrm>
          <a:off x="485439" y="594887"/>
          <a:ext cx="7662154" cy="3738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62154">
                  <a:extLst>
                    <a:ext uri="{9D8B030D-6E8A-4147-A177-3AD203B41FA5}">
                      <a16:colId xmlns:a16="http://schemas.microsoft.com/office/drawing/2014/main" val="2209328753"/>
                    </a:ext>
                  </a:extLst>
                </a:gridCol>
              </a:tblGrid>
              <a:tr h="477370">
                <a:tc>
                  <a:txBody>
                    <a:bodyPr/>
                    <a:lstStyle/>
                    <a:p>
                      <a:r>
                        <a:rPr lang="en-US" b="1" dirty="0"/>
                        <a:t>Economics &amp; Finance Placement Scholarship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63825"/>
                  </a:ext>
                </a:extLst>
              </a:tr>
              <a:tr h="1657417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21386A"/>
                        </a:buClr>
                        <a:buFont typeface="Arial,Sans-Serif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21386A"/>
                          </a:solidFill>
                          <a:latin typeface="Arial"/>
                        </a:rPr>
                        <a:t>Support home students from the School of Economics and Finance with a low household income (below £42,000)</a:t>
                      </a:r>
                    </a:p>
                    <a:p>
                      <a:pPr marL="285750" lvl="0" indent="-285750">
                        <a:buClr>
                          <a:srgbClr val="21386A"/>
                        </a:buClr>
                        <a:buFont typeface="Arial"/>
                        <a:buChar char="•"/>
                      </a:pPr>
                      <a:endParaRPr lang="en-US" sz="1600" b="0" i="0" u="none" strike="noStrike" baseline="0" noProof="0" dirty="0">
                        <a:solidFill>
                          <a:srgbClr val="21386A"/>
                        </a:solidFill>
                        <a:latin typeface="Arial"/>
                      </a:endParaRPr>
                    </a:p>
                    <a:p>
                      <a:pPr marL="285750" lvl="0" indent="-285750">
                        <a:buClr>
                          <a:srgbClr val="21386A"/>
                        </a:buClr>
                        <a:buFont typeface="Arial,Sans-Serif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21386A"/>
                          </a:solidFill>
                          <a:latin typeface="Arial"/>
                        </a:rPr>
                        <a:t>Covers the </a:t>
                      </a:r>
                      <a:r>
                        <a:rPr lang="en-US" sz="1600" b="1" i="0" u="none" strike="noStrike" baseline="0" noProof="0" dirty="0">
                          <a:solidFill>
                            <a:srgbClr val="21386A"/>
                          </a:solidFill>
                          <a:latin typeface="Arial"/>
                        </a:rPr>
                        <a:t>full cost of the tuition fee</a:t>
                      </a:r>
                      <a:r>
                        <a:rPr lang="en-US" sz="1600" b="0" i="0" u="none" strike="noStrike" baseline="0" noProof="0" dirty="0">
                          <a:solidFill>
                            <a:srgbClr val="21386A"/>
                          </a:solidFill>
                          <a:latin typeface="Arial"/>
                        </a:rPr>
                        <a:t> in the academic year that the industrial practice is undertaken (£1905)</a:t>
                      </a:r>
                      <a:endParaRPr lang="en-US" dirty="0"/>
                    </a:p>
                    <a:p>
                      <a:pPr marL="0" lvl="0" indent="0">
                        <a:buNone/>
                      </a:pPr>
                      <a:endParaRPr lang="en-US" sz="1600" b="0" i="0" u="none" strike="noStrike" baseline="0" noProof="0" dirty="0">
                        <a:solidFill>
                          <a:srgbClr val="21386A"/>
                        </a:solidFill>
                        <a:latin typeface="Arial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21386A"/>
                          </a:solidFill>
                          <a:latin typeface="Arial"/>
                        </a:rPr>
                        <a:t>Awarded to the students who have achieved the highest weighted average grade across their first and second year</a:t>
                      </a:r>
                    </a:p>
                    <a:p>
                      <a:pPr marL="0" lvl="0" indent="0">
                        <a:buNone/>
                      </a:pPr>
                      <a:endParaRPr lang="en-US" sz="1600" b="0" i="0" u="none" strike="noStrike" baseline="0" noProof="0" dirty="0">
                        <a:solidFill>
                          <a:srgbClr val="21386A"/>
                        </a:solidFill>
                        <a:latin typeface="Arial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21386A"/>
                          </a:solidFill>
                          <a:latin typeface="Arial"/>
                        </a:rPr>
                        <a:t>Five scholarships available during 24/25, application open in September of placement year</a:t>
                      </a:r>
                    </a:p>
                    <a:p>
                      <a:pPr marL="0" lvl="0" indent="0">
                        <a:buNone/>
                      </a:pPr>
                      <a:endParaRPr lang="en-US" sz="1600" b="0" i="0" u="none" strike="noStrike" baseline="0" noProof="0" dirty="0">
                        <a:solidFill>
                          <a:srgbClr val="21386A"/>
                        </a:solidFill>
                        <a:latin typeface="Arial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21386A"/>
                          </a:solidFill>
                          <a:latin typeface="Arial"/>
                        </a:rPr>
                        <a:t>More information can be found </a:t>
                      </a:r>
                      <a:r>
                        <a:rPr lang="en-US" sz="1600" b="0" i="0" u="none" strike="noStrike" baseline="0" noProof="0" dirty="0">
                          <a:solidFill>
                            <a:srgbClr val="21386A"/>
                          </a:solidFill>
                          <a:latin typeface="Arial"/>
                          <a:hlinkClick r:id="rId2"/>
                        </a:rPr>
                        <a:t>here</a:t>
                      </a:r>
                      <a:endParaRPr lang="en-US" sz="1600" b="0" i="0" u="none" strike="noStrike" baseline="0" noProof="0" dirty="0">
                        <a:solidFill>
                          <a:srgbClr val="21386A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958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172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529F7B-2A44-F8BA-EFE4-2C84772034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62526" y="222638"/>
            <a:ext cx="8672097" cy="1036377"/>
          </a:xfrm>
        </p:spPr>
        <p:txBody>
          <a:bodyPr/>
          <a:lstStyle/>
          <a:p>
            <a:r>
              <a:rPr lang="en-GB"/>
              <a:t>Where to find QMUL Careers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BD335-A341-424C-DD1E-7DD76C4FBE74}"/>
              </a:ext>
            </a:extLst>
          </p:cNvPr>
          <p:cNvSpPr txBox="1"/>
          <p:nvPr/>
        </p:nvSpPr>
        <p:spPr>
          <a:xfrm>
            <a:off x="294198" y="1254736"/>
            <a:ext cx="7633252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GB" sz="2000" b="1" i="0" u="none" strike="noStrike">
                <a:effectLst/>
                <a:latin typeface="Arial" panose="020B0604020202020204" pitchFamily="34" charset="0"/>
              </a:rPr>
              <a:t>QMUL Careers </a:t>
            </a:r>
            <a:r>
              <a:rPr lang="en-GB" sz="2000" b="0" i="0" u="none" strike="noStrike">
                <a:effectLst/>
                <a:latin typeface="Arial" panose="020B0604020202020204" pitchFamily="34" charset="0"/>
              </a:rPr>
              <a:t>– </a:t>
            </a:r>
            <a:r>
              <a:rPr lang="en-GB" sz="2000" b="0" i="0" u="none" strike="noStrike" err="1">
                <a:effectLst/>
                <a:latin typeface="Arial" panose="020B0604020202020204" pitchFamily="34" charset="0"/>
              </a:rPr>
              <a:t>iQ</a:t>
            </a:r>
            <a:r>
              <a:rPr lang="en-GB" sz="2000" b="0" i="0" u="none" strike="noStrike">
                <a:effectLst/>
                <a:latin typeface="Arial" panose="020B0604020202020204" pitchFamily="34" charset="0"/>
              </a:rPr>
              <a:t> East Court, Mile End Road</a:t>
            </a:r>
            <a:r>
              <a:rPr lang="en-US" sz="2000" b="0" i="0">
                <a:effectLst/>
                <a:latin typeface="Arial" panose="020B0604020202020204" pitchFamily="34" charset="0"/>
              </a:rPr>
              <a:t>​</a:t>
            </a:r>
            <a:endParaRPr lang="en-US" sz="1800" b="0" i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2000" b="0" i="0">
                <a:effectLst/>
                <a:latin typeface="Arial" panose="020B0604020202020204" pitchFamily="34" charset="0"/>
              </a:rPr>
              <a:t>​</a:t>
            </a:r>
            <a:endParaRPr lang="en-GB" sz="1800" b="0" i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2000" b="1" i="0" u="none" strike="noStrike">
                <a:effectLst/>
                <a:latin typeface="Arial" panose="020B0604020202020204" pitchFamily="34" charset="0"/>
              </a:rPr>
              <a:t>SEF Careers Appointments </a:t>
            </a:r>
            <a:r>
              <a:rPr lang="en-GB" sz="2000" b="0" i="0" u="none" strike="noStrike">
                <a:effectLst/>
                <a:latin typeface="Arial" panose="020B0604020202020204" pitchFamily="34" charset="0"/>
              </a:rPr>
              <a:t>– F2F, online</a:t>
            </a:r>
            <a:r>
              <a:rPr lang="en-US" sz="2000" b="0" i="0">
                <a:effectLst/>
                <a:latin typeface="Arial" panose="020B0604020202020204" pitchFamily="34" charset="0"/>
              </a:rPr>
              <a:t>​</a:t>
            </a:r>
            <a:endParaRPr lang="en-US" sz="1800" b="0" i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2000" b="0" i="0">
                <a:effectLst/>
                <a:latin typeface="Arial" panose="020B0604020202020204" pitchFamily="34" charset="0"/>
              </a:rPr>
              <a:t>​</a:t>
            </a:r>
            <a:endParaRPr lang="en-GB" sz="1800" b="0" i="0">
              <a:effectLst/>
              <a:latin typeface="Segoe UI" panose="020B0502040204020203" pitchFamily="34" charset="0"/>
            </a:endParaRPr>
          </a:p>
          <a:p>
            <a:pPr fontAlgn="base"/>
            <a:r>
              <a:rPr lang="en-GB" sz="2000" b="1" i="0" u="none" strike="noStrike">
                <a:effectLst/>
                <a:latin typeface="Arial"/>
                <a:cs typeface="Arial"/>
              </a:rPr>
              <a:t>Visit: </a:t>
            </a:r>
            <a:r>
              <a:rPr lang="en-GB" sz="2000" b="0" i="0" u="sng" strike="noStrike">
                <a:effectLst/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http://www.careers.qmul.ac.uk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b="0" i="0">
                <a:effectLst/>
                <a:latin typeface="Arial"/>
                <a:cs typeface="Arial"/>
              </a:rPr>
              <a:t>​</a:t>
            </a:r>
            <a:endParaRPr lang="en-US" sz="1800" b="0" i="0">
              <a:effectLst/>
              <a:latin typeface="Arial"/>
              <a:cs typeface="Arial"/>
            </a:endParaRPr>
          </a:p>
          <a:p>
            <a:pPr algn="l" rtl="0" fontAlgn="base"/>
            <a:r>
              <a:rPr lang="en-GB" sz="2000" b="0" i="0">
                <a:effectLst/>
                <a:latin typeface="Arial" panose="020B0604020202020204" pitchFamily="34" charset="0"/>
              </a:rPr>
              <a:t>​</a:t>
            </a:r>
            <a:endParaRPr lang="en-GB" sz="1800" b="0" i="0">
              <a:effectLst/>
              <a:latin typeface="Segoe UI" panose="020B0502040204020203" pitchFamily="34" charset="0"/>
            </a:endParaRPr>
          </a:p>
          <a:p>
            <a:pPr fontAlgn="base"/>
            <a:r>
              <a:rPr lang="en-GB" sz="2000" b="1" i="0" u="none" strike="noStrike">
                <a:effectLst/>
                <a:latin typeface="Arial"/>
                <a:cs typeface="Arial"/>
              </a:rPr>
              <a:t>E-mail: </a:t>
            </a:r>
            <a:r>
              <a:rPr lang="en-GB" sz="200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sef-careers@qmul.ac.uk</a:t>
            </a:r>
            <a:r>
              <a:rPr lang="en-GB" sz="2000">
                <a:latin typeface="Arial"/>
                <a:cs typeface="Arial"/>
              </a:rPr>
              <a:t> </a:t>
            </a:r>
            <a:endParaRPr lang="en-GB" sz="2000" i="0">
              <a:effectLst/>
              <a:latin typeface="Arial"/>
              <a:cs typeface="Arial"/>
            </a:endParaRPr>
          </a:p>
        </p:txBody>
      </p:sp>
      <p:pic>
        <p:nvPicPr>
          <p:cNvPr id="7" name="Graphic 6" descr="Address Book with solid fill">
            <a:extLst>
              <a:ext uri="{FF2B5EF4-FFF2-40B4-BE49-F238E27FC236}">
                <a16:creationId xmlns:a16="http://schemas.microsoft.com/office/drawing/2014/main" id="{E9A781AE-D714-D9F4-B082-66B5B7DEE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7788" y="1420261"/>
            <a:ext cx="2189630" cy="21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5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12C2475C-EF3E-FA5C-A21D-20E086B7E201}"/>
              </a:ext>
            </a:extLst>
          </p:cNvPr>
          <p:cNvSpPr txBox="1">
            <a:spLocks/>
          </p:cNvSpPr>
          <p:nvPr/>
        </p:nvSpPr>
        <p:spPr>
          <a:xfrm>
            <a:off x="3319410" y="2490389"/>
            <a:ext cx="8672097" cy="10363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>
                <a:solidFill>
                  <a:schemeClr val="bg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41809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A3A2D-F5D2-BE8F-02D2-BB39874E019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We will be covering...</a:t>
            </a:r>
            <a:endParaRPr lang="en-US"/>
          </a:p>
        </p:txBody>
      </p:sp>
      <p:graphicFrame>
        <p:nvGraphicFramePr>
          <p:cNvPr id="8" name="Text Placeholder 4">
            <a:extLst>
              <a:ext uri="{FF2B5EF4-FFF2-40B4-BE49-F238E27FC236}">
                <a16:creationId xmlns:a16="http://schemas.microsoft.com/office/drawing/2014/main" id="{81524A08-609C-DC51-49C8-C643BB130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574795"/>
              </p:ext>
            </p:extLst>
          </p:nvPr>
        </p:nvGraphicFramePr>
        <p:xfrm>
          <a:off x="186596" y="897849"/>
          <a:ext cx="8252148" cy="3354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902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4611" y="120838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/>
              <a:t>Overview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CB4AAE-E829-47C0-82D0-1ED7981DA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502823"/>
              </p:ext>
            </p:extLst>
          </p:nvPr>
        </p:nvGraphicFramePr>
        <p:xfrm>
          <a:off x="296121" y="729887"/>
          <a:ext cx="8416577" cy="3439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2335">
                  <a:extLst>
                    <a:ext uri="{9D8B030D-6E8A-4147-A177-3AD203B41FA5}">
                      <a16:colId xmlns:a16="http://schemas.microsoft.com/office/drawing/2014/main" val="1362428731"/>
                    </a:ext>
                  </a:extLst>
                </a:gridCol>
                <a:gridCol w="3502121">
                  <a:extLst>
                    <a:ext uri="{9D8B030D-6E8A-4147-A177-3AD203B41FA5}">
                      <a16:colId xmlns:a16="http://schemas.microsoft.com/office/drawing/2014/main" val="2374881168"/>
                    </a:ext>
                  </a:extLst>
                </a:gridCol>
                <a:gridCol w="3502121">
                  <a:extLst>
                    <a:ext uri="{9D8B030D-6E8A-4147-A177-3AD203B41FA5}">
                      <a16:colId xmlns:a16="http://schemas.microsoft.com/office/drawing/2014/main" val="3978723994"/>
                    </a:ext>
                  </a:extLst>
                </a:gridCol>
              </a:tblGrid>
              <a:tr h="33116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/>
                        <a:t>Length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min. 1,200 working hours (9 months)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091000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Period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dirty="0"/>
                        <a:t>Between June 2025 and September 2026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63996"/>
                  </a:ext>
                </a:extLst>
              </a:tr>
              <a:tr h="5327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Job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dirty="0"/>
                        <a:t>The placement role must be related and relevant to your programme of student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410621"/>
                  </a:ext>
                </a:extLst>
              </a:tr>
              <a:tr h="3501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Module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dirty="0"/>
                        <a:t>ECN277 Placement Year (Year in Industry) (120 credits)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881521"/>
                  </a:ext>
                </a:extLst>
              </a:tr>
              <a:tr h="4379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dirty="0"/>
                        <a:t>3000-word report + 15-minute presentation – PASS/FAIL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992990"/>
                  </a:ext>
                </a:extLst>
              </a:tr>
              <a:tr h="7971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Placements in the UK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Home students - £1,905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International students - £4,200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Placements abroad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Home students - £1,905</a:t>
                      </a:r>
                    </a:p>
                    <a:p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International students - 50% of fee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998673"/>
                  </a:ext>
                </a:extLst>
              </a:tr>
              <a:tr h="5327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Add/Drop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dirty="0"/>
                        <a:t>Allowed to add/drop Year in Industry at any point until the start of your third year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448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57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E8EB0-BF83-4882-B4F4-5882631EF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2493" y="340978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/>
              <a:t>Benefits of taking a Year in Industry include…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600BD-45D4-4E3B-AE90-876F31D19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013" y="1044814"/>
            <a:ext cx="8957404" cy="37577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1600"/>
              <a:t>Integrate academic theory and practice​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600"/>
              <a:t>Gain transferable skills and competencies​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600"/>
              <a:t>Experience the job application process​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600"/>
              <a:t>Increased confidence, motivation and professionalism​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600"/>
              <a:t>Development of personal network​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600"/>
              <a:t>Insights into industry culture​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600"/>
              <a:t>A clearer understanding of what career you want to do, or not​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600"/>
              <a:t>Improved chances of securing a graduate-level job.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 descr="Head with gears outline">
            <a:extLst>
              <a:ext uri="{FF2B5EF4-FFF2-40B4-BE49-F238E27FC236}">
                <a16:creationId xmlns:a16="http://schemas.microsoft.com/office/drawing/2014/main" id="{3EBD662E-8659-F015-C45A-E3F4CC465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3332" y="1507945"/>
            <a:ext cx="1929950" cy="19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4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E8EB0-BF83-4882-B4F4-5882631EF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258" y="143318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/>
              <a:t>Testimonials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C56C915-4B31-2943-B8A8-5D5276250952}"/>
              </a:ext>
            </a:extLst>
          </p:cNvPr>
          <p:cNvSpPr/>
          <p:nvPr/>
        </p:nvSpPr>
        <p:spPr>
          <a:xfrm>
            <a:off x="369949" y="661507"/>
            <a:ext cx="3148048" cy="146046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“Taking the Year in Industry has given me the opportunity to </a:t>
            </a:r>
            <a:r>
              <a:rPr lang="en-GB" sz="1200" b="1"/>
              <a:t>get a foot</a:t>
            </a:r>
            <a:r>
              <a:rPr lang="en-GB" sz="1200"/>
              <a:t> in an industry that is extremely competitive”</a:t>
            </a:r>
          </a:p>
          <a:p>
            <a:pPr algn="ctr"/>
            <a:endParaRPr lang="en-GB" sz="700"/>
          </a:p>
          <a:p>
            <a:pPr algn="ctr"/>
            <a:r>
              <a:rPr lang="en-GB" sz="700"/>
              <a:t>Global Market Research Intern at ING Wholesale Bank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79E60F-BCFE-3AC7-1F3C-439FCB404060}"/>
              </a:ext>
            </a:extLst>
          </p:cNvPr>
          <p:cNvSpPr/>
          <p:nvPr/>
        </p:nvSpPr>
        <p:spPr>
          <a:xfrm>
            <a:off x="3622702" y="960489"/>
            <a:ext cx="5095510" cy="2801813"/>
          </a:xfrm>
          <a:prstGeom prst="wedgeEllipseCallout">
            <a:avLst>
              <a:gd name="adj1" fmla="val 46016"/>
              <a:gd name="adj2" fmla="val 600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“I now have a </a:t>
            </a:r>
            <a:r>
              <a:rPr lang="en-GB" sz="1200" b="1"/>
              <a:t>clearer vision </a:t>
            </a:r>
            <a:r>
              <a:rPr lang="en-GB" sz="1200"/>
              <a:t>of what career path I want to pursue. I’ve learnt so much, including the fundamental skills needed for a career in this field, which I now hope to pursue. I have </a:t>
            </a:r>
            <a:r>
              <a:rPr lang="en-GB" sz="1200" b="1"/>
              <a:t>improved skills </a:t>
            </a:r>
            <a:r>
              <a:rPr lang="en-GB" sz="1200"/>
              <a:t>in Excel, reporting, consolidation systems, analysis, communication, problem-solving, etc. </a:t>
            </a:r>
          </a:p>
          <a:p>
            <a:pPr algn="ctr"/>
            <a:r>
              <a:rPr lang="en-GB" sz="1200"/>
              <a:t>This will give me a </a:t>
            </a:r>
            <a:r>
              <a:rPr lang="en-GB" sz="1200" b="1"/>
              <a:t>head start </a:t>
            </a:r>
            <a:r>
              <a:rPr lang="en-GB" sz="1200"/>
              <a:t>in my career progression and now I feel more prepared for what I want to do after uni and the process to get there.”</a:t>
            </a:r>
          </a:p>
          <a:p>
            <a:pPr algn="ctr"/>
            <a:endParaRPr lang="en-GB" sz="1200"/>
          </a:p>
          <a:p>
            <a:pPr algn="ctr"/>
            <a:r>
              <a:rPr lang="en-GB" sz="800"/>
              <a:t>Global Financial Planning &amp; Analysis Intern at Universal Music Group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1F240C6-4DDD-A4C5-2C83-88E0B3BBFB82}"/>
              </a:ext>
            </a:extLst>
          </p:cNvPr>
          <p:cNvSpPr/>
          <p:nvPr/>
        </p:nvSpPr>
        <p:spPr>
          <a:xfrm>
            <a:off x="369949" y="2706081"/>
            <a:ext cx="3148048" cy="1460460"/>
          </a:xfrm>
          <a:prstGeom prst="wedgeEllipseCallout">
            <a:avLst>
              <a:gd name="adj1" fmla="val -57197"/>
              <a:gd name="adj2" fmla="val -6654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“I’ve not only got a years' worth of being in a fantastic company, but I also got a job at the end, and not just a job - a </a:t>
            </a:r>
            <a:r>
              <a:rPr lang="en-GB" sz="1200" b="1"/>
              <a:t>career</a:t>
            </a:r>
            <a:r>
              <a:rPr lang="en-GB" sz="1200"/>
              <a:t>.”</a:t>
            </a:r>
          </a:p>
          <a:p>
            <a:pPr algn="ctr"/>
            <a:endParaRPr lang="en-GB" sz="700"/>
          </a:p>
          <a:p>
            <a:pPr algn="ctr"/>
            <a:r>
              <a:rPr lang="en-GB" sz="700"/>
              <a:t>Financial Advisor Trainee, Hall &amp; Costello</a:t>
            </a:r>
          </a:p>
        </p:txBody>
      </p:sp>
      <p:pic>
        <p:nvPicPr>
          <p:cNvPr id="11" name="Graphic 10" descr="Smiling face outline with solid fill">
            <a:extLst>
              <a:ext uri="{FF2B5EF4-FFF2-40B4-BE49-F238E27FC236}">
                <a16:creationId xmlns:a16="http://schemas.microsoft.com/office/drawing/2014/main" id="{1A2B7061-4B06-4389-7EE6-DB82C3B5D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6274" y="1433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8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E37D2C-8F68-41CE-8327-BEFC90856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8391" y="219185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/>
              <a:t>Roles can include….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0C16-3D50-410E-8A33-BA3A6C81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5" y="940981"/>
            <a:ext cx="8420855" cy="2618378"/>
          </a:xfrm>
        </p:spPr>
        <p:txBody>
          <a:bodyPr/>
          <a:lstStyle/>
          <a:p>
            <a:r>
              <a:rPr lang="en-US" sz="1800"/>
              <a:t>Banking (investment, retail, corporate)</a:t>
            </a:r>
          </a:p>
          <a:p>
            <a:r>
              <a:rPr lang="en-US" sz="1800"/>
              <a:t>Marketing</a:t>
            </a:r>
          </a:p>
          <a:p>
            <a:r>
              <a:rPr lang="en-US" sz="1800"/>
              <a:t>Professional Financial Services (accountancy, actuarial, insurance)</a:t>
            </a:r>
          </a:p>
          <a:p>
            <a:pPr>
              <a:defRPr/>
            </a:pPr>
            <a:r>
              <a:rPr lang="en-US" sz="1800"/>
              <a:t>Sales</a:t>
            </a:r>
          </a:p>
          <a:p>
            <a:pPr>
              <a:defRPr/>
            </a:pPr>
            <a:r>
              <a:rPr lang="en-US" sz="1800"/>
              <a:t>Business Development</a:t>
            </a:r>
          </a:p>
          <a:p>
            <a:pPr>
              <a:defRPr/>
            </a:pPr>
            <a:r>
              <a:rPr lang="en-US" sz="1800"/>
              <a:t>Client Services</a:t>
            </a:r>
          </a:p>
          <a:p>
            <a:pPr>
              <a:defRPr/>
            </a:pPr>
            <a:r>
              <a:rPr lang="en-US" sz="1800"/>
              <a:t>HR</a:t>
            </a:r>
          </a:p>
        </p:txBody>
      </p:sp>
      <p:pic>
        <p:nvPicPr>
          <p:cNvPr id="11" name="Picture 10" descr="Skyscrapers in city">
            <a:extLst>
              <a:ext uri="{FF2B5EF4-FFF2-40B4-BE49-F238E27FC236}">
                <a16:creationId xmlns:a16="http://schemas.microsoft.com/office/drawing/2014/main" id="{45B3B80E-C429-0DD2-1692-5CBB3C476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672" y="2571750"/>
            <a:ext cx="2425746" cy="1611130"/>
          </a:xfrm>
          <a:prstGeom prst="rect">
            <a:avLst/>
          </a:prstGeom>
        </p:spPr>
      </p:pic>
      <p:pic>
        <p:nvPicPr>
          <p:cNvPr id="13" name="Picture 12" descr="People with tablet">
            <a:extLst>
              <a:ext uri="{FF2B5EF4-FFF2-40B4-BE49-F238E27FC236}">
                <a16:creationId xmlns:a16="http://schemas.microsoft.com/office/drawing/2014/main" id="{E5EA1C8F-D4AE-14F8-31C3-DEF356648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074" y="2560342"/>
            <a:ext cx="2416696" cy="161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E37D2C-8F68-41CE-8327-BEFC90856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6930" y="155574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/>
              <a:t>Previous Placement Employers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SMBC logo DOWNLOAD in SVG or PNG format - LogosArchive">
            <a:extLst>
              <a:ext uri="{FF2B5EF4-FFF2-40B4-BE49-F238E27FC236}">
                <a16:creationId xmlns:a16="http://schemas.microsoft.com/office/drawing/2014/main" id="{67E46A84-BD7C-4CB5-3CB1-5CBB4F41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0" y="880774"/>
            <a:ext cx="2232411" cy="62951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SB Bank (United Kingdom) - Wikipedia">
            <a:extLst>
              <a:ext uri="{FF2B5EF4-FFF2-40B4-BE49-F238E27FC236}">
                <a16:creationId xmlns:a16="http://schemas.microsoft.com/office/drawing/2014/main" id="{55A0F5E5-C41E-836C-3934-2EFC3F607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50" y="881706"/>
            <a:ext cx="1927860" cy="708555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MW Group Customer Story | commercetools">
            <a:extLst>
              <a:ext uri="{FF2B5EF4-FFF2-40B4-BE49-F238E27FC236}">
                <a16:creationId xmlns:a16="http://schemas.microsoft.com/office/drawing/2014/main" id="{5D752B45-4FD6-9328-01BC-66795DBDB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r="26385"/>
          <a:stretch/>
        </p:blipFill>
        <p:spPr bwMode="auto">
          <a:xfrm>
            <a:off x="2917121" y="871844"/>
            <a:ext cx="1201655" cy="116706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rnst &amp; Young - Wikipedia">
            <a:extLst>
              <a:ext uri="{FF2B5EF4-FFF2-40B4-BE49-F238E27FC236}">
                <a16:creationId xmlns:a16="http://schemas.microsoft.com/office/drawing/2014/main" id="{62820E5B-6D3F-B53F-4721-1D23C142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55" y="3032926"/>
            <a:ext cx="1165437" cy="1165437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FAC03E90-8CB1-7802-2177-5DCBFA32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58" y="1918083"/>
            <a:ext cx="1759252" cy="64506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SBC Logo and symbol, meaning, history, PNG, brand">
            <a:extLst>
              <a:ext uri="{FF2B5EF4-FFF2-40B4-BE49-F238E27FC236}">
                <a16:creationId xmlns:a16="http://schemas.microsoft.com/office/drawing/2014/main" id="{5EF02D9D-2BDA-EC43-23A5-0E7AD557F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0" b="21004"/>
          <a:stretch/>
        </p:blipFill>
        <p:spPr bwMode="auto">
          <a:xfrm>
            <a:off x="343190" y="1881805"/>
            <a:ext cx="2394408" cy="79743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ownload Home Office (Home Department) Logo in SVG Vector or PNG File  Format - Logo.wine">
            <a:extLst>
              <a:ext uri="{FF2B5EF4-FFF2-40B4-BE49-F238E27FC236}">
                <a16:creationId xmlns:a16="http://schemas.microsoft.com/office/drawing/2014/main" id="{7360AAC6-5A10-A55A-AC80-C98B2F1B9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4" b="16398"/>
          <a:stretch/>
        </p:blipFill>
        <p:spPr bwMode="auto">
          <a:xfrm>
            <a:off x="2938839" y="2202511"/>
            <a:ext cx="2726475" cy="1165437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Designer's pick, November 2021 – Logo of Walt Disney - Magzoid Magazine">
            <a:extLst>
              <a:ext uri="{FF2B5EF4-FFF2-40B4-BE49-F238E27FC236}">
                <a16:creationId xmlns:a16="http://schemas.microsoft.com/office/drawing/2014/main" id="{D73CC813-4F9B-8F1E-E377-2495433A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33" y="751666"/>
            <a:ext cx="1826703" cy="128723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C42BAB3A-3C33-D79F-5AEB-023D09254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8" y="2860498"/>
            <a:ext cx="1364036" cy="136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6B77C7BE-A3E8-C95F-252A-5E6540AF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95" y="2890965"/>
            <a:ext cx="1352926" cy="11651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>
            <a:extLst>
              <a:ext uri="{FF2B5EF4-FFF2-40B4-BE49-F238E27FC236}">
                <a16:creationId xmlns:a16="http://schemas.microsoft.com/office/drawing/2014/main" id="{1CD232C0-4062-20BB-F9B6-D23E8835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03" y="3504353"/>
            <a:ext cx="3668701" cy="79743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97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821386" y="246802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/>
              <a:t>Selection timelines for Large Placement Schemes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EC6932-DB1F-8CF3-422D-21572076ABC3}"/>
              </a:ext>
            </a:extLst>
          </p:cNvPr>
          <p:cNvGrpSpPr/>
          <p:nvPr/>
        </p:nvGrpSpPr>
        <p:grpSpPr>
          <a:xfrm>
            <a:off x="1372568" y="1620075"/>
            <a:ext cx="6439880" cy="666539"/>
            <a:chOff x="5307877" y="3907840"/>
            <a:chExt cx="4377101" cy="40083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61774F6-AD2A-A9FB-05EB-8DFA2BBFD3C5}"/>
                </a:ext>
              </a:extLst>
            </p:cNvPr>
            <p:cNvCxnSpPr/>
            <p:nvPr/>
          </p:nvCxnSpPr>
          <p:spPr>
            <a:xfrm flipV="1">
              <a:off x="5307877" y="4121770"/>
              <a:ext cx="4377101" cy="12526"/>
            </a:xfrm>
            <a:prstGeom prst="straightConnector1">
              <a:avLst/>
            </a:prstGeom>
            <a:ln w="50800">
              <a:solidFill>
                <a:srgbClr val="1F779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0DA5ADF-1571-287B-F6D8-F9F058AAE62D}"/>
                </a:ext>
              </a:extLst>
            </p:cNvPr>
            <p:cNvCxnSpPr/>
            <p:nvPr/>
          </p:nvCxnSpPr>
          <p:spPr>
            <a:xfrm>
              <a:off x="5307877" y="3907840"/>
              <a:ext cx="0" cy="400833"/>
            </a:xfrm>
            <a:prstGeom prst="line">
              <a:avLst/>
            </a:prstGeom>
            <a:ln w="38100">
              <a:solidFill>
                <a:srgbClr val="1F77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ight Arrow 6">
            <a:extLst>
              <a:ext uri="{FF2B5EF4-FFF2-40B4-BE49-F238E27FC236}">
                <a16:creationId xmlns:a16="http://schemas.microsoft.com/office/drawing/2014/main" id="{27157C67-B13F-04F4-D501-E30CD7B8CE25}"/>
              </a:ext>
            </a:extLst>
          </p:cNvPr>
          <p:cNvSpPr/>
          <p:nvPr/>
        </p:nvSpPr>
        <p:spPr>
          <a:xfrm>
            <a:off x="354562" y="2203969"/>
            <a:ext cx="2652727" cy="1164678"/>
          </a:xfrm>
          <a:prstGeom prst="rightArrow">
            <a:avLst/>
          </a:prstGeom>
          <a:solidFill>
            <a:srgbClr val="1F779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000000"/>
                </a:solidFill>
                <a:cs typeface="Times New Roman" panose="02020603050405020304" pitchFamily="18" charset="0"/>
              </a:rPr>
              <a:t>Applications open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57CE37E4-E835-B5AB-EC76-361ECDAAB6BA}"/>
              </a:ext>
            </a:extLst>
          </p:cNvPr>
          <p:cNvSpPr txBox="1"/>
          <p:nvPr/>
        </p:nvSpPr>
        <p:spPr>
          <a:xfrm>
            <a:off x="3367585" y="1129641"/>
            <a:ext cx="240882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cs typeface="Times New Roman"/>
              </a:rPr>
              <a:t>Oct-Nov </a:t>
            </a:r>
            <a:endParaRPr lang="en-GB" sz="2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24A9AB4-DDBC-1F33-3026-2E5E36EB4B5E}"/>
              </a:ext>
            </a:extLst>
          </p:cNvPr>
          <p:cNvSpPr txBox="1"/>
          <p:nvPr/>
        </p:nvSpPr>
        <p:spPr>
          <a:xfrm>
            <a:off x="479869" y="1141185"/>
            <a:ext cx="284481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00"/>
                </a:solidFill>
                <a:cs typeface="Times New Roman"/>
              </a:rPr>
              <a:t>September</a:t>
            </a:r>
            <a:endParaRPr lang="en-GB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1A9A9CE-2B42-0AC0-80D6-007FD0B91477}"/>
              </a:ext>
            </a:extLst>
          </p:cNvPr>
          <p:cNvSpPr txBox="1"/>
          <p:nvPr/>
        </p:nvSpPr>
        <p:spPr>
          <a:xfrm>
            <a:off x="486141" y="3676313"/>
            <a:ext cx="283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i="1">
                <a:solidFill>
                  <a:srgbClr val="000000"/>
                </a:solidFill>
                <a:cs typeface="Times New Roman" panose="02020603050405020304" pitchFamily="18" charset="0"/>
              </a:rPr>
              <a:t>Investment Banks open as early as July! The sooner you apply the higher your chances 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B2A4EAB8-D24E-1621-B85A-4A409041D5F8}"/>
              </a:ext>
            </a:extLst>
          </p:cNvPr>
          <p:cNvSpPr txBox="1"/>
          <p:nvPr/>
        </p:nvSpPr>
        <p:spPr>
          <a:xfrm>
            <a:off x="5455573" y="3676312"/>
            <a:ext cx="283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i="1">
                <a:solidFill>
                  <a:srgbClr val="000000"/>
                </a:solidFill>
                <a:cs typeface="Times New Roman" panose="02020603050405020304" pitchFamily="18" charset="0"/>
              </a:rPr>
              <a:t>Some companies will open their applications later in the year and close later – e.g. Insurance sector </a:t>
            </a:r>
          </a:p>
        </p:txBody>
      </p:sp>
      <p:sp>
        <p:nvSpPr>
          <p:cNvPr id="24" name="Right Arrow 6">
            <a:extLst>
              <a:ext uri="{FF2B5EF4-FFF2-40B4-BE49-F238E27FC236}">
                <a16:creationId xmlns:a16="http://schemas.microsoft.com/office/drawing/2014/main" id="{013501FF-D774-E9B4-6B85-CCC0595CD268}"/>
              </a:ext>
            </a:extLst>
          </p:cNvPr>
          <p:cNvSpPr/>
          <p:nvPr/>
        </p:nvSpPr>
        <p:spPr>
          <a:xfrm>
            <a:off x="3264037" y="2232800"/>
            <a:ext cx="2652727" cy="1164678"/>
          </a:xfrm>
          <a:prstGeom prst="rightArrow">
            <a:avLst/>
          </a:prstGeom>
          <a:solidFill>
            <a:srgbClr val="1F779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000000"/>
                </a:solidFill>
                <a:cs typeface="Times New Roman" panose="02020603050405020304" pitchFamily="18" charset="0"/>
              </a:rPr>
              <a:t>Applications start closing</a:t>
            </a:r>
          </a:p>
        </p:txBody>
      </p:sp>
      <p:sp>
        <p:nvSpPr>
          <p:cNvPr id="25" name="Right Arrow 6">
            <a:extLst>
              <a:ext uri="{FF2B5EF4-FFF2-40B4-BE49-F238E27FC236}">
                <a16:creationId xmlns:a16="http://schemas.microsoft.com/office/drawing/2014/main" id="{516532E1-C15D-4103-15BC-ACB683A5DF19}"/>
              </a:ext>
            </a:extLst>
          </p:cNvPr>
          <p:cNvSpPr/>
          <p:nvPr/>
        </p:nvSpPr>
        <p:spPr>
          <a:xfrm>
            <a:off x="6205966" y="2229241"/>
            <a:ext cx="2652727" cy="1164678"/>
          </a:xfrm>
          <a:prstGeom prst="rightArrow">
            <a:avLst/>
          </a:prstGeom>
          <a:solidFill>
            <a:srgbClr val="1F779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000000"/>
                </a:solidFill>
                <a:cs typeface="Times New Roman" panose="02020603050405020304" pitchFamily="18" charset="0"/>
              </a:rPr>
              <a:t>Schemes start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86B255-BC04-7749-AF75-0CDC29A6A015}"/>
              </a:ext>
            </a:extLst>
          </p:cNvPr>
          <p:cNvCxnSpPr/>
          <p:nvPr/>
        </p:nvCxnSpPr>
        <p:spPr>
          <a:xfrm>
            <a:off x="4296288" y="1647828"/>
            <a:ext cx="0" cy="666539"/>
          </a:xfrm>
          <a:prstGeom prst="line">
            <a:avLst/>
          </a:prstGeom>
          <a:ln w="38100">
            <a:solidFill>
              <a:srgbClr val="1F7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B74035-9641-5149-3D64-2B5089ABA808}"/>
              </a:ext>
            </a:extLst>
          </p:cNvPr>
          <p:cNvCxnSpPr/>
          <p:nvPr/>
        </p:nvCxnSpPr>
        <p:spPr>
          <a:xfrm>
            <a:off x="7123874" y="1647829"/>
            <a:ext cx="0" cy="666539"/>
          </a:xfrm>
          <a:prstGeom prst="line">
            <a:avLst/>
          </a:prstGeom>
          <a:ln w="38100">
            <a:solidFill>
              <a:srgbClr val="1F7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7">
            <a:extLst>
              <a:ext uri="{FF2B5EF4-FFF2-40B4-BE49-F238E27FC236}">
                <a16:creationId xmlns:a16="http://schemas.microsoft.com/office/drawing/2014/main" id="{B7BD754F-D696-6904-9A08-B2D60104D0EB}"/>
              </a:ext>
            </a:extLst>
          </p:cNvPr>
          <p:cNvSpPr txBox="1"/>
          <p:nvPr/>
        </p:nvSpPr>
        <p:spPr>
          <a:xfrm>
            <a:off x="6327914" y="1141185"/>
            <a:ext cx="240882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cs typeface="Times New Roman"/>
              </a:rPr>
              <a:t>Jun-Sep </a:t>
            </a:r>
            <a:endParaRPr lang="en-GB" sz="2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2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MULDocumentTypeTaxHTField0 xmlns="http://schemas.microsoft.com/sharepoint/v3">
      <Terms xmlns="http://schemas.microsoft.com/office/infopath/2007/PartnerControls"/>
    </QMULDocumentTypeTaxHTField0>
    <TaxKeywordTaxHTField xmlns="d5efd484-15aa-41a0-83f6-0646502cb6d6">
      <Terms xmlns="http://schemas.microsoft.com/office/infopath/2007/PartnerControls"/>
    </TaxKeywordTaxHTField>
    <QMULInformationClassification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Protect</TermName>
          <TermId xmlns="http://schemas.microsoft.com/office/infopath/2007/PartnerControls">9124d8d9-0c1c-41e9-aa14-aba001e9a028</TermId>
        </TermInfo>
      </Terms>
    </QMULInformationClassificationTaxHTField0>
    <QMULDepartmentTaxHTField0 xmlns="http://schemas.microsoft.com/sharepoint/v3">
      <Terms xmlns="http://schemas.microsoft.com/office/infopath/2007/PartnerControls"/>
    </QMULDepartmentTaxHTField0>
    <QMULSchoolTaxHTField0 xmlns="http://schemas.microsoft.com/sharepoint/v3">
      <Terms xmlns="http://schemas.microsoft.com/office/infopath/2007/PartnerControls"/>
    </QMULSchoolTaxHTField0>
    <QMULDocumentStatusTaxHTField0 xmlns="http://schemas.microsoft.com/sharepoint/v3">
      <Terms xmlns="http://schemas.microsoft.com/office/infopath/2007/PartnerControls"/>
    </QMULDocumentStatusTaxHTField0>
    <QMULLocationTaxHTField0 xmlns="http://schemas.microsoft.com/sharepoint/v3">
      <Terms xmlns="http://schemas.microsoft.com/office/infopath/2007/PartnerControls"/>
    </QMULLocationTaxHTField0>
    <TaxCatchAll xmlns="d5efd484-15aa-41a0-83f6-0646502cb6d6">
      <Value>1</Value>
    </TaxCatchAll>
    <QMULReviewDate xmlns="http://schemas.microsoft.com/sharepoint/v3" xsi:nil="true"/>
    <QMULOwner xmlns="http://schemas.microsoft.com/sharepoint/v3">
      <UserInfo>
        <DisplayName/>
        <AccountId xsi:nil="true"/>
        <AccountType/>
      </UserInfo>
    </QMULOwner>
    <QMULAcademicYear xmlns="http://schemas.microsoft.com/sharepoint/v3" xsi:nil="true"/>
    <QMULProject xmlns="http://schemas.microsoft.com/sharepoint/v3" xsi:nil="true"/>
    <lcf76f155ced4ddcb4097134ff3c332f xmlns="45ae7f3d-bcd0-4e4b-af93-f03a9fbb19b5">
      <Terms xmlns="http://schemas.microsoft.com/office/infopath/2007/PartnerControls"/>
    </lcf76f155ced4ddcb4097134ff3c332f>
    <Date xmlns="45ae7f3d-bcd0-4e4b-af93-f03a9fbb19b5" xsi:nil="true"/>
    <size xmlns="45ae7f3d-bcd0-4e4b-af93-f03a9fbb19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C9E68CFD6FF2F54DBD06B125470896AB" ma:contentTypeVersion="43" ma:contentTypeDescription="" ma:contentTypeScope="" ma:versionID="1191be1d76d3f5d4e59df24129a97d1f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59b173715021670bc89f25d3064b7079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Date" minOccurs="0"/>
                <xsd:element ref="ns3:size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4d881622-d4eb-452a-ad52-5fdf0110c499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4d881622-d4eb-452a-ad52-5fdf0110c499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Date" ma:index="40" nillable="true" ma:displayName="Date" ma:format="DateOnly" ma:internalName="Date">
      <xsd:simpleType>
        <xsd:restriction base="dms:DateTime"/>
      </xsd:simpleType>
    </xsd:element>
    <xsd:element name="size" ma:index="41" nillable="true" ma:displayName="size" ma:internalName="size">
      <xsd:simpleType>
        <xsd:restriction base="dms:Text">
          <xsd:maxLength value="255"/>
        </xsd:restriction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4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56E411-B522-4157-BE6C-9B7DA6A09F12}">
  <ds:schemaRefs>
    <ds:schemaRef ds:uri="45ae7f3d-bcd0-4e4b-af93-f03a9fbb19b5"/>
    <ds:schemaRef ds:uri="bafa67be-67ca-405b-9a65-c135dee1671c"/>
    <ds:schemaRef ds:uri="d5efd484-15aa-41a0-83f6-0646502cb6d6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069F142-4DA7-4B45-A568-C1DF40445D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01853E-C107-464C-8076-9AF712BD5586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52124453-B5E4-43E4-8F34-EEDE90C36A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5efd484-15aa-41a0-83f6-0646502cb6d6"/>
    <ds:schemaRef ds:uri="45ae7f3d-bcd0-4e4b-af93-f03a9fbb19b5"/>
    <ds:schemaRef ds:uri="6649982f-b66b-4072-8006-4697fed55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(16:9)</PresentationFormat>
  <Slides>25</Slides>
  <Notes>16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1_Custom Design</vt:lpstr>
      <vt:lpstr>2_Custom Design</vt:lpstr>
      <vt:lpstr>Year in Industry Meet &amp; Greet School of Economics &amp; Finance</vt:lpstr>
      <vt:lpstr>PowerPoint Presentation</vt:lpstr>
      <vt:lpstr>PowerPoint Presentation</vt:lpstr>
      <vt:lpstr>Overview</vt:lpstr>
      <vt:lpstr>Benefits of taking a Year in Industry include…</vt:lpstr>
      <vt:lpstr>Testimonials</vt:lpstr>
      <vt:lpstr>Roles can include….</vt:lpstr>
      <vt:lpstr>Previous Placement Employers</vt:lpstr>
      <vt:lpstr>Selection timelines for Large Placement Schemes</vt:lpstr>
      <vt:lpstr>Application Processes</vt:lpstr>
      <vt:lpstr>Application Processes</vt:lpstr>
      <vt:lpstr>General Resources</vt:lpstr>
      <vt:lpstr>General Resources</vt:lpstr>
      <vt:lpstr>Careers Resources</vt:lpstr>
      <vt:lpstr>Where to find placements and/or internships</vt:lpstr>
      <vt:lpstr>PowerPoint Presentation</vt:lpstr>
      <vt:lpstr>Top Tips!</vt:lpstr>
      <vt:lpstr>QM Careers 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revision>37</cp:revision>
  <dcterms:created xsi:type="dcterms:W3CDTF">2020-06-18T12:08:25Z</dcterms:created>
  <dcterms:modified xsi:type="dcterms:W3CDTF">2025-09-26T15:09:15Z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QMULDocumentStatus">
    <vt:lpwstr/>
  </property>
  <property fmtid="{D5CDD505-2E9C-101B-9397-08002B2CF9AE}" pid="4" name="MediaServiceImageTags">
    <vt:lpwstr/>
  </property>
  <property fmtid="{D5CDD505-2E9C-101B-9397-08002B2CF9AE}" pid="5" name="QMULInformationClassification">
    <vt:lpwstr>1;#Protect|9124d8d9-0c1c-41e9-aa14-aba001e9a028</vt:lpwstr>
  </property>
  <property fmtid="{D5CDD505-2E9C-101B-9397-08002B2CF9AE}" pid="6" name="ContentTypeId">
    <vt:lpwstr>0x0101005EA864BF41DF8A41860E925F5B29BCF500C9E68CFD6FF2F54DBD06B125470896AB</vt:lpwstr>
  </property>
  <property fmtid="{D5CDD505-2E9C-101B-9397-08002B2CF9AE}" pid="7" name="QMULLocation">
    <vt:lpwstr/>
  </property>
  <property fmtid="{D5CDD505-2E9C-101B-9397-08002B2CF9AE}" pid="8" name="QMULDocumentType">
    <vt:lpwstr/>
  </property>
  <property fmtid="{D5CDD505-2E9C-101B-9397-08002B2CF9AE}" pid="9" name="QMULSchool">
    <vt:lpwstr/>
  </property>
  <property fmtid="{D5CDD505-2E9C-101B-9397-08002B2CF9AE}" pid="10" name="QMULDepartment">
    <vt:lpwstr/>
  </property>
</Properties>
</file>