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  <p:sldMasterId id="2147483866" r:id="rId5"/>
    <p:sldMasterId id="2147483843" r:id="rId6"/>
  </p:sldMasterIdLst>
  <p:notesMasterIdLst>
    <p:notesMasterId r:id="rId19"/>
  </p:notesMasterIdLst>
  <p:handoutMasterIdLst>
    <p:handoutMasterId r:id="rId20"/>
  </p:handoutMasterIdLst>
  <p:sldIdLst>
    <p:sldId id="305" r:id="rId7"/>
    <p:sldId id="308" r:id="rId8"/>
    <p:sldId id="257" r:id="rId9"/>
    <p:sldId id="258" r:id="rId10"/>
    <p:sldId id="259" r:id="rId11"/>
    <p:sldId id="260" r:id="rId12"/>
    <p:sldId id="261" r:id="rId13"/>
    <p:sldId id="307" r:id="rId14"/>
    <p:sldId id="301" r:id="rId15"/>
    <p:sldId id="309" r:id="rId16"/>
    <p:sldId id="287" r:id="rId17"/>
    <p:sldId id="293" r:id="rId18"/>
  </p:sldIdLst>
  <p:sldSz cx="9144000" cy="5143500" type="screen16x9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templates" id="{7DD0B69D-9948-46F3-B07D-8BF81D90CAFD}">
          <p14:sldIdLst>
            <p14:sldId id="305"/>
            <p14:sldId id="308"/>
            <p14:sldId id="257"/>
            <p14:sldId id="258"/>
            <p14:sldId id="259"/>
            <p14:sldId id="260"/>
            <p14:sldId id="261"/>
            <p14:sldId id="307"/>
            <p14:sldId id="301"/>
            <p14:sldId id="309"/>
            <p14:sldId id="287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791"/>
    <a:srgbClr val="10746A"/>
    <a:srgbClr val="1C3D74"/>
    <a:srgbClr val="EC008C"/>
    <a:srgbClr val="2DB8C5"/>
    <a:srgbClr val="73B82B"/>
    <a:srgbClr val="F18500"/>
    <a:srgbClr val="8D3786"/>
    <a:srgbClr val="CDA60C"/>
    <a:srgbClr val="2DB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9ACDB3-B9C4-404A-A2CD-F98270AB0618}" v="9" dt="2025-09-16T08:52:12.7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96" autoAdjust="0"/>
    <p:restoredTop sz="95137" autoAdjust="0"/>
  </p:normalViewPr>
  <p:slideViewPr>
    <p:cSldViewPr snapToGrid="0" snapToObjects="1">
      <p:cViewPr varScale="1">
        <p:scale>
          <a:sx n="148" d="100"/>
          <a:sy n="148" d="100"/>
        </p:scale>
        <p:origin x="132" y="30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604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onica Veleanu" userId="670a007a-ce57-4f0c-a7d0-10d3e4f2ed34" providerId="ADAL" clId="{42286063-F4D0-4068-A339-B1C940D4A080}"/>
    <pc:docChg chg="undo custSel addSld modSld modSection">
      <pc:chgData name="Veronica Veleanu" userId="670a007a-ce57-4f0c-a7d0-10d3e4f2ed34" providerId="ADAL" clId="{42286063-F4D0-4068-A339-B1C940D4A080}" dt="2025-09-18T14:31:39.818" v="634" actId="1076"/>
      <pc:docMkLst>
        <pc:docMk/>
      </pc:docMkLst>
      <pc:sldChg chg="modSp mod">
        <pc:chgData name="Veronica Veleanu" userId="670a007a-ce57-4f0c-a7d0-10d3e4f2ed34" providerId="ADAL" clId="{42286063-F4D0-4068-A339-B1C940D4A080}" dt="2025-09-15T15:32:57.261" v="628" actId="5793"/>
        <pc:sldMkLst>
          <pc:docMk/>
          <pc:sldMk cId="4181423787" sldId="287"/>
        </pc:sldMkLst>
        <pc:spChg chg="mod">
          <ac:chgData name="Veronica Veleanu" userId="670a007a-ce57-4f0c-a7d0-10d3e4f2ed34" providerId="ADAL" clId="{42286063-F4D0-4068-A339-B1C940D4A080}" dt="2025-09-15T15:32:57.261" v="628" actId="5793"/>
          <ac:spMkLst>
            <pc:docMk/>
            <pc:sldMk cId="4181423787" sldId="287"/>
            <ac:spMk id="3" creationId="{00000000-0000-0000-0000-000000000000}"/>
          </ac:spMkLst>
        </pc:spChg>
      </pc:sldChg>
      <pc:sldChg chg="addSp delSp modSp mod">
        <pc:chgData name="Veronica Veleanu" userId="670a007a-ce57-4f0c-a7d0-10d3e4f2ed34" providerId="ADAL" clId="{42286063-F4D0-4068-A339-B1C940D4A080}" dt="2025-09-18T14:31:39.818" v="634" actId="1076"/>
        <pc:sldMkLst>
          <pc:docMk/>
          <pc:sldMk cId="2286344043" sldId="301"/>
        </pc:sldMkLst>
        <pc:spChg chg="add mod">
          <ac:chgData name="Veronica Veleanu" userId="670a007a-ce57-4f0c-a7d0-10d3e4f2ed34" providerId="ADAL" clId="{42286063-F4D0-4068-A339-B1C940D4A080}" dt="2025-09-15T15:12:13.120" v="46"/>
          <ac:spMkLst>
            <pc:docMk/>
            <pc:sldMk cId="2286344043" sldId="301"/>
            <ac:spMk id="9" creationId="{7CB63ABB-17CC-C766-2FDB-91DD8098D1F2}"/>
          </ac:spMkLst>
        </pc:spChg>
        <pc:spChg chg="add mod">
          <ac:chgData name="Veronica Veleanu" userId="670a007a-ce57-4f0c-a7d0-10d3e4f2ed34" providerId="ADAL" clId="{42286063-F4D0-4068-A339-B1C940D4A080}" dt="2025-09-15T15:33:15.777" v="629" actId="20577"/>
          <ac:spMkLst>
            <pc:docMk/>
            <pc:sldMk cId="2286344043" sldId="301"/>
            <ac:spMk id="12" creationId="{8FFECE34-9FB8-892D-ABB6-490881AD437F}"/>
          </ac:spMkLst>
        </pc:spChg>
        <pc:picChg chg="add mod">
          <ac:chgData name="Veronica Veleanu" userId="670a007a-ce57-4f0c-a7d0-10d3e4f2ed34" providerId="ADAL" clId="{42286063-F4D0-4068-A339-B1C940D4A080}" dt="2025-09-18T14:31:39.818" v="634" actId="1076"/>
          <ac:picMkLst>
            <pc:docMk/>
            <pc:sldMk cId="2286344043" sldId="301"/>
            <ac:picMk id="3" creationId="{9A41456C-31E1-1988-59B4-3D183616176D}"/>
          </ac:picMkLst>
        </pc:picChg>
        <pc:picChg chg="add del mod">
          <ac:chgData name="Veronica Veleanu" userId="670a007a-ce57-4f0c-a7d0-10d3e4f2ed34" providerId="ADAL" clId="{42286063-F4D0-4068-A339-B1C940D4A080}" dt="2025-09-18T14:31:33.738" v="631" actId="478"/>
          <ac:picMkLst>
            <pc:docMk/>
            <pc:sldMk cId="2286344043" sldId="301"/>
            <ac:picMk id="11" creationId="{15252C6C-EB47-D679-8910-02756806E9CF}"/>
          </ac:picMkLst>
        </pc:picChg>
      </pc:sldChg>
      <pc:sldChg chg="addSp delSp modSp mod">
        <pc:chgData name="Veronica Veleanu" userId="670a007a-ce57-4f0c-a7d0-10d3e4f2ed34" providerId="ADAL" clId="{42286063-F4D0-4068-A339-B1C940D4A080}" dt="2025-09-15T15:30:29.453" v="471" actId="20577"/>
        <pc:sldMkLst>
          <pc:docMk/>
          <pc:sldMk cId="3107659166" sldId="305"/>
        </pc:sldMkLst>
        <pc:spChg chg="add mod">
          <ac:chgData name="Veronica Veleanu" userId="670a007a-ce57-4f0c-a7d0-10d3e4f2ed34" providerId="ADAL" clId="{42286063-F4D0-4068-A339-B1C940D4A080}" dt="2025-09-15T15:30:29.453" v="471" actId="20577"/>
          <ac:spMkLst>
            <pc:docMk/>
            <pc:sldMk cId="3107659166" sldId="305"/>
            <ac:spMk id="2" creationId="{BC2A98C4-2016-CD8E-B30F-92D8316D63FA}"/>
          </ac:spMkLst>
        </pc:spChg>
        <pc:picChg chg="mod">
          <ac:chgData name="Veronica Veleanu" userId="670a007a-ce57-4f0c-a7d0-10d3e4f2ed34" providerId="ADAL" clId="{42286063-F4D0-4068-A339-B1C940D4A080}" dt="2025-09-15T15:29:57.743" v="429" actId="14100"/>
          <ac:picMkLst>
            <pc:docMk/>
            <pc:sldMk cId="3107659166" sldId="305"/>
            <ac:picMk id="6" creationId="{00000000-0000-0000-0000-000000000000}"/>
          </ac:picMkLst>
        </pc:picChg>
      </pc:sldChg>
      <pc:sldChg chg="addSp delSp modSp mod">
        <pc:chgData name="Veronica Veleanu" userId="670a007a-ce57-4f0c-a7d0-10d3e4f2ed34" providerId="ADAL" clId="{42286063-F4D0-4068-A339-B1C940D4A080}" dt="2025-09-15T15:25:28.970" v="374" actId="20577"/>
        <pc:sldMkLst>
          <pc:docMk/>
          <pc:sldMk cId="3212434054" sldId="307"/>
        </pc:sldMkLst>
        <pc:spChg chg="add mod">
          <ac:chgData name="Veronica Veleanu" userId="670a007a-ce57-4f0c-a7d0-10d3e4f2ed34" providerId="ADAL" clId="{42286063-F4D0-4068-A339-B1C940D4A080}" dt="2025-09-15T15:25:28.970" v="374" actId="20577"/>
          <ac:spMkLst>
            <pc:docMk/>
            <pc:sldMk cId="3212434054" sldId="307"/>
            <ac:spMk id="2" creationId="{8075DC9E-D9E3-3399-161D-DBB25BE7DFB2}"/>
          </ac:spMkLst>
        </pc:spChg>
        <pc:spChg chg="mod">
          <ac:chgData name="Veronica Veleanu" userId="670a007a-ce57-4f0c-a7d0-10d3e4f2ed34" providerId="ADAL" clId="{42286063-F4D0-4068-A339-B1C940D4A080}" dt="2025-09-15T15:11:58.339" v="44" actId="6549"/>
          <ac:spMkLst>
            <pc:docMk/>
            <pc:sldMk cId="3212434054" sldId="307"/>
            <ac:spMk id="4" creationId="{7A2884D3-433A-0F30-2361-290501ACEF90}"/>
          </ac:spMkLst>
        </pc:spChg>
      </pc:sldChg>
      <pc:sldChg chg="addSp delSp modSp new mod modClrScheme chgLayout">
        <pc:chgData name="Veronica Veleanu" userId="670a007a-ce57-4f0c-a7d0-10d3e4f2ed34" providerId="ADAL" clId="{42286063-F4D0-4068-A339-B1C940D4A080}" dt="2025-09-15T15:29:18.853" v="428" actId="14100"/>
        <pc:sldMkLst>
          <pc:docMk/>
          <pc:sldMk cId="1436664430" sldId="308"/>
        </pc:sldMkLst>
        <pc:spChg chg="mod ord">
          <ac:chgData name="Veronica Veleanu" userId="670a007a-ce57-4f0c-a7d0-10d3e4f2ed34" providerId="ADAL" clId="{42286063-F4D0-4068-A339-B1C940D4A080}" dt="2025-09-15T15:27:33.428" v="379" actId="26606"/>
          <ac:spMkLst>
            <pc:docMk/>
            <pc:sldMk cId="1436664430" sldId="308"/>
            <ac:spMk id="4" creationId="{C5579A23-68C8-C9B0-2A95-EE8E81C583E0}"/>
          </ac:spMkLst>
        </pc:spChg>
        <pc:spChg chg="add mod">
          <ac:chgData name="Veronica Veleanu" userId="670a007a-ce57-4f0c-a7d0-10d3e4f2ed34" providerId="ADAL" clId="{42286063-F4D0-4068-A339-B1C940D4A080}" dt="2025-09-15T15:29:18.853" v="428" actId="14100"/>
          <ac:spMkLst>
            <pc:docMk/>
            <pc:sldMk cId="1436664430" sldId="308"/>
            <ac:spMk id="6" creationId="{760F1A5C-8E61-8D62-B986-83144FEE037F}"/>
          </ac:spMkLst>
        </pc:spChg>
        <pc:spChg chg="add mod">
          <ac:chgData name="Veronica Veleanu" userId="670a007a-ce57-4f0c-a7d0-10d3e4f2ed34" providerId="ADAL" clId="{42286063-F4D0-4068-A339-B1C940D4A080}" dt="2025-09-15T15:28:59.163" v="417" actId="20577"/>
          <ac:spMkLst>
            <pc:docMk/>
            <pc:sldMk cId="1436664430" sldId="308"/>
            <ac:spMk id="8" creationId="{F7488502-FF80-1E2D-D90A-D0A255D004AB}"/>
          </ac:spMkLst>
        </pc:spChg>
        <pc:picChg chg="add mod ord">
          <ac:chgData name="Veronica Veleanu" userId="670a007a-ce57-4f0c-a7d0-10d3e4f2ed34" providerId="ADAL" clId="{42286063-F4D0-4068-A339-B1C940D4A080}" dt="2025-09-15T15:27:33.428" v="379" actId="26606"/>
          <ac:picMkLst>
            <pc:docMk/>
            <pc:sldMk cId="1436664430" sldId="308"/>
            <ac:picMk id="10" creationId="{1EDEBF4D-8CCF-7A19-F8BB-5C3DA6347745}"/>
          </ac:picMkLst>
        </pc:picChg>
      </pc:sldChg>
      <pc:sldChg chg="add">
        <pc:chgData name="Veronica Veleanu" userId="670a007a-ce57-4f0c-a7d0-10d3e4f2ed34" providerId="ADAL" clId="{42286063-F4D0-4068-A339-B1C940D4A080}" dt="2025-09-16T08:52:12.704" v="630"/>
        <pc:sldMkLst>
          <pc:docMk/>
          <pc:sldMk cId="510256883" sldId="30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A9-4D25-9A08-E785591F91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A9-4D25-9A08-E785591F91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A9-4D25-9A08-E785591F91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A9-4D25-9A08-E785591F91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A9-4D25-9A08-E785591F912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CA9-4D25-9A08-E785591F912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CA9-4D25-9A08-E785591F912F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CA9-4D25-9A08-E785591F9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4416114174553275"/>
          <c:y val="1.406254332746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531567990058079E-2"/>
          <c:y val="0.11931885404850991"/>
          <c:w val="0.63197913902634784"/>
          <c:h val="0.6530898773914934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51-495A-8996-44DF7C239E0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51-495A-8996-44DF7C239E0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51-495A-8996-44DF7C239E0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51-495A-8996-44DF7C239E0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51-495A-8996-44DF7C239E0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51-495A-8996-44DF7C239E0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51-495A-8996-44DF7C239E04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151-495A-8996-44DF7C239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237616"/>
        <c:axId val="774982448"/>
      </c:barChart>
      <c:valAx>
        <c:axId val="77498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56497372130657"/>
          <c:y val="0.23026675851480399"/>
          <c:w val="0.24631125718087762"/>
          <c:h val="0.6069796070865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9648043799212601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7085530237922"/>
          <c:y val="0.11931885404850991"/>
          <c:w val="0.59848297447332355"/>
          <c:h val="0.8005206631307784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9-46EC-ACD0-05064C0E4F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79-46EC-ACD0-05064C0E4F1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79-46EC-ACD0-05064C0E4F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79-46EC-ACD0-05064C0E4F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79-46EC-ACD0-05064C0E4F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79-46EC-ACD0-05064C0E4F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E79-46EC-ACD0-05064C0E4F15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E79-46EC-ACD0-05064C0E4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853237616"/>
        <c:axId val="774982448"/>
      </c:barChart>
      <c:valAx>
        <c:axId val="77498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396512040726835"/>
          <c:y val="9.6391868962480462E-2"/>
          <c:w val="0.2760348679438433"/>
          <c:h val="0.8092373063621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664FB5-82AF-48A4-80F1-9AEEE0DF4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0742E-D5E1-4FF3-A442-958EA2A786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066F8-4FE9-4315-A56E-3EA256F5907F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2F771-FAFF-4FF6-AE5C-96F43E8CB7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B88F3-0CB9-4921-9214-BFA9C4B808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73B9F-E786-4DE9-B054-AF2D3B642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115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D6F77-CFCE-A445-8E2C-54D16F9EECC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42D00-D33B-6747-961F-9152114FB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0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33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16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79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37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95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55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30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6C3AD-0E05-F6E2-3C74-8CE54975C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1D4F22-BD46-2C50-A053-BB440A052C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1A9906-3467-184A-4676-33E292327D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FB756-E4C5-5D31-B05F-6F98B89579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46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76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Cover 1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401044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79950" y="1311276"/>
            <a:ext cx="4186238" cy="2791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4176072"/>
            <a:ext cx="4186238" cy="87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0C9E275-0734-425E-938B-16131D4657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38540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67512" y="1311276"/>
            <a:ext cx="2098675" cy="27737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2840F-CF0A-4B0C-876C-214741C519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80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D51F31A-86D2-8C4F-A1A9-C88372B37B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4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9CEF63-09E5-47AB-B122-292E3DA72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49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DE942392-5A1D-4B43-9FC3-CF83A59FC5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5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5E523E2-4C7B-424A-8715-BA3BD5E8B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3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67513" y="1322601"/>
            <a:ext cx="2098675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7512" y="417795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16A11E-B4A5-4F26-9049-F166D72D6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2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4305300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4305302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26" y="2877213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8624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A76B9A-C73D-41F4-848B-7B422BD25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00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image +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02847" y="1322601"/>
            <a:ext cx="2763341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2847" y="4177950"/>
            <a:ext cx="2763341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742EC7-0905-4619-9932-945C15BD9F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4721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9734A-FE59-489D-8235-3CE5E3DE21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595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719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96620" y="1309603"/>
            <a:ext cx="6380681" cy="2808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620" y="4176072"/>
            <a:ext cx="638068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C490C0-3F42-428E-9663-C0315B61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1262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45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87339" y="1322601"/>
            <a:ext cx="8578850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3461591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79400" y="250826"/>
            <a:ext cx="8597901" cy="38671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</p:spTree>
    <p:extLst>
      <p:ext uri="{BB962C8B-B14F-4D97-AF65-F5344CB8AC3E}">
        <p14:creationId xmlns:p14="http://schemas.microsoft.com/office/powerpoint/2010/main" val="243658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12000">
              <a:srgbClr val="1C3D74"/>
            </a:gs>
            <a:gs pos="100000">
              <a:srgbClr val="2DB8C5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280325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203484" y="1234649"/>
            <a:ext cx="2219675" cy="1349665"/>
            <a:chOff x="1985262" y="1786188"/>
            <a:chExt cx="3594613" cy="257953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2DB8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2DB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864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3299430" y="1210655"/>
            <a:ext cx="2156489" cy="1349665"/>
            <a:chOff x="1985262" y="1786188"/>
            <a:chExt cx="3594613" cy="25795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8D37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6" cy="10321"/>
            </a:xfrm>
            <a:prstGeom prst="line">
              <a:avLst/>
            </a:prstGeom>
            <a:ln w="28575">
              <a:solidFill>
                <a:srgbClr val="8D37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6395376" y="1210655"/>
            <a:ext cx="2184743" cy="1349665"/>
            <a:chOff x="1985262" y="1786188"/>
            <a:chExt cx="3594613" cy="257953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107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4" cy="10321"/>
            </a:xfrm>
            <a:prstGeom prst="line">
              <a:avLst/>
            </a:prstGeom>
            <a:ln w="28575">
              <a:solidFill>
                <a:srgbClr val="107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1800890" y="2785639"/>
            <a:ext cx="2268189" cy="1349665"/>
            <a:chOff x="1985262" y="1786188"/>
            <a:chExt cx="3594613" cy="257953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185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F18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4949634" y="2785639"/>
            <a:ext cx="2289366" cy="1349665"/>
            <a:chOff x="1985262" y="1786188"/>
            <a:chExt cx="3594613" cy="257953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3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73B8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71937"/>
              <a:ext cx="3407805" cy="10321"/>
            </a:xfrm>
            <a:prstGeom prst="line">
              <a:avLst/>
            </a:prstGeom>
            <a:ln w="28575">
              <a:solidFill>
                <a:srgbClr val="73B8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11096"/>
            <a:ext cx="8672097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24768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6463332"/>
              </p:ext>
            </p:extLst>
          </p:nvPr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1CD518-0B4F-4DDD-8245-74B5057E96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801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DE844C2-66A4-7347-BB76-EF1AA2EFEA8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44693725"/>
              </p:ext>
            </p:extLst>
          </p:nvPr>
        </p:nvGraphicFramePr>
        <p:xfrm>
          <a:off x="3380198" y="1259540"/>
          <a:ext cx="5003514" cy="32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6BE319-1C15-41CC-A596-E46D2BF7C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13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8E69A5-8A32-3B48-8662-8A79DC2E09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68563056"/>
              </p:ext>
            </p:extLst>
          </p:nvPr>
        </p:nvGraphicFramePr>
        <p:xfrm>
          <a:off x="2586555" y="1209354"/>
          <a:ext cx="5804951" cy="302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0285F8-6946-46F6-9325-70AD32F1D6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826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FD6674-8208-4117-92B8-8BA50FAB180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66213361"/>
              </p:ext>
            </p:extLst>
          </p:nvPr>
        </p:nvGraphicFramePr>
        <p:xfrm>
          <a:off x="287338" y="168965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5AC98B-3184-4158-8DB1-FD0896BAEA5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48348035"/>
              </p:ext>
            </p:extLst>
          </p:nvPr>
        </p:nvGraphicFramePr>
        <p:xfrm>
          <a:off x="287338" y="315380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BA65EC-BE67-47F1-855B-E0BFD2EA8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</p:txBody>
      </p:sp>
    </p:spTree>
    <p:extLst>
      <p:ext uri="{BB962C8B-B14F-4D97-AF65-F5344CB8AC3E}">
        <p14:creationId xmlns:p14="http://schemas.microsoft.com/office/powerpoint/2010/main" val="3833570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gradFill>
          <a:gsLst>
            <a:gs pos="12000">
              <a:srgbClr val="1C3D74"/>
            </a:gs>
            <a:gs pos="100000">
              <a:srgbClr val="2DB8C5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421679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3228967"/>
            <a:ext cx="4335556" cy="11588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811C00-D549-464E-ADFA-3C1836754071}"/>
              </a:ext>
            </a:extLst>
          </p:cNvPr>
          <p:cNvSpPr txBox="1"/>
          <p:nvPr userDrawn="1"/>
        </p:nvSpPr>
        <p:spPr>
          <a:xfrm>
            <a:off x="3282511" y="1820461"/>
            <a:ext cx="277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63592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1954745"/>
            <a:ext cx="4335556" cy="11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9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gradFill flip="none" rotWithShape="1">
          <a:gsLst>
            <a:gs pos="74000">
              <a:srgbClr val="10746A"/>
            </a:gs>
            <a:gs pos="18000">
              <a:srgbClr val="0096E3">
                <a:lumMod val="90000"/>
                <a:lumOff val="1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193694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gradFill flip="none" rotWithShape="1">
          <a:gsLst>
            <a:gs pos="0">
              <a:srgbClr val="73B82B">
                <a:lumMod val="88000"/>
                <a:lumOff val="12000"/>
              </a:srgbClr>
            </a:gs>
            <a:gs pos="97312">
              <a:srgbClr val="10746A"/>
            </a:gs>
            <a:gs pos="59000">
              <a:srgbClr val="10746A">
                <a:lumMod val="94000"/>
                <a:lumOff val="6000"/>
              </a:srgbClr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66077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0">
              <a:srgbClr val="73B82B">
                <a:lumMod val="88000"/>
                <a:lumOff val="12000"/>
              </a:srgbClr>
            </a:gs>
            <a:gs pos="69000">
              <a:srgbClr val="2DB8C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4187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gradFill flip="none" rotWithShape="1">
          <a:gsLst>
            <a:gs pos="85484">
              <a:srgbClr val="8D3786"/>
            </a:gs>
            <a:gs pos="19000">
              <a:srgbClr val="EC008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05558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gradFill flip="none" rotWithShape="1">
          <a:gsLst>
            <a:gs pos="3226">
              <a:srgbClr val="8D3786"/>
            </a:gs>
            <a:gs pos="35000">
              <a:srgbClr val="8D3786"/>
            </a:gs>
            <a:gs pos="100000">
              <a:srgbClr val="F18500"/>
            </a:gs>
          </a:gsLst>
          <a:lin ang="19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08686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C7A6F9-784D-428C-B9C4-650A70FFC0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0865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310220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98188" y="373575"/>
            <a:ext cx="2489200" cy="66531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670BE8-3C46-EF4F-BC90-6793A5222276}"/>
              </a:ext>
            </a:extLst>
          </p:cNvPr>
          <p:cNvCxnSpPr/>
          <p:nvPr userDrawn="1"/>
        </p:nvCxnSpPr>
        <p:spPr>
          <a:xfrm>
            <a:off x="298188" y="4830791"/>
            <a:ext cx="856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77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0" r:id="rId2"/>
    <p:sldLayoutId id="2147483765" r:id="rId3"/>
    <p:sldLayoutId id="2147483766" r:id="rId4"/>
    <p:sldLayoutId id="2147483767" r:id="rId5"/>
    <p:sldLayoutId id="2147483768" r:id="rId6"/>
    <p:sldLayoutId id="2147483769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58">
          <p15:clr>
            <a:srgbClr val="F26B43"/>
          </p15:clr>
        </p15:guide>
        <p15:guide id="3" pos="176">
          <p15:clr>
            <a:srgbClr val="F26B43"/>
          </p15:clr>
        </p15:guide>
        <p15:guide id="4" orient="horz" pos="2981">
          <p15:clr>
            <a:srgbClr val="F26B43"/>
          </p15:clr>
        </p15:guide>
        <p15:guide id="5" pos="5585">
          <p15:clr>
            <a:srgbClr val="F26B43"/>
          </p15:clr>
        </p15:guide>
        <p15:guide id="6" orient="horz" pos="1620">
          <p15:clr>
            <a:srgbClr val="F26B43"/>
          </p15:clr>
        </p15:guide>
        <p15:guide id="7" orient="horz" pos="554">
          <p15:clr>
            <a:srgbClr val="F26B43"/>
          </p15:clr>
        </p15:guide>
        <p15:guide id="8" orient="horz" pos="690">
          <p15:clr>
            <a:srgbClr val="F26B43"/>
          </p15:clr>
        </p15:guide>
        <p15:guide id="9" orient="horz" pos="826">
          <p15:clr>
            <a:srgbClr val="F26B43"/>
          </p15:clr>
        </p15:guide>
        <p15:guide id="10" pos="2812">
          <p15:clr>
            <a:srgbClr val="F26B43"/>
          </p15:clr>
        </p15:guide>
        <p15:guide id="11" pos="2948">
          <p15:clr>
            <a:srgbClr val="F26B43"/>
          </p15:clr>
        </p15:guide>
        <p15:guide id="12" pos="1474">
          <p15:clr>
            <a:srgbClr val="F26B43"/>
          </p15:clr>
        </p15:guide>
        <p15:guide id="13" pos="4263">
          <p15:clr>
            <a:srgbClr val="F26B43"/>
          </p15:clr>
        </p15:guide>
        <p15:guide id="14" orient="horz" pos="2822">
          <p15:clr>
            <a:srgbClr val="F26B43"/>
          </p15:clr>
        </p15:guide>
        <p15:guide id="15" orient="horz" pos="275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3B30F1-BEAB-1D48-98D9-E0838B9BE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/>
          <a:srcRect t="86937"/>
          <a:stretch/>
        </p:blipFill>
        <p:spPr>
          <a:xfrm>
            <a:off x="0" y="4471626"/>
            <a:ext cx="9144000" cy="671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4CA67-DD21-8043-AD24-58925882A10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98188" y="4539884"/>
            <a:ext cx="1760102" cy="470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FACAD1-D0A6-9749-A5C6-07C38D8E6F7D}"/>
              </a:ext>
            </a:extLst>
          </p:cNvPr>
          <p:cNvSpPr txBox="1"/>
          <p:nvPr userDrawn="1"/>
        </p:nvSpPr>
        <p:spPr>
          <a:xfrm>
            <a:off x="7926850" y="4846638"/>
            <a:ext cx="9393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A98891B2-5225-5C40-A770-7C3A43B5E5B1}" type="slidenum">
              <a:rPr lang="en-US" sz="9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9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86">
          <p15:clr>
            <a:srgbClr val="F26B43"/>
          </p15:clr>
        </p15:guide>
        <p15:guide id="2" pos="1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6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mul.ac.uk/sef/people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/>
              <a:t>Welcome to Queen Mary, University of London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6" b="16153"/>
          <a:stretch/>
        </p:blipFill>
        <p:spPr>
          <a:xfrm>
            <a:off x="279400" y="974288"/>
            <a:ext cx="8586789" cy="28021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2A98C4-2016-CD8E-B30F-92D8316D63FA}"/>
              </a:ext>
            </a:extLst>
          </p:cNvPr>
          <p:cNvSpPr txBox="1"/>
          <p:nvPr/>
        </p:nvSpPr>
        <p:spPr>
          <a:xfrm>
            <a:off x="279400" y="3908738"/>
            <a:ext cx="48914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Careers Welcome Talk 16</a:t>
            </a:r>
            <a:r>
              <a:rPr lang="en-GB" baseline="30000" dirty="0"/>
              <a:t>th</a:t>
            </a:r>
            <a:r>
              <a:rPr lang="en-GB" dirty="0"/>
              <a:t> September 2025</a:t>
            </a:r>
          </a:p>
        </p:txBody>
      </p:sp>
    </p:spTree>
    <p:extLst>
      <p:ext uri="{BB962C8B-B14F-4D97-AF65-F5344CB8AC3E}">
        <p14:creationId xmlns:p14="http://schemas.microsoft.com/office/powerpoint/2010/main" val="3107659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60F95-0D68-D04C-C742-C684A398B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C47B4A-3202-19A8-C81A-767A88AC3D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062" y="332699"/>
            <a:ext cx="9080938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GB" sz="2000" dirty="0"/>
              <a:t>1. Job Hunting in the UK: What You Need to Know (Thursday 2nd Oct)</a:t>
            </a:r>
            <a:br>
              <a:rPr lang="en-GB" sz="1600" dirty="0"/>
            </a:br>
            <a:r>
              <a:rPr lang="en-GB" sz="1600" dirty="0"/>
              <a:t>	- hiring timelines, entry points and job search strategy</a:t>
            </a:r>
            <a:br>
              <a:rPr lang="en-GB" sz="1600" dirty="0"/>
            </a:br>
            <a:br>
              <a:rPr lang="en-GB" sz="1600" dirty="0"/>
            </a:br>
            <a:br>
              <a:rPr lang="en-GB" sz="1600" dirty="0"/>
            </a:br>
            <a:r>
              <a:rPr lang="en-GB" sz="2000" dirty="0"/>
              <a:t>2. Get shortlisted! How to create CVs, Cover Letters and Applications that stand out (9th Oct)</a:t>
            </a:r>
            <a:br>
              <a:rPr lang="en-GB" sz="1600" dirty="0"/>
            </a:br>
            <a:r>
              <a:rPr lang="en-GB" sz="1600" dirty="0"/>
              <a:t>	- including how to use AI tools effectively</a:t>
            </a:r>
            <a:br>
              <a:rPr lang="en-GB" sz="1600" dirty="0"/>
            </a:br>
            <a:br>
              <a:rPr lang="en-GB" sz="1600" dirty="0"/>
            </a:br>
            <a:br>
              <a:rPr lang="en-GB" sz="1600" dirty="0"/>
            </a:br>
            <a:r>
              <a:rPr lang="en-GB" sz="2000" dirty="0"/>
              <a:t>3. Finance Careers Explained: Career Paths and Trends You Need to Know  (16th Oct)</a:t>
            </a:r>
            <a:br>
              <a:rPr lang="en-GB" sz="2000" dirty="0"/>
            </a:br>
            <a:r>
              <a:rPr lang="en-GB" sz="2000" dirty="0"/>
              <a:t>	</a:t>
            </a:r>
            <a:r>
              <a:rPr lang="en-GB" sz="1600" dirty="0"/>
              <a:t>- the whole sector, not just IB</a:t>
            </a:r>
            <a:br>
              <a:rPr lang="en-GB" sz="1600" dirty="0"/>
            </a:br>
            <a:br>
              <a:rPr lang="en-GB" sz="1600" dirty="0"/>
            </a:br>
            <a:r>
              <a:rPr lang="en-GB" sz="2000" dirty="0"/>
              <a:t>4. Get Interview Ready:  Your Toolkit to Stand Out     (23rd Oct)</a:t>
            </a:r>
            <a:br>
              <a:rPr lang="en-GB" sz="1600" dirty="0"/>
            </a:br>
            <a:r>
              <a:rPr lang="en-GB" sz="1600" dirty="0"/>
              <a:t>	-  tools, techniques, and structures that help you impress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10256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4" b="11525"/>
          <a:stretch/>
        </p:blipFill>
        <p:spPr>
          <a:xfrm>
            <a:off x="287339" y="259703"/>
            <a:ext cx="8589962" cy="388385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276227" y="4177950"/>
            <a:ext cx="8578850" cy="265463"/>
          </a:xfrm>
        </p:spPr>
        <p:txBody>
          <a:bodyPr/>
          <a:lstStyle/>
          <a:p>
            <a:r>
              <a:rPr lang="en-GB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Q&amp;A at the end…</a:t>
            </a:r>
          </a:p>
        </p:txBody>
      </p:sp>
    </p:spTree>
    <p:extLst>
      <p:ext uri="{BB962C8B-B14F-4D97-AF65-F5344CB8AC3E}">
        <p14:creationId xmlns:p14="http://schemas.microsoft.com/office/powerpoint/2010/main" val="4181423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09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EDEBF4D-8CCF-7A19-F8BB-5C3DA6347745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/>
          <a:srcRect t="17274" b="17274"/>
          <a:stretch/>
        </p:blipFill>
        <p:spPr>
          <a:xfrm>
            <a:off x="2496823" y="1309603"/>
            <a:ext cx="6380274" cy="2808372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0F1A5C-8E61-8D62-B986-83144FEE037F}"/>
              </a:ext>
            </a:extLst>
          </p:cNvPr>
          <p:cNvSpPr txBox="1"/>
          <p:nvPr/>
        </p:nvSpPr>
        <p:spPr>
          <a:xfrm>
            <a:off x="2496620" y="4176072"/>
            <a:ext cx="6380680" cy="2542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tabLst>
                <a:tab pos="361950" algn="l"/>
              </a:tabLst>
            </a:pPr>
            <a:r>
              <a:rPr lang="en-US" sz="1400" b="0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staff: </a:t>
            </a:r>
            <a:r>
              <a:rPr lang="en-US" sz="1400" b="0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https://www.qmul.ac.uk/sef/people/</a:t>
            </a:r>
            <a:r>
              <a:rPr lang="en-US" sz="1400" b="0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579A23-68C8-C9B0-2A95-EE8E81C583E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596" y="262396"/>
            <a:ext cx="8672097" cy="1036377"/>
          </a:xfrm>
        </p:spPr>
        <p:txBody>
          <a:bodyPr>
            <a:normAutofit/>
          </a:bodyPr>
          <a:lstStyle/>
          <a:p>
            <a:r>
              <a:rPr lang="en-US" b="1" kern="1200" spc="-1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Professional Skills Development</a:t>
            </a:r>
          </a:p>
          <a:p>
            <a:r>
              <a:rPr lang="en-US" b="1" kern="1200" spc="-1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Team</a:t>
            </a:r>
            <a:endParaRPr lang="en-US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488502-FF80-1E2D-D90A-D0A255D004AB}"/>
              </a:ext>
            </a:extLst>
          </p:cNvPr>
          <p:cNvSpPr txBox="1"/>
          <p:nvPr/>
        </p:nvSpPr>
        <p:spPr>
          <a:xfrm>
            <a:off x="186597" y="1311275"/>
            <a:ext cx="2126297" cy="29527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1C3D74"/>
                </a:solidFill>
              </a:rPr>
              <a:t>Veronica Veleanu – PGT Deputy Director for Careers and Employability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000" b="1" dirty="0">
                <a:solidFill>
                  <a:srgbClr val="1C3D74"/>
                </a:solidFill>
              </a:rPr>
              <a:t>Kay </a:t>
            </a:r>
            <a:r>
              <a:rPr lang="en-GB" sz="1000" b="1" dirty="0" err="1">
                <a:solidFill>
                  <a:srgbClr val="1C3D74"/>
                </a:solidFill>
              </a:rPr>
              <a:t>Serroukh</a:t>
            </a:r>
            <a:r>
              <a:rPr lang="en-GB" sz="1000" b="1" dirty="0">
                <a:solidFill>
                  <a:srgbClr val="1C3D74"/>
                </a:solidFill>
              </a:rPr>
              <a:t> &amp; Maha Anis – Student Support Officers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1C3D74"/>
                </a:solidFill>
              </a:rPr>
              <a:t>Pash </a:t>
            </a:r>
            <a:r>
              <a:rPr lang="en-US" sz="1000" b="1" dirty="0" err="1">
                <a:solidFill>
                  <a:srgbClr val="1C3D74"/>
                </a:solidFill>
              </a:rPr>
              <a:t>Selopal</a:t>
            </a:r>
            <a:r>
              <a:rPr lang="en-US" sz="1000" b="1" dirty="0">
                <a:solidFill>
                  <a:srgbClr val="1C3D74"/>
                </a:solidFill>
              </a:rPr>
              <a:t> – Careers Consultant for SEF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1C3D74"/>
                </a:solidFill>
              </a:rPr>
              <a:t>Natasha Weller – Careers Workshops Leader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1C3D74"/>
                </a:solidFill>
              </a:rPr>
              <a:t>Jenny Brown – QM Elevate, School of the Arts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1C3D74"/>
                </a:solidFill>
              </a:rPr>
              <a:t>Lewis Wiley &amp; George Backhouse – </a:t>
            </a:r>
            <a:r>
              <a:rPr lang="en-US" sz="1000" b="1" dirty="0" err="1">
                <a:solidFill>
                  <a:srgbClr val="1C3D74"/>
                </a:solidFill>
              </a:rPr>
              <a:t>AmplifyME</a:t>
            </a:r>
            <a:r>
              <a:rPr lang="en-US" sz="1000" b="1" dirty="0">
                <a:solidFill>
                  <a:srgbClr val="1C3D74"/>
                </a:solidFill>
              </a:rPr>
              <a:t> Pathways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1C3D74"/>
                </a:solidFill>
              </a:rPr>
              <a:t>Kaity Briscoe – Alumni Lead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1C3D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64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sz="3200" dirty="0"/>
              <a:t>We provide targeted CV, cover letter, psychometric testing, assessment </a:t>
            </a:r>
            <a:r>
              <a:rPr lang="en-US" sz="3200" dirty="0" err="1"/>
              <a:t>centre</a:t>
            </a:r>
            <a:r>
              <a:rPr lang="en-US" sz="3200" dirty="0"/>
              <a:t> and interview workshops, online job simulations and one-to-one careers guidance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92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sz="3200" dirty="0"/>
              <a:t>We host interactive sessions with industry experts who give invaluable insights into their own fields and how to forge successful career paths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294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sz="2800" dirty="0"/>
              <a:t>We work with local businesses to provide you with opportunities to apply your knowledge and skills to real world scenarios via micro and SEF-specific workplace internships, consulting projects, and student-managed investment funds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04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sz="2800" dirty="0"/>
              <a:t>We run specialist modules in teaching highly sought after programming skills in the finance sector, as well as softer skills, such as effective and inter-cultural communication, verbal and non-verbal storytelling for success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478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sz="3200" dirty="0"/>
              <a:t>We </a:t>
            </a:r>
            <a:r>
              <a:rPr lang="en-US" sz="3200" dirty="0" err="1"/>
              <a:t>recognise</a:t>
            </a:r>
            <a:r>
              <a:rPr lang="en-US" sz="3200" dirty="0"/>
              <a:t> the value of networking through our flagship campus Careers Fair, International Careers Week, Focus on Finance Week, Professional Services Week, speed networking and our alumni events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396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884D3-433A-0F30-2361-290501ACEF9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596" y="262397"/>
            <a:ext cx="8672097" cy="480554"/>
          </a:xfrm>
        </p:spPr>
        <p:txBody>
          <a:bodyPr/>
          <a:lstStyle/>
          <a:p>
            <a:r>
              <a:rPr lang="en-US" dirty="0"/>
              <a:t>SEF Postgraduate Professional Skills Development</a:t>
            </a:r>
            <a:endParaRPr lang="en-GB" dirty="0"/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8075DC9E-D9E3-3399-161D-DBB25BE7DFB2}"/>
              </a:ext>
            </a:extLst>
          </p:cNvPr>
          <p:cNvSpPr txBox="1"/>
          <p:nvPr/>
        </p:nvSpPr>
        <p:spPr>
          <a:xfrm>
            <a:off x="498688" y="908542"/>
            <a:ext cx="7791872" cy="2826415"/>
          </a:xfrm>
          <a:prstGeom prst="rect">
            <a:avLst/>
          </a:prstGeom>
        </p:spPr>
        <p:txBody>
          <a:bodyPr vert="horz" wrap="square" lIns="0" tIns="165100" rIns="0" bIns="0" rtlCol="0" anchor="t">
            <a:spAutoFit/>
          </a:bodyPr>
          <a:lstStyle/>
          <a:p>
            <a:pPr marL="239395" indent="-226695">
              <a:spcBef>
                <a:spcPts val="1300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US" sz="1600" spc="-25" dirty="0">
                <a:solidFill>
                  <a:srgbClr val="16336E"/>
                </a:solidFill>
                <a:cs typeface="Carlito"/>
              </a:rPr>
              <a:t>Queen Mary MSc Investment Fund (QUMMIF)</a:t>
            </a:r>
          </a:p>
          <a:p>
            <a:pPr marL="239395" indent="-226695">
              <a:spcBef>
                <a:spcPts val="1300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US" sz="1600" spc="-25" dirty="0" err="1">
                <a:solidFill>
                  <a:srgbClr val="16336E"/>
                </a:solidFill>
                <a:cs typeface="Carlito"/>
              </a:rPr>
              <a:t>AmplifyME</a:t>
            </a:r>
            <a:r>
              <a:rPr lang="en-US" sz="1600" spc="-25" dirty="0">
                <a:solidFill>
                  <a:srgbClr val="16336E"/>
                </a:solidFill>
                <a:cs typeface="Carlito"/>
              </a:rPr>
              <a:t> Pathways</a:t>
            </a:r>
            <a:endParaRPr lang="en-US" sz="1600" dirty="0">
              <a:cs typeface="Carlito"/>
            </a:endParaRPr>
          </a:p>
          <a:p>
            <a:pPr marL="239395" indent="-226695">
              <a:spcBef>
                <a:spcPts val="1200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GB" sz="1600" spc="-5" dirty="0">
                <a:solidFill>
                  <a:srgbClr val="16336E"/>
                </a:solidFill>
              </a:rPr>
              <a:t>Bloomberg Market Concepts Certificate</a:t>
            </a:r>
          </a:p>
          <a:p>
            <a:pPr marL="239395" indent="-226695">
              <a:spcBef>
                <a:spcPts val="1200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GB" sz="1600" spc="-5" dirty="0">
                <a:solidFill>
                  <a:srgbClr val="16336E"/>
                </a:solidFill>
                <a:cs typeface="Carlito"/>
              </a:rPr>
              <a:t>Short</a:t>
            </a:r>
            <a:r>
              <a:rPr lang="en-GB" sz="1600" spc="-5" dirty="0">
                <a:solidFill>
                  <a:srgbClr val="16336E"/>
                </a:solidFill>
              </a:rPr>
              <a:t> modules: </a:t>
            </a:r>
            <a:r>
              <a:rPr lang="en-GB" sz="1600" spc="-5" dirty="0" err="1">
                <a:solidFill>
                  <a:srgbClr val="16336E"/>
                </a:solidFill>
              </a:rPr>
              <a:t>Matlab</a:t>
            </a:r>
            <a:r>
              <a:rPr lang="en-GB" sz="1600" spc="-5" dirty="0">
                <a:solidFill>
                  <a:srgbClr val="16336E"/>
                </a:solidFill>
              </a:rPr>
              <a:t>, C++, Applied Portfolio Management, Storytelling for Success</a:t>
            </a:r>
          </a:p>
          <a:p>
            <a:pPr marL="239395" indent="-226695">
              <a:spcBef>
                <a:spcPts val="1200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GB" sz="1600" spc="-5" dirty="0" err="1">
                <a:solidFill>
                  <a:srgbClr val="16336E"/>
                </a:solidFill>
              </a:rPr>
              <a:t>qNomics</a:t>
            </a:r>
            <a:endParaRPr lang="en-GB" sz="1600" spc="-5" dirty="0">
              <a:solidFill>
                <a:srgbClr val="16336E"/>
              </a:solidFill>
            </a:endParaRPr>
          </a:p>
          <a:p>
            <a:pPr marL="239395" indent="-22669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endParaRPr lang="en-GB" sz="1600" spc="-5" dirty="0">
              <a:solidFill>
                <a:srgbClr val="16336E"/>
              </a:solidFill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tabLst>
                <a:tab pos="239395" algn="l"/>
                <a:tab pos="240029" algn="l"/>
              </a:tabLst>
            </a:pPr>
            <a:r>
              <a:rPr lang="en-GB" sz="1600" spc="-5" dirty="0">
                <a:solidFill>
                  <a:schemeClr val="accent1">
                    <a:lumMod val="75000"/>
                  </a:schemeClr>
                </a:solidFill>
              </a:rPr>
              <a:t>Visit SEF Postgraduate Professional Skills Development - 2025/26 </a:t>
            </a:r>
            <a:r>
              <a:rPr lang="en-GB" sz="1600" spc="-5" dirty="0" err="1">
                <a:solidFill>
                  <a:schemeClr val="accent1">
                    <a:lumMod val="75000"/>
                  </a:schemeClr>
                </a:solidFill>
              </a:rPr>
              <a:t>QMPlus</a:t>
            </a:r>
            <a:r>
              <a:rPr lang="en-GB" sz="1600" spc="-5" dirty="0">
                <a:solidFill>
                  <a:schemeClr val="accent1">
                    <a:lumMod val="75000"/>
                  </a:schemeClr>
                </a:solidFill>
              </a:rPr>
              <a:t> page</a:t>
            </a:r>
          </a:p>
        </p:txBody>
      </p:sp>
    </p:spTree>
    <p:extLst>
      <p:ext uri="{BB962C8B-B14F-4D97-AF65-F5344CB8AC3E}">
        <p14:creationId xmlns:p14="http://schemas.microsoft.com/office/powerpoint/2010/main" val="3212434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CB63ABB-17CC-C766-2FDB-91DD8098D1F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596" y="262397"/>
            <a:ext cx="8672097" cy="480554"/>
          </a:xfrm>
        </p:spPr>
        <p:txBody>
          <a:bodyPr/>
          <a:lstStyle/>
          <a:p>
            <a:r>
              <a:rPr lang="en-US" dirty="0"/>
              <a:t>SEF Postgraduate Professional Skills Development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FECE34-9FB8-892D-ABB6-490881AD437F}"/>
              </a:ext>
            </a:extLst>
          </p:cNvPr>
          <p:cNvSpPr txBox="1"/>
          <p:nvPr/>
        </p:nvSpPr>
        <p:spPr>
          <a:xfrm>
            <a:off x="414952" y="972463"/>
            <a:ext cx="24368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Event info and registration link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Post-event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Links to Careers &amp; Enterprise, and external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Any announcements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Check your university email regularly!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41456C-31E1-1988-59B4-3D1836161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994" y="773979"/>
            <a:ext cx="6239095" cy="338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44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hannel 4 1">
      <a:dk1>
        <a:srgbClr val="000000"/>
      </a:dk1>
      <a:lt1>
        <a:srgbClr val="FFFFFF"/>
      </a:lt1>
      <a:dk2>
        <a:srgbClr val="585858"/>
      </a:dk2>
      <a:lt2>
        <a:srgbClr val="FFFFFF"/>
      </a:lt2>
      <a:accent1>
        <a:srgbClr val="6D2B83"/>
      </a:accent1>
      <a:accent2>
        <a:srgbClr val="D0091D"/>
      </a:accent2>
      <a:accent3>
        <a:srgbClr val="FFD611"/>
      </a:accent3>
      <a:accent4>
        <a:srgbClr val="85B6E2"/>
      </a:accent4>
      <a:accent5>
        <a:srgbClr val="62CBC5"/>
      </a:accent5>
      <a:accent6>
        <a:srgbClr val="7F7878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Queen Mary">
      <a:dk1>
        <a:srgbClr val="21386A"/>
      </a:dk1>
      <a:lt1>
        <a:sysClr val="window" lastClr="FFFFFF"/>
      </a:lt1>
      <a:dk2>
        <a:srgbClr val="21386A"/>
      </a:dk2>
      <a:lt2>
        <a:srgbClr val="D8D8D8"/>
      </a:lt2>
      <a:accent1>
        <a:srgbClr val="123181"/>
      </a:accent1>
      <a:accent2>
        <a:srgbClr val="792273"/>
      </a:accent2>
      <a:accent3>
        <a:srgbClr val="2DB8C5"/>
      </a:accent3>
      <a:accent4>
        <a:srgbClr val="CDA60C"/>
      </a:accent4>
      <a:accent5>
        <a:srgbClr val="BD1C1C"/>
      </a:accent5>
      <a:accent6>
        <a:srgbClr val="73B82B"/>
      </a:accent6>
      <a:hlink>
        <a:srgbClr val="E6007E"/>
      </a:hlink>
      <a:folHlink>
        <a:srgbClr val="2DB8C5"/>
      </a:folHlink>
    </a:clrScheme>
    <a:fontScheme name="Queen Ma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QMUL Document" ma:contentTypeID="0x0101005EA864BF41DF8A41860E925F5B29BCF500AD04A85D9458C94DBE97317C2C8DFF5C" ma:contentTypeVersion="43" ma:contentTypeDescription="" ma:contentTypeScope="" ma:versionID="4a09dd91952e3d179b6343cbf124090c">
  <xsd:schema xmlns:xsd="http://www.w3.org/2001/XMLSchema" xmlns:xs="http://www.w3.org/2001/XMLSchema" xmlns:p="http://schemas.microsoft.com/office/2006/metadata/properties" xmlns:ns1="http://schemas.microsoft.com/sharepoint/v3" xmlns:ns2="d5efd484-15aa-41a0-83f6-0646502cb6d6" xmlns:ns3="45ae7f3d-bcd0-4e4b-af93-f03a9fbb19b5" xmlns:ns4="6649982f-b66b-4072-8006-4697fed55f9d" targetNamespace="http://schemas.microsoft.com/office/2006/metadata/properties" ma:root="true" ma:fieldsID="4e1042d5b12b28a3d2c337c4bb199a9e" ns1:_="" ns2:_="" ns3:_="" ns4:_="">
    <xsd:import namespace="http://schemas.microsoft.com/sharepoint/v3"/>
    <xsd:import namespace="d5efd484-15aa-41a0-83f6-0646502cb6d6"/>
    <xsd:import namespace="45ae7f3d-bcd0-4e4b-af93-f03a9fbb19b5"/>
    <xsd:import namespace="6649982f-b66b-4072-8006-4697fed55f9d"/>
    <xsd:element name="properties">
      <xsd:complexType>
        <xsd:sequence>
          <xsd:element name="documentManagement">
            <xsd:complexType>
              <xsd:all>
                <xsd:element ref="ns1:QMULDocumentStatusTaxHTField0" minOccurs="0"/>
                <xsd:element ref="ns1:QMULDepartmentTaxHTField0" minOccurs="0"/>
                <xsd:element ref="ns1:QMULSchoolTaxHTField0" minOccurs="0"/>
                <xsd:element ref="ns1:QMULDocumentTypeTaxHTField0" minOccurs="0"/>
                <xsd:element ref="ns1:QMULLocationTaxHTField0" minOccurs="0"/>
                <xsd:element ref="ns1:QMULInformationClassificationTaxHTField0" minOccurs="0"/>
                <xsd:element ref="ns1:QMULAcademicYear" minOccurs="0"/>
                <xsd:element ref="ns1:QMULProject" minOccurs="0"/>
                <xsd:element ref="ns1:QMULReviewDate" minOccurs="0"/>
                <xsd:element ref="ns1:QMULOwner" minOccurs="0"/>
                <xsd:element ref="ns2:TaxKeywordTaxHTField" minOccurs="0"/>
                <xsd:element ref="ns2:TaxCatchAll" minOccurs="0"/>
                <xsd:element ref="ns2:TaxCatchAllLabel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QMULDocumentStatusTaxHTField0" ma:index="8" nillable="true" ma:taxonomy="true" ma:internalName="QMULDocumentStatusTaxHTField0" ma:taxonomyFieldName="QMULDocumentStatus" ma:displayName="Document Status" ma:default="" ma:fieldId="{083bdfb7-9f4e-4bc9-b582-62ed6b950f9e}" ma:sspId="9c18f9b8-5ae4-4f0b-a238-a922c51e2dda" ma:termSetId="780aba48-6c17-4ca0-84b9-f0207a0956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DepartmentTaxHTField0" ma:index="10" nillable="true" ma:taxonomy="true" ma:internalName="QMULDepartmentTaxHTField0" ma:taxonomyFieldName="QMULDepartment" ma:displayName="Department" ma:readOnly="false" ma:default="" ma:fieldId="{2a7d89f9-5f8e-4c42-ab4f-aa1fc3002ea0}" ma:sspId="9c18f9b8-5ae4-4f0b-a238-a922c51e2dda" ma:termSetId="28874c57-2df5-45e8-a804-d15afc96d4e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SchoolTaxHTField0" ma:index="12" nillable="true" ma:taxonomy="true" ma:internalName="QMULSchoolTaxHTField0" ma:taxonomyFieldName="QMULSchool" ma:displayName="School" ma:readOnly="false" ma:default="" ma:fieldId="{46346f8e-3161-4021-8b14-3dcca2e3ca8d}" ma:sspId="9c18f9b8-5ae4-4f0b-a238-a922c51e2dda" ma:termSetId="0f9f7e9f-7d6b-4cae-9193-a3e3200f87d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DocumentTypeTaxHTField0" ma:index="14" nillable="true" ma:taxonomy="true" ma:internalName="QMULDocumentTypeTaxHTField0" ma:taxonomyFieldName="QMULDocumentType" ma:displayName="Document Type" ma:default="" ma:fieldId="{2596c3af-0d77-4ea4-a15d-d3f71457b096}" ma:sspId="9c18f9b8-5ae4-4f0b-a238-a922c51e2dda" ma:termSetId="8ec3f1bd-c4f8-46a7-ae88-878ed3be39d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LocationTaxHTField0" ma:index="16" nillable="true" ma:taxonomy="true" ma:internalName="QMULLocationTaxHTField0" ma:taxonomyFieldName="QMULLocation" ma:displayName="Location" ma:default="" ma:fieldId="{29b985f4-a05e-4f39-b5da-e9fb81ddaa79}" ma:sspId="9c18f9b8-5ae4-4f0b-a238-a922c51e2dda" ma:termSetId="5327f1c4-618f-4317-b197-fc29da39fa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InformationClassificationTaxHTField0" ma:index="18" nillable="true" ma:taxonomy="true" ma:internalName="QMULInformationClassificationTaxHTField0" ma:taxonomyFieldName="QMULInformationClassification" ma:displayName="Information Classification" ma:default="1;#Protect|9124d8d9-0c1c-41e9-aa14-aba001e9a028" ma:fieldId="{57b3469a-2ea1-4a06-a2d1-c99ce62a5d6f}" ma:sspId="9c18f9b8-5ae4-4f0b-a238-a922c51e2dda" ma:termSetId="a3d7b326-4e5e-4e73-95fa-6245adfab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AcademicYear" ma:index="20" nillable="true" ma:displayName="Academic Year" ma:decimals="0" ma:internalName="QMULAcademicYear" ma:percentage="FALSE">
      <xsd:simpleType>
        <xsd:restriction base="dms:Number">
          <xsd:maxInclusive value="9999"/>
          <xsd:minInclusive value="1000"/>
        </xsd:restriction>
      </xsd:simpleType>
    </xsd:element>
    <xsd:element name="QMULProject" ma:index="21" nillable="true" ma:displayName="Project" ma:internalName="QMULProject">
      <xsd:simpleType>
        <xsd:restriction base="dms:Text">
          <xsd:maxLength value="255"/>
        </xsd:restriction>
      </xsd:simpleType>
    </xsd:element>
    <xsd:element name="QMULReviewDate" ma:index="22" nillable="true" ma:displayName="Review Date" ma:format="DateOnly" ma:internalName="QMULReviewDate">
      <xsd:simpleType>
        <xsd:restriction base="dms:DateTime"/>
      </xsd:simpleType>
    </xsd:element>
    <xsd:element name="QMULOwner" ma:index="23" nillable="true" ma:displayName="Owner" ma:list="UserInfo" ma:SharePointGroup="0" ma:internalName="QMUL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fd484-15aa-41a0-83f6-0646502cb6d6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24" nillable="true" ma:taxonomy="true" ma:internalName="TaxKeywordTaxHTField" ma:taxonomyFieldName="TaxKeyword" ma:displayName="Enterprise Keywords" ma:fieldId="{23f27201-bee3-471e-b2e7-b64fd8b7ca38}" ma:taxonomyMulti="true" ma:sspId="9c18f9b8-5ae4-4f0b-a238-a922c51e2dd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6" nillable="true" ma:displayName="Taxonomy Catch All Column" ma:hidden="true" ma:list="{2a7529b9-a3eb-44e9-919b-0c3dc59600a2}" ma:internalName="TaxCatchAll" ma:showField="CatchAllData" ma:web="6649982f-b66b-4072-8006-4697fed55f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7" nillable="true" ma:displayName="Taxonomy Catch All Column1" ma:hidden="true" ma:list="{2a7529b9-a3eb-44e9-919b-0c3dc59600a2}" ma:internalName="TaxCatchAllLabel" ma:readOnly="true" ma:showField="CatchAllDataLabel" ma:web="6649982f-b66b-4072-8006-4697fed55f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e7f3d-bcd0-4e4b-af93-f03a9fbb19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2" nillable="true" ma:displayName="Tags" ma:internalName="MediaServiceAutoTags" ma:readOnly="true">
      <xsd:simpleType>
        <xsd:restriction base="dms:Text"/>
      </xsd:simpleType>
    </xsd:element>
    <xsd:element name="MediaServiceOCR" ma:index="3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9" nillable="true" ma:displayName="Location" ma:internalName="MediaServiceLocation" ma:readOnly="true">
      <xsd:simpleType>
        <xsd:restriction base="dms:Text"/>
      </xsd:simpleType>
    </xsd:element>
    <xsd:element name="MediaLengthInSeconds" ma:index="4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2" nillable="true" ma:taxonomy="true" ma:internalName="lcf76f155ced4ddcb4097134ff3c332f" ma:taxonomyFieldName="MediaServiceImageTags" ma:displayName="Image Tags" ma:readOnly="false" ma:fieldId="{5cf76f15-5ced-4ddc-b409-7134ff3c332f}" ma:taxonomyMulti="true" ma:sspId="9c18f9b8-5ae4-4f0b-a238-a922c51e2d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9982f-b66b-4072-8006-4697fed55f9d" elementFormDefault="qualified">
    <xsd:import namespace="http://schemas.microsoft.com/office/2006/documentManagement/types"/>
    <xsd:import namespace="http://schemas.microsoft.com/office/infopath/2007/PartnerControls"/>
    <xsd:element name="SharedWithUsers" ma:index="3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9c18f9b8-5ae4-4f0b-a238-a922c51e2dda" ContentTypeId="0x0101005EA864BF41DF8A41860E925F5B29BCF5" PreviousValue="false"/>
</file>

<file path=customXml/itemProps1.xml><?xml version="1.0" encoding="utf-8"?>
<ds:datastoreItem xmlns:ds="http://schemas.openxmlformats.org/officeDocument/2006/customXml" ds:itemID="{8069F142-4DA7-4B45-A568-C1DF40445D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DF072F-3962-4731-9B49-5998CA7915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5efd484-15aa-41a0-83f6-0646502cb6d6"/>
    <ds:schemaRef ds:uri="45ae7f3d-bcd0-4e4b-af93-f03a9fbb19b5"/>
    <ds:schemaRef ds:uri="6649982f-b66b-4072-8006-4697fed55f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601853E-C107-464C-8076-9AF712BD5586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</TotalTime>
  <Words>451</Words>
  <Application>Microsoft Office PowerPoint</Application>
  <PresentationFormat>On-screen Show (16:9)</PresentationFormat>
  <Paragraphs>44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4 Text</vt:lpstr>
      <vt:lpstr>Arial</vt:lpstr>
      <vt:lpstr>Calibri</vt:lpstr>
      <vt:lpstr>Carlito</vt:lpstr>
      <vt:lpstr>Channel 4 Chadwick</vt:lpstr>
      <vt:lpstr>Office Theme</vt:lpstr>
      <vt:lpstr>1_Custom Design</vt:lpstr>
      <vt:lpstr>2_Custom Design</vt:lpstr>
      <vt:lpstr>Welcome to Queen Mary, University of London</vt:lpstr>
      <vt:lpstr>PowerPoint Presentation</vt:lpstr>
      <vt:lpstr>We provide targeted CV, cover letter, psychometric testing, assessment centre and interview workshops, online job simulations and one-to-one careers guidance</vt:lpstr>
      <vt:lpstr>We host interactive sessions with industry experts who give invaluable insights into their own fields and how to forge successful career paths</vt:lpstr>
      <vt:lpstr>We work with local businesses to provide you with opportunities to apply your knowledge and skills to real world scenarios via micro and SEF-specific workplace internships, consulting projects, and student-managed investment funds</vt:lpstr>
      <vt:lpstr>We run specialist modules in teaching highly sought after programming skills in the finance sector, as well as softer skills, such as effective and inter-cultural communication, verbal and non-verbal storytelling for success</vt:lpstr>
      <vt:lpstr>We recognise the value of networking through our flagship campus Careers Fair, International Careers Week, Focus on Finance Week, Professional Services Week, speed networking and our alumni events</vt:lpstr>
      <vt:lpstr>PowerPoint Presentation</vt:lpstr>
      <vt:lpstr>PowerPoint Presentation</vt:lpstr>
      <vt:lpstr>1. Job Hunting in the UK: What You Need to Know (Thursday 2nd Oct)  - hiring timelines, entry points and job search strategy   2. Get shortlisted! How to create CVs, Cover Letters and Applications that stand out (9th Oct)  - including how to use AI tools effectively   3. Finance Careers Explained: Career Paths and Trends You Need to Know  (16th Oct)  - the whole sector, not just IB  4. Get Interview Ready:  Your Toolkit to Stand Out     (23rd Oct)  -  tools, techniques, and structures that help you impress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J</dc:creator>
  <cp:lastModifiedBy>Veronica Veleanu</cp:lastModifiedBy>
  <cp:revision>111</cp:revision>
  <dcterms:created xsi:type="dcterms:W3CDTF">2020-06-18T12:08:25Z</dcterms:created>
  <dcterms:modified xsi:type="dcterms:W3CDTF">2025-09-18T14:31:42Z</dcterms:modified>
</cp:coreProperties>
</file>