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sldIdLst>
    <p:sldId id="271" r:id="rId6"/>
    <p:sldId id="256" r:id="rId7"/>
    <p:sldId id="257" r:id="rId8"/>
    <p:sldId id="259" r:id="rId9"/>
    <p:sldId id="270" r:id="rId10"/>
    <p:sldId id="269" r:id="rId11"/>
    <p:sldId id="268" r:id="rId12"/>
    <p:sldId id="273" r:id="rId13"/>
    <p:sldId id="274" r:id="rId14"/>
    <p:sldId id="272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5FF02-2A34-CA42-5227-DD6D0CC80127}" v="717" dt="2020-04-29T12:31:32.557"/>
    <p1510:client id="{40EAAFB1-7F95-A96C-5822-3B37E39A708A}" v="3" dt="2020-10-29T08:43:41.505"/>
    <p1510:client id="{6DDED142-3DF4-E675-8441-23319F640BAB}" v="29" dt="2020-10-28T09:52:25.632"/>
    <p1510:client id="{816F462B-7C7C-E5A0-A813-FD064F463374}" v="1" dt="2021-02-08T11:48:27.981"/>
    <p1510:client id="{85961C35-0255-67F2-B410-496A8E986DEA}" v="24" dt="2020-06-03T12:07:03.752"/>
    <p1510:client id="{9DEEDEFF-8393-D8BC-6EC3-78D57C6B0CB3}" v="19" dt="2021-10-20T13:42:03.569"/>
    <p1510:client id="{AD344F4C-31AA-860E-1212-9220ED3A4254}" v="94" dt="2021-02-17T14:35:22.179"/>
    <p1510:client id="{EAE9BFF2-557C-469D-A9FA-226E96A7EE4C}" v="6" dt="2020-04-29T11:22:48.307"/>
    <p1510:client id="{EE145E83-5DE5-7CD4-1E02-6B33923E2281}" v="1" dt="2021-11-03T11:57:14.990"/>
    <p1510:client id="{F0BBA0B5-EFA6-092F-7892-F19D27ACAEF5}" v="60" dt="2021-10-20T13:58:09.8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14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964E-0142-9340-9440-2E3F0FE89780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D7CA-0407-1F4C-91F5-ABA0CFE71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887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964E-0142-9340-9440-2E3F0FE89780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D7CA-0407-1F4C-91F5-ABA0CFE71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81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964E-0142-9340-9440-2E3F0FE89780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D7CA-0407-1F4C-91F5-ABA0CFE71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92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964E-0142-9340-9440-2E3F0FE89780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D7CA-0407-1F4C-91F5-ABA0CFE71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06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964E-0142-9340-9440-2E3F0FE89780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D7CA-0407-1F4C-91F5-ABA0CFE71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06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964E-0142-9340-9440-2E3F0FE89780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D7CA-0407-1F4C-91F5-ABA0CFE71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22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964E-0142-9340-9440-2E3F0FE89780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D7CA-0407-1F4C-91F5-ABA0CFE71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71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964E-0142-9340-9440-2E3F0FE89780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D7CA-0407-1F4C-91F5-ABA0CFE71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62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964E-0142-9340-9440-2E3F0FE89780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D7CA-0407-1F4C-91F5-ABA0CFE71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75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964E-0142-9340-9440-2E3F0FE89780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D7CA-0407-1F4C-91F5-ABA0CFE71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60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964E-0142-9340-9440-2E3F0FE89780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D7CA-0407-1F4C-91F5-ABA0CFE71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45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9964E-0142-9340-9440-2E3F0FE89780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AD7CA-0407-1F4C-91F5-ABA0CFE71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84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8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qmplus.qmul.ac.uk/course/view.php?id=5339" TargetMode="External"/><Relationship Id="rId2" Type="http://schemas.openxmlformats.org/officeDocument/2006/relationships/hyperlink" Target="https://elearning.qmul.ac.uk/enhancing-your-teaching/abc-learning-design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C1D10F-6C36-E64E-94B8-F9E092BD8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372" y="1467232"/>
            <a:ext cx="3107967" cy="35619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Introduction to ABC Learning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56719F-26A2-FF4E-A046-601D94EA8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8148" y="801865"/>
            <a:ext cx="4979346" cy="5658569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l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While we are waiting:</a:t>
            </a:r>
          </a:p>
          <a:p>
            <a:pPr algn="l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Please keep your mic muted unless asked to speak – sounds a bit officious but it can get very noisy and distracting with everyone’s mics on!)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Note the icons towards the bottom centre of the screen...this is where you can mute/unmute your mic and raise your hand to attract attention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Check your sound is working (click on the “cog” icon in the bottom right of the window)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Go to the chat window (speech bubble icon towards the bottom right) and type who you are and where in QMUL you’re from.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If you do not have a microphone or are not in a context where you can speak, please let me know in the chat window...I will then know not to call on you to speak!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69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5802F-A159-4688-B084-0DB3802C865C}"/>
              </a:ext>
            </a:extLst>
          </p:cNvPr>
          <p:cNvSpPr/>
          <p:nvPr/>
        </p:nvSpPr>
        <p:spPr>
          <a:xfrm>
            <a:off x="-1711" y="-1711"/>
            <a:ext cx="9143999" cy="3497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B2A3E-C1E7-49FC-A78E-1D719A97AF4D}"/>
              </a:ext>
            </a:extLst>
          </p:cNvPr>
          <p:cNvSpPr/>
          <p:nvPr/>
        </p:nvSpPr>
        <p:spPr>
          <a:xfrm>
            <a:off x="-1711" y="3495673"/>
            <a:ext cx="9143999" cy="33606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A719CD-0BE0-44C3-B05C-F843F3D8EBF7}"/>
              </a:ext>
            </a:extLst>
          </p:cNvPr>
          <p:cNvSpPr/>
          <p:nvPr/>
        </p:nvSpPr>
        <p:spPr>
          <a:xfrm>
            <a:off x="4395" y="4395"/>
            <a:ext cx="3214076" cy="34876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C724EA-82F3-41F2-BE04-43F9ADFD138E}"/>
              </a:ext>
            </a:extLst>
          </p:cNvPr>
          <p:cNvSpPr/>
          <p:nvPr/>
        </p:nvSpPr>
        <p:spPr>
          <a:xfrm>
            <a:off x="3218472" y="14832"/>
            <a:ext cx="2979615" cy="34876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FE2A86-43A7-44E9-98AE-42F1E2FD8724}"/>
              </a:ext>
            </a:extLst>
          </p:cNvPr>
          <p:cNvSpPr/>
          <p:nvPr/>
        </p:nvSpPr>
        <p:spPr>
          <a:xfrm>
            <a:off x="3218472" y="3502447"/>
            <a:ext cx="2979615" cy="33623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63DDB0-57B4-47EB-BBF7-99F971FCE48B}"/>
              </a:ext>
            </a:extLst>
          </p:cNvPr>
          <p:cNvSpPr txBox="1"/>
          <p:nvPr/>
        </p:nvSpPr>
        <p:spPr>
          <a:xfrm>
            <a:off x="643003" y="100208"/>
            <a:ext cx="12818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Acquisition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E5AA4-A0D5-4672-8CB5-48086E976D3F}"/>
              </a:ext>
            </a:extLst>
          </p:cNvPr>
          <p:cNvSpPr txBox="1"/>
          <p:nvPr/>
        </p:nvSpPr>
        <p:spPr>
          <a:xfrm>
            <a:off x="4014591" y="100207"/>
            <a:ext cx="12818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Discussion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E4782E-51CF-4B90-8A9C-512778DABDEC}"/>
              </a:ext>
            </a:extLst>
          </p:cNvPr>
          <p:cNvSpPr txBox="1"/>
          <p:nvPr/>
        </p:nvSpPr>
        <p:spPr>
          <a:xfrm>
            <a:off x="7010399" y="100207"/>
            <a:ext cx="15010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Collaboration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A5A84D-24FF-46C2-A1ED-11C2027CCFB9}"/>
              </a:ext>
            </a:extLst>
          </p:cNvPr>
          <p:cNvSpPr txBox="1"/>
          <p:nvPr/>
        </p:nvSpPr>
        <p:spPr>
          <a:xfrm>
            <a:off x="872646" y="3617933"/>
            <a:ext cx="12818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Production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7DAED0-F9E0-463D-AFA6-FCCF17299506}"/>
              </a:ext>
            </a:extLst>
          </p:cNvPr>
          <p:cNvSpPr txBox="1"/>
          <p:nvPr/>
        </p:nvSpPr>
        <p:spPr>
          <a:xfrm>
            <a:off x="4014590" y="3617932"/>
            <a:ext cx="14488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Investigation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207E0B-6D54-4FBC-9ACE-F83ED7E78C30}"/>
              </a:ext>
            </a:extLst>
          </p:cNvPr>
          <p:cNvSpPr txBox="1"/>
          <p:nvPr/>
        </p:nvSpPr>
        <p:spPr>
          <a:xfrm>
            <a:off x="7010399" y="3617932"/>
            <a:ext cx="12818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Practice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A35B04-D982-EA47-BA81-E5CD0D288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581" y="5186943"/>
            <a:ext cx="1092318" cy="869331"/>
          </a:xfrm>
          <a:prstGeom prst="rect">
            <a:avLst/>
          </a:prstGeom>
        </p:spPr>
      </p:pic>
      <p:pic>
        <p:nvPicPr>
          <p:cNvPr id="16" name="Picture 15" descr="A picture containing knife, table&#10;&#10;Description automatically generated">
            <a:extLst>
              <a:ext uri="{FF2B5EF4-FFF2-40B4-BE49-F238E27FC236}">
                <a16:creationId xmlns:a16="http://schemas.microsoft.com/office/drawing/2014/main" id="{BBC7D724-F23B-0B4D-8DCD-29BB12566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466" y="469539"/>
            <a:ext cx="1360004" cy="789680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6CAA0F-110B-5D43-BCCE-80614B64F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741" y="1056744"/>
            <a:ext cx="772376" cy="654103"/>
          </a:xfrm>
          <a:prstGeom prst="rect">
            <a:avLst/>
          </a:prstGeom>
        </p:spPr>
      </p:pic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2B2B80-6430-6543-BCFC-C55359987A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067" y="1109773"/>
            <a:ext cx="1279137" cy="1023310"/>
          </a:xfrm>
          <a:prstGeom prst="rect">
            <a:avLst/>
          </a:prstGeom>
        </p:spPr>
      </p:pic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B65349-A5BF-CD4C-9393-9044D3148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739" y="1539623"/>
            <a:ext cx="812800" cy="539750"/>
          </a:xfrm>
          <a:prstGeom prst="rect">
            <a:avLst/>
          </a:prstGeom>
        </p:spPr>
      </p:pic>
      <p:pic>
        <p:nvPicPr>
          <p:cNvPr id="24" name="Picture 23" descr="A picture containing table&#10;&#10;Description automatically generated">
            <a:extLst>
              <a:ext uri="{FF2B5EF4-FFF2-40B4-BE49-F238E27FC236}">
                <a16:creationId xmlns:a16="http://schemas.microsoft.com/office/drawing/2014/main" id="{CD56AC8F-1146-9E4D-8D51-9450391605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015" y="1972103"/>
            <a:ext cx="1435984" cy="747731"/>
          </a:xfrm>
          <a:prstGeom prst="rect">
            <a:avLst/>
          </a:prstGeom>
        </p:spPr>
      </p:pic>
      <p:pic>
        <p:nvPicPr>
          <p:cNvPr id="26" name="Picture 25" descr="A picture containing table&#10;&#10;Description automatically generated">
            <a:extLst>
              <a:ext uri="{FF2B5EF4-FFF2-40B4-BE49-F238E27FC236}">
                <a16:creationId xmlns:a16="http://schemas.microsoft.com/office/drawing/2014/main" id="{4DCA6238-56F4-6748-927D-4631535B1B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2376" y="397371"/>
            <a:ext cx="1526871" cy="787047"/>
          </a:xfrm>
          <a:prstGeom prst="rect">
            <a:avLst/>
          </a:prstGeom>
        </p:spPr>
      </p:pic>
      <p:pic>
        <p:nvPicPr>
          <p:cNvPr id="28" name="Picture 2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C05185-A60A-5E4B-AE31-CEBB84CDEA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8529" y="793681"/>
            <a:ext cx="1022097" cy="902392"/>
          </a:xfrm>
          <a:prstGeom prst="rect">
            <a:avLst/>
          </a:prstGeom>
        </p:spPr>
      </p:pic>
      <p:pic>
        <p:nvPicPr>
          <p:cNvPr id="30" name="Picture 2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ED5BBAF-0210-FE4D-9184-BE3D2CF98D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3943" y="1088515"/>
            <a:ext cx="1196285" cy="1073302"/>
          </a:xfrm>
          <a:prstGeom prst="rect">
            <a:avLst/>
          </a:prstGeom>
        </p:spPr>
      </p:pic>
      <p:pic>
        <p:nvPicPr>
          <p:cNvPr id="32" name="Picture 3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279F1D-43D4-2B46-81CA-3A5460E9C3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5954" y="1751856"/>
            <a:ext cx="1279137" cy="1156785"/>
          </a:xfrm>
          <a:prstGeom prst="rect">
            <a:avLst/>
          </a:prstGeom>
        </p:spPr>
      </p:pic>
      <p:pic>
        <p:nvPicPr>
          <p:cNvPr id="34" name="Picture 33" descr="A picture containing table&#10;&#10;Description automatically generated">
            <a:extLst>
              <a:ext uri="{FF2B5EF4-FFF2-40B4-BE49-F238E27FC236}">
                <a16:creationId xmlns:a16="http://schemas.microsoft.com/office/drawing/2014/main" id="{5629A3F8-0557-0E41-AD4C-DCED48928C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03989" y="1616468"/>
            <a:ext cx="1378588" cy="436963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BA8C230A-1006-2943-A399-85EC60E03F0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9089" y="2642569"/>
            <a:ext cx="1208102" cy="705939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5EC12633-D7DB-3041-89A9-EAC0B01113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22227" y="2342264"/>
            <a:ext cx="1208102" cy="705939"/>
          </a:xfrm>
          <a:prstGeom prst="rect">
            <a:avLst/>
          </a:prstGeom>
        </p:spPr>
      </p:pic>
      <p:pic>
        <p:nvPicPr>
          <p:cNvPr id="42" name="Picture 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124C7B-C7DF-C144-8903-E9242C4F1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429" y="4018785"/>
            <a:ext cx="763044" cy="644772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236974-FB72-F04B-8C18-3F52EEE8786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26707" y="2027525"/>
            <a:ext cx="757489" cy="675913"/>
          </a:xfrm>
          <a:prstGeom prst="rect">
            <a:avLst/>
          </a:prstGeom>
        </p:spPr>
      </p:pic>
      <p:pic>
        <p:nvPicPr>
          <p:cNvPr id="45" name="Picture 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F2340F-3C79-BD45-8B98-0612303766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38654" y="500053"/>
            <a:ext cx="757489" cy="675913"/>
          </a:xfrm>
          <a:prstGeom prst="rect">
            <a:avLst/>
          </a:prstGeom>
        </p:spPr>
      </p:pic>
      <p:pic>
        <p:nvPicPr>
          <p:cNvPr id="47" name="Picture 4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260712-3E56-C447-9573-4AF9E747640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92241" y="2671963"/>
            <a:ext cx="863681" cy="792449"/>
          </a:xfrm>
          <a:prstGeom prst="rect">
            <a:avLst/>
          </a:prstGeom>
        </p:spPr>
      </p:pic>
      <p:pic>
        <p:nvPicPr>
          <p:cNvPr id="49" name="Picture 4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47E90D4-65F7-EE40-8C88-B8288694DC4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28105" y="404781"/>
            <a:ext cx="1034472" cy="940429"/>
          </a:xfrm>
          <a:prstGeom prst="rect">
            <a:avLst/>
          </a:prstGeom>
        </p:spPr>
      </p:pic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E28CDCF6-FA8C-5E4A-AB36-23551DDDBA1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85864" y="710756"/>
            <a:ext cx="934052" cy="608363"/>
          </a:xfrm>
          <a:prstGeom prst="rect">
            <a:avLst/>
          </a:prstGeom>
        </p:spPr>
      </p:pic>
      <p:pic>
        <p:nvPicPr>
          <p:cNvPr id="53" name="Picture 52" descr="A close up of a sign&#10;&#10;Description automatically generated">
            <a:extLst>
              <a:ext uri="{FF2B5EF4-FFF2-40B4-BE49-F238E27FC236}">
                <a16:creationId xmlns:a16="http://schemas.microsoft.com/office/drawing/2014/main" id="{31F5F7DB-3DB5-2F4C-9750-5DE91D9CA5A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07331" y="1749075"/>
            <a:ext cx="801822" cy="689285"/>
          </a:xfrm>
          <a:prstGeom prst="rect">
            <a:avLst/>
          </a:prstGeom>
        </p:spPr>
      </p:pic>
      <p:pic>
        <p:nvPicPr>
          <p:cNvPr id="55" name="Picture 54" descr="A close up of a sign&#10;&#10;Description automatically generated">
            <a:extLst>
              <a:ext uri="{FF2B5EF4-FFF2-40B4-BE49-F238E27FC236}">
                <a16:creationId xmlns:a16="http://schemas.microsoft.com/office/drawing/2014/main" id="{A6B788C1-4406-FD4F-811B-B121634D691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94300" y="2105857"/>
            <a:ext cx="637497" cy="649997"/>
          </a:xfrm>
          <a:prstGeom prst="rect">
            <a:avLst/>
          </a:prstGeom>
        </p:spPr>
      </p:pic>
      <p:pic>
        <p:nvPicPr>
          <p:cNvPr id="57" name="Picture 56" descr="A close up of a sign&#10;&#10;Description automatically generated">
            <a:extLst>
              <a:ext uri="{FF2B5EF4-FFF2-40B4-BE49-F238E27FC236}">
                <a16:creationId xmlns:a16="http://schemas.microsoft.com/office/drawing/2014/main" id="{7865D85E-B686-224B-A448-8E55FC7119C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4891" y="3967676"/>
            <a:ext cx="649797" cy="662538"/>
          </a:xfrm>
          <a:prstGeom prst="rect">
            <a:avLst/>
          </a:prstGeom>
        </p:spPr>
      </p:pic>
      <p:pic>
        <p:nvPicPr>
          <p:cNvPr id="58" name="Picture 57" descr="A close up of a sign&#10;&#10;Description automatically generated">
            <a:extLst>
              <a:ext uri="{FF2B5EF4-FFF2-40B4-BE49-F238E27FC236}">
                <a16:creationId xmlns:a16="http://schemas.microsoft.com/office/drawing/2014/main" id="{0D3F56A6-1D20-AE42-96AA-5299BE59A0C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4188" y="3985193"/>
            <a:ext cx="821914" cy="706558"/>
          </a:xfrm>
          <a:prstGeom prst="rect">
            <a:avLst/>
          </a:prstGeom>
        </p:spPr>
      </p:pic>
      <p:pic>
        <p:nvPicPr>
          <p:cNvPr id="60" name="Picture 59" descr="A picture containing table&#10;&#10;Description automatically generated">
            <a:extLst>
              <a:ext uri="{FF2B5EF4-FFF2-40B4-BE49-F238E27FC236}">
                <a16:creationId xmlns:a16="http://schemas.microsoft.com/office/drawing/2014/main" id="{91457D35-1A76-DE48-B87E-0D5048BCF18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31920" y="1405632"/>
            <a:ext cx="1065529" cy="929726"/>
          </a:xfrm>
          <a:prstGeom prst="rect">
            <a:avLst/>
          </a:prstGeom>
        </p:spPr>
      </p:pic>
      <p:pic>
        <p:nvPicPr>
          <p:cNvPr id="62" name="Picture 61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422049-0365-7344-A8B5-D9F11DC1B89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93283" y="90472"/>
            <a:ext cx="976604" cy="838405"/>
          </a:xfrm>
          <a:prstGeom prst="rect">
            <a:avLst/>
          </a:prstGeom>
        </p:spPr>
      </p:pic>
      <p:pic>
        <p:nvPicPr>
          <p:cNvPr id="63" name="Picture 6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5A1BE5-CD94-124C-83E7-6842F97AB1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6063" y="4094810"/>
            <a:ext cx="812800" cy="539750"/>
          </a:xfrm>
          <a:prstGeom prst="rect">
            <a:avLst/>
          </a:prstGeom>
        </p:spPr>
      </p:pic>
      <p:pic>
        <p:nvPicPr>
          <p:cNvPr id="65" name="Picture 6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7A5DB3-125B-8148-977E-4A638198E84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59990" y="4636820"/>
            <a:ext cx="1473696" cy="1076932"/>
          </a:xfrm>
          <a:prstGeom prst="rect">
            <a:avLst/>
          </a:prstGeom>
        </p:spPr>
      </p:pic>
      <p:pic>
        <p:nvPicPr>
          <p:cNvPr id="66" name="Picture 6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E8CBB38-5D42-9742-AB05-62DF28B785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8001" y="4634172"/>
            <a:ext cx="1022097" cy="902392"/>
          </a:xfrm>
          <a:prstGeom prst="rect">
            <a:avLst/>
          </a:prstGeom>
        </p:spPr>
      </p:pic>
      <p:pic>
        <p:nvPicPr>
          <p:cNvPr id="68" name="Picture 6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9E208F-05EC-9240-8BA4-62CD8A4FF22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07430" y="5324478"/>
            <a:ext cx="983353" cy="888190"/>
          </a:xfrm>
          <a:prstGeom prst="rect">
            <a:avLst/>
          </a:prstGeom>
        </p:spPr>
      </p:pic>
      <p:pic>
        <p:nvPicPr>
          <p:cNvPr id="70" name="Picture 69" descr="A screenshot of a cell phone&#10;&#10;Description automatically generated">
            <a:extLst>
              <a:ext uri="{FF2B5EF4-FFF2-40B4-BE49-F238E27FC236}">
                <a16:creationId xmlns:a16="http://schemas.microsoft.com/office/drawing/2014/main" id="{AC5F4D96-8E19-0C4E-9457-EB749D72CFC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49697" y="3997436"/>
            <a:ext cx="1145252" cy="1043902"/>
          </a:xfrm>
          <a:prstGeom prst="rect">
            <a:avLst/>
          </a:prstGeom>
        </p:spPr>
      </p:pic>
      <p:pic>
        <p:nvPicPr>
          <p:cNvPr id="72" name="Picture 71" descr="A picture containing table&#10;&#10;Description automatically generated">
            <a:extLst>
              <a:ext uri="{FF2B5EF4-FFF2-40B4-BE49-F238E27FC236}">
                <a16:creationId xmlns:a16="http://schemas.microsoft.com/office/drawing/2014/main" id="{E94161F0-9EEE-FA43-A542-9593A103833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63609" y="4020078"/>
            <a:ext cx="1292512" cy="781890"/>
          </a:xfrm>
          <a:prstGeom prst="rect">
            <a:avLst/>
          </a:prstGeom>
        </p:spPr>
      </p:pic>
      <p:pic>
        <p:nvPicPr>
          <p:cNvPr id="74" name="Picture 73" descr="A picture containing table&#10;&#10;Description automatically generated">
            <a:extLst>
              <a:ext uri="{FF2B5EF4-FFF2-40B4-BE49-F238E27FC236}">
                <a16:creationId xmlns:a16="http://schemas.microsoft.com/office/drawing/2014/main" id="{4A78C977-369C-634E-8942-D02D18E8DA7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349" y="5142499"/>
            <a:ext cx="1133827" cy="662538"/>
          </a:xfrm>
          <a:prstGeom prst="rect">
            <a:avLst/>
          </a:prstGeom>
        </p:spPr>
      </p:pic>
      <p:pic>
        <p:nvPicPr>
          <p:cNvPr id="76" name="Picture 7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B23E865-53EA-024E-A4F1-F0035069EF86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55818" y="5017823"/>
            <a:ext cx="1210501" cy="796281"/>
          </a:xfrm>
          <a:prstGeom prst="rect">
            <a:avLst/>
          </a:prstGeom>
        </p:spPr>
      </p:pic>
      <p:pic>
        <p:nvPicPr>
          <p:cNvPr id="78" name="Picture 77" descr="A picture containing knife&#10;&#10;Description automatically generated">
            <a:extLst>
              <a:ext uri="{FF2B5EF4-FFF2-40B4-BE49-F238E27FC236}">
                <a16:creationId xmlns:a16="http://schemas.microsoft.com/office/drawing/2014/main" id="{1638FA15-90AA-4249-BF09-ACDC439C11F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59119" y="5818746"/>
            <a:ext cx="1358728" cy="784180"/>
          </a:xfrm>
          <a:prstGeom prst="rect">
            <a:avLst/>
          </a:prstGeom>
        </p:spPr>
      </p:pic>
      <p:pic>
        <p:nvPicPr>
          <p:cNvPr id="79" name="Picture 78" descr="A close up of a logo&#10;&#10;Description automatically generated">
            <a:extLst>
              <a:ext uri="{FF2B5EF4-FFF2-40B4-BE49-F238E27FC236}">
                <a16:creationId xmlns:a16="http://schemas.microsoft.com/office/drawing/2014/main" id="{A305D933-C786-3246-9EB6-EE4839B4A9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14109" y="4006767"/>
            <a:ext cx="1208102" cy="705939"/>
          </a:xfrm>
          <a:prstGeom prst="rect">
            <a:avLst/>
          </a:prstGeom>
        </p:spPr>
      </p:pic>
      <p:pic>
        <p:nvPicPr>
          <p:cNvPr id="81" name="Picture 80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5838AB-3739-F04B-9961-0BAD1B6C7ED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58976" y="4898349"/>
            <a:ext cx="1204318" cy="1033896"/>
          </a:xfrm>
          <a:prstGeom prst="rect">
            <a:avLst/>
          </a:prstGeom>
        </p:spPr>
      </p:pic>
      <p:pic>
        <p:nvPicPr>
          <p:cNvPr id="82" name="Picture 81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9678FB-B49D-6B4E-B828-30188EDD6C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24328" y="5144585"/>
            <a:ext cx="972350" cy="886690"/>
          </a:xfrm>
          <a:prstGeom prst="rect">
            <a:avLst/>
          </a:prstGeom>
        </p:spPr>
      </p:pic>
      <p:pic>
        <p:nvPicPr>
          <p:cNvPr id="83" name="Picture 8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4D3A94-A325-174D-B694-76CA34ED11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8265" y="5720235"/>
            <a:ext cx="1196285" cy="1073302"/>
          </a:xfrm>
          <a:prstGeom prst="rect">
            <a:avLst/>
          </a:prstGeom>
        </p:spPr>
      </p:pic>
      <p:pic>
        <p:nvPicPr>
          <p:cNvPr id="85" name="Picture 84" descr="A close up of a logo&#10;&#10;Description automatically generated">
            <a:extLst>
              <a:ext uri="{FF2B5EF4-FFF2-40B4-BE49-F238E27FC236}">
                <a16:creationId xmlns:a16="http://schemas.microsoft.com/office/drawing/2014/main" id="{FC58C612-2D84-1E42-834B-66EADF927D2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56485" y="4739770"/>
            <a:ext cx="905016" cy="597059"/>
          </a:xfrm>
          <a:prstGeom prst="rect">
            <a:avLst/>
          </a:prstGeom>
        </p:spPr>
      </p:pic>
      <p:pic>
        <p:nvPicPr>
          <p:cNvPr id="2" name="Picture 3" descr="Icon&#10;&#10;Description automatically generated">
            <a:extLst>
              <a:ext uri="{FF2B5EF4-FFF2-40B4-BE49-F238E27FC236}">
                <a16:creationId xmlns:a16="http://schemas.microsoft.com/office/drawing/2014/main" id="{736E1E1A-41BF-417C-BA77-C8F9A5E05175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391469" y="1314085"/>
            <a:ext cx="559838" cy="544239"/>
          </a:xfrm>
          <a:prstGeom prst="rect">
            <a:avLst/>
          </a:prstGeom>
        </p:spPr>
      </p:pic>
      <p:pic>
        <p:nvPicPr>
          <p:cNvPr id="4" name="Picture 16" descr="Icon&#10;&#10;Description automatically generated">
            <a:extLst>
              <a:ext uri="{FF2B5EF4-FFF2-40B4-BE49-F238E27FC236}">
                <a16:creationId xmlns:a16="http://schemas.microsoft.com/office/drawing/2014/main" id="{AD4604EE-0998-435C-820D-87A40F05BE71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23935" y="2803849"/>
            <a:ext cx="522515" cy="522515"/>
          </a:xfrm>
          <a:prstGeom prst="rect">
            <a:avLst/>
          </a:prstGeom>
        </p:spPr>
      </p:pic>
      <p:pic>
        <p:nvPicPr>
          <p:cNvPr id="59" name="Picture 16" descr="Icon&#10;&#10;Description automatically generated">
            <a:extLst>
              <a:ext uri="{FF2B5EF4-FFF2-40B4-BE49-F238E27FC236}">
                <a16:creationId xmlns:a16="http://schemas.microsoft.com/office/drawing/2014/main" id="{7039BCF9-39B6-42A2-86A1-3720A5FA98D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321857" y="2131705"/>
            <a:ext cx="522515" cy="522515"/>
          </a:xfrm>
          <a:prstGeom prst="rect">
            <a:avLst/>
          </a:prstGeom>
        </p:spPr>
      </p:pic>
      <p:pic>
        <p:nvPicPr>
          <p:cNvPr id="61" name="Picture 60" descr="A picture containing table&#10;&#10;Description automatically generated">
            <a:extLst>
              <a:ext uri="{FF2B5EF4-FFF2-40B4-BE49-F238E27FC236}">
                <a16:creationId xmlns:a16="http://schemas.microsoft.com/office/drawing/2014/main" id="{F4BB4181-F3C1-4CBA-A9FF-C233913310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1072" y="4704175"/>
            <a:ext cx="1378588" cy="436963"/>
          </a:xfrm>
          <a:prstGeom prst="rect">
            <a:avLst/>
          </a:prstGeom>
        </p:spPr>
      </p:pic>
      <p:pic>
        <p:nvPicPr>
          <p:cNvPr id="64" name="Picture 3" descr="Icon&#10;&#10;Description automatically generated">
            <a:extLst>
              <a:ext uri="{FF2B5EF4-FFF2-40B4-BE49-F238E27FC236}">
                <a16:creationId xmlns:a16="http://schemas.microsoft.com/office/drawing/2014/main" id="{35C1CBAD-5C1E-43F8-A003-2BF4F0A7866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63893" y="866215"/>
            <a:ext cx="559838" cy="544239"/>
          </a:xfrm>
          <a:prstGeom prst="rect">
            <a:avLst/>
          </a:prstGeom>
        </p:spPr>
      </p:pic>
      <p:pic>
        <p:nvPicPr>
          <p:cNvPr id="17" name="Picture 18">
            <a:extLst>
              <a:ext uri="{FF2B5EF4-FFF2-40B4-BE49-F238E27FC236}">
                <a16:creationId xmlns:a16="http://schemas.microsoft.com/office/drawing/2014/main" id="{5D2E4DA0-4494-45C2-B599-D79BBD26568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470599" y="5659793"/>
            <a:ext cx="989822" cy="875523"/>
          </a:xfrm>
          <a:prstGeom prst="rect">
            <a:avLst/>
          </a:prstGeom>
        </p:spPr>
      </p:pic>
      <p:pic>
        <p:nvPicPr>
          <p:cNvPr id="67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5287FFAC-B64C-4B11-9158-400A8D51324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006901" y="2468724"/>
            <a:ext cx="989822" cy="875523"/>
          </a:xfrm>
          <a:prstGeom prst="rect">
            <a:avLst/>
          </a:prstGeom>
        </p:spPr>
      </p:pic>
      <p:pic>
        <p:nvPicPr>
          <p:cNvPr id="19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0FBC579F-FFD5-45CA-9702-145A933434F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197535" y="2730541"/>
            <a:ext cx="662556" cy="680322"/>
          </a:xfrm>
          <a:prstGeom prst="rect">
            <a:avLst/>
          </a:prstGeom>
        </p:spPr>
      </p:pic>
      <p:pic>
        <p:nvPicPr>
          <p:cNvPr id="21" name="Picture 22">
            <a:extLst>
              <a:ext uri="{FF2B5EF4-FFF2-40B4-BE49-F238E27FC236}">
                <a16:creationId xmlns:a16="http://schemas.microsoft.com/office/drawing/2014/main" id="{A2D3BDAC-0C14-423B-8C24-5F127533875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736000" y="5976764"/>
            <a:ext cx="1653502" cy="81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69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BDAE5C-D274-4804-B32C-3FF45D94C219}"/>
              </a:ext>
            </a:extLst>
          </p:cNvPr>
          <p:cNvSpPr txBox="1">
            <a:spLocks/>
          </p:cNvSpPr>
          <p:nvPr/>
        </p:nvSpPr>
        <p:spPr>
          <a:xfrm>
            <a:off x="1263031" y="160386"/>
            <a:ext cx="6766514" cy="4032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>
                <a:solidFill>
                  <a:srgbClr val="000000"/>
                </a:solidFill>
                <a:cs typeface="Calibri"/>
              </a:rPr>
              <a:t>What Next?</a:t>
            </a:r>
            <a:endParaRPr lang="en-US"/>
          </a:p>
          <a:p>
            <a:pPr marL="0" indent="0">
              <a:buNone/>
            </a:pPr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r>
              <a:rPr lang="en-US" sz="2000">
                <a:solidFill>
                  <a:srgbClr val="000000"/>
                </a:solidFill>
                <a:latin typeface="Arial"/>
                <a:cs typeface="Calibri"/>
                <a:hlinkClick r:id="rId2"/>
              </a:rPr>
              <a:t>ELU Website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Arial"/>
                <a:cs typeface="Calibri"/>
                <a:hlinkClick r:id="rId3"/>
              </a:rPr>
              <a:t>Book a session with us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Arial"/>
                <a:cs typeface="Calibri"/>
              </a:rPr>
              <a:t>Email us – elearning@qmul.ac.uk</a:t>
            </a:r>
          </a:p>
        </p:txBody>
      </p:sp>
    </p:spTree>
    <p:extLst>
      <p:ext uri="{BB962C8B-B14F-4D97-AF65-F5344CB8AC3E}">
        <p14:creationId xmlns:p14="http://schemas.microsoft.com/office/powerpoint/2010/main" val="331990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C1D10F-6C36-E64E-94B8-F9E092BD8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059" y="2053641"/>
            <a:ext cx="275187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Who am I?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56719F-26A2-FF4E-A046-601D94EA8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8086" y="801866"/>
            <a:ext cx="4269407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dirty="0"/>
          </a:p>
          <a:p>
            <a:pPr indent="-228600" algn="l">
              <a:buChar char="•"/>
            </a:pPr>
            <a:r>
              <a:rPr lang="en-US" sz="3200" dirty="0">
                <a:solidFill>
                  <a:srgbClr val="000000"/>
                </a:solidFill>
                <a:cs typeface="Calibri"/>
              </a:rPr>
              <a:t>Manoj Singh</a:t>
            </a:r>
          </a:p>
          <a:p>
            <a:pPr indent="-228600" algn="l">
              <a:buChar char="•"/>
            </a:pPr>
            <a:r>
              <a:rPr lang="en-US" sz="3200" dirty="0">
                <a:solidFill>
                  <a:srgbClr val="000000"/>
                </a:solidFill>
                <a:cs typeface="Calibri"/>
              </a:rPr>
              <a:t>Catherine Mclean</a:t>
            </a:r>
          </a:p>
          <a:p>
            <a:pPr algn="l"/>
            <a:endParaRPr lang="en-US" sz="2100" dirty="0">
              <a:solidFill>
                <a:srgbClr val="000000"/>
              </a:solidFill>
              <a:cs typeface="Calibri"/>
            </a:endParaRPr>
          </a:p>
          <a:p>
            <a:pPr algn="l"/>
            <a:r>
              <a:rPr lang="en-US" sz="2100" dirty="0">
                <a:solidFill>
                  <a:srgbClr val="000000"/>
                </a:solidFill>
              </a:rPr>
              <a:t>Technology Enhanced Learning Team</a:t>
            </a:r>
          </a:p>
          <a:p>
            <a:pPr algn="l"/>
            <a:r>
              <a:rPr lang="en-US" sz="2100" dirty="0">
                <a:solidFill>
                  <a:srgbClr val="000000"/>
                </a:solidFill>
                <a:cs typeface="Calibri"/>
              </a:rPr>
              <a:t>IT Services</a:t>
            </a:r>
          </a:p>
        </p:txBody>
      </p:sp>
    </p:spTree>
    <p:extLst>
      <p:ext uri="{BB962C8B-B14F-4D97-AF65-F5344CB8AC3E}">
        <p14:creationId xmlns:p14="http://schemas.microsoft.com/office/powerpoint/2010/main" val="33941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C1D10F-6C36-E64E-94B8-F9E092BD8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059" y="2053641"/>
            <a:ext cx="275187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are we going to do?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56719F-26A2-FF4E-A046-601D94EA8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7930" y="801866"/>
            <a:ext cx="3979563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000000"/>
                </a:solidFill>
              </a:rPr>
              <a:t>Introduce you to ABC Learning Design!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000000"/>
                </a:solidFill>
              </a:rPr>
              <a:t>Not too much talking at you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000000"/>
                </a:solidFill>
              </a:rPr>
              <a:t>A few  little interactive activities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55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FCC6AE-B42F-F84D-B2E5-760AFBC45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216" y="929258"/>
            <a:ext cx="2785347" cy="2082046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A2C7B4-B9B3-E241-AAEB-4A937DE6C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216" y="3429000"/>
            <a:ext cx="2807654" cy="2091702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62E7EC87-9BFC-6547-8D9F-230F05DF7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971" y="929258"/>
            <a:ext cx="2776062" cy="2082046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0B2E3D-BAEE-5D49-BAF6-926B4B0EE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622" y="3429000"/>
            <a:ext cx="2785347" cy="2075083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7A1888-E207-D240-98B3-3C29BD2A5D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4927" y="3429000"/>
            <a:ext cx="2807654" cy="2091702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BAF942-71FB-7143-83C1-5CA731E6BD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297" y="919602"/>
            <a:ext cx="2779672" cy="20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53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AFF38F6-3DDB-4BF8-9229-5D0CF365C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61" y="102579"/>
            <a:ext cx="8693062" cy="67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7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FCC6AE-B42F-F84D-B2E5-760AFBC45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216" y="929258"/>
            <a:ext cx="2785347" cy="2082046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A2C7B4-B9B3-E241-AAEB-4A937DE6C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216" y="3429000"/>
            <a:ext cx="2807654" cy="2091702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62E7EC87-9BFC-6547-8D9F-230F05DF7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971" y="929258"/>
            <a:ext cx="2776062" cy="2082046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0B2E3D-BAEE-5D49-BAF6-926B4B0EE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622" y="3429000"/>
            <a:ext cx="2785347" cy="2075083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7A1888-E207-D240-98B3-3C29BD2A5D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4927" y="3429000"/>
            <a:ext cx="2807654" cy="2091702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BAF942-71FB-7143-83C1-5CA731E6BD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297" y="919602"/>
            <a:ext cx="2779672" cy="20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22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5802F-A159-4688-B084-0DB3802C865C}"/>
              </a:ext>
            </a:extLst>
          </p:cNvPr>
          <p:cNvSpPr/>
          <p:nvPr/>
        </p:nvSpPr>
        <p:spPr>
          <a:xfrm>
            <a:off x="-1711" y="-1711"/>
            <a:ext cx="9143999" cy="3497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B2A3E-C1E7-49FC-A78E-1D719A97AF4D}"/>
              </a:ext>
            </a:extLst>
          </p:cNvPr>
          <p:cNvSpPr/>
          <p:nvPr/>
        </p:nvSpPr>
        <p:spPr>
          <a:xfrm>
            <a:off x="-1711" y="3495673"/>
            <a:ext cx="9143999" cy="33606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A719CD-0BE0-44C3-B05C-F843F3D8EBF7}"/>
              </a:ext>
            </a:extLst>
          </p:cNvPr>
          <p:cNvSpPr/>
          <p:nvPr/>
        </p:nvSpPr>
        <p:spPr>
          <a:xfrm>
            <a:off x="4395" y="4395"/>
            <a:ext cx="3214076" cy="34876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C724EA-82F3-41F2-BE04-43F9ADFD138E}"/>
              </a:ext>
            </a:extLst>
          </p:cNvPr>
          <p:cNvSpPr/>
          <p:nvPr/>
        </p:nvSpPr>
        <p:spPr>
          <a:xfrm>
            <a:off x="3218472" y="4394"/>
            <a:ext cx="2979615" cy="34876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FE2A86-43A7-44E9-98AE-42F1E2FD8724}"/>
              </a:ext>
            </a:extLst>
          </p:cNvPr>
          <p:cNvSpPr/>
          <p:nvPr/>
        </p:nvSpPr>
        <p:spPr>
          <a:xfrm>
            <a:off x="3218472" y="3502447"/>
            <a:ext cx="2979615" cy="33623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63DDB0-57B4-47EB-BBF7-99F971FCE48B}"/>
              </a:ext>
            </a:extLst>
          </p:cNvPr>
          <p:cNvSpPr txBox="1"/>
          <p:nvPr/>
        </p:nvSpPr>
        <p:spPr>
          <a:xfrm>
            <a:off x="643003" y="100208"/>
            <a:ext cx="12818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Acquisition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E5AA4-A0D5-4672-8CB5-48086E976D3F}"/>
              </a:ext>
            </a:extLst>
          </p:cNvPr>
          <p:cNvSpPr txBox="1"/>
          <p:nvPr/>
        </p:nvSpPr>
        <p:spPr>
          <a:xfrm>
            <a:off x="4014591" y="100207"/>
            <a:ext cx="12818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Discussion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E4782E-51CF-4B90-8A9C-512778DABDEC}"/>
              </a:ext>
            </a:extLst>
          </p:cNvPr>
          <p:cNvSpPr txBox="1"/>
          <p:nvPr/>
        </p:nvSpPr>
        <p:spPr>
          <a:xfrm>
            <a:off x="7010399" y="100207"/>
            <a:ext cx="15010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Collaboration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A5A84D-24FF-46C2-A1ED-11C2027CCFB9}"/>
              </a:ext>
            </a:extLst>
          </p:cNvPr>
          <p:cNvSpPr txBox="1"/>
          <p:nvPr/>
        </p:nvSpPr>
        <p:spPr>
          <a:xfrm>
            <a:off x="872646" y="3617933"/>
            <a:ext cx="12818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Production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7DAED0-F9E0-463D-AFA6-FCCF17299506}"/>
              </a:ext>
            </a:extLst>
          </p:cNvPr>
          <p:cNvSpPr txBox="1"/>
          <p:nvPr/>
        </p:nvSpPr>
        <p:spPr>
          <a:xfrm>
            <a:off x="4014590" y="3617932"/>
            <a:ext cx="14488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Investigation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207E0B-6D54-4FBC-9ACE-F83ED7E78C30}"/>
              </a:ext>
            </a:extLst>
          </p:cNvPr>
          <p:cNvSpPr txBox="1"/>
          <p:nvPr/>
        </p:nvSpPr>
        <p:spPr>
          <a:xfrm>
            <a:off x="7010399" y="3617932"/>
            <a:ext cx="12818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567007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person, indoor, sitting&#10;&#10;Description automatically generated">
            <a:extLst>
              <a:ext uri="{FF2B5EF4-FFF2-40B4-BE49-F238E27FC236}">
                <a16:creationId xmlns:a16="http://schemas.microsoft.com/office/drawing/2014/main" id="{C2840E21-1F2A-F04B-AFC4-FBE521EC73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 rot="21600000">
            <a:off x="516855" y="467149"/>
            <a:ext cx="7633232" cy="572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35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table, sitting, refrigerator&#10;&#10;Description automatically generated">
            <a:extLst>
              <a:ext uri="{FF2B5EF4-FFF2-40B4-BE49-F238E27FC236}">
                <a16:creationId xmlns:a16="http://schemas.microsoft.com/office/drawing/2014/main" id="{7C0B477F-C110-674A-BC0D-8AD507FFA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21" y="327991"/>
            <a:ext cx="7812157" cy="585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46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9c18f9b8-5ae4-4f0b-a238-a922c51e2dda" ContentTypeId="0x0101005EA864BF41DF8A41860E925F5B29BCF5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QMULInformationClassifica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Protect</TermName>
          <TermId xmlns="http://schemas.microsoft.com/office/infopath/2007/PartnerControls">9124d8d9-0c1c-41e9-aa14-aba001e9a028</TermId>
        </TermInfo>
      </Terms>
    </QMULInformationClassificationTaxHTField0>
    <TaxKeywordTaxHTField xmlns="d5efd484-15aa-41a0-83f6-0646502cb6d6">
      <Terms xmlns="http://schemas.microsoft.com/office/infopath/2007/PartnerControls"/>
    </TaxKeywordTaxHTField>
    <TaxCatchAll xmlns="d5efd484-15aa-41a0-83f6-0646502cb6d6">
      <Value>1</Value>
    </TaxCatchAll>
    <QMULSchoolTaxHTField0 xmlns="http://schemas.microsoft.com/sharepoint/v3">
      <Terms xmlns="http://schemas.microsoft.com/office/infopath/2007/PartnerControls"/>
    </QMULSchoolTaxHTField0>
    <QMULDocumentTypeTaxHTField0 xmlns="http://schemas.microsoft.com/sharepoint/v3">
      <Terms xmlns="http://schemas.microsoft.com/office/infopath/2007/PartnerControls"/>
    </QMULDocumentTypeTaxHTField0>
    <QMULReviewDate xmlns="http://schemas.microsoft.com/sharepoint/v3" xsi:nil="true"/>
    <QMULOwner xmlns="http://schemas.microsoft.com/sharepoint/v3">
      <UserInfo>
        <DisplayName/>
        <AccountId xsi:nil="true"/>
        <AccountType/>
      </UserInfo>
    </QMULOwner>
    <Summary xmlns="2385cd42-12a6-47d4-839d-c5d039bc4dd1" xsi:nil="true"/>
    <QMULDepartmentTaxHTField0 xmlns="http://schemas.microsoft.com/sharepoint/v3">
      <Terms xmlns="http://schemas.microsoft.com/office/infopath/2007/PartnerControls"/>
    </QMULDepartmentTaxHTField0>
    <QMULAcademicYear xmlns="http://schemas.microsoft.com/sharepoint/v3" xsi:nil="true"/>
    <QMULLocationTaxHTField0 xmlns="http://schemas.microsoft.com/sharepoint/v3">
      <Terms xmlns="http://schemas.microsoft.com/office/infopath/2007/PartnerControls"/>
    </QMULLocationTaxHTField0>
    <QMULDocumentStatusTaxHTField0 xmlns="http://schemas.microsoft.com/sharepoint/v3">
      <Terms xmlns="http://schemas.microsoft.com/office/infopath/2007/PartnerControls"/>
    </QMULDocumentStatusTaxHTField0>
    <QMULProject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QMUL Document" ma:contentTypeID="0x0101005EA864BF41DF8A41860E925F5B29BCF500C7751E46FDF918439CB97C4DF9737274" ma:contentTypeVersion="37" ma:contentTypeDescription="" ma:contentTypeScope="" ma:versionID="d69e84ee07ff63731cf50036361d3ba3">
  <xsd:schema xmlns:xsd="http://www.w3.org/2001/XMLSchema" xmlns:xs="http://www.w3.org/2001/XMLSchema" xmlns:p="http://schemas.microsoft.com/office/2006/metadata/properties" xmlns:ns1="http://schemas.microsoft.com/sharepoint/v3" xmlns:ns2="d5efd484-15aa-41a0-83f6-0646502cb6d6" xmlns:ns3="2385cd42-12a6-47d4-839d-c5d039bc4dd1" xmlns:ns4="20224030-e6a2-4748-867a-ea19b06717ba" targetNamespace="http://schemas.microsoft.com/office/2006/metadata/properties" ma:root="true" ma:fieldsID="447b500c50432543cb2bb03df5fc96bc" ns1:_="" ns2:_="" ns3:_="" ns4:_="">
    <xsd:import namespace="http://schemas.microsoft.com/sharepoint/v3"/>
    <xsd:import namespace="d5efd484-15aa-41a0-83f6-0646502cb6d6"/>
    <xsd:import namespace="2385cd42-12a6-47d4-839d-c5d039bc4dd1"/>
    <xsd:import namespace="20224030-e6a2-4748-867a-ea19b06717ba"/>
    <xsd:element name="properties">
      <xsd:complexType>
        <xsd:sequence>
          <xsd:element name="documentManagement">
            <xsd:complexType>
              <xsd:all>
                <xsd:element ref="ns1:QMULDocumentStatusTaxHTField0" minOccurs="0"/>
                <xsd:element ref="ns1:QMULDepartmentTaxHTField0" minOccurs="0"/>
                <xsd:element ref="ns1:QMULSchoolTaxHTField0" minOccurs="0"/>
                <xsd:element ref="ns1:QMULDocumentTypeTaxHTField0" minOccurs="0"/>
                <xsd:element ref="ns1:QMULLocationTaxHTField0" minOccurs="0"/>
                <xsd:element ref="ns1:QMULInformationClassificationTaxHTField0" minOccurs="0"/>
                <xsd:element ref="ns1:QMULAcademicYear" minOccurs="0"/>
                <xsd:element ref="ns1:QMULProject" minOccurs="0"/>
                <xsd:element ref="ns1:QMULReviewDate" minOccurs="0"/>
                <xsd:element ref="ns1:QMULOwner" minOccurs="0"/>
                <xsd:element ref="ns2:TaxKeywordTaxHTField" minOccurs="0"/>
                <xsd:element ref="ns2:TaxCatchAll" minOccurs="0"/>
                <xsd:element ref="ns2:TaxCatchAllLabe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Tags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Summary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QMULDocumentStatusTaxHTField0" ma:index="8" nillable="true" ma:taxonomy="true" ma:internalName="QMULDocumentStatusTaxHTField0" ma:taxonomyFieldName="QMULDocumentStatus" ma:displayName="Document Status" ma:default="" ma:fieldId="{083bdfb7-9f4e-4bc9-b582-62ed6b950f9e}" ma:sspId="9c18f9b8-5ae4-4f0b-a238-a922c51e2dda" ma:termSetId="780aba48-6c17-4ca0-84b9-f0207a0956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MULDepartmentTaxHTField0" ma:index="10" nillable="true" ma:taxonomy="true" ma:internalName="QMULDepartmentTaxHTField0" ma:taxonomyFieldName="QMULDepartment" ma:displayName="Department" ma:readOnly="false" ma:default="" ma:fieldId="{2a7d89f9-5f8e-4c42-ab4f-aa1fc3002ea0}" ma:sspId="9c18f9b8-5ae4-4f0b-a238-a922c51e2dda" ma:termSetId="28874c57-2df5-45e8-a804-d15afc96d4e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MULSchoolTaxHTField0" ma:index="12" nillable="true" ma:taxonomy="true" ma:internalName="QMULSchoolTaxHTField0" ma:taxonomyFieldName="QMULSchool" ma:displayName="School" ma:readOnly="false" ma:default="" ma:fieldId="{46346f8e-3161-4021-8b14-3dcca2e3ca8d}" ma:sspId="9c18f9b8-5ae4-4f0b-a238-a922c51e2dda" ma:termSetId="0f9f7e9f-7d6b-4cae-9193-a3e3200f87d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MULDocumentTypeTaxHTField0" ma:index="14" nillable="true" ma:taxonomy="true" ma:internalName="QMULDocumentTypeTaxHTField0" ma:taxonomyFieldName="QMULDocumentType" ma:displayName="Document Type" ma:default="" ma:fieldId="{2596c3af-0d77-4ea4-a15d-d3f71457b096}" ma:sspId="9c18f9b8-5ae4-4f0b-a238-a922c51e2dda" ma:termSetId="8ec3f1bd-c4f8-46a7-ae88-878ed3be39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MULLocationTaxHTField0" ma:index="16" nillable="true" ma:taxonomy="true" ma:internalName="QMULLocationTaxHTField0" ma:taxonomyFieldName="QMULLocation" ma:displayName="Location" ma:default="" ma:fieldId="{29b985f4-a05e-4f39-b5da-e9fb81ddaa79}" ma:sspId="9c18f9b8-5ae4-4f0b-a238-a922c51e2dda" ma:termSetId="5327f1c4-618f-4317-b197-fc29da39fa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MULInformationClassificationTaxHTField0" ma:index="18" nillable="true" ma:taxonomy="true" ma:internalName="QMULInformationClassificationTaxHTField0" ma:taxonomyFieldName="QMULInformationClassification" ma:displayName="Information Classification" ma:default="1;#Protect|9124d8d9-0c1c-41e9-aa14-aba001e9a028" ma:fieldId="{57b3469a-2ea1-4a06-a2d1-c99ce62a5d6f}" ma:sspId="9c18f9b8-5ae4-4f0b-a238-a922c51e2dda" ma:termSetId="a3d7b326-4e5e-4e73-95fa-6245adfab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MULAcademicYear" ma:index="20" nillable="true" ma:displayName="Academic Year" ma:decimals="0" ma:internalName="QMULAcademicYear" ma:percentage="FALSE">
      <xsd:simpleType>
        <xsd:restriction base="dms:Number">
          <xsd:maxInclusive value="9999"/>
          <xsd:minInclusive value="1000"/>
        </xsd:restriction>
      </xsd:simpleType>
    </xsd:element>
    <xsd:element name="QMULProject" ma:index="21" nillable="true" ma:displayName="Project" ma:internalName="QMULProject">
      <xsd:simpleType>
        <xsd:restriction base="dms:Text">
          <xsd:maxLength value="255"/>
        </xsd:restriction>
      </xsd:simpleType>
    </xsd:element>
    <xsd:element name="QMULReviewDate" ma:index="22" nillable="true" ma:displayName="Review Date" ma:format="DateOnly" ma:internalName="QMULReviewDate">
      <xsd:simpleType>
        <xsd:restriction base="dms:DateTime"/>
      </xsd:simpleType>
    </xsd:element>
    <xsd:element name="QMULOwner" ma:index="23" nillable="true" ma:displayName="Owner" ma:list="UserInfo" ma:SharePointGroup="0" ma:internalName="QMUL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fd484-15aa-41a0-83f6-0646502cb6d6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9c18f9b8-5ae4-4f0b-a238-a922c51e2dd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6" nillable="true" ma:displayName="Taxonomy Catch All Column" ma:hidden="true" ma:list="{158f25c1-79c4-4629-b481-061c3b6e8298}" ma:internalName="TaxCatchAll" ma:showField="CatchAllData" ma:web="20224030-e6a2-4748-867a-ea19b06717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7" nillable="true" ma:displayName="Taxonomy Catch All Column1" ma:hidden="true" ma:list="{158f25c1-79c4-4629-b481-061c3b6e8298}" ma:internalName="TaxCatchAllLabel" ma:readOnly="true" ma:showField="CatchAllDataLabel" ma:web="20224030-e6a2-4748-867a-ea19b06717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85cd42-12a6-47d4-839d-c5d039bc4dd1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Metadata" ma:index="3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4" nillable="true" ma:displayName="MediaServiceFastMetadata" ma:hidden="true" ma:internalName="MediaServiceFastMetadata" ma:readOnly="true">
      <xsd:simpleType>
        <xsd:restriction base="dms:Note"/>
      </xsd:simpleType>
    </xsd:element>
    <xsd:element name="Summary" ma:index="37" nillable="true" ma:displayName="Summary" ma:format="Dropdown" ma:internalName="Summary">
      <xsd:simpleType>
        <xsd:restriction base="dms:Note">
          <xsd:maxLength value="255"/>
        </xsd:restriction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224030-e6a2-4748-867a-ea19b06717ba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2EA16D-2D83-45FD-A923-578B6D296B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A7FBF1-9B10-40E4-81BD-F845D51D42FF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7A7FF22D-581C-4693-9EE5-FCE0787AB90F}">
  <ds:schemaRefs>
    <ds:schemaRef ds:uri="20224030-e6a2-4748-867a-ea19b06717ba"/>
    <ds:schemaRef ds:uri="2385cd42-12a6-47d4-839d-c5d039bc4dd1"/>
    <ds:schemaRef ds:uri="d5efd484-15aa-41a0-83f6-0646502cb6d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A6AFA959-F37C-40B2-9359-00AD0E7DA890}">
  <ds:schemaRefs>
    <ds:schemaRef ds:uri="20224030-e6a2-4748-867a-ea19b06717ba"/>
    <ds:schemaRef ds:uri="2385cd42-12a6-47d4-839d-c5d039bc4dd1"/>
    <ds:schemaRef ds:uri="d5efd484-15aa-41a0-83f6-0646502cb6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Macintosh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Introduction to ABC Learning Design</vt:lpstr>
      <vt:lpstr>Who am I?</vt:lpstr>
      <vt:lpstr>What are we going to 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ABC Learning Design</dc:title>
  <dc:creator>Gill Ritchie</dc:creator>
  <cp:lastModifiedBy>Manoj Singh</cp:lastModifiedBy>
  <cp:revision>3</cp:revision>
  <dcterms:created xsi:type="dcterms:W3CDTF">2020-05-06T11:25:27Z</dcterms:created>
  <dcterms:modified xsi:type="dcterms:W3CDTF">2022-02-21T11:41:09Z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QMULSchool">
    <vt:lpwstr/>
  </property>
  <property fmtid="{D5CDD505-2E9C-101B-9397-08002B2CF9AE}" pid="3" name="TaxKeyword">
    <vt:lpwstr/>
  </property>
  <property fmtid="{D5CDD505-2E9C-101B-9397-08002B2CF9AE}" pid="4" name="QMULDocumentStatus">
    <vt:lpwstr/>
  </property>
  <property fmtid="{D5CDD505-2E9C-101B-9397-08002B2CF9AE}" pid="5" name="ContentTypeId">
    <vt:lpwstr>0x0101005EA864BF41DF8A41860E925F5B29BCF500C7751E46FDF918439CB97C4DF9737274</vt:lpwstr>
  </property>
  <property fmtid="{D5CDD505-2E9C-101B-9397-08002B2CF9AE}" pid="6" name="QMULInformationClassification">
    <vt:lpwstr>1;#Protect|9124d8d9-0c1c-41e9-aa14-aba001e9a028</vt:lpwstr>
  </property>
  <property fmtid="{D5CDD505-2E9C-101B-9397-08002B2CF9AE}" pid="7" name="QMULLocation">
    <vt:lpwstr/>
  </property>
  <property fmtid="{D5CDD505-2E9C-101B-9397-08002B2CF9AE}" pid="8" name="QMULDepartment">
    <vt:lpwstr/>
  </property>
  <property fmtid="{D5CDD505-2E9C-101B-9397-08002B2CF9AE}" pid="9" name="QMULDocumentType">
    <vt:lpwstr/>
  </property>
</Properties>
</file>