
<file path=[Content_Types].xml><?xml version="1.0" encoding="utf-8"?>
<Types xmlns="http://schemas.openxmlformats.org/package/2006/content-types">
  <Default Extension="gif" ContentType="video/unknown"/>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45.gif" ContentType="image/gif"/>
  <Override PartName="/ppt/media/image46.gif" ContentType="image/gif"/>
  <Override PartName="/ppt/media/image57.gif" ContentType="image/gif"/>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Lst>
  <p:notesMasterIdLst>
    <p:notesMasterId r:id="rId49"/>
  </p:notesMasterIdLst>
  <p:sldIdLst>
    <p:sldId id="256" r:id="rId2"/>
    <p:sldId id="281" r:id="rId3"/>
    <p:sldId id="280" r:id="rId4"/>
    <p:sldId id="283" r:id="rId5"/>
    <p:sldId id="265" r:id="rId6"/>
    <p:sldId id="282" r:id="rId7"/>
    <p:sldId id="287" r:id="rId8"/>
    <p:sldId id="285" r:id="rId9"/>
    <p:sldId id="284" r:id="rId10"/>
    <p:sldId id="286" r:id="rId11"/>
    <p:sldId id="294" r:id="rId12"/>
    <p:sldId id="263" r:id="rId13"/>
    <p:sldId id="292" r:id="rId14"/>
    <p:sldId id="271" r:id="rId15"/>
    <p:sldId id="295" r:id="rId16"/>
    <p:sldId id="296" r:id="rId17"/>
    <p:sldId id="297" r:id="rId18"/>
    <p:sldId id="299" r:id="rId19"/>
    <p:sldId id="300" r:id="rId20"/>
    <p:sldId id="301" r:id="rId21"/>
    <p:sldId id="302" r:id="rId22"/>
    <p:sldId id="303" r:id="rId23"/>
    <p:sldId id="289" r:id="rId24"/>
    <p:sldId id="305" r:id="rId25"/>
    <p:sldId id="306" r:id="rId26"/>
    <p:sldId id="307" r:id="rId27"/>
    <p:sldId id="304" r:id="rId28"/>
    <p:sldId id="308" r:id="rId29"/>
    <p:sldId id="310" r:id="rId30"/>
    <p:sldId id="270" r:id="rId31"/>
    <p:sldId id="277" r:id="rId32"/>
    <p:sldId id="290" r:id="rId33"/>
    <p:sldId id="291" r:id="rId34"/>
    <p:sldId id="288" r:id="rId35"/>
    <p:sldId id="257" r:id="rId36"/>
    <p:sldId id="278" r:id="rId37"/>
    <p:sldId id="276" r:id="rId38"/>
    <p:sldId id="279" r:id="rId39"/>
    <p:sldId id="259" r:id="rId40"/>
    <p:sldId id="269" r:id="rId41"/>
    <p:sldId id="260" r:id="rId42"/>
    <p:sldId id="275" r:id="rId43"/>
    <p:sldId id="262" r:id="rId44"/>
    <p:sldId id="273" r:id="rId45"/>
    <p:sldId id="274" r:id="rId46"/>
    <p:sldId id="258" r:id="rId47"/>
    <p:sldId id="27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85" d="100"/>
          <a:sy n="85" d="100"/>
        </p:scale>
        <p:origin x="70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44EDD-ECC9-4907-9C9C-26A6B2FA166A}" type="datetimeFigureOut">
              <a:rPr lang="en-US" smtClean="0"/>
              <a:t>10/8/2019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AEE1E-D553-4EFD-9296-E3F1E2F3C067}" type="slidenum">
              <a:rPr lang="en-US" smtClean="0"/>
              <a:t>‹#›</a:t>
            </a:fld>
            <a:endParaRPr lang="en-US"/>
          </a:p>
        </p:txBody>
      </p:sp>
    </p:spTree>
    <p:extLst>
      <p:ext uri="{BB962C8B-B14F-4D97-AF65-F5344CB8AC3E}">
        <p14:creationId xmlns:p14="http://schemas.microsoft.com/office/powerpoint/2010/main" val="993837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AEE1E-D553-4EFD-9296-E3F1E2F3C067}" type="slidenum">
              <a:rPr lang="en-US" smtClean="0"/>
              <a:t>23</a:t>
            </a:fld>
            <a:endParaRPr lang="en-US"/>
          </a:p>
        </p:txBody>
      </p:sp>
    </p:spTree>
    <p:extLst>
      <p:ext uri="{BB962C8B-B14F-4D97-AF65-F5344CB8AC3E}">
        <p14:creationId xmlns:p14="http://schemas.microsoft.com/office/powerpoint/2010/main" val="34606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4C8D70-FF37-4CEF-8D51-822D62D67353}"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35786894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284971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52056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7540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974624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D4C8D70-FF37-4CEF-8D51-822D62D67353}" type="datetimeFigureOut">
              <a:rPr lang="en-GB" smtClean="0"/>
              <a:t>08/10/2019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56768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D4C8D70-FF37-4CEF-8D51-822D62D67353}" type="datetimeFigureOut">
              <a:rPr lang="en-GB" smtClean="0"/>
              <a:t>08/10/2019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557652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4C8D70-FF37-4CEF-8D51-822D62D67353}"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38166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4C8D70-FF37-4CEF-8D51-822D62D67353}"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26372064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4C8D70-FF37-4CEF-8D51-822D62D67353}"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4264296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4C8D70-FF37-4CEF-8D51-822D62D67353}"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28011865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24921103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4C8D70-FF37-4CEF-8D51-822D62D67353}" type="datetimeFigureOut">
              <a:rPr lang="en-GB" smtClean="0"/>
              <a:t>08/10/2019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12837844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4C8D70-FF37-4CEF-8D51-822D62D67353}" type="datetimeFigureOut">
              <a:rPr lang="en-GB" smtClean="0"/>
              <a:t>08/10/2019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148270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C8D70-FF37-4CEF-8D51-822D62D67353}" type="datetimeFigureOut">
              <a:rPr lang="en-GB" smtClean="0"/>
              <a:t>08/10/2019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54792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20430021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D4C8D70-FF37-4CEF-8D51-822D62D67353}"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C3C954-78B5-4FE4-A9FA-B55BFD852111}" type="slidenum">
              <a:rPr lang="en-GB" smtClean="0"/>
              <a:t>‹#›</a:t>
            </a:fld>
            <a:endParaRPr lang="en-GB"/>
          </a:p>
        </p:txBody>
      </p:sp>
    </p:spTree>
    <p:extLst>
      <p:ext uri="{BB962C8B-B14F-4D97-AF65-F5344CB8AC3E}">
        <p14:creationId xmlns:p14="http://schemas.microsoft.com/office/powerpoint/2010/main" val="222323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D4C8D70-FF37-4CEF-8D51-822D62D67353}" type="datetimeFigureOut">
              <a:rPr lang="en-GB" smtClean="0"/>
              <a:t>08/10/2019</a:t>
            </a:fld>
            <a:endParaRPr lang="en-GB"/>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C3C954-78B5-4FE4-A9FA-B55BFD852111}" type="slidenum">
              <a:rPr lang="en-GB" smtClean="0"/>
              <a:t>‹#›</a:t>
            </a:fld>
            <a:endParaRPr lang="en-GB"/>
          </a:p>
        </p:txBody>
      </p:sp>
    </p:spTree>
    <p:extLst>
      <p:ext uri="{BB962C8B-B14F-4D97-AF65-F5344CB8AC3E}">
        <p14:creationId xmlns:p14="http://schemas.microsoft.com/office/powerpoint/2010/main" val="2352099184"/>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4.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gif"/><Relationship Id="rId7" Type="http://schemas.openxmlformats.org/officeDocument/2006/relationships/image" Target="../media/image48.jpe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video" Target="../media/media3.gi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2.jpe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Mongol_Empire" TargetMode="External"/><Relationship Id="rId13" Type="http://schemas.openxmlformats.org/officeDocument/2006/relationships/hyperlink" Target="https://en.wikipedia.org/wiki/Genghis_Khan" TargetMode="External"/><Relationship Id="rId18" Type="http://schemas.openxmlformats.org/officeDocument/2006/relationships/hyperlink" Target="https://en.wikipedia.org/wiki/Hulagu_Khan" TargetMode="External"/><Relationship Id="rId26" Type="http://schemas.openxmlformats.org/officeDocument/2006/relationships/hyperlink" Target="https://en.wikipedia.org/wiki/Almanac" TargetMode="External"/><Relationship Id="rId3" Type="http://schemas.openxmlformats.org/officeDocument/2006/relationships/hyperlink" Target="https://en.wikipedia.org/wiki/Hui_people" TargetMode="External"/><Relationship Id="rId21" Type="http://schemas.openxmlformats.org/officeDocument/2006/relationships/hyperlink" Target="https://en.wikipedia.org/wiki/Jamal_ad-Din_(astronomer)" TargetMode="External"/><Relationship Id="rId7" Type="http://schemas.openxmlformats.org/officeDocument/2006/relationships/hyperlink" Target="https://en.wikipedia.org/wiki/Islam_in_China" TargetMode="External"/><Relationship Id="rId12" Type="http://schemas.openxmlformats.org/officeDocument/2006/relationships/hyperlink" Target="https://en.wikipedia.org/wiki/Yel%C3%BC_Chucai" TargetMode="External"/><Relationship Id="rId17" Type="http://schemas.openxmlformats.org/officeDocument/2006/relationships/hyperlink" Target="https://en.wikipedia.org/wiki/Nasir_al-Din_al-Tusi" TargetMode="External"/><Relationship Id="rId25" Type="http://schemas.openxmlformats.org/officeDocument/2006/relationships/hyperlink" Target="https://en.wikipedia.org/wiki/Astronomy_in_the_medieval_Islamic_world#cite_note-29" TargetMode="External"/><Relationship Id="rId2" Type="http://schemas.openxmlformats.org/officeDocument/2006/relationships/hyperlink" Target="https://en.wikipedia.org/wiki/Song_dynasty" TargetMode="External"/><Relationship Id="rId16" Type="http://schemas.openxmlformats.org/officeDocument/2006/relationships/hyperlink" Target="https://en.wikipedia.org/wiki/Maragheh_observatory" TargetMode="External"/><Relationship Id="rId20" Type="http://schemas.openxmlformats.org/officeDocument/2006/relationships/hyperlink" Target="https://en.wikipedia.org/wiki/Astronomy_in_the_medieval_Islamic_world#cite_note-Dalen-19-28" TargetMode="External"/><Relationship Id="rId1" Type="http://schemas.openxmlformats.org/officeDocument/2006/relationships/slideLayout" Target="../slideLayouts/slideLayout2.xml"/><Relationship Id="rId6" Type="http://schemas.openxmlformats.org/officeDocument/2006/relationships/hyperlink" Target="https://en.wikipedia.org/wiki/Astronomy_in_the_medieval_Islamic_world#cite_note-24" TargetMode="External"/><Relationship Id="rId11" Type="http://schemas.openxmlformats.org/officeDocument/2006/relationships/hyperlink" Target="https://en.wikipedia.org/wiki/Astronomy_in_the_medieval_Islamic_world#cite_note-Rufus-26" TargetMode="External"/><Relationship Id="rId24" Type="http://schemas.openxmlformats.org/officeDocument/2006/relationships/hyperlink" Target="https://en.wikipedia.org/wiki/Armillary_sphere" TargetMode="External"/><Relationship Id="rId5" Type="http://schemas.openxmlformats.org/officeDocument/2006/relationships/hyperlink" Target="https://en.wikipedia.org/wiki/Ma_Yize" TargetMode="External"/><Relationship Id="rId15" Type="http://schemas.openxmlformats.org/officeDocument/2006/relationships/hyperlink" Target="https://en.wikipedia.org/wiki/Beijing_Ancient_Observatory" TargetMode="External"/><Relationship Id="rId23" Type="http://schemas.openxmlformats.org/officeDocument/2006/relationships/hyperlink" Target="https://en.wikipedia.org/wiki/Globe" TargetMode="External"/><Relationship Id="rId28" Type="http://schemas.openxmlformats.org/officeDocument/2006/relationships/hyperlink" Target="https://en.wikipedia.org/wiki/Astronomy_in_the_medieval_Islamic_world#cite_note-:0-5" TargetMode="External"/><Relationship Id="rId10" Type="http://schemas.openxmlformats.org/officeDocument/2006/relationships/hyperlink" Target="https://en.wikipedia.org/wiki/Astronomy_in_the_medieval_Islamic_world#cite_note-theearth-25" TargetMode="External"/><Relationship Id="rId19" Type="http://schemas.openxmlformats.org/officeDocument/2006/relationships/hyperlink" Target="https://en.wikipedia.org/wiki/Astronomy_in_the_medieval_Islamic_world#cite_note-Walle-27" TargetMode="External"/><Relationship Id="rId4" Type="http://schemas.openxmlformats.org/officeDocument/2006/relationships/hyperlink" Target="https://en.wikipedia.org/wiki/Muslim" TargetMode="External"/><Relationship Id="rId9" Type="http://schemas.openxmlformats.org/officeDocument/2006/relationships/hyperlink" Target="https://en.wikipedia.org/wiki/Yuan_Dynasty" TargetMode="External"/><Relationship Id="rId14" Type="http://schemas.openxmlformats.org/officeDocument/2006/relationships/hyperlink" Target="https://en.wikipedia.org/wiki/Kublai_Khan" TargetMode="External"/><Relationship Id="rId22" Type="http://schemas.openxmlformats.org/officeDocument/2006/relationships/hyperlink" Target="https://en.wikipedia.org/wiki/Astronomy_in_the_medieval_Islamic_world#Instruments" TargetMode="External"/><Relationship Id="rId27" Type="http://schemas.openxmlformats.org/officeDocument/2006/relationships/hyperlink" Target="https://en.wikipedia.org/wiki/Latitu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famousscientists.org/aristotl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Islamic_calendar" TargetMode="External"/><Relationship Id="rId2" Type="http://schemas.openxmlformats.org/officeDocument/2006/relationships/hyperlink" Target="https://en.wikipedia.org/wiki/Joseon_Dynast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hodhganga.inflibnet.ac.in/bitstream/10603/127590/10/10_chapter%205.pdf" TargetMode="External"/><Relationship Id="rId3" Type="http://schemas.openxmlformats.org/officeDocument/2006/relationships/hyperlink" Target="http://www.dubaiastronomy.com/Astronomy/AstronomyfromArabia.aspx" TargetMode="External"/><Relationship Id="rId7" Type="http://schemas.openxmlformats.org/officeDocument/2006/relationships/hyperlink" Target="https://www.khanacademy.org/humanities/world-history/medieval-times/cross-cultural-diffusion-of-knowledge/a/the-golden-age-of-islam" TargetMode="External"/><Relationship Id="rId2" Type="http://schemas.openxmlformats.org/officeDocument/2006/relationships/hyperlink" Target="http://www.muslimheritage.com/uploads/zodiac.pdf" TargetMode="External"/><Relationship Id="rId1" Type="http://schemas.openxmlformats.org/officeDocument/2006/relationships/slideLayout" Target="../slideLayouts/slideLayout2.xml"/><Relationship Id="rId6" Type="http://schemas.openxmlformats.org/officeDocument/2006/relationships/hyperlink" Target="https://en.wikipedia.org/wiki/List_of_largest_empires" TargetMode="External"/><Relationship Id="rId11" Type="http://schemas.openxmlformats.org/officeDocument/2006/relationships/image" Target="../media/image80.png"/><Relationship Id="rId5" Type="http://schemas.openxmlformats.org/officeDocument/2006/relationships/hyperlink" Target="https://www.bbc.co.uk/programmes/b01k2bv8" TargetMode="External"/><Relationship Id="rId10" Type="http://schemas.openxmlformats.org/officeDocument/2006/relationships/hyperlink" Target="https://islamsci.mcgill.ca/RASI/BEA/Ibn_al-Shatir_BEA.pdf" TargetMode="External"/><Relationship Id="rId4" Type="http://schemas.openxmlformats.org/officeDocument/2006/relationships/hyperlink" Target="http://www.1001inventions.com/womensday" TargetMode="External"/><Relationship Id="rId9" Type="http://schemas.openxmlformats.org/officeDocument/2006/relationships/hyperlink" Target="https://www.thenational.ae/uae/desert-survival-secrets-of-ancient-bedouin-navigation-1.42534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548" y="557499"/>
            <a:ext cx="3582049" cy="5066356"/>
          </a:xfrm>
          <a:prstGeom prst="rect">
            <a:avLst/>
          </a:prstGeom>
        </p:spPr>
      </p:pic>
    </p:spTree>
    <p:extLst>
      <p:ext uri="{BB962C8B-B14F-4D97-AF65-F5344CB8AC3E}">
        <p14:creationId xmlns:p14="http://schemas.microsoft.com/office/powerpoint/2010/main" val="324388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1584" t="41111" r="35833" b="47630"/>
          <a:stretch/>
        </p:blipFill>
        <p:spPr>
          <a:xfrm>
            <a:off x="3280225" y="2369626"/>
            <a:ext cx="5637834" cy="1581090"/>
          </a:xfrm>
          <a:prstGeom prst="rect">
            <a:avLst/>
          </a:prstGeom>
        </p:spPr>
      </p:pic>
    </p:spTree>
    <p:extLst>
      <p:ext uri="{BB962C8B-B14F-4D97-AF65-F5344CB8AC3E}">
        <p14:creationId xmlns:p14="http://schemas.microsoft.com/office/powerpoint/2010/main" val="257489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3629" y="327899"/>
            <a:ext cx="10353762" cy="970450"/>
          </a:xfrm>
        </p:spPr>
        <p:txBody>
          <a:bodyPr>
            <a:normAutofit fontScale="90000"/>
          </a:bodyPr>
          <a:lstStyle/>
          <a:p>
            <a:r>
              <a:rPr lang="en-GB" dirty="0"/>
              <a:t>Siege of Baghdad</a:t>
            </a:r>
            <a:br>
              <a:rPr lang="en-GB" dirty="0"/>
            </a:br>
            <a:r>
              <a:rPr lang="en-GB" sz="2000" dirty="0"/>
              <a:t>January 29 – Feb 10, 1258</a:t>
            </a:r>
            <a:endParaRPr lang="en-GB" dirty="0"/>
          </a:p>
        </p:txBody>
      </p:sp>
      <p:pic>
        <p:nvPicPr>
          <p:cNvPr id="3074" name="Picture 2" descr="Bagdad12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27" y="483834"/>
            <a:ext cx="3785906" cy="2673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4/4d/Persian_painting_of_H%C3%BCleg%C3%BC%E2%80%99s_army_attacking_city_with_siege_engine.jpg/800px-Persian_painting_of_H%C3%BCleg%C3%BC%E2%80%99s_army_attacking_city_with_siege_eng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3643" y="2724415"/>
            <a:ext cx="2772959" cy="39653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a/aa/HulaguInBagd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9669" y="2319967"/>
            <a:ext cx="4309460" cy="25219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07827" y="3580959"/>
            <a:ext cx="3137216" cy="4058751"/>
          </a:xfrm>
        </p:spPr>
        <p:txBody>
          <a:bodyPr/>
          <a:lstStyle/>
          <a:p>
            <a:pPr marL="36900" indent="0">
              <a:buNone/>
            </a:pPr>
            <a:r>
              <a:rPr lang="en-US" dirty="0"/>
              <a:t>The river of Tigris was to run black with the ink of hundreds of thousands of books</a:t>
            </a:r>
          </a:p>
        </p:txBody>
      </p:sp>
      <p:sp>
        <p:nvSpPr>
          <p:cNvPr id="8" name="Content Placeholder 2"/>
          <p:cNvSpPr txBox="1">
            <a:spLocks/>
          </p:cNvSpPr>
          <p:nvPr/>
        </p:nvSpPr>
        <p:spPr>
          <a:xfrm>
            <a:off x="4930816" y="1643605"/>
            <a:ext cx="6875362" cy="93755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150,000 Mongol forces descended on the Abbasid dynasty</a:t>
            </a:r>
          </a:p>
        </p:txBody>
      </p:sp>
    </p:spTree>
    <p:extLst>
      <p:ext uri="{BB962C8B-B14F-4D97-AF65-F5344CB8AC3E}">
        <p14:creationId xmlns:p14="http://schemas.microsoft.com/office/powerpoint/2010/main" val="270587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22" y="249382"/>
            <a:ext cx="10353762" cy="970450"/>
          </a:xfrm>
        </p:spPr>
        <p:txBody>
          <a:bodyPr>
            <a:normAutofit fontScale="90000"/>
          </a:bodyPr>
          <a:lstStyle/>
          <a:p>
            <a:r>
              <a:rPr lang="en-US" dirty="0">
                <a:effectLst/>
              </a:rPr>
              <a:t>Abu </a:t>
            </a:r>
            <a:r>
              <a:rPr lang="en-US" dirty="0" err="1">
                <a:effectLst/>
              </a:rPr>
              <a:t>Ja'far</a:t>
            </a:r>
            <a:r>
              <a:rPr lang="en-US" dirty="0">
                <a:effectLst/>
              </a:rPr>
              <a:t> Muhammad ibn Musa al-Khwarizmi</a:t>
            </a:r>
            <a:br>
              <a:rPr lang="en-US" dirty="0">
                <a:effectLst/>
              </a:rPr>
            </a:br>
            <a:r>
              <a:rPr lang="en-US" sz="2200" dirty="0">
                <a:effectLst/>
              </a:rPr>
              <a:t>780-850 AD</a:t>
            </a:r>
            <a:endParaRPr lang="en-GB" sz="2200" dirty="0"/>
          </a:p>
        </p:txBody>
      </p:sp>
      <p:pic>
        <p:nvPicPr>
          <p:cNvPr id="1026" name="Picture 2" descr="http://www.muslimheritage.com/sites/default/files/contribution_of_al-khwarizmi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9773" y="1286560"/>
            <a:ext cx="4003187" cy="2651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uslimheritage.com/sites/default/files/contribution_of_al-khwarizmi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4987" y="1330450"/>
            <a:ext cx="1922576" cy="26074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96922" y="3937865"/>
            <a:ext cx="10353762" cy="4058751"/>
          </a:xfrm>
        </p:spPr>
        <p:txBody>
          <a:bodyPr/>
          <a:lstStyle/>
          <a:p>
            <a:pPr marL="36900" indent="0">
              <a:buNone/>
            </a:pPr>
            <a:r>
              <a:rPr lang="en-GB" dirty="0"/>
              <a:t>					  				Father of algebra</a:t>
            </a:r>
          </a:p>
          <a:p>
            <a:pPr marL="36900" indent="0">
              <a:buNone/>
            </a:pPr>
            <a:r>
              <a:rPr lang="en-GB" dirty="0"/>
              <a:t>		        </a:t>
            </a:r>
            <a:r>
              <a:rPr lang="en-GB" u="sng" dirty="0"/>
              <a:t>Kitab al-</a:t>
            </a:r>
            <a:r>
              <a:rPr lang="en-GB" u="sng" dirty="0" err="1"/>
              <a:t>Jabr</a:t>
            </a:r>
            <a:r>
              <a:rPr lang="en-GB" u="sng" dirty="0"/>
              <a:t> </a:t>
            </a:r>
            <a:r>
              <a:rPr lang="en-GB" u="sng" dirty="0" err="1"/>
              <a:t>wa</a:t>
            </a:r>
            <a:r>
              <a:rPr lang="en-GB" u="sng" dirty="0"/>
              <a:t> al-</a:t>
            </a:r>
            <a:r>
              <a:rPr lang="en-GB" u="sng" dirty="0" err="1"/>
              <a:t>muqabalah</a:t>
            </a:r>
            <a:r>
              <a:rPr lang="en-GB" u="sng" dirty="0"/>
              <a:t> </a:t>
            </a:r>
            <a:r>
              <a:rPr lang="en-GB" dirty="0"/>
              <a:t>– Rules of Reintegration and Reduction.</a:t>
            </a:r>
          </a:p>
          <a:p>
            <a:r>
              <a:rPr lang="en-GB" sz="1800" dirty="0"/>
              <a:t>First scientist to treat algebra as entirely its own field of questioning</a:t>
            </a:r>
          </a:p>
          <a:p>
            <a:r>
              <a:rPr lang="en-GB" sz="1800" dirty="0"/>
              <a:t>Book transported to Europe where al-</a:t>
            </a:r>
            <a:r>
              <a:rPr lang="en-GB" sz="1800" dirty="0" err="1"/>
              <a:t>jabr</a:t>
            </a:r>
            <a:r>
              <a:rPr lang="en-GB" sz="1800" dirty="0"/>
              <a:t> </a:t>
            </a:r>
            <a:r>
              <a:rPr lang="en-GB" sz="1800" dirty="0" err="1"/>
              <a:t>latinised</a:t>
            </a:r>
            <a:r>
              <a:rPr lang="en-GB" sz="1800" dirty="0"/>
              <a:t> to algebra, founded as the name of the practice.</a:t>
            </a:r>
          </a:p>
          <a:p>
            <a:r>
              <a:rPr lang="en-GB" sz="1800" dirty="0"/>
              <a:t>Latin translations of his work ‘</a:t>
            </a:r>
            <a:r>
              <a:rPr lang="en-GB" sz="1800" i="1" dirty="0">
                <a:effectLst/>
              </a:rPr>
              <a:t>On the Calculation with Hindu Numeral</a:t>
            </a:r>
            <a:r>
              <a:rPr lang="en-GB" sz="1800" dirty="0">
                <a:effectLst/>
              </a:rPr>
              <a:t>’ introduced the decimal point system to Europe</a:t>
            </a:r>
          </a:p>
          <a:p>
            <a:r>
              <a:rPr lang="en-GB" sz="1800" dirty="0">
                <a:effectLst/>
              </a:rPr>
              <a:t>Appointed as the official astronomer under caliph al-</a:t>
            </a:r>
            <a:r>
              <a:rPr lang="en-GB" sz="1800" dirty="0" err="1">
                <a:effectLst/>
              </a:rPr>
              <a:t>Mamun</a:t>
            </a:r>
            <a:endParaRPr lang="en-GB" sz="1800" dirty="0">
              <a:effectLst/>
            </a:endParaRPr>
          </a:p>
          <a:p>
            <a:pPr lvl="2"/>
            <a:endParaRPr lang="en-GB" sz="2000" dirty="0"/>
          </a:p>
          <a:p>
            <a:pPr marL="0" indent="0">
              <a:buNone/>
            </a:pPr>
            <a:endParaRPr lang="en-GB" dirty="0"/>
          </a:p>
        </p:txBody>
      </p:sp>
    </p:spTree>
    <p:extLst>
      <p:ext uri="{BB962C8B-B14F-4D97-AF65-F5344CB8AC3E}">
        <p14:creationId xmlns:p14="http://schemas.microsoft.com/office/powerpoint/2010/main" val="377020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6289" y="2093238"/>
            <a:ext cx="8756073" cy="3308598"/>
          </a:xfrm>
          <a:prstGeom prst="rect">
            <a:avLst/>
          </a:prstGeom>
        </p:spPr>
        <p:txBody>
          <a:bodyPr wrap="square">
            <a:spAutoFit/>
          </a:bodyPr>
          <a:lstStyle/>
          <a:p>
            <a:r>
              <a:rPr lang="en-US" dirty="0">
                <a:solidFill>
                  <a:schemeClr val="tx2"/>
                </a:solidFill>
              </a:rPr>
              <a:t>“If some one says: "You divide ten into two parts: multiply the one by itself; it will be equal to the other taken eighty-one times." Computation: You say, ten less a thing, multiplied by itself, is a hundred plus a square less twenty things, and this is equal to eighty-one things. Separate the twenty things from a hundred and a square, and add them to eighty-one. It will then be a hundred plus a square, which is equal to a hundred and one roots. Halve the roots; the moiety is fifty and a half. Multiply this by itself, it is two thousand five hundred and fifty and a quarter. Subtract from this one hundred; the remainder is two thousand four hundred and fifty and a quarter. Extract the root from this; it is forty-nine and a half. Subtract this from the moiety of the roots, which is fifty and a half. There remains one, and this is one of the two parts.”</a:t>
            </a:r>
          </a:p>
          <a:p>
            <a:pPr algn="r"/>
            <a:r>
              <a:rPr lang="en-GB" sz="1400" u="sng" dirty="0"/>
              <a:t>-Kitab al-</a:t>
            </a:r>
            <a:r>
              <a:rPr lang="en-GB" sz="1400" u="sng" dirty="0" err="1"/>
              <a:t>Jabr</a:t>
            </a:r>
            <a:r>
              <a:rPr lang="en-GB" sz="1400" u="sng" dirty="0"/>
              <a:t> </a:t>
            </a:r>
            <a:r>
              <a:rPr lang="en-GB" sz="1400" u="sng" dirty="0" err="1"/>
              <a:t>wa</a:t>
            </a:r>
            <a:r>
              <a:rPr lang="en-GB" sz="1400" u="sng" dirty="0"/>
              <a:t> al-</a:t>
            </a:r>
            <a:r>
              <a:rPr lang="en-GB" sz="1400" u="sng" dirty="0" err="1"/>
              <a:t>muqabalah</a:t>
            </a:r>
            <a:endParaRPr lang="en-US" sz="1400" dirty="0">
              <a:solidFill>
                <a:schemeClr val="tx2"/>
              </a:solidFill>
            </a:endParaRPr>
          </a:p>
          <a:p>
            <a:endParaRPr lang="en-US" sz="1100" dirty="0">
              <a:solidFill>
                <a:schemeClr val="tx2"/>
              </a:solidFill>
            </a:endParaRPr>
          </a:p>
        </p:txBody>
      </p:sp>
      <p:pic>
        <p:nvPicPr>
          <p:cNvPr id="5" name="Picture 4"/>
          <p:cNvPicPr>
            <a:picLocks noChangeAspect="1"/>
          </p:cNvPicPr>
          <p:nvPr/>
        </p:nvPicPr>
        <p:blipFill rotWithShape="1">
          <a:blip r:embed="rId2"/>
          <a:srcRect l="13206" t="52269" r="76095" b="44242"/>
          <a:stretch/>
        </p:blipFill>
        <p:spPr>
          <a:xfrm>
            <a:off x="1496289" y="810232"/>
            <a:ext cx="3470534" cy="636604"/>
          </a:xfrm>
          <a:prstGeom prst="rect">
            <a:avLst/>
          </a:prstGeom>
        </p:spPr>
      </p:pic>
    </p:spTree>
    <p:extLst>
      <p:ext uri="{BB962C8B-B14F-4D97-AF65-F5344CB8AC3E}">
        <p14:creationId xmlns:p14="http://schemas.microsoft.com/office/powerpoint/2010/main" val="109448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Khwarizmi’s </a:t>
            </a:r>
            <a:r>
              <a:rPr lang="en-GB" dirty="0" err="1"/>
              <a:t>Zij</a:t>
            </a:r>
            <a:endParaRPr lang="en-GB" dirty="0"/>
          </a:p>
        </p:txBody>
      </p:sp>
      <p:sp>
        <p:nvSpPr>
          <p:cNvPr id="3" name="Content Placeholder 2"/>
          <p:cNvSpPr>
            <a:spLocks noGrp="1"/>
          </p:cNvSpPr>
          <p:nvPr>
            <p:ph idx="1"/>
          </p:nvPr>
        </p:nvSpPr>
        <p:spPr>
          <a:xfrm>
            <a:off x="3345082" y="1462354"/>
            <a:ext cx="8385461" cy="4058751"/>
          </a:xfrm>
        </p:spPr>
        <p:txBody>
          <a:bodyPr/>
          <a:lstStyle/>
          <a:p>
            <a:pPr marL="36900" indent="0">
              <a:buNone/>
            </a:pPr>
            <a:endParaRPr lang="en-US" dirty="0">
              <a:effectLst/>
            </a:endParaRPr>
          </a:p>
          <a:p>
            <a:pPr marL="36900" indent="0">
              <a:buNone/>
            </a:pPr>
            <a:endParaRPr lang="en-US" dirty="0">
              <a:effectLst/>
            </a:endParaRPr>
          </a:p>
          <a:p>
            <a:r>
              <a:rPr lang="en-US" dirty="0">
                <a:effectLst/>
              </a:rPr>
              <a:t>Astronomical tables – positions of the stars, movement of the sun, the moon and the 5 planets</a:t>
            </a:r>
          </a:p>
          <a:p>
            <a:r>
              <a:rPr lang="en-US" dirty="0">
                <a:effectLst/>
              </a:rPr>
              <a:t>DESTROYED but preserved in translations</a:t>
            </a:r>
          </a:p>
          <a:p>
            <a:r>
              <a:rPr lang="en-US" dirty="0">
                <a:effectLst/>
              </a:rPr>
              <a:t>Corrected and expanded on Ptolemy’s astronomical tables</a:t>
            </a:r>
          </a:p>
          <a:p>
            <a:endParaRPr lang="en-US" dirty="0">
              <a:effectLst/>
            </a:endParaRPr>
          </a:p>
          <a:p>
            <a:pPr marL="36900" indent="0">
              <a:buNone/>
            </a:pPr>
            <a:r>
              <a:rPr lang="en-US" dirty="0">
                <a:effectLst/>
              </a:rPr>
              <a:t>			Why the fixation on star movements?</a:t>
            </a:r>
          </a:p>
        </p:txBody>
      </p:sp>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05" y="1434138"/>
            <a:ext cx="2966316" cy="42607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muslimheritage.com/sites/default/files/glances_on_calendars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8709" y="3952426"/>
            <a:ext cx="2125898" cy="2259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29157" y="6211669"/>
            <a:ext cx="3565002" cy="646331"/>
          </a:xfrm>
          <a:prstGeom prst="rect">
            <a:avLst/>
          </a:prstGeom>
          <a:noFill/>
        </p:spPr>
        <p:txBody>
          <a:bodyPr wrap="square" rtlCol="0">
            <a:spAutoFit/>
          </a:bodyPr>
          <a:lstStyle/>
          <a:p>
            <a:pPr algn="ctr"/>
            <a:r>
              <a:rPr lang="en-US" i="1" dirty="0"/>
              <a:t>Almanac </a:t>
            </a:r>
            <a:br>
              <a:rPr lang="en-US" i="1" dirty="0"/>
            </a:br>
            <a:r>
              <a:rPr lang="en-US" i="1" dirty="0" err="1"/>
              <a:t>Topkapi</a:t>
            </a:r>
            <a:r>
              <a:rPr lang="en-US" i="1" dirty="0"/>
              <a:t> Palace Museum Library</a:t>
            </a:r>
          </a:p>
        </p:txBody>
      </p:sp>
      <p:sp>
        <p:nvSpPr>
          <p:cNvPr id="10" name="Content Placeholder 2"/>
          <p:cNvSpPr txBox="1">
            <a:spLocks/>
          </p:cNvSpPr>
          <p:nvPr/>
        </p:nvSpPr>
        <p:spPr>
          <a:xfrm>
            <a:off x="913795" y="5694848"/>
            <a:ext cx="8385461" cy="42238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sz="1600" i="1" dirty="0" err="1">
                <a:effectLst/>
              </a:rPr>
              <a:t>Zij</a:t>
            </a:r>
            <a:r>
              <a:rPr lang="en-US" sz="1600" i="1" dirty="0">
                <a:effectLst/>
              </a:rPr>
              <a:t> al </a:t>
            </a:r>
            <a:r>
              <a:rPr lang="en-US" sz="1600" i="1" dirty="0" err="1">
                <a:effectLst/>
              </a:rPr>
              <a:t>sidhind</a:t>
            </a:r>
            <a:endParaRPr lang="en-US" sz="1600" i="1" dirty="0">
              <a:effectLst/>
            </a:endParaRPr>
          </a:p>
        </p:txBody>
      </p:sp>
    </p:spTree>
    <p:extLst>
      <p:ext uri="{BB962C8B-B14F-4D97-AF65-F5344CB8AC3E}">
        <p14:creationId xmlns:p14="http://schemas.microsoft.com/office/powerpoint/2010/main" val="381361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71016" y="1332542"/>
            <a:ext cx="9441085"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When he saw the moon rising in splendour, he said: "This is my Lord." But when the moon set, He said: "unless my Lord guide me, I shall surely be among those who go astray." Quranic verse (</a:t>
            </a:r>
            <a:r>
              <a:rPr lang="en-US" b="1" dirty="0">
                <a:effectLst/>
              </a:rPr>
              <a:t>Surah Al-</a:t>
            </a:r>
            <a:r>
              <a:rPr lang="en-US" b="1" dirty="0" err="1">
                <a:effectLst/>
              </a:rPr>
              <a:t>Anam</a:t>
            </a:r>
            <a:r>
              <a:rPr lang="en-US" b="1" dirty="0">
                <a:effectLst/>
              </a:rPr>
              <a:t>, 77</a:t>
            </a:r>
            <a:r>
              <a:rPr lang="en-US" dirty="0">
                <a:effectLst/>
              </a:rPr>
              <a:t>)</a:t>
            </a:r>
          </a:p>
        </p:txBody>
      </p:sp>
      <p:pic>
        <p:nvPicPr>
          <p:cNvPr id="8" name="north st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6118" y="3877923"/>
            <a:ext cx="4983226" cy="3537355"/>
          </a:xfrm>
          <a:prstGeom prst="rect">
            <a:avLst/>
          </a:prstGeom>
        </p:spPr>
      </p:pic>
      <p:sp>
        <p:nvSpPr>
          <p:cNvPr id="14" name="Content Placeholder 2"/>
          <p:cNvSpPr txBox="1">
            <a:spLocks/>
          </p:cNvSpPr>
          <p:nvPr/>
        </p:nvSpPr>
        <p:spPr>
          <a:xfrm>
            <a:off x="-582807" y="393720"/>
            <a:ext cx="8385461" cy="1481403"/>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600" dirty="0">
                <a:effectLst/>
              </a:rPr>
              <a:t>Bedouin navigation using Polaris</a:t>
            </a:r>
          </a:p>
        </p:txBody>
      </p:sp>
      <p:sp>
        <p:nvSpPr>
          <p:cNvPr id="19" name="Content Placeholder 2"/>
          <p:cNvSpPr txBox="1">
            <a:spLocks/>
          </p:cNvSpPr>
          <p:nvPr/>
        </p:nvSpPr>
        <p:spPr>
          <a:xfrm>
            <a:off x="2475610" y="2615825"/>
            <a:ext cx="6098779"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dirty="0"/>
              <a:t>"The </a:t>
            </a:r>
            <a:r>
              <a:rPr lang="en-US" dirty="0" err="1"/>
              <a:t>Bedu</a:t>
            </a:r>
            <a:r>
              <a:rPr lang="en-US" dirty="0"/>
              <a:t> don't use any navigational aids as we know them. No maps, because they are all inside their heads.” </a:t>
            </a:r>
            <a:br>
              <a:rPr lang="en-US" dirty="0"/>
            </a:br>
            <a:r>
              <a:rPr lang="en-US" dirty="0"/>
              <a:t>S</a:t>
            </a:r>
            <a:r>
              <a:rPr lang="en-US" sz="1800" i="1" dirty="0"/>
              <a:t>am McConnell, a desert guide in the Sinai and Jordan.</a:t>
            </a:r>
          </a:p>
        </p:txBody>
      </p:sp>
      <p:pic>
        <p:nvPicPr>
          <p:cNvPr id="16396" name="Picture 12" descr="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972" b="98611" l="10000" r="90000">
                        <a14:foregroundMark x1="51296" y1="15278" x2="51296" y2="26111"/>
                        <a14:foregroundMark x1="52778" y1="13056" x2="49444" y2="38889"/>
                        <a14:foregroundMark x1="50370" y1="21944" x2="45926" y2="35278"/>
                        <a14:foregroundMark x1="49444" y1="32917" x2="59630" y2="68889"/>
                        <a14:foregroundMark x1="57778" y1="49167" x2="53333" y2="72639"/>
                        <a14:foregroundMark x1="57407" y1="15972" x2="59444" y2="23750"/>
                        <a14:foregroundMark x1="60926" y1="12361" x2="64630" y2="16389"/>
                        <a14:foregroundMark x1="55370" y1="8194" x2="51111" y2="8056"/>
                      </a14:backgroundRemoval>
                    </a14:imgEffect>
                  </a14:imgLayer>
                </a14:imgProps>
              </a:ext>
              <a:ext uri="{28A0092B-C50C-407E-A947-70E740481C1C}">
                <a14:useLocalDpi xmlns:a14="http://schemas.microsoft.com/office/drawing/2010/main" val="0"/>
              </a:ext>
            </a:extLst>
          </a:blip>
          <a:srcRect/>
          <a:stretch>
            <a:fillRect/>
          </a:stretch>
        </p:blipFill>
        <p:spPr bwMode="auto">
          <a:xfrm>
            <a:off x="9502828" y="287905"/>
            <a:ext cx="2209447" cy="294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04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00" y="2359215"/>
            <a:ext cx="10353762" cy="970450"/>
          </a:xfrm>
        </p:spPr>
        <p:txBody>
          <a:bodyPr>
            <a:normAutofit/>
          </a:bodyPr>
          <a:lstStyle/>
          <a:p>
            <a:r>
              <a:rPr lang="en-US" sz="3600" dirty="0"/>
              <a:t>Sundials and Astrolabes</a:t>
            </a:r>
          </a:p>
        </p:txBody>
      </p:sp>
      <p:sp>
        <p:nvSpPr>
          <p:cNvPr id="3" name="Content Placeholder 2"/>
          <p:cNvSpPr>
            <a:spLocks noGrp="1"/>
          </p:cNvSpPr>
          <p:nvPr>
            <p:ph idx="1"/>
          </p:nvPr>
        </p:nvSpPr>
        <p:spPr>
          <a:xfrm>
            <a:off x="646134" y="634738"/>
            <a:ext cx="5643864" cy="4058751"/>
          </a:xfrm>
        </p:spPr>
        <p:txBody>
          <a:bodyPr/>
          <a:lstStyle/>
          <a:p>
            <a:r>
              <a:rPr lang="en-US" dirty="0">
                <a:effectLst/>
              </a:rPr>
              <a:t>His astronomical charts were later translated and further developed in Spain and China.</a:t>
            </a:r>
            <a:endParaRPr lang="en-US" dirty="0"/>
          </a:p>
        </p:txBody>
      </p:sp>
      <p:pic>
        <p:nvPicPr>
          <p:cNvPr id="17410" name="Picture 2" descr="Image result for sundials mosque khwariz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67" y="3525772"/>
            <a:ext cx="5762625"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550" b="95249" l="15488" r="95532">
                        <a14:foregroundMark x1="45724" y1="90424" x2="43311" y2="90095"/>
                        <a14:foregroundMark x1="59731" y1="81104" x2="51535" y2="94262"/>
                        <a14:foregroundMark x1="61897" y1="92032" x2="60691" y2="92032"/>
                        <a14:foregroundMark x1="60938" y1="89437" x2="45504" y2="95249"/>
                      </a14:backgroundRemoval>
                    </a14:imgEffect>
                  </a14:imgLayer>
                </a14:imgProps>
              </a:ext>
              <a:ext uri="{28A0092B-C50C-407E-A947-70E740481C1C}">
                <a14:useLocalDpi xmlns:a14="http://schemas.microsoft.com/office/drawing/2010/main" val="0"/>
              </a:ext>
            </a:extLst>
          </a:blip>
          <a:srcRect/>
          <a:stretch>
            <a:fillRect/>
          </a:stretch>
        </p:blipFill>
        <p:spPr bwMode="auto">
          <a:xfrm>
            <a:off x="7724522" y="-423721"/>
            <a:ext cx="4872802" cy="3654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13942" y="6373748"/>
            <a:ext cx="6010580" cy="369332"/>
          </a:xfrm>
          <a:prstGeom prst="rect">
            <a:avLst/>
          </a:prstGeom>
          <a:noFill/>
        </p:spPr>
        <p:txBody>
          <a:bodyPr wrap="square" rtlCol="0">
            <a:spAutoFit/>
          </a:bodyPr>
          <a:lstStyle/>
          <a:p>
            <a:r>
              <a:rPr lang="en-US" i="1" dirty="0"/>
              <a:t>The Delhi </a:t>
            </a:r>
            <a:r>
              <a:rPr lang="en-US" i="1" dirty="0" err="1"/>
              <a:t>Jama</a:t>
            </a:r>
            <a:r>
              <a:rPr lang="en-US" i="1" dirty="0"/>
              <a:t> Masjid Sundial</a:t>
            </a:r>
            <a:endParaRPr lang="en-US" dirty="0"/>
          </a:p>
        </p:txBody>
      </p:sp>
      <p:pic>
        <p:nvPicPr>
          <p:cNvPr id="17414" name="Picture 6" descr="http://muslimheritage.com/sites/default/files/using_an_astrolobe.jpg"/>
          <p:cNvPicPr>
            <a:picLocks noChangeAspect="1" noChangeArrowheads="1"/>
          </p:cNvPicPr>
          <p:nvPr/>
        </p:nvPicPr>
        <p:blipFill rotWithShape="1">
          <a:blip r:embed="rId5">
            <a:extLst>
              <a:ext uri="{28A0092B-C50C-407E-A947-70E740481C1C}">
                <a14:useLocalDpi xmlns:a14="http://schemas.microsoft.com/office/drawing/2010/main" val="0"/>
              </a:ext>
            </a:extLst>
          </a:blip>
          <a:srcRect l="77047" b="40800"/>
          <a:stretch/>
        </p:blipFill>
        <p:spPr bwMode="auto">
          <a:xfrm>
            <a:off x="9315441" y="3428449"/>
            <a:ext cx="2105944" cy="335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9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063" y="1606298"/>
            <a:ext cx="2974399" cy="407209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114" y="1606298"/>
            <a:ext cx="3052120" cy="4072094"/>
          </a:xfrm>
          <a:prstGeom prst="rect">
            <a:avLst/>
          </a:prstGeom>
        </p:spPr>
      </p:pic>
      <p:sp>
        <p:nvSpPr>
          <p:cNvPr id="7" name="TextBox 6"/>
          <p:cNvSpPr txBox="1"/>
          <p:nvPr/>
        </p:nvSpPr>
        <p:spPr>
          <a:xfrm>
            <a:off x="1406015" y="959967"/>
            <a:ext cx="2520493" cy="646331"/>
          </a:xfrm>
          <a:prstGeom prst="rect">
            <a:avLst/>
          </a:prstGeom>
          <a:noFill/>
        </p:spPr>
        <p:txBody>
          <a:bodyPr wrap="square" rtlCol="0">
            <a:spAutoFit/>
          </a:bodyPr>
          <a:lstStyle/>
          <a:p>
            <a:r>
              <a:rPr lang="en-US" dirty="0">
                <a:solidFill>
                  <a:schemeClr val="tx2"/>
                </a:solidFill>
              </a:rPr>
              <a:t>Ptolemy Model</a:t>
            </a:r>
            <a:br>
              <a:rPr lang="en-US" dirty="0">
                <a:solidFill>
                  <a:schemeClr val="tx2"/>
                </a:solidFill>
              </a:rPr>
            </a:br>
            <a:r>
              <a:rPr lang="en-US" dirty="0">
                <a:solidFill>
                  <a:schemeClr val="tx2"/>
                </a:solidFill>
              </a:rPr>
              <a:t>   2</a:t>
            </a:r>
            <a:r>
              <a:rPr lang="en-US" baseline="30000" dirty="0">
                <a:solidFill>
                  <a:schemeClr val="tx2"/>
                </a:solidFill>
              </a:rPr>
              <a:t>nd</a:t>
            </a:r>
            <a:r>
              <a:rPr lang="en-US" dirty="0">
                <a:solidFill>
                  <a:schemeClr val="tx2"/>
                </a:solidFill>
              </a:rPr>
              <a:t> Century</a:t>
            </a:r>
          </a:p>
        </p:txBody>
      </p:sp>
      <p:sp>
        <p:nvSpPr>
          <p:cNvPr id="8" name="TextBox 7"/>
          <p:cNvSpPr txBox="1"/>
          <p:nvPr/>
        </p:nvSpPr>
        <p:spPr>
          <a:xfrm>
            <a:off x="8902864" y="959967"/>
            <a:ext cx="2255495" cy="861774"/>
          </a:xfrm>
          <a:prstGeom prst="rect">
            <a:avLst/>
          </a:prstGeom>
          <a:noFill/>
        </p:spPr>
        <p:txBody>
          <a:bodyPr wrap="square" rtlCol="0">
            <a:spAutoFit/>
          </a:bodyPr>
          <a:lstStyle/>
          <a:p>
            <a:r>
              <a:rPr lang="en-US" dirty="0">
                <a:solidFill>
                  <a:schemeClr val="tx2"/>
                </a:solidFill>
              </a:rPr>
              <a:t>Copernican Model    </a:t>
            </a:r>
            <a:br>
              <a:rPr lang="en-US" dirty="0">
                <a:solidFill>
                  <a:schemeClr val="tx2"/>
                </a:solidFill>
              </a:rPr>
            </a:br>
            <a:r>
              <a:rPr lang="en-US" dirty="0">
                <a:solidFill>
                  <a:schemeClr val="tx2"/>
                </a:solidFill>
              </a:rPr>
              <a:t>         1543 AD</a:t>
            </a:r>
          </a:p>
          <a:p>
            <a:endParaRPr lang="en-US" sz="1400" dirty="0">
              <a:solidFill>
                <a:schemeClr val="tx2"/>
              </a:solidFill>
            </a:endParaRPr>
          </a:p>
        </p:txBody>
      </p:sp>
      <p:cxnSp>
        <p:nvCxnSpPr>
          <p:cNvPr id="10" name="Straight Connector 9"/>
          <p:cNvCxnSpPr/>
          <p:nvPr/>
        </p:nvCxnSpPr>
        <p:spPr>
          <a:xfrm>
            <a:off x="3772462" y="3867150"/>
            <a:ext cx="4476652"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5790018" y="3220819"/>
            <a:ext cx="2190750"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1832706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373" y="969475"/>
            <a:ext cx="10353762" cy="970450"/>
          </a:xfrm>
        </p:spPr>
        <p:txBody>
          <a:bodyPr/>
          <a:lstStyle/>
          <a:p>
            <a:r>
              <a:rPr lang="en-US" dirty="0"/>
              <a:t>Replacing the Equant</a:t>
            </a:r>
          </a:p>
        </p:txBody>
      </p:sp>
      <p:pic>
        <p:nvPicPr>
          <p:cNvPr id="4" name="ptolemy equa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71500" y="978708"/>
            <a:ext cx="3819525" cy="4059237"/>
          </a:xfrm>
        </p:spPr>
      </p:pic>
      <p:pic>
        <p:nvPicPr>
          <p:cNvPr id="18434" name="Picture 2" descr="https://upload.wikimedia.org/wikipedia/commons/thumb/3/33/Tusi_couple.jpg/250px-Tusi_coup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754" y="2010582"/>
            <a:ext cx="3586921" cy="3027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62047" y="5298406"/>
            <a:ext cx="1596078" cy="369332"/>
          </a:xfrm>
          <a:prstGeom prst="rect">
            <a:avLst/>
          </a:prstGeom>
        </p:spPr>
        <p:txBody>
          <a:bodyPr wrap="none">
            <a:spAutoFit/>
          </a:bodyPr>
          <a:lstStyle/>
          <a:p>
            <a:r>
              <a:rPr lang="en-US" i="1" u="sng" dirty="0">
                <a:solidFill>
                  <a:schemeClr val="tx2"/>
                </a:solidFill>
              </a:rPr>
              <a:t>Al-</a:t>
            </a:r>
            <a:r>
              <a:rPr lang="en-US" i="1" u="sng" dirty="0" err="1">
                <a:solidFill>
                  <a:schemeClr val="tx2"/>
                </a:solidFill>
              </a:rPr>
              <a:t>Tusi</a:t>
            </a:r>
            <a:r>
              <a:rPr lang="en-US" i="1" u="sng" dirty="0">
                <a:solidFill>
                  <a:schemeClr val="tx2"/>
                </a:solidFill>
              </a:rPr>
              <a:t> couple</a:t>
            </a:r>
          </a:p>
        </p:txBody>
      </p:sp>
      <p:sp>
        <p:nvSpPr>
          <p:cNvPr id="6" name="TextBox 5"/>
          <p:cNvSpPr txBox="1"/>
          <p:nvPr/>
        </p:nvSpPr>
        <p:spPr>
          <a:xfrm>
            <a:off x="1562100" y="5932933"/>
            <a:ext cx="8963025" cy="646331"/>
          </a:xfrm>
          <a:prstGeom prst="rect">
            <a:avLst/>
          </a:prstGeom>
          <a:noFill/>
        </p:spPr>
        <p:txBody>
          <a:bodyPr wrap="square" rtlCol="0">
            <a:spAutoFit/>
          </a:bodyPr>
          <a:lstStyle/>
          <a:p>
            <a:pPr algn="ctr"/>
            <a:r>
              <a:rPr lang="en-US" dirty="0" err="1">
                <a:solidFill>
                  <a:schemeClr val="tx2"/>
                </a:solidFill>
              </a:rPr>
              <a:t>Tusi</a:t>
            </a:r>
            <a:r>
              <a:rPr lang="en-US" dirty="0">
                <a:solidFill>
                  <a:schemeClr val="tx2"/>
                </a:solidFill>
              </a:rPr>
              <a:t>-couple - creating linear motion out of the sum of two circular motions.</a:t>
            </a:r>
            <a:br>
              <a:rPr lang="en-US" dirty="0">
                <a:solidFill>
                  <a:schemeClr val="tx2"/>
                </a:solidFill>
              </a:rPr>
            </a:br>
            <a:r>
              <a:rPr lang="en-US" dirty="0">
                <a:solidFill>
                  <a:schemeClr val="tx2"/>
                </a:solidFill>
              </a:rPr>
              <a:t> Used by Copernicus in his revolutionary book ‘On the Revolution of the Heavenly Spheres’ </a:t>
            </a:r>
          </a:p>
        </p:txBody>
      </p:sp>
      <p:pic>
        <p:nvPicPr>
          <p:cNvPr id="7" name="TusiCoup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382125" y="2747211"/>
            <a:ext cx="2286000" cy="2286000"/>
          </a:xfrm>
          <a:prstGeom prst="rect">
            <a:avLst/>
          </a:prstGeom>
        </p:spPr>
      </p:pic>
      <p:cxnSp>
        <p:nvCxnSpPr>
          <p:cNvPr id="9" name="Straight Connector 8"/>
          <p:cNvCxnSpPr/>
          <p:nvPr/>
        </p:nvCxnSpPr>
        <p:spPr>
          <a:xfrm flipV="1">
            <a:off x="7486650" y="5015916"/>
            <a:ext cx="152400" cy="467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753350" y="5033212"/>
            <a:ext cx="1765837" cy="4498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98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observatory al tu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5479" y="3438091"/>
            <a:ext cx="161925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44061" t="15778" r="39000" b="19482"/>
          <a:stretch/>
        </p:blipFill>
        <p:spPr>
          <a:xfrm>
            <a:off x="4960069" y="1624744"/>
            <a:ext cx="2133635" cy="4587240"/>
          </a:xfrm>
          <a:prstGeom prst="rect">
            <a:avLst/>
          </a:prstGeom>
        </p:spPr>
      </p:pic>
      <p:sp>
        <p:nvSpPr>
          <p:cNvPr id="6" name="TextBox 5"/>
          <p:cNvSpPr txBox="1"/>
          <p:nvPr/>
        </p:nvSpPr>
        <p:spPr>
          <a:xfrm>
            <a:off x="9914024" y="5980314"/>
            <a:ext cx="2042160" cy="523220"/>
          </a:xfrm>
          <a:prstGeom prst="rect">
            <a:avLst/>
          </a:prstGeom>
          <a:noFill/>
        </p:spPr>
        <p:txBody>
          <a:bodyPr wrap="square" rtlCol="0">
            <a:spAutoFit/>
          </a:bodyPr>
          <a:lstStyle/>
          <a:p>
            <a:pPr algn="ctr"/>
            <a:r>
              <a:rPr lang="en-US" sz="1400" dirty="0">
                <a:solidFill>
                  <a:schemeClr val="tx2"/>
                </a:solidFill>
              </a:rPr>
              <a:t>A stamp in Azerbaijan commemorating al-</a:t>
            </a:r>
            <a:r>
              <a:rPr lang="en-US" sz="1400" dirty="0" err="1">
                <a:solidFill>
                  <a:schemeClr val="tx2"/>
                </a:solidFill>
              </a:rPr>
              <a:t>Tusi</a:t>
            </a:r>
            <a:endParaRPr lang="en-US" sz="1400" dirty="0">
              <a:solidFill>
                <a:schemeClr val="tx2"/>
              </a:solidFill>
            </a:endParaRPr>
          </a:p>
        </p:txBody>
      </p:sp>
      <p:sp>
        <p:nvSpPr>
          <p:cNvPr id="9" name="Title 1"/>
          <p:cNvSpPr>
            <a:spLocks noGrp="1"/>
          </p:cNvSpPr>
          <p:nvPr>
            <p:ph type="title"/>
          </p:nvPr>
        </p:nvSpPr>
        <p:spPr>
          <a:xfrm>
            <a:off x="727624" y="349715"/>
            <a:ext cx="10353762" cy="970450"/>
          </a:xfrm>
        </p:spPr>
        <p:txBody>
          <a:bodyPr>
            <a:normAutofit fontScale="90000"/>
          </a:bodyPr>
          <a:lstStyle/>
          <a:p>
            <a:r>
              <a:rPr lang="en-US" dirty="0"/>
              <a:t>Nasir al-Din al-</a:t>
            </a:r>
            <a:r>
              <a:rPr lang="en-US" dirty="0" err="1"/>
              <a:t>Tusi</a:t>
            </a:r>
            <a:r>
              <a:rPr lang="en-US" dirty="0"/>
              <a:t> &amp; The </a:t>
            </a:r>
            <a:r>
              <a:rPr lang="en-US" dirty="0" err="1"/>
              <a:t>Maragheh</a:t>
            </a:r>
            <a:r>
              <a:rPr lang="en-US" dirty="0"/>
              <a:t> Observatory</a:t>
            </a:r>
            <a:br>
              <a:rPr lang="en-US" dirty="0"/>
            </a:br>
            <a:r>
              <a:rPr lang="en-US" sz="2200" dirty="0"/>
              <a:t>1201- 1274</a:t>
            </a:r>
          </a:p>
        </p:txBody>
      </p:sp>
      <p:sp>
        <p:nvSpPr>
          <p:cNvPr id="11" name="Content Placeholder 2"/>
          <p:cNvSpPr>
            <a:spLocks noGrp="1"/>
          </p:cNvSpPr>
          <p:nvPr>
            <p:ph idx="1"/>
          </p:nvPr>
        </p:nvSpPr>
        <p:spPr>
          <a:xfrm>
            <a:off x="152400" y="2351140"/>
            <a:ext cx="10353762" cy="3302900"/>
          </a:xfrm>
        </p:spPr>
        <p:txBody>
          <a:bodyPr>
            <a:normAutofit fontScale="85000" lnSpcReduction="20000"/>
          </a:bodyPr>
          <a:lstStyle/>
          <a:p>
            <a:pPr marL="36900" indent="0">
              <a:buNone/>
            </a:pPr>
            <a:r>
              <a:rPr lang="en-US" dirty="0"/>
              <a:t>Achievements in Astronomy:</a:t>
            </a:r>
          </a:p>
          <a:p>
            <a:r>
              <a:rPr lang="en-US" dirty="0"/>
              <a:t>Established algebraic geometry as a </a:t>
            </a:r>
            <a:br>
              <a:rPr lang="en-US" dirty="0"/>
            </a:br>
            <a:r>
              <a:rPr lang="en-US" dirty="0"/>
              <a:t>discipline</a:t>
            </a:r>
          </a:p>
          <a:p>
            <a:r>
              <a:rPr lang="en-US" dirty="0"/>
              <a:t>Founded the </a:t>
            </a:r>
            <a:r>
              <a:rPr lang="en-US" dirty="0" err="1"/>
              <a:t>Maragheh</a:t>
            </a:r>
            <a:r>
              <a:rPr lang="en-US" dirty="0"/>
              <a:t> Observatory, </a:t>
            </a:r>
            <a:br>
              <a:rPr lang="en-US" dirty="0"/>
            </a:br>
            <a:r>
              <a:rPr lang="en-US" dirty="0"/>
              <a:t>great center of learning in Azerbaijan</a:t>
            </a:r>
          </a:p>
          <a:p>
            <a:r>
              <a:rPr lang="en-US" dirty="0"/>
              <a:t>Contributed to the greatest amendment</a:t>
            </a:r>
            <a:br>
              <a:rPr lang="en-US" dirty="0"/>
            </a:br>
            <a:r>
              <a:rPr lang="en-US" dirty="0"/>
              <a:t>of the planet model of Ptolemy before </a:t>
            </a:r>
            <a:br>
              <a:rPr lang="en-US" dirty="0"/>
            </a:br>
            <a:r>
              <a:rPr lang="en-US" dirty="0"/>
              <a:t>Copernicus.</a:t>
            </a:r>
          </a:p>
          <a:p>
            <a:r>
              <a:rPr lang="en-US" dirty="0"/>
              <a:t>His work on astronomy would be </a:t>
            </a:r>
            <a:br>
              <a:rPr lang="en-US" dirty="0"/>
            </a:br>
            <a:r>
              <a:rPr lang="en-US" dirty="0"/>
              <a:t>translated until the 18</a:t>
            </a:r>
            <a:r>
              <a:rPr lang="en-US" baseline="30000" dirty="0"/>
              <a:t>th</a:t>
            </a:r>
            <a:r>
              <a:rPr lang="en-US" dirty="0"/>
              <a:t> Century</a:t>
            </a:r>
          </a:p>
          <a:p>
            <a:r>
              <a:rPr lang="en-US" dirty="0"/>
              <a:t>Wrote 150 books all together</a:t>
            </a:r>
          </a:p>
          <a:p>
            <a:endParaRPr lang="en-US" dirty="0"/>
          </a:p>
          <a:p>
            <a:endParaRPr lang="en-US" dirty="0"/>
          </a:p>
          <a:p>
            <a:pPr marL="36900" indent="0">
              <a:buNone/>
            </a:pPr>
            <a:endParaRPr lang="en-US" dirty="0"/>
          </a:p>
          <a:p>
            <a:endParaRPr lang="en-US" dirty="0"/>
          </a:p>
          <a:p>
            <a:endParaRPr lang="en-US" dirty="0"/>
          </a:p>
        </p:txBody>
      </p:sp>
    </p:spTree>
    <p:extLst>
      <p:ext uri="{BB962C8B-B14F-4D97-AF65-F5344CB8AC3E}">
        <p14:creationId xmlns:p14="http://schemas.microsoft.com/office/powerpoint/2010/main" val="1912255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pernic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950" y="275391"/>
            <a:ext cx="3292454" cy="28594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gali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279" y="3134854"/>
            <a:ext cx="20955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ptole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1821" y="885531"/>
            <a:ext cx="20955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new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58" y="3381082"/>
            <a:ext cx="209550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Leonardo da Vinc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983" y="2447633"/>
            <a:ext cx="2428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5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t>
            </a:r>
            <a:r>
              <a:rPr lang="en-US" dirty="0" err="1"/>
              <a:t>Tusi</a:t>
            </a:r>
            <a:r>
              <a:rPr lang="en-US" dirty="0"/>
              <a:t> and Copernicus</a:t>
            </a:r>
          </a:p>
        </p:txBody>
      </p:sp>
      <p:pic>
        <p:nvPicPr>
          <p:cNvPr id="4" name="Picture 3"/>
          <p:cNvPicPr>
            <a:picLocks noChangeAspect="1"/>
          </p:cNvPicPr>
          <p:nvPr/>
        </p:nvPicPr>
        <p:blipFill rotWithShape="1">
          <a:blip r:embed="rId2"/>
          <a:srcRect l="38500" t="28371" r="24083" b="42740"/>
          <a:stretch/>
        </p:blipFill>
        <p:spPr>
          <a:xfrm>
            <a:off x="2484120" y="1965960"/>
            <a:ext cx="6842760" cy="2971800"/>
          </a:xfrm>
          <a:prstGeom prst="rect">
            <a:avLst/>
          </a:prstGeom>
        </p:spPr>
      </p:pic>
      <p:sp>
        <p:nvSpPr>
          <p:cNvPr id="5" name="Content Placeholder 2"/>
          <p:cNvSpPr>
            <a:spLocks noGrp="1"/>
          </p:cNvSpPr>
          <p:nvPr>
            <p:ph idx="1"/>
          </p:nvPr>
        </p:nvSpPr>
        <p:spPr>
          <a:xfrm>
            <a:off x="913795" y="5270552"/>
            <a:ext cx="5855061" cy="918100"/>
          </a:xfrm>
        </p:spPr>
        <p:txBody>
          <a:bodyPr>
            <a:normAutofit/>
          </a:bodyPr>
          <a:lstStyle/>
          <a:p>
            <a:pPr marL="36900" indent="0">
              <a:buNone/>
            </a:pPr>
            <a:r>
              <a:rPr lang="en-US" dirty="0"/>
              <a:t>Left figure from the book </a:t>
            </a:r>
            <a:r>
              <a:rPr lang="en-US" dirty="0" err="1"/>
              <a:t>Tadhkira</a:t>
            </a:r>
            <a:r>
              <a:rPr lang="en-US" dirty="0"/>
              <a:t> </a:t>
            </a:r>
            <a:br>
              <a:rPr lang="en-US" dirty="0"/>
            </a:br>
            <a:r>
              <a:rPr lang="en-US" dirty="0" err="1"/>
              <a:t>Suleymaniye</a:t>
            </a:r>
            <a:r>
              <a:rPr lang="en-US" dirty="0"/>
              <a:t> Mosque Library, Istanbul</a:t>
            </a:r>
          </a:p>
        </p:txBody>
      </p:sp>
      <p:sp>
        <p:nvSpPr>
          <p:cNvPr id="6" name="Content Placeholder 2"/>
          <p:cNvSpPr txBox="1">
            <a:spLocks/>
          </p:cNvSpPr>
          <p:nvPr/>
        </p:nvSpPr>
        <p:spPr>
          <a:xfrm>
            <a:off x="6090676" y="5270552"/>
            <a:ext cx="5855061" cy="91810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Font typeface="Wingdings 2" charset="2"/>
              <a:buNone/>
            </a:pPr>
            <a:r>
              <a:rPr lang="en-US" dirty="0"/>
              <a:t>Right figure from Copernicus’ De </a:t>
            </a:r>
            <a:r>
              <a:rPr lang="en-US" dirty="0" err="1"/>
              <a:t>Revolutionbus</a:t>
            </a:r>
            <a:endParaRPr lang="en-US" dirty="0"/>
          </a:p>
        </p:txBody>
      </p:sp>
    </p:spTree>
    <p:extLst>
      <p:ext uri="{BB962C8B-B14F-4D97-AF65-F5344CB8AC3E}">
        <p14:creationId xmlns:p14="http://schemas.microsoft.com/office/powerpoint/2010/main" val="1036970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3576" y="1005718"/>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Ibn al-</a:t>
            </a:r>
            <a:r>
              <a:rPr lang="en-US" dirty="0" err="1"/>
              <a:t>Shatir</a:t>
            </a:r>
            <a:br>
              <a:rPr lang="en-US" dirty="0"/>
            </a:br>
            <a:r>
              <a:rPr lang="en-US" sz="2200" dirty="0"/>
              <a:t>1201- 1274</a:t>
            </a:r>
          </a:p>
        </p:txBody>
      </p:sp>
      <p:sp>
        <p:nvSpPr>
          <p:cNvPr id="7" name="Content Placeholder 2"/>
          <p:cNvSpPr>
            <a:spLocks noGrp="1"/>
          </p:cNvSpPr>
          <p:nvPr>
            <p:ph idx="1"/>
          </p:nvPr>
        </p:nvSpPr>
        <p:spPr>
          <a:xfrm>
            <a:off x="294640" y="2315076"/>
            <a:ext cx="10353762" cy="3302900"/>
          </a:xfrm>
        </p:spPr>
        <p:txBody>
          <a:bodyPr>
            <a:normAutofit/>
          </a:bodyPr>
          <a:lstStyle/>
          <a:p>
            <a:pPr marL="36900" indent="0">
              <a:buNone/>
            </a:pPr>
            <a:r>
              <a:rPr lang="en-US" dirty="0"/>
              <a:t>Achievements in Astronomy:</a:t>
            </a:r>
          </a:p>
          <a:p>
            <a:r>
              <a:rPr lang="en-US" dirty="0"/>
              <a:t>Modelled the appearances of Mercury correctly</a:t>
            </a:r>
          </a:p>
          <a:p>
            <a:r>
              <a:rPr lang="en-US" dirty="0"/>
              <a:t>Created a </a:t>
            </a:r>
            <a:r>
              <a:rPr lang="en-US" dirty="0" err="1"/>
              <a:t>zij</a:t>
            </a:r>
            <a:r>
              <a:rPr lang="en-US" dirty="0"/>
              <a:t> whose values were used by Copernicus</a:t>
            </a:r>
          </a:p>
          <a:p>
            <a:pPr marL="36900" indent="0">
              <a:buNone/>
            </a:pPr>
            <a:endParaRPr lang="en-US" dirty="0"/>
          </a:p>
          <a:p>
            <a:endParaRPr lang="en-US" dirty="0"/>
          </a:p>
          <a:p>
            <a:pPr marL="36900" indent="0">
              <a:buNone/>
            </a:pPr>
            <a:endParaRPr lang="en-US" dirty="0"/>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7660" y="3966526"/>
            <a:ext cx="1714500" cy="2657475"/>
          </a:xfrm>
          <a:prstGeom prst="rect">
            <a:avLst/>
          </a:prstGeom>
        </p:spPr>
      </p:pic>
      <p:pic>
        <p:nvPicPr>
          <p:cNvPr id="2150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816" y="291528"/>
            <a:ext cx="4381707" cy="362624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8392160" y="3917768"/>
            <a:ext cx="10353762" cy="142838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err="1"/>
              <a:t>Shatir’s</a:t>
            </a:r>
            <a:r>
              <a:rPr lang="en-US" dirty="0"/>
              <a:t> Model of Mercury</a:t>
            </a:r>
          </a:p>
        </p:txBody>
      </p:sp>
      <p:cxnSp>
        <p:nvCxnSpPr>
          <p:cNvPr id="9" name="Straight Connector 8"/>
          <p:cNvCxnSpPr/>
          <p:nvPr/>
        </p:nvCxnSpPr>
        <p:spPr>
          <a:xfrm flipV="1">
            <a:off x="5809097" y="2661920"/>
            <a:ext cx="1598179" cy="298581"/>
          </a:xfrm>
          <a:prstGeom prst="line">
            <a:avLst/>
          </a:prstGeom>
        </p:spPr>
        <p:style>
          <a:lnRef idx="1">
            <a:schemeClr val="accent1"/>
          </a:lnRef>
          <a:fillRef idx="0">
            <a:schemeClr val="accent1"/>
          </a:fillRef>
          <a:effectRef idx="0">
            <a:schemeClr val="accent1"/>
          </a:effectRef>
          <a:fontRef idx="minor">
            <a:schemeClr val="tx1"/>
          </a:fontRef>
        </p:style>
      </p:cxnSp>
      <p:pic>
        <p:nvPicPr>
          <p:cNvPr id="21510" name="Picture 6" descr="Image result for manuscript ibn al shati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133" b="90801" l="5412" r="94588">
                        <a14:foregroundMark x1="35294" y1="82794" x2="68824" y2="83816"/>
                        <a14:foregroundMark x1="91059" y1="79557" x2="92000" y2="28109"/>
                        <a14:foregroundMark x1="80706" y1="11073" x2="31529" y2="7325"/>
                        <a14:foregroundMark x1="87882" y1="9370" x2="94353" y2="22828"/>
                      </a14:backgroundRemoval>
                    </a14:imgEffect>
                  </a14:imgLayer>
                </a14:imgProps>
              </a:ext>
              <a:ext uri="{28A0092B-C50C-407E-A947-70E740481C1C}">
                <a14:useLocalDpi xmlns:a14="http://schemas.microsoft.com/office/drawing/2010/main" val="0"/>
              </a:ext>
            </a:extLst>
          </a:blip>
          <a:srcRect/>
          <a:stretch>
            <a:fillRect/>
          </a:stretch>
        </p:blipFill>
        <p:spPr bwMode="auto">
          <a:xfrm>
            <a:off x="1518025" y="3827656"/>
            <a:ext cx="4250309" cy="293521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flipH="1">
            <a:off x="3291840" y="3484258"/>
            <a:ext cx="50800" cy="5019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4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bn al shatir sundial umayyad mosque"/>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24431" r="56146" b="6088"/>
          <a:stretch/>
        </p:blipFill>
        <p:spPr bwMode="auto">
          <a:xfrm>
            <a:off x="9180696" y="1221010"/>
            <a:ext cx="2221024" cy="2901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ibn al shatir moon"/>
          <p:cNvPicPr/>
          <p:nvPr/>
        </p:nvPicPr>
        <p:blipFill rotWithShape="1">
          <a:blip r:embed="rId3">
            <a:extLst>
              <a:ext uri="{28A0092B-C50C-407E-A947-70E740481C1C}">
                <a14:useLocalDpi xmlns:a14="http://schemas.microsoft.com/office/drawing/2010/main" val="0"/>
              </a:ext>
            </a:extLst>
          </a:blip>
          <a:srcRect b="25602"/>
          <a:stretch/>
        </p:blipFill>
        <p:spPr bwMode="auto">
          <a:xfrm>
            <a:off x="815240" y="1131372"/>
            <a:ext cx="4376420" cy="4314343"/>
          </a:xfrm>
          <a:prstGeom prst="rect">
            <a:avLst/>
          </a:prstGeom>
          <a:noFill/>
          <a:ln>
            <a:noFill/>
          </a:ln>
          <a:extLst>
            <a:ext uri="{53640926-AAD7-44D8-BBD7-CCE9431645EC}">
              <a14:shadowObscured xmlns:a14="http://schemas.microsoft.com/office/drawing/2010/main"/>
            </a:ext>
          </a:extLst>
        </p:spPr>
      </p:pic>
      <p:sp>
        <p:nvSpPr>
          <p:cNvPr id="6" name="Content Placeholder 2"/>
          <p:cNvSpPr txBox="1">
            <a:spLocks/>
          </p:cNvSpPr>
          <p:nvPr/>
        </p:nvSpPr>
        <p:spPr>
          <a:xfrm>
            <a:off x="1838238" y="5469119"/>
            <a:ext cx="10353762" cy="42055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err="1"/>
              <a:t>Shatir’s</a:t>
            </a:r>
            <a:r>
              <a:rPr lang="en-US" dirty="0"/>
              <a:t> Lunar model</a:t>
            </a:r>
          </a:p>
        </p:txBody>
      </p:sp>
      <p:sp>
        <p:nvSpPr>
          <p:cNvPr id="8" name="Content Placeholder 2"/>
          <p:cNvSpPr>
            <a:spLocks noGrp="1"/>
          </p:cNvSpPr>
          <p:nvPr>
            <p:ph idx="1"/>
          </p:nvPr>
        </p:nvSpPr>
        <p:spPr>
          <a:xfrm>
            <a:off x="547215" y="606664"/>
            <a:ext cx="10353762" cy="1049416"/>
          </a:xfrm>
        </p:spPr>
        <p:txBody>
          <a:bodyPr>
            <a:normAutofit/>
          </a:bodyPr>
          <a:lstStyle/>
          <a:p>
            <a:r>
              <a:rPr lang="en-US" dirty="0"/>
              <a:t>Developed the most accurate movement of the Moon until for his time</a:t>
            </a:r>
          </a:p>
          <a:p>
            <a:pPr marL="36900" indent="0">
              <a:buNone/>
            </a:pPr>
            <a:endParaRPr lang="en-US" dirty="0"/>
          </a:p>
          <a:p>
            <a:pPr marL="36900" indent="0">
              <a:buNone/>
            </a:pPr>
            <a:endParaRPr lang="en-US" dirty="0"/>
          </a:p>
          <a:p>
            <a:endParaRPr lang="en-US" dirty="0"/>
          </a:p>
          <a:p>
            <a:endParaRPr lang="en-US" dirty="0"/>
          </a:p>
        </p:txBody>
      </p:sp>
      <p:sp>
        <p:nvSpPr>
          <p:cNvPr id="11" name="Content Placeholder 2"/>
          <p:cNvSpPr txBox="1">
            <a:spLocks/>
          </p:cNvSpPr>
          <p:nvPr/>
        </p:nvSpPr>
        <p:spPr>
          <a:xfrm>
            <a:off x="5562051" y="4248837"/>
            <a:ext cx="10353762" cy="197706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t>As time-keeper of the Umayyad mosque in Damascus </a:t>
            </a:r>
            <a:br>
              <a:rPr lang="en-US" dirty="0"/>
            </a:br>
            <a:r>
              <a:rPr lang="en-US" dirty="0"/>
              <a:t>he built many devices like the first </a:t>
            </a:r>
            <a:r>
              <a:rPr lang="en-US" dirty="0" err="1"/>
              <a:t>astrolabic</a:t>
            </a:r>
            <a:r>
              <a:rPr lang="en-US" dirty="0"/>
              <a:t> clock</a:t>
            </a:r>
            <a:br>
              <a:rPr lang="en-US" dirty="0"/>
            </a:br>
            <a:r>
              <a:rPr lang="en-US" dirty="0"/>
              <a:t>to ascertain the times of prayer that were used until </a:t>
            </a:r>
            <a:br>
              <a:rPr lang="en-US" dirty="0"/>
            </a:br>
            <a:r>
              <a:rPr lang="en-US" dirty="0"/>
              <a:t>the 19</a:t>
            </a:r>
            <a:r>
              <a:rPr lang="en-US" baseline="30000" dirty="0"/>
              <a:t>th</a:t>
            </a:r>
            <a:r>
              <a:rPr lang="en-US" dirty="0"/>
              <a:t> Century</a:t>
            </a:r>
          </a:p>
        </p:txBody>
      </p:sp>
      <p:sp>
        <p:nvSpPr>
          <p:cNvPr id="13" name="Content Placeholder 2"/>
          <p:cNvSpPr txBox="1">
            <a:spLocks/>
          </p:cNvSpPr>
          <p:nvPr/>
        </p:nvSpPr>
        <p:spPr>
          <a:xfrm>
            <a:off x="1735598" y="6015938"/>
            <a:ext cx="10353762" cy="13001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latin typeface="Calibri" panose="020F0502020204030204" pitchFamily="34" charset="0"/>
                <a:ea typeface="Calibri" panose="020F0502020204030204" pitchFamily="34" charset="0"/>
                <a:cs typeface="Times New Roman" panose="02020603050405020304" pitchFamily="18" charset="0"/>
              </a:rPr>
              <a:t>“Ibn al-</a:t>
            </a:r>
            <a:r>
              <a:rPr lang="en-US" dirty="0" err="1">
                <a:latin typeface="Calibri" panose="020F0502020204030204" pitchFamily="34" charset="0"/>
                <a:ea typeface="Calibri" panose="020F0502020204030204" pitchFamily="34" charset="0"/>
                <a:cs typeface="Times New Roman" panose="02020603050405020304" pitchFamily="18" charset="0"/>
              </a:rPr>
              <a:t>Shatir's</a:t>
            </a:r>
            <a:r>
              <a:rPr lang="en-US" dirty="0">
                <a:latin typeface="Calibri" panose="020F0502020204030204" pitchFamily="34" charset="0"/>
                <a:ea typeface="Calibri" panose="020F0502020204030204" pitchFamily="34" charset="0"/>
                <a:cs typeface="Times New Roman" panose="02020603050405020304" pitchFamily="18" charset="0"/>
              </a:rPr>
              <a:t> lunar and Mercury models are also identical to those of Copernicus. [7]”</a:t>
            </a:r>
            <a:endParaRPr lang="en-US" dirty="0"/>
          </a:p>
          <a:p>
            <a:endParaRPr lang="en-US" dirty="0"/>
          </a:p>
        </p:txBody>
      </p:sp>
      <p:pic>
        <p:nvPicPr>
          <p:cNvPr id="10" name="Picture 9"/>
          <p:cNvPicPr>
            <a:picLocks noChangeAspect="1"/>
          </p:cNvPicPr>
          <p:nvPr/>
        </p:nvPicPr>
        <p:blipFill rotWithShape="1">
          <a:blip r:embed="rId4"/>
          <a:srcRect l="20384" t="21453" r="41667" b="30000"/>
          <a:stretch/>
        </p:blipFill>
        <p:spPr>
          <a:xfrm>
            <a:off x="5724096" y="1597560"/>
            <a:ext cx="3217148" cy="2315043"/>
          </a:xfrm>
          <a:prstGeom prst="rect">
            <a:avLst/>
          </a:prstGeom>
        </p:spPr>
      </p:pic>
    </p:spTree>
    <p:extLst>
      <p:ext uri="{BB962C8B-B14F-4D97-AF65-F5344CB8AC3E}">
        <p14:creationId xmlns:p14="http://schemas.microsoft.com/office/powerpoint/2010/main" val="1618871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Abd</a:t>
            </a:r>
            <a:r>
              <a:rPr lang="en-US" dirty="0"/>
              <a:t> al-Rahman al-</a:t>
            </a:r>
            <a:r>
              <a:rPr lang="en-US" dirty="0" err="1"/>
              <a:t>sufi</a:t>
            </a:r>
            <a:br>
              <a:rPr lang="en-US" dirty="0"/>
            </a:br>
            <a:r>
              <a:rPr lang="en-US" sz="2000" dirty="0"/>
              <a:t>903 - 986</a:t>
            </a:r>
            <a:endParaRPr lang="en-US" dirty="0"/>
          </a:p>
        </p:txBody>
      </p:sp>
      <p:sp>
        <p:nvSpPr>
          <p:cNvPr id="3" name="Content Placeholder 2"/>
          <p:cNvSpPr>
            <a:spLocks noGrp="1"/>
          </p:cNvSpPr>
          <p:nvPr>
            <p:ph idx="1"/>
          </p:nvPr>
        </p:nvSpPr>
        <p:spPr>
          <a:xfrm>
            <a:off x="3329787" y="1732449"/>
            <a:ext cx="7937770" cy="4058751"/>
          </a:xfrm>
        </p:spPr>
        <p:txBody>
          <a:bodyPr/>
          <a:lstStyle/>
          <a:p>
            <a:pPr marL="36900" indent="0">
              <a:buNone/>
            </a:pPr>
            <a:r>
              <a:rPr lang="en-US" dirty="0"/>
              <a:t>Earliest recorded observation of the Andromeda Galaxy in 964 AD, describing it as a small cloud(book of constellations)</a:t>
            </a:r>
          </a:p>
        </p:txBody>
      </p:sp>
      <p:pic>
        <p:nvPicPr>
          <p:cNvPr id="26626" name="Picture 2" descr="Image result for al sufis 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956" y="2513708"/>
            <a:ext cx="3182447" cy="394119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al suf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01" y="468880"/>
            <a:ext cx="2878981" cy="401542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Azophi-IV96-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73" y="4567943"/>
            <a:ext cx="1860675" cy="180789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784900" y="6375834"/>
            <a:ext cx="7937770" cy="62685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sz="1600" i="1" dirty="0" err="1"/>
              <a:t>Azophi</a:t>
            </a:r>
            <a:r>
              <a:rPr lang="en-US" sz="1600" i="1" dirty="0"/>
              <a:t> lunar crater</a:t>
            </a:r>
          </a:p>
        </p:txBody>
      </p:sp>
      <p:sp>
        <p:nvSpPr>
          <p:cNvPr id="9" name="Content Placeholder 2"/>
          <p:cNvSpPr txBox="1">
            <a:spLocks/>
          </p:cNvSpPr>
          <p:nvPr/>
        </p:nvSpPr>
        <p:spPr>
          <a:xfrm>
            <a:off x="5040279" y="6454898"/>
            <a:ext cx="3682391" cy="62685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sz="1600" i="1" dirty="0"/>
              <a:t>Andromeda Galaxy – Book of fixed stars</a:t>
            </a:r>
          </a:p>
        </p:txBody>
      </p:sp>
    </p:spTree>
    <p:extLst>
      <p:ext uri="{BB962C8B-B14F-4D97-AF65-F5344CB8AC3E}">
        <p14:creationId xmlns:p14="http://schemas.microsoft.com/office/powerpoint/2010/main" val="112258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upload.wikimedia.org/wikipedia/commons/thumb/7/76/Al_Sufi_-_Book_of_Fixed_Stars_-_Ursa_Major_%28The_Great_Bear%29_-_Bodleian_Library_-_Marsh_144.jpg/220px-Al_Sufi_-_Book_of_Fixed_Stars_-_Ursa_Major_%28The_Great_Bear%29_-_Bodleian_Library_-_Marsh_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87" y="743451"/>
            <a:ext cx="3278981" cy="475452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606987" y="5497975"/>
            <a:ext cx="7937770" cy="4058751"/>
          </a:xfrm>
        </p:spPr>
        <p:txBody>
          <a:bodyPr/>
          <a:lstStyle/>
          <a:p>
            <a:pPr marL="36900" indent="0">
              <a:buNone/>
            </a:pPr>
            <a:r>
              <a:rPr lang="en-US" dirty="0"/>
              <a:t>The Great Bear constellation</a:t>
            </a:r>
          </a:p>
        </p:txBody>
      </p:sp>
      <p:pic>
        <p:nvPicPr>
          <p:cNvPr id="27654"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524" y="723948"/>
            <a:ext cx="359092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Image result for al sufi constell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162" y="2652570"/>
            <a:ext cx="4295172" cy="322137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5382975" y="3048049"/>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Cancer</a:t>
            </a:r>
          </a:p>
        </p:txBody>
      </p:sp>
      <p:sp>
        <p:nvSpPr>
          <p:cNvPr id="12" name="Content Placeholder 2"/>
          <p:cNvSpPr txBox="1">
            <a:spLocks/>
          </p:cNvSpPr>
          <p:nvPr/>
        </p:nvSpPr>
        <p:spPr>
          <a:xfrm>
            <a:off x="8741562" y="5873949"/>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Al-</a:t>
            </a:r>
            <a:r>
              <a:rPr lang="en-US" dirty="0" err="1"/>
              <a:t>jabbar</a:t>
            </a:r>
            <a:r>
              <a:rPr lang="en-US" dirty="0"/>
              <a:t>/Orion</a:t>
            </a:r>
          </a:p>
        </p:txBody>
      </p:sp>
    </p:spTree>
    <p:extLst>
      <p:ext uri="{BB962C8B-B14F-4D97-AF65-F5344CB8AC3E}">
        <p14:creationId xmlns:p14="http://schemas.microsoft.com/office/powerpoint/2010/main" val="1202574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262388" y="4749527"/>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Taurus</a:t>
            </a:r>
          </a:p>
        </p:txBody>
      </p:sp>
      <p:pic>
        <p:nvPicPr>
          <p:cNvPr id="28678" name="Picture 6"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363" y="608024"/>
            <a:ext cx="3154271" cy="36967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616398" y="4349687"/>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Draco</a:t>
            </a:r>
          </a:p>
        </p:txBody>
      </p:sp>
      <p:pic>
        <p:nvPicPr>
          <p:cNvPr id="28680" name="Picture 8" descr=":: Liber locis stellarum fixarum - Abd ar-Rahman as-Sufi, 964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98" y="583786"/>
            <a:ext cx="2865713" cy="4165741"/>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https://i.pinimg.com/originals/02/96/ae/0296aee026049bd64f80795ad25566c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618" y="583786"/>
            <a:ext cx="3052081" cy="439332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9585283" y="5022016"/>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Virgo</a:t>
            </a:r>
          </a:p>
        </p:txBody>
      </p:sp>
    </p:spTree>
    <p:extLst>
      <p:ext uri="{BB962C8B-B14F-4D97-AF65-F5344CB8AC3E}">
        <p14:creationId xmlns:p14="http://schemas.microsoft.com/office/powerpoint/2010/main" val="344568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lion al suf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704" name="Picture 8" descr="Image result for lion al su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69" y="666287"/>
            <a:ext cx="3278832" cy="475066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655928" y="5416951"/>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Gemini</a:t>
            </a:r>
          </a:p>
        </p:txBody>
      </p:sp>
      <p:pic>
        <p:nvPicPr>
          <p:cNvPr id="29708" name="Picture 12" descr="https://upload.wikimedia.org/wikipedia/commons/b/bc/Book_Al_Suf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01" y="483001"/>
            <a:ext cx="6096000" cy="49339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7074809" y="5416951"/>
            <a:ext cx="7937770" cy="35493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t>Sagittarius</a:t>
            </a:r>
          </a:p>
        </p:txBody>
      </p:sp>
    </p:spTree>
    <p:extLst>
      <p:ext uri="{BB962C8B-B14F-4D97-AF65-F5344CB8AC3E}">
        <p14:creationId xmlns:p14="http://schemas.microsoft.com/office/powerpoint/2010/main" val="3550965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Fatima al</a:t>
            </a:r>
          </a:p>
        </p:txBody>
      </p:sp>
      <p:pic>
        <p:nvPicPr>
          <p:cNvPr id="24578" name="Picture 2" descr="Image result for fatima al fih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934" y="149196"/>
            <a:ext cx="5185458" cy="258492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university of qarawiyyi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5714" l="2066" r="89915">
                        <a14:foregroundMark x1="29648" y1="30000" x2="2187" y2="32619"/>
                        <a14:foregroundMark x1="28311" y1="79286" x2="25273" y2="93571"/>
                        <a14:foregroundMark x1="25273" y1="86190" x2="24058" y2="95714"/>
                      </a14:backgroundRemoval>
                    </a14:imgEffect>
                  </a14:imgLayer>
                </a14:imgProps>
              </a:ext>
              <a:ext uri="{28A0092B-C50C-407E-A947-70E740481C1C}">
                <a14:useLocalDpi xmlns:a14="http://schemas.microsoft.com/office/drawing/2010/main" val="0"/>
              </a:ext>
            </a:extLst>
          </a:blip>
          <a:srcRect/>
          <a:stretch>
            <a:fillRect/>
          </a:stretch>
        </p:blipFill>
        <p:spPr bwMode="auto">
          <a:xfrm>
            <a:off x="-311511" y="2885043"/>
            <a:ext cx="7839075" cy="40005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1893181" y="2784429"/>
            <a:ext cx="8111729" cy="4058751"/>
          </a:xfrm>
        </p:spPr>
        <p:txBody>
          <a:bodyPr>
            <a:normAutofit/>
          </a:bodyPr>
          <a:lstStyle/>
          <a:p>
            <a:pPr marL="36900" indent="0" algn="ctr">
              <a:buNone/>
            </a:pPr>
            <a:r>
              <a:rPr lang="en-GB" dirty="0">
                <a:effectLst/>
              </a:rPr>
              <a:t>Established the oldest university in the world, as recognised </a:t>
            </a:r>
            <a:br>
              <a:rPr lang="en-GB" dirty="0">
                <a:effectLst/>
              </a:rPr>
            </a:br>
            <a:r>
              <a:rPr lang="en-GB" dirty="0">
                <a:effectLst/>
              </a:rPr>
              <a:t>by the Guinness World Records &amp; UNESCO </a:t>
            </a:r>
          </a:p>
          <a:p>
            <a:pPr marL="36900" indent="0">
              <a:buNone/>
            </a:pPr>
            <a:endParaRPr lang="en-GB" dirty="0"/>
          </a:p>
        </p:txBody>
      </p:sp>
      <p:pic>
        <p:nvPicPr>
          <p:cNvPr id="24582"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6847" y="385873"/>
            <a:ext cx="3037261" cy="406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96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fatima al fihr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107" y="2203269"/>
            <a:ext cx="48768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6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588" t="40703" r="36307" b="38973"/>
          <a:stretch/>
        </p:blipFill>
        <p:spPr>
          <a:xfrm>
            <a:off x="3485796" y="2187548"/>
            <a:ext cx="4839288" cy="2621280"/>
          </a:xfrm>
          <a:prstGeom prst="rect">
            <a:avLst/>
          </a:prstGeom>
        </p:spPr>
      </p:pic>
    </p:spTree>
    <p:extLst>
      <p:ext uri="{BB962C8B-B14F-4D97-AF65-F5344CB8AC3E}">
        <p14:creationId xmlns:p14="http://schemas.microsoft.com/office/powerpoint/2010/main" val="477775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l tu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05" y="573475"/>
            <a:ext cx="19050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bn al hay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584" y="1333872"/>
            <a:ext cx="3376897" cy="43441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122" y="2601666"/>
            <a:ext cx="2857500" cy="38766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7609" y="2996953"/>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1560" y="931281"/>
            <a:ext cx="2864209" cy="1611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905" y="3309267"/>
            <a:ext cx="1936471" cy="307777"/>
          </a:xfrm>
          <a:prstGeom prst="rect">
            <a:avLst/>
          </a:prstGeom>
          <a:noFill/>
        </p:spPr>
        <p:txBody>
          <a:bodyPr wrap="square" rtlCol="0">
            <a:spAutoFit/>
          </a:bodyPr>
          <a:lstStyle/>
          <a:p>
            <a:r>
              <a:rPr lang="en-US" sz="1400" dirty="0">
                <a:solidFill>
                  <a:schemeClr val="tx2"/>
                </a:solidFill>
              </a:rPr>
              <a:t>Nasir al-Din al-</a:t>
            </a:r>
            <a:r>
              <a:rPr lang="en-US" sz="1400" dirty="0" err="1">
                <a:solidFill>
                  <a:schemeClr val="tx2"/>
                </a:solidFill>
              </a:rPr>
              <a:t>Tusi</a:t>
            </a:r>
            <a:endParaRPr lang="en-US" sz="1400" dirty="0">
              <a:solidFill>
                <a:schemeClr val="tx2"/>
              </a:solidFill>
            </a:endParaRPr>
          </a:p>
        </p:txBody>
      </p:sp>
      <p:sp>
        <p:nvSpPr>
          <p:cNvPr id="10" name="TextBox 9"/>
          <p:cNvSpPr txBox="1"/>
          <p:nvPr/>
        </p:nvSpPr>
        <p:spPr>
          <a:xfrm>
            <a:off x="2552909" y="6478342"/>
            <a:ext cx="1936471" cy="307777"/>
          </a:xfrm>
          <a:prstGeom prst="rect">
            <a:avLst/>
          </a:prstGeom>
          <a:noFill/>
        </p:spPr>
        <p:txBody>
          <a:bodyPr wrap="square" rtlCol="0">
            <a:spAutoFit/>
          </a:bodyPr>
          <a:lstStyle/>
          <a:p>
            <a:r>
              <a:rPr lang="en-US" sz="1400" dirty="0" err="1">
                <a:solidFill>
                  <a:schemeClr val="tx2"/>
                </a:solidFill>
              </a:rPr>
              <a:t>Abd</a:t>
            </a:r>
            <a:r>
              <a:rPr lang="en-US" sz="1400" dirty="0">
                <a:solidFill>
                  <a:schemeClr val="tx2"/>
                </a:solidFill>
              </a:rPr>
              <a:t> al-Rahman al-Sufi</a:t>
            </a:r>
          </a:p>
        </p:txBody>
      </p:sp>
      <p:sp>
        <p:nvSpPr>
          <p:cNvPr id="11" name="TextBox 10"/>
          <p:cNvSpPr txBox="1"/>
          <p:nvPr/>
        </p:nvSpPr>
        <p:spPr>
          <a:xfrm>
            <a:off x="4827622" y="2535287"/>
            <a:ext cx="1936471" cy="307777"/>
          </a:xfrm>
          <a:prstGeom prst="rect">
            <a:avLst/>
          </a:prstGeom>
          <a:noFill/>
        </p:spPr>
        <p:txBody>
          <a:bodyPr wrap="square" rtlCol="0">
            <a:spAutoFit/>
          </a:bodyPr>
          <a:lstStyle/>
          <a:p>
            <a:r>
              <a:rPr lang="en-US" sz="1400" dirty="0">
                <a:solidFill>
                  <a:schemeClr val="tx2"/>
                </a:solidFill>
              </a:rPr>
              <a:t>Fatima al-</a:t>
            </a:r>
            <a:r>
              <a:rPr lang="en-US" sz="1400" dirty="0" err="1">
                <a:solidFill>
                  <a:schemeClr val="tx2"/>
                </a:solidFill>
              </a:rPr>
              <a:t>fihri</a:t>
            </a:r>
            <a:endParaRPr lang="en-US" sz="1400" dirty="0">
              <a:solidFill>
                <a:schemeClr val="tx2"/>
              </a:solidFill>
            </a:endParaRPr>
          </a:p>
        </p:txBody>
      </p:sp>
      <p:sp>
        <p:nvSpPr>
          <p:cNvPr id="12" name="TextBox 11"/>
          <p:cNvSpPr txBox="1"/>
          <p:nvPr/>
        </p:nvSpPr>
        <p:spPr>
          <a:xfrm>
            <a:off x="5700424" y="4844804"/>
            <a:ext cx="3405476" cy="523220"/>
          </a:xfrm>
          <a:prstGeom prst="rect">
            <a:avLst/>
          </a:prstGeom>
          <a:noFill/>
        </p:spPr>
        <p:txBody>
          <a:bodyPr wrap="square" rtlCol="0">
            <a:spAutoFit/>
          </a:bodyPr>
          <a:lstStyle/>
          <a:p>
            <a:r>
              <a:rPr lang="en-US" sz="1400" dirty="0">
                <a:solidFill>
                  <a:schemeClr val="tx2"/>
                </a:solidFill>
              </a:rPr>
              <a:t>Muhammad ibn Musa al-Khwarizmi</a:t>
            </a:r>
            <a:br>
              <a:rPr lang="en-US" sz="1400" dirty="0">
                <a:solidFill>
                  <a:schemeClr val="tx2"/>
                </a:solidFill>
              </a:rPr>
            </a:br>
            <a:endParaRPr lang="en-US" sz="1400" dirty="0">
              <a:solidFill>
                <a:schemeClr val="tx2"/>
              </a:solidFill>
            </a:endParaRPr>
          </a:p>
        </p:txBody>
      </p:sp>
      <p:sp>
        <p:nvSpPr>
          <p:cNvPr id="14" name="TextBox 13"/>
          <p:cNvSpPr txBox="1"/>
          <p:nvPr/>
        </p:nvSpPr>
        <p:spPr>
          <a:xfrm>
            <a:off x="9449934" y="5680687"/>
            <a:ext cx="2656341" cy="307777"/>
          </a:xfrm>
          <a:prstGeom prst="rect">
            <a:avLst/>
          </a:prstGeom>
          <a:noFill/>
        </p:spPr>
        <p:txBody>
          <a:bodyPr wrap="square" rtlCol="0">
            <a:spAutoFit/>
          </a:bodyPr>
          <a:lstStyle/>
          <a:p>
            <a:r>
              <a:rPr lang="en-US" sz="1400" dirty="0">
                <a:solidFill>
                  <a:schemeClr val="tx2"/>
                </a:solidFill>
              </a:rPr>
              <a:t>Ibn </a:t>
            </a:r>
            <a:r>
              <a:rPr lang="en-US" sz="1400" dirty="0" err="1">
                <a:solidFill>
                  <a:schemeClr val="tx2"/>
                </a:solidFill>
              </a:rPr>
              <a:t>al-Haytham</a:t>
            </a:r>
            <a:endParaRPr lang="en-US" sz="1400" dirty="0">
              <a:solidFill>
                <a:schemeClr val="tx2"/>
              </a:solidFill>
            </a:endParaRPr>
          </a:p>
        </p:txBody>
      </p:sp>
    </p:spTree>
    <p:extLst>
      <p:ext uri="{BB962C8B-B14F-4D97-AF65-F5344CB8AC3E}">
        <p14:creationId xmlns:p14="http://schemas.microsoft.com/office/powerpoint/2010/main" val="574726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Chinese-Islamic astronomy</a:t>
            </a:r>
          </a:p>
        </p:txBody>
      </p:sp>
      <p:sp>
        <p:nvSpPr>
          <p:cNvPr id="3" name="Content Placeholder 2"/>
          <p:cNvSpPr>
            <a:spLocks noGrp="1"/>
          </p:cNvSpPr>
          <p:nvPr>
            <p:ph idx="1"/>
          </p:nvPr>
        </p:nvSpPr>
        <p:spPr/>
        <p:txBody>
          <a:bodyPr>
            <a:normAutofit fontScale="77500" lnSpcReduction="20000"/>
          </a:bodyPr>
          <a:lstStyle/>
          <a:p>
            <a:r>
              <a:rPr lang="en-GB" dirty="0">
                <a:effectLst/>
              </a:rPr>
              <a:t>Islamic influence on Chinese astronomy was first recorded during the </a:t>
            </a:r>
            <a:r>
              <a:rPr lang="en-GB" dirty="0">
                <a:effectLst/>
                <a:hlinkClick r:id="rId2" tooltip="Song dynasty"/>
              </a:rPr>
              <a:t>Song dynasty</a:t>
            </a:r>
            <a:r>
              <a:rPr lang="en-GB" dirty="0">
                <a:effectLst/>
              </a:rPr>
              <a:t> when a </a:t>
            </a:r>
            <a:r>
              <a:rPr lang="en-GB" dirty="0">
                <a:effectLst/>
                <a:hlinkClick r:id="rId3" tooltip="Hui people"/>
              </a:rPr>
              <a:t>Hui</a:t>
            </a:r>
            <a:r>
              <a:rPr lang="en-GB" dirty="0">
                <a:effectLst/>
              </a:rPr>
              <a:t> </a:t>
            </a:r>
            <a:r>
              <a:rPr lang="en-GB" dirty="0">
                <a:effectLst/>
                <a:hlinkClick r:id="rId4" tooltip="Muslim"/>
              </a:rPr>
              <a:t>Muslim</a:t>
            </a:r>
            <a:r>
              <a:rPr lang="en-GB" dirty="0">
                <a:effectLst/>
              </a:rPr>
              <a:t> astronomer named </a:t>
            </a:r>
            <a:r>
              <a:rPr lang="en-GB" dirty="0">
                <a:effectLst/>
                <a:hlinkClick r:id="rId5" tooltip="Ma Yize"/>
              </a:rPr>
              <a:t>Ma </a:t>
            </a:r>
            <a:r>
              <a:rPr lang="en-GB" dirty="0" err="1">
                <a:effectLst/>
                <a:hlinkClick r:id="rId5" tooltip="Ma Yize"/>
              </a:rPr>
              <a:t>Yize</a:t>
            </a:r>
            <a:r>
              <a:rPr lang="en-GB" dirty="0">
                <a:effectLst/>
              </a:rPr>
              <a:t> introduced the concept of 7 days in a week and made other contributions.</a:t>
            </a:r>
            <a:r>
              <a:rPr lang="en-GB" baseline="30000" dirty="0">
                <a:effectLst/>
                <a:hlinkClick r:id="rId6"/>
              </a:rPr>
              <a:t>[23]</a:t>
            </a:r>
            <a:endParaRPr lang="en-GB" dirty="0">
              <a:effectLst/>
            </a:endParaRPr>
          </a:p>
          <a:p>
            <a:r>
              <a:rPr lang="en-GB" dirty="0">
                <a:effectLst/>
              </a:rPr>
              <a:t>Islamic astronomers were </a:t>
            </a:r>
            <a:r>
              <a:rPr lang="en-GB" dirty="0">
                <a:effectLst/>
                <a:hlinkClick r:id="rId7" tooltip="Islam in China"/>
              </a:rPr>
              <a:t>brought to China</a:t>
            </a:r>
            <a:r>
              <a:rPr lang="en-GB" dirty="0">
                <a:effectLst/>
              </a:rPr>
              <a:t> in order to work on calendar making and astronomy during the </a:t>
            </a:r>
            <a:r>
              <a:rPr lang="en-GB" dirty="0">
                <a:effectLst/>
                <a:hlinkClick r:id="rId8" tooltip="Mongol Empire"/>
              </a:rPr>
              <a:t>Mongol Empire</a:t>
            </a:r>
            <a:r>
              <a:rPr lang="en-GB" dirty="0">
                <a:effectLst/>
              </a:rPr>
              <a:t> and the succeeding </a:t>
            </a:r>
            <a:r>
              <a:rPr lang="en-GB" dirty="0">
                <a:effectLst/>
                <a:hlinkClick r:id="rId9" tooltip="Yuan Dynasty"/>
              </a:rPr>
              <a:t>Yuan Dynasty</a:t>
            </a:r>
            <a:r>
              <a:rPr lang="en-GB" dirty="0">
                <a:effectLst/>
              </a:rPr>
              <a:t>.</a:t>
            </a:r>
            <a:r>
              <a:rPr lang="en-GB" baseline="30000" dirty="0">
                <a:effectLst/>
                <a:hlinkClick r:id="rId10"/>
              </a:rPr>
              <a:t>[24]</a:t>
            </a:r>
            <a:r>
              <a:rPr lang="en-GB" baseline="30000" dirty="0">
                <a:effectLst/>
                <a:hlinkClick r:id="rId11"/>
              </a:rPr>
              <a:t>[25]</a:t>
            </a:r>
            <a:r>
              <a:rPr lang="en-GB" dirty="0">
                <a:effectLst/>
              </a:rPr>
              <a:t> The Chinese scholar </a:t>
            </a:r>
            <a:r>
              <a:rPr lang="en-GB" dirty="0" err="1">
                <a:effectLst/>
                <a:hlinkClick r:id="rId12" tooltip="Yelü Chucai"/>
              </a:rPr>
              <a:t>Yeh-lu</a:t>
            </a:r>
            <a:r>
              <a:rPr lang="en-GB" dirty="0">
                <a:effectLst/>
                <a:hlinkClick r:id="rId12" tooltip="Yelü Chucai"/>
              </a:rPr>
              <a:t> </a:t>
            </a:r>
            <a:r>
              <a:rPr lang="en-GB" dirty="0" err="1">
                <a:effectLst/>
                <a:hlinkClick r:id="rId12" tooltip="Yelü Chucai"/>
              </a:rPr>
              <a:t>Chu'tsai</a:t>
            </a:r>
            <a:r>
              <a:rPr lang="en-GB" dirty="0">
                <a:effectLst/>
              </a:rPr>
              <a:t> accompanied </a:t>
            </a:r>
            <a:r>
              <a:rPr lang="en-GB" dirty="0">
                <a:effectLst/>
                <a:hlinkClick r:id="rId13" tooltip="Genghis Khan"/>
              </a:rPr>
              <a:t>Genghis Khan</a:t>
            </a:r>
            <a:r>
              <a:rPr lang="en-GB" dirty="0">
                <a:effectLst/>
              </a:rPr>
              <a:t> to Persia in 1210 and studied their calendar for use in the Mongol Empire.</a:t>
            </a:r>
            <a:r>
              <a:rPr lang="en-GB" baseline="30000" dirty="0">
                <a:effectLst/>
                <a:hlinkClick r:id="rId11"/>
              </a:rPr>
              <a:t>[25]</a:t>
            </a:r>
            <a:r>
              <a:rPr lang="en-GB" dirty="0">
                <a:effectLst/>
              </a:rPr>
              <a:t> </a:t>
            </a:r>
            <a:r>
              <a:rPr lang="en-GB" dirty="0">
                <a:effectLst/>
                <a:hlinkClick r:id="rId14" tooltip="Kublai Khan"/>
              </a:rPr>
              <a:t>Kublai Khan</a:t>
            </a:r>
            <a:r>
              <a:rPr lang="en-GB" dirty="0">
                <a:effectLst/>
              </a:rPr>
              <a:t> brought Iranians to </a:t>
            </a:r>
            <a:r>
              <a:rPr lang="en-GB" dirty="0">
                <a:effectLst/>
                <a:hlinkClick r:id="rId15" tooltip="Beijing Ancient Observatory"/>
              </a:rPr>
              <a:t>Beijing to construct an observatory</a:t>
            </a:r>
            <a:r>
              <a:rPr lang="en-GB" dirty="0">
                <a:effectLst/>
              </a:rPr>
              <a:t> and an institution for astronomical studies.</a:t>
            </a:r>
            <a:r>
              <a:rPr lang="en-GB" baseline="30000" dirty="0">
                <a:effectLst/>
                <a:hlinkClick r:id="rId10"/>
              </a:rPr>
              <a:t>[24]</a:t>
            </a:r>
            <a:endParaRPr lang="en-GB" dirty="0">
              <a:effectLst/>
            </a:endParaRPr>
          </a:p>
          <a:p>
            <a:r>
              <a:rPr lang="en-GB" dirty="0">
                <a:effectLst/>
              </a:rPr>
              <a:t>Several Chinese astronomers worked at the </a:t>
            </a:r>
            <a:r>
              <a:rPr lang="en-GB" dirty="0" err="1">
                <a:effectLst/>
                <a:hlinkClick r:id="rId16" tooltip="Maragheh observatory"/>
              </a:rPr>
              <a:t>Maragheh</a:t>
            </a:r>
            <a:r>
              <a:rPr lang="en-GB" dirty="0">
                <a:effectLst/>
                <a:hlinkClick r:id="rId16" tooltip="Maragheh observatory"/>
              </a:rPr>
              <a:t> observatory</a:t>
            </a:r>
            <a:r>
              <a:rPr lang="en-GB" dirty="0">
                <a:effectLst/>
              </a:rPr>
              <a:t>, founded by </a:t>
            </a:r>
            <a:r>
              <a:rPr lang="en-GB" dirty="0">
                <a:effectLst/>
                <a:hlinkClick r:id="rId17" tooltip="Nasir al-Din al-Tusi"/>
              </a:rPr>
              <a:t>Nasir al-Din al-</a:t>
            </a:r>
            <a:r>
              <a:rPr lang="en-GB" dirty="0" err="1">
                <a:effectLst/>
                <a:hlinkClick r:id="rId17" tooltip="Nasir al-Din al-Tusi"/>
              </a:rPr>
              <a:t>Tusi</a:t>
            </a:r>
            <a:r>
              <a:rPr lang="en-GB" dirty="0">
                <a:effectLst/>
              </a:rPr>
              <a:t> in 1259 under the patronage of </a:t>
            </a:r>
            <a:r>
              <a:rPr lang="en-GB" dirty="0" err="1">
                <a:effectLst/>
                <a:hlinkClick r:id="rId18" tooltip="Hulagu Khan"/>
              </a:rPr>
              <a:t>Hulagu</a:t>
            </a:r>
            <a:r>
              <a:rPr lang="en-GB" dirty="0">
                <a:effectLst/>
                <a:hlinkClick r:id="rId18" tooltip="Hulagu Khan"/>
              </a:rPr>
              <a:t> Khan</a:t>
            </a:r>
            <a:r>
              <a:rPr lang="en-GB" dirty="0">
                <a:effectLst/>
              </a:rPr>
              <a:t> in Persia.</a:t>
            </a:r>
            <a:r>
              <a:rPr lang="en-GB" baseline="30000" dirty="0">
                <a:effectLst/>
                <a:hlinkClick r:id="rId19"/>
              </a:rPr>
              <a:t>[26]</a:t>
            </a:r>
            <a:r>
              <a:rPr lang="en-GB" dirty="0">
                <a:effectLst/>
              </a:rPr>
              <a:t> One of these Chinese astronomers was Fu </a:t>
            </a:r>
            <a:r>
              <a:rPr lang="en-GB" dirty="0" err="1">
                <a:effectLst/>
              </a:rPr>
              <a:t>Mengchi</a:t>
            </a:r>
            <a:r>
              <a:rPr lang="en-GB" dirty="0">
                <a:effectLst/>
              </a:rPr>
              <a:t>, or Fu </a:t>
            </a:r>
            <a:r>
              <a:rPr lang="en-GB" dirty="0" err="1">
                <a:effectLst/>
              </a:rPr>
              <a:t>Mezhai</a:t>
            </a:r>
            <a:r>
              <a:rPr lang="en-GB" dirty="0">
                <a:effectLst/>
              </a:rPr>
              <a:t>.</a:t>
            </a:r>
            <a:r>
              <a:rPr lang="en-GB" baseline="30000" dirty="0">
                <a:effectLst/>
                <a:hlinkClick r:id="rId20"/>
              </a:rPr>
              <a:t>[27]</a:t>
            </a:r>
            <a:r>
              <a:rPr lang="en-GB" dirty="0">
                <a:effectLst/>
              </a:rPr>
              <a:t> In 1267, the Persian astronomer </a:t>
            </a:r>
            <a:r>
              <a:rPr lang="en-GB" dirty="0">
                <a:effectLst/>
                <a:hlinkClick r:id="rId21" tooltip="Jamal ad-Din (astronomer)"/>
              </a:rPr>
              <a:t>Jamal ad-Din</a:t>
            </a:r>
            <a:r>
              <a:rPr lang="en-GB" dirty="0">
                <a:effectLst/>
              </a:rPr>
              <a:t>, who previously worked at </a:t>
            </a:r>
            <a:r>
              <a:rPr lang="en-GB" dirty="0" err="1">
                <a:effectLst/>
              </a:rPr>
              <a:t>Maragha</a:t>
            </a:r>
            <a:r>
              <a:rPr lang="en-GB" dirty="0">
                <a:effectLst/>
              </a:rPr>
              <a:t> observatory, presented Kublai Khan with seven </a:t>
            </a:r>
            <a:r>
              <a:rPr lang="en-GB" dirty="0">
                <a:effectLst/>
                <a:hlinkClick r:id="rId22"/>
              </a:rPr>
              <a:t>Persian astronomical instruments</a:t>
            </a:r>
            <a:r>
              <a:rPr lang="en-GB" dirty="0">
                <a:effectLst/>
              </a:rPr>
              <a:t>, including a terrestrial </a:t>
            </a:r>
            <a:r>
              <a:rPr lang="en-GB" dirty="0">
                <a:effectLst/>
                <a:hlinkClick r:id="rId23" tooltip="Globe"/>
              </a:rPr>
              <a:t>globe</a:t>
            </a:r>
            <a:r>
              <a:rPr lang="en-GB" dirty="0">
                <a:effectLst/>
              </a:rPr>
              <a:t> and an </a:t>
            </a:r>
            <a:r>
              <a:rPr lang="en-GB" dirty="0">
                <a:effectLst/>
                <a:hlinkClick r:id="rId24" tooltip="Armillary sphere"/>
              </a:rPr>
              <a:t>armillary sphere</a:t>
            </a:r>
            <a:r>
              <a:rPr lang="en-GB" dirty="0">
                <a:effectLst/>
              </a:rPr>
              <a:t>,</a:t>
            </a:r>
            <a:r>
              <a:rPr lang="en-GB" baseline="30000" dirty="0">
                <a:effectLst/>
                <a:hlinkClick r:id="rId25"/>
              </a:rPr>
              <a:t>[28]</a:t>
            </a:r>
            <a:r>
              <a:rPr lang="en-GB" dirty="0">
                <a:effectLst/>
              </a:rPr>
              <a:t> as well as an astronomical </a:t>
            </a:r>
            <a:r>
              <a:rPr lang="en-GB" dirty="0">
                <a:effectLst/>
                <a:hlinkClick r:id="rId26" tooltip="Almanac"/>
              </a:rPr>
              <a:t>almanac</a:t>
            </a:r>
            <a:r>
              <a:rPr lang="en-GB" dirty="0">
                <a:effectLst/>
              </a:rPr>
              <a:t>, which was later known in China as the </a:t>
            </a:r>
            <a:r>
              <a:rPr lang="en-GB" i="1" dirty="0" err="1">
                <a:effectLst/>
              </a:rPr>
              <a:t>Wannian</a:t>
            </a:r>
            <a:r>
              <a:rPr lang="en-GB" i="1" dirty="0">
                <a:effectLst/>
              </a:rPr>
              <a:t> Li</a:t>
            </a:r>
            <a:r>
              <a:rPr lang="en-GB" dirty="0">
                <a:effectLst/>
              </a:rPr>
              <a:t> ("Ten Thousand Year Calendar" or "Eternal Calendar"). He was known as "</a:t>
            </a:r>
            <a:r>
              <a:rPr lang="en-GB" dirty="0" err="1">
                <a:effectLst/>
              </a:rPr>
              <a:t>Zhamaluding</a:t>
            </a:r>
            <a:r>
              <a:rPr lang="en-GB" dirty="0">
                <a:effectLst/>
              </a:rPr>
              <a:t>" in China, where, in 1271,</a:t>
            </a:r>
            <a:r>
              <a:rPr lang="en-GB" baseline="30000" dirty="0">
                <a:effectLst/>
                <a:hlinkClick r:id="rId20"/>
              </a:rPr>
              <a:t>[27]</a:t>
            </a:r>
            <a:r>
              <a:rPr lang="en-GB" dirty="0">
                <a:effectLst/>
              </a:rPr>
              <a:t> he was appointed by Khan as the first director of the Islamic observatory in Beijing,</a:t>
            </a:r>
            <a:r>
              <a:rPr lang="en-GB" baseline="30000" dirty="0">
                <a:effectLst/>
                <a:hlinkClick r:id="rId19"/>
              </a:rPr>
              <a:t>[26]</a:t>
            </a:r>
            <a:r>
              <a:rPr lang="en-GB" dirty="0">
                <a:effectLst/>
              </a:rPr>
              <a:t> known as the Islamic Astronomical Bureau, which operated alongside the Chinese Astronomical Bureau for four centuries. Islamic astronomy gained a good reputation in China for its theory of planetary </a:t>
            </a:r>
            <a:r>
              <a:rPr lang="en-GB" dirty="0">
                <a:effectLst/>
                <a:hlinkClick r:id="rId27" tooltip="Latitude"/>
              </a:rPr>
              <a:t>latitudes</a:t>
            </a:r>
            <a:r>
              <a:rPr lang="en-GB" dirty="0">
                <a:effectLst/>
              </a:rPr>
              <a:t>, which did not exist in Chinese astronomy at the time, and for its accurate prediction of eclipses.</a:t>
            </a:r>
            <a:r>
              <a:rPr lang="en-GB" baseline="30000" dirty="0">
                <a:effectLst/>
                <a:hlinkClick r:id="rId28"/>
              </a:rPr>
              <a:t>[5]</a:t>
            </a:r>
            <a:endParaRPr lang="en-GB" dirty="0">
              <a:effectLst/>
            </a:endParaRPr>
          </a:p>
          <a:p>
            <a:endParaRPr lang="en-GB" dirty="0"/>
          </a:p>
        </p:txBody>
      </p:sp>
    </p:spTree>
    <p:extLst>
      <p:ext uri="{BB962C8B-B14F-4D97-AF65-F5344CB8AC3E}">
        <p14:creationId xmlns:p14="http://schemas.microsoft.com/office/powerpoint/2010/main" val="4240404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Ptolemy</a:t>
            </a:r>
          </a:p>
        </p:txBody>
      </p:sp>
      <p:sp>
        <p:nvSpPr>
          <p:cNvPr id="3" name="Content Placeholder 2"/>
          <p:cNvSpPr>
            <a:spLocks noGrp="1"/>
          </p:cNvSpPr>
          <p:nvPr>
            <p:ph idx="1"/>
          </p:nvPr>
        </p:nvSpPr>
        <p:spPr>
          <a:xfrm>
            <a:off x="0" y="1529420"/>
            <a:ext cx="6888480" cy="4058751"/>
          </a:xfrm>
        </p:spPr>
        <p:txBody>
          <a:bodyPr>
            <a:noAutofit/>
          </a:bodyPr>
          <a:lstStyle/>
          <a:p>
            <a:r>
              <a:rPr lang="en-US" sz="1400" dirty="0">
                <a:effectLst/>
              </a:rPr>
              <a:t>The </a:t>
            </a:r>
            <a:r>
              <a:rPr lang="en-US" sz="1400" i="1" dirty="0">
                <a:effectLst/>
              </a:rPr>
              <a:t>Almagest</a:t>
            </a:r>
            <a:r>
              <a:rPr lang="en-US" sz="1400" dirty="0">
                <a:effectLst/>
              </a:rPr>
              <a:t> begins with Ptolemy describing the principles of the cosmos. He says:</a:t>
            </a:r>
          </a:p>
          <a:p>
            <a:r>
              <a:rPr lang="en-US" sz="1400" dirty="0">
                <a:effectLst/>
              </a:rPr>
              <a:t>Religion and </a:t>
            </a:r>
            <a:r>
              <a:rPr lang="en-US" sz="1400" dirty="0">
                <a:effectLst/>
                <a:hlinkClick r:id="rId2"/>
              </a:rPr>
              <a:t>Aristotle’s</a:t>
            </a:r>
            <a:r>
              <a:rPr lang="en-US" sz="1400" dirty="0">
                <a:effectLst/>
              </a:rPr>
              <a:t> physics are guesswork: only mathematical proof provides certainty.</a:t>
            </a:r>
          </a:p>
          <a:p>
            <a:r>
              <a:rPr lang="en-US" sz="1400" dirty="0">
                <a:effectLst/>
              </a:rPr>
              <a:t>The heavens move like a sphere.</a:t>
            </a:r>
          </a:p>
          <a:p>
            <a:r>
              <a:rPr lang="en-US" sz="1400" dirty="0">
                <a:effectLst/>
              </a:rPr>
              <a:t>The earth and the heavenly bodies are spheres.</a:t>
            </a:r>
          </a:p>
          <a:p>
            <a:r>
              <a:rPr lang="en-US" sz="1400" dirty="0">
                <a:effectLst/>
              </a:rPr>
              <a:t>The earth is at the center of the universe.</a:t>
            </a:r>
          </a:p>
          <a:p>
            <a:r>
              <a:rPr lang="en-US" sz="1400" dirty="0">
                <a:effectLst/>
              </a:rPr>
              <a:t>The earth does not move from its position at the center.</a:t>
            </a:r>
          </a:p>
          <a:p>
            <a:r>
              <a:rPr lang="en-US" sz="1400" dirty="0">
                <a:effectLst/>
              </a:rPr>
              <a:t>The earth’s size is insignificant compared with the universe and, mathematically, the earth can be treated as a point having no volume. (1000mph)</a:t>
            </a:r>
          </a:p>
          <a:p>
            <a:r>
              <a:rPr lang="en-US" sz="1400" dirty="0">
                <a:effectLst/>
              </a:rPr>
              <a:t>There is some merit in the idea that the earth rotates through a complete circle once a day. However, our planet would have to spin so quickly that the effects would be noticeable. Therefore, the earth is stationary and the heavens move.</a:t>
            </a:r>
          </a:p>
          <a:p>
            <a:r>
              <a:rPr lang="en-US" sz="1400" dirty="0">
                <a:effectLst/>
              </a:rPr>
              <a:t>There are two types of motion in the heavens: the stars moving steadily; and the sun, moon, and planets moving in a more complex way.</a:t>
            </a:r>
          </a:p>
          <a:p>
            <a:r>
              <a:rPr lang="en-US" sz="1400" dirty="0">
                <a:effectLst/>
              </a:rPr>
              <a:t>There is no up or down in the universe. What is above us in the heavens depends on where we stand on the earth’s spherical surface.</a:t>
            </a:r>
          </a:p>
          <a:p>
            <a:endParaRPr lang="en-US" sz="1400" dirty="0"/>
          </a:p>
        </p:txBody>
      </p:sp>
      <p:pic>
        <p:nvPicPr>
          <p:cNvPr id="1026" name="Picture 2" descr="https://upload.wikimedia.org/wikipedia/commons/thumb/2/29/Ptolemaic_elements.svg/300px-Ptolemaic_element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089" y="240729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22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8955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 </a:t>
            </a:r>
            <a:r>
              <a:rPr lang="en-US" dirty="0" err="1"/>
              <a:t>Jabr</a:t>
            </a:r>
            <a:r>
              <a:rPr lang="en-US" dirty="0"/>
              <a:t>(Restoration) &amp; Al </a:t>
            </a:r>
            <a:r>
              <a:rPr lang="en-US" dirty="0" err="1"/>
              <a:t>Muqabalah</a:t>
            </a:r>
            <a:r>
              <a:rPr lang="en-US" dirty="0"/>
              <a:t>(balancing</a:t>
            </a:r>
          </a:p>
        </p:txBody>
      </p:sp>
      <p:sp>
        <p:nvSpPr>
          <p:cNvPr id="3" name="Content Placeholder 2"/>
          <p:cNvSpPr>
            <a:spLocks noGrp="1"/>
          </p:cNvSpPr>
          <p:nvPr>
            <p:ph idx="1"/>
          </p:nvPr>
        </p:nvSpPr>
        <p:spPr/>
        <p:txBody>
          <a:bodyPr/>
          <a:lstStyle/>
          <a:p>
            <a:r>
              <a:rPr lang="en-US" i="1" dirty="0">
                <a:effectLst/>
              </a:rPr>
              <a:t>x</a:t>
            </a:r>
            <a:r>
              <a:rPr lang="en-US" baseline="30000" dirty="0">
                <a:effectLst/>
              </a:rPr>
              <a:t>2</a:t>
            </a:r>
            <a:r>
              <a:rPr lang="en-US" dirty="0">
                <a:effectLst/>
              </a:rPr>
              <a:t> = 40</a:t>
            </a:r>
            <a:r>
              <a:rPr lang="en-US" i="1" dirty="0">
                <a:effectLst/>
              </a:rPr>
              <a:t>x</a:t>
            </a:r>
            <a:r>
              <a:rPr lang="en-US" dirty="0">
                <a:effectLst/>
              </a:rPr>
              <a:t> − 4</a:t>
            </a:r>
            <a:r>
              <a:rPr lang="en-US" i="1" dirty="0">
                <a:effectLst/>
              </a:rPr>
              <a:t>x</a:t>
            </a:r>
            <a:r>
              <a:rPr lang="en-US" baseline="30000" dirty="0">
                <a:effectLst/>
              </a:rPr>
              <a:t>2</a:t>
            </a:r>
            <a:r>
              <a:rPr lang="en-US" dirty="0">
                <a:effectLst/>
              </a:rPr>
              <a:t> is reduced to 5</a:t>
            </a:r>
            <a:r>
              <a:rPr lang="en-US" i="1" dirty="0">
                <a:effectLst/>
              </a:rPr>
              <a:t>x</a:t>
            </a:r>
            <a:r>
              <a:rPr lang="en-US" baseline="30000" dirty="0">
                <a:effectLst/>
              </a:rPr>
              <a:t>2</a:t>
            </a:r>
            <a:r>
              <a:rPr lang="en-US" dirty="0">
                <a:effectLst/>
              </a:rPr>
              <a:t> = 40</a:t>
            </a:r>
            <a:r>
              <a:rPr lang="en-US" i="1" dirty="0">
                <a:effectLst/>
              </a:rPr>
              <a:t>x – al-</a:t>
            </a:r>
            <a:r>
              <a:rPr lang="en-US" i="1" dirty="0" err="1">
                <a:effectLst/>
              </a:rPr>
              <a:t>jabr</a:t>
            </a:r>
            <a:endParaRPr lang="en-US" i="1" dirty="0">
              <a:effectLst/>
            </a:endParaRPr>
          </a:p>
          <a:p>
            <a:r>
              <a:rPr lang="en-US" i="1" dirty="0">
                <a:effectLst/>
              </a:rPr>
              <a:t>x</a:t>
            </a:r>
            <a:r>
              <a:rPr lang="en-US" baseline="30000" dirty="0">
                <a:effectLst/>
              </a:rPr>
              <a:t>2</a:t>
            </a:r>
            <a:r>
              <a:rPr lang="en-US" dirty="0">
                <a:effectLst/>
              </a:rPr>
              <a:t> + 14 = </a:t>
            </a:r>
            <a:r>
              <a:rPr lang="en-US" i="1" dirty="0">
                <a:effectLst/>
              </a:rPr>
              <a:t>x</a:t>
            </a:r>
            <a:r>
              <a:rPr lang="en-US" dirty="0">
                <a:effectLst/>
              </a:rPr>
              <a:t> + 5 is reduced to </a:t>
            </a:r>
            <a:r>
              <a:rPr lang="en-US" i="1" dirty="0">
                <a:effectLst/>
              </a:rPr>
              <a:t>x</a:t>
            </a:r>
            <a:r>
              <a:rPr lang="en-US" baseline="30000" dirty="0">
                <a:effectLst/>
              </a:rPr>
              <a:t>2</a:t>
            </a:r>
            <a:r>
              <a:rPr lang="en-US" dirty="0">
                <a:effectLst/>
              </a:rPr>
              <a:t> + 9 = </a:t>
            </a:r>
            <a:r>
              <a:rPr lang="en-US" i="1" dirty="0">
                <a:effectLst/>
              </a:rPr>
              <a:t>x</a:t>
            </a:r>
            <a:r>
              <a:rPr lang="en-US" dirty="0">
                <a:effectLst/>
              </a:rPr>
              <a:t> – al-</a:t>
            </a:r>
            <a:r>
              <a:rPr lang="en-US" dirty="0" err="1">
                <a:effectLst/>
              </a:rPr>
              <a:t>muqabalah</a:t>
            </a:r>
            <a:endParaRPr lang="en-US" dirty="0"/>
          </a:p>
        </p:txBody>
      </p:sp>
      <p:pic>
        <p:nvPicPr>
          <p:cNvPr id="4" name="Picture 2" descr="https://upload.wikimedia.org/wikipedia/commons/e/eb/The_Algebra_of_Mohammed_ben_Musa_%28Arabic%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307" y="2609851"/>
            <a:ext cx="2465278" cy="4008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upload.wikimedia.org/wikipedia/commons/4/45/The_Algebra_of_Mohammed_ben_Musa_%28English%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676" y="2609850"/>
            <a:ext cx="2632685" cy="400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14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effectLst/>
              </a:rPr>
              <a:t>“What is easiest and most useful in arithmetic, such as men constantly require in cases of inheritance, legacies, partition, lawsuits, and trade, and in all their dealings with one another, or where the measuring of lands, the digging of canals, geometrical computations, and other objects of various sorts and kinds are concerned.” - Khwarizmi</a:t>
            </a:r>
            <a:endParaRPr lang="en-US" dirty="0"/>
          </a:p>
        </p:txBody>
      </p:sp>
    </p:spTree>
    <p:extLst>
      <p:ext uri="{BB962C8B-B14F-4D97-AF65-F5344CB8AC3E}">
        <p14:creationId xmlns:p14="http://schemas.microsoft.com/office/powerpoint/2010/main" val="559870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Notes		</a:t>
            </a:r>
          </a:p>
        </p:txBody>
      </p:sp>
      <p:sp>
        <p:nvSpPr>
          <p:cNvPr id="3" name="Content Placeholder 2"/>
          <p:cNvSpPr>
            <a:spLocks noGrp="1"/>
          </p:cNvSpPr>
          <p:nvPr>
            <p:ph idx="1"/>
          </p:nvPr>
        </p:nvSpPr>
        <p:spPr>
          <a:xfrm>
            <a:off x="527538" y="1732449"/>
            <a:ext cx="10740019" cy="4633182"/>
          </a:xfrm>
        </p:spPr>
        <p:txBody>
          <a:bodyPr>
            <a:normAutofit/>
          </a:bodyPr>
          <a:lstStyle/>
          <a:p>
            <a:r>
              <a:rPr lang="en-GB" dirty="0"/>
              <a:t>Route of travel of </a:t>
            </a:r>
            <a:r>
              <a:rPr lang="en-GB" dirty="0" err="1"/>
              <a:t>greek</a:t>
            </a:r>
            <a:r>
              <a:rPr lang="en-GB" dirty="0"/>
              <a:t> texts/scientific knowledge to </a:t>
            </a:r>
            <a:r>
              <a:rPr lang="en-GB" dirty="0" err="1"/>
              <a:t>arabs</a:t>
            </a:r>
            <a:r>
              <a:rPr lang="en-GB" dirty="0"/>
              <a:t> – through city of Antioch, north-west Syria</a:t>
            </a:r>
          </a:p>
          <a:p>
            <a:r>
              <a:rPr lang="en-GB" dirty="0"/>
              <a:t>‘Dark ages’ of science – popular accounts signal a dark age for scientific advancement from the fall of the roman </a:t>
            </a:r>
            <a:r>
              <a:rPr lang="en-GB" dirty="0" err="1"/>
              <a:t>empir</a:t>
            </a:r>
            <a:r>
              <a:rPr lang="en-GB" dirty="0"/>
              <a:t>(approx. 600 CE) to European renaissance(1300-1600). However during this period science, mathematics, medicine and many other fields were propagated by </a:t>
            </a:r>
            <a:r>
              <a:rPr lang="en-GB" dirty="0" err="1"/>
              <a:t>muslim</a:t>
            </a:r>
            <a:r>
              <a:rPr lang="en-GB" dirty="0"/>
              <a:t> scholars. In turn playing a significant role in the revival of European astronomy following the loss of knowledge in the dark ages of Europe.</a:t>
            </a:r>
          </a:p>
          <a:p>
            <a:pPr marL="0" indent="0">
              <a:buNone/>
            </a:pPr>
            <a:r>
              <a:rPr lang="en-GB" dirty="0"/>
              <a:t>For a period stretching 700 years the international language of science was </a:t>
            </a:r>
            <a:r>
              <a:rPr lang="en-GB" dirty="0" err="1"/>
              <a:t>islam</a:t>
            </a:r>
            <a:r>
              <a:rPr lang="en-GB" dirty="0"/>
              <a:t>. As this was the language of the Qur’an, the language of the vast Islamic Empire, covering </a:t>
            </a:r>
            <a:r>
              <a:rPr lang="en-GB" dirty="0" err="1"/>
              <a:t>india</a:t>
            </a:r>
            <a:r>
              <a:rPr lang="en-GB" dirty="0"/>
              <a:t> to </a:t>
            </a:r>
            <a:r>
              <a:rPr lang="en-GB" dirty="0" err="1"/>
              <a:t>spain</a:t>
            </a:r>
            <a:endParaRPr lang="en-GB" dirty="0"/>
          </a:p>
          <a:p>
            <a:pPr marL="0" indent="0">
              <a:buNone/>
            </a:pPr>
            <a:endParaRPr lang="en-GB" dirty="0"/>
          </a:p>
          <a:p>
            <a:pPr marL="0" indent="0">
              <a:buNone/>
            </a:pPr>
            <a:r>
              <a:rPr lang="en-GB" dirty="0">
                <a:effectLst/>
              </a:rPr>
              <a:t>In the early </a:t>
            </a:r>
            <a:r>
              <a:rPr lang="en-GB" dirty="0">
                <a:effectLst/>
                <a:hlinkClick r:id="rId2" tooltip="Joseon Dynasty"/>
              </a:rPr>
              <a:t>Joseon</a:t>
            </a:r>
            <a:r>
              <a:rPr lang="en-GB" dirty="0">
                <a:effectLst/>
              </a:rPr>
              <a:t> period, the </a:t>
            </a:r>
            <a:r>
              <a:rPr lang="en-GB" dirty="0">
                <a:effectLst/>
                <a:hlinkClick r:id="rId3" tooltip="Islamic calendar"/>
              </a:rPr>
              <a:t>Islamic calendar</a:t>
            </a:r>
            <a:r>
              <a:rPr lang="en-GB" dirty="0">
                <a:effectLst/>
              </a:rPr>
              <a:t> served as a basis for calendar reform owing to its superior accuracy over the existing Chinese-based calendars.</a:t>
            </a:r>
            <a:endParaRPr lang="en-GB" dirty="0"/>
          </a:p>
        </p:txBody>
      </p:sp>
    </p:spTree>
    <p:extLst>
      <p:ext uri="{BB962C8B-B14F-4D97-AF65-F5344CB8AC3E}">
        <p14:creationId xmlns:p14="http://schemas.microsoft.com/office/powerpoint/2010/main" val="3543542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Al-haytham</a:t>
            </a:r>
            <a:endParaRPr lang="en-US" dirty="0"/>
          </a:p>
        </p:txBody>
      </p:sp>
      <p:pic>
        <p:nvPicPr>
          <p:cNvPr id="2050" name="Picture 2" descr="discov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37" y="2817391"/>
            <a:ext cx="5550612" cy="32008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image of Ibn al-Haytham appears on Iraqi 10 dinar bill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215" y="394380"/>
            <a:ext cx="3810000" cy="17430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Grp="1" noChangeArrowheads="1"/>
          </p:cNvSpPr>
          <p:nvPr>
            <p:ph idx="1"/>
          </p:nvPr>
        </p:nvSpPr>
        <p:spPr bwMode="auto">
          <a:xfrm>
            <a:off x="1085697" y="2378809"/>
            <a:ext cx="884543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1" u="none" strike="noStrike" cap="none" normalizeH="0" baseline="0" dirty="0">
                <a:ln>
                  <a:noFill/>
                </a:ln>
                <a:effectLst/>
                <a:latin typeface="NexusSans"/>
              </a:rPr>
              <a:t>If learning the truth is the scientist’s goal … then he must make himself the enemy of all that he reads.</a:t>
            </a:r>
            <a:endParaRPr kumimoji="0" lang="en-US" altLang="en-US" sz="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505050"/>
                </a:solidFill>
                <a:effectLst/>
                <a:latin typeface="NexusSerif"/>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9381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Ilm</a:t>
            </a:r>
            <a:r>
              <a:rPr lang="en-US" dirty="0"/>
              <a:t> al </a:t>
            </a:r>
            <a:r>
              <a:rPr lang="en-US" dirty="0" err="1"/>
              <a:t>nujum</a:t>
            </a:r>
            <a:endParaRPr lang="en-US" dirty="0"/>
          </a:p>
        </p:txBody>
      </p:sp>
      <p:sp>
        <p:nvSpPr>
          <p:cNvPr id="3" name="Content Placeholder 2"/>
          <p:cNvSpPr>
            <a:spLocks noGrp="1"/>
          </p:cNvSpPr>
          <p:nvPr>
            <p:ph idx="1"/>
          </p:nvPr>
        </p:nvSpPr>
        <p:spPr/>
        <p:txBody>
          <a:bodyPr/>
          <a:lstStyle/>
          <a:p>
            <a:r>
              <a:rPr lang="en-US" dirty="0"/>
              <a:t>Astrology was the first practice to be translated from the native tongue of Pahlavi to Arabic</a:t>
            </a:r>
          </a:p>
          <a:p>
            <a:r>
              <a:rPr lang="en-US" dirty="0" err="1"/>
              <a:t>Ilm</a:t>
            </a:r>
            <a:r>
              <a:rPr lang="en-US" dirty="0"/>
              <a:t> al </a:t>
            </a:r>
            <a:r>
              <a:rPr lang="en-US" dirty="0" err="1"/>
              <a:t>nujum</a:t>
            </a:r>
            <a:r>
              <a:rPr lang="en-US" dirty="0"/>
              <a:t> = science of the stars</a:t>
            </a:r>
          </a:p>
        </p:txBody>
      </p:sp>
    </p:spTree>
    <p:extLst>
      <p:ext uri="{BB962C8B-B14F-4D97-AF65-F5344CB8AC3E}">
        <p14:creationId xmlns:p14="http://schemas.microsoft.com/office/powerpoint/2010/main" val="3368657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Fatima al-</a:t>
            </a:r>
            <a:r>
              <a:rPr lang="en-US" dirty="0" err="1"/>
              <a:t>fihri</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74335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Arabic as the language of science</a:t>
            </a:r>
          </a:p>
        </p:txBody>
      </p:sp>
      <p:sp>
        <p:nvSpPr>
          <p:cNvPr id="3" name="Content Placeholder 2"/>
          <p:cNvSpPr>
            <a:spLocks noGrp="1"/>
          </p:cNvSpPr>
          <p:nvPr>
            <p:ph idx="1"/>
          </p:nvPr>
        </p:nvSpPr>
        <p:spPr/>
        <p:txBody>
          <a:bodyPr/>
          <a:lstStyle/>
          <a:p>
            <a:r>
              <a:rPr lang="en-GB" dirty="0"/>
              <a:t>algebra, algorithm and alkali,</a:t>
            </a:r>
          </a:p>
        </p:txBody>
      </p:sp>
    </p:spTree>
    <p:extLst>
      <p:ext uri="{BB962C8B-B14F-4D97-AF65-F5344CB8AC3E}">
        <p14:creationId xmlns:p14="http://schemas.microsoft.com/office/powerpoint/2010/main" val="394555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196" y="646922"/>
            <a:ext cx="4120307" cy="970450"/>
          </a:xfrm>
        </p:spPr>
        <p:txBody>
          <a:bodyPr>
            <a:normAutofit fontScale="90000"/>
          </a:bodyPr>
          <a:lstStyle/>
          <a:p>
            <a:r>
              <a:rPr lang="en-US" dirty="0"/>
              <a:t>Islamic scientific Golden age!</a:t>
            </a:r>
          </a:p>
        </p:txBody>
      </p:sp>
      <p:sp>
        <p:nvSpPr>
          <p:cNvPr id="3" name="Content Placeholder 2"/>
          <p:cNvSpPr>
            <a:spLocks noGrp="1"/>
          </p:cNvSpPr>
          <p:nvPr>
            <p:ph idx="1"/>
          </p:nvPr>
        </p:nvSpPr>
        <p:spPr>
          <a:xfrm>
            <a:off x="913795" y="1548928"/>
            <a:ext cx="10353762" cy="1273217"/>
          </a:xfrm>
        </p:spPr>
        <p:txBody>
          <a:bodyPr>
            <a:normAutofit fontScale="85000" lnSpcReduction="20000"/>
          </a:bodyPr>
          <a:lstStyle/>
          <a:p>
            <a:r>
              <a:rPr lang="en-US" dirty="0"/>
              <a:t>8</a:t>
            </a:r>
            <a:r>
              <a:rPr lang="en-US" baseline="30000" dirty="0"/>
              <a:t>th</a:t>
            </a:r>
            <a:r>
              <a:rPr lang="en-US" dirty="0"/>
              <a:t> – 14</a:t>
            </a:r>
            <a:r>
              <a:rPr lang="en-US" baseline="30000" dirty="0"/>
              <a:t>th</a:t>
            </a:r>
            <a:r>
              <a:rPr lang="en-US" dirty="0"/>
              <a:t> Century</a:t>
            </a:r>
          </a:p>
          <a:p>
            <a:r>
              <a:rPr lang="en-US" dirty="0"/>
              <a:t>Islamic empire spanned from Spain to Turkey</a:t>
            </a:r>
          </a:p>
          <a:p>
            <a:r>
              <a:rPr lang="en-US" dirty="0"/>
              <a:t>Great centers of learning – House of Wisdom,  </a:t>
            </a:r>
            <a:r>
              <a:rPr lang="en-US" dirty="0" err="1"/>
              <a:t>Maragheh</a:t>
            </a:r>
            <a:r>
              <a:rPr lang="en-US" dirty="0"/>
              <a:t> observatory, House of Knowledge and the city of Damascus</a:t>
            </a:r>
          </a:p>
          <a:p>
            <a:endParaRPr lang="en-US" dirty="0"/>
          </a:p>
        </p:txBody>
      </p:sp>
      <p:pic>
        <p:nvPicPr>
          <p:cNvPr id="6148" name="Picture 4" descr="Image result for golden age of islam timeline"/>
          <p:cNvPicPr>
            <a:picLocks noChangeAspect="1" noChangeArrowheads="1"/>
          </p:cNvPicPr>
          <p:nvPr/>
        </p:nvPicPr>
        <p:blipFill rotWithShape="1">
          <a:blip r:embed="rId2">
            <a:extLst>
              <a:ext uri="{28A0092B-C50C-407E-A947-70E740481C1C}">
                <a14:useLocalDpi xmlns:a14="http://schemas.microsoft.com/office/drawing/2010/main" val="0"/>
              </a:ext>
            </a:extLst>
          </a:blip>
          <a:srcRect l="5088" t="9888" r="5312" b="53335"/>
          <a:stretch/>
        </p:blipFill>
        <p:spPr bwMode="auto">
          <a:xfrm>
            <a:off x="3539066" y="354110"/>
            <a:ext cx="4267200" cy="13521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map of the extent of the Abbasid Dynasty from 750 to 1258. Extent of Abbasid dynasty is shown in red and covers most of the modern-day Middle East and Nor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70" y="2783806"/>
            <a:ext cx="5967829" cy="321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1001inventions.com/files/house-of-wisdom-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398" y="3676623"/>
            <a:ext cx="4618973" cy="240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71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 </a:t>
            </a:r>
            <a:r>
              <a:rPr lang="en-GB" dirty="0" err="1"/>
              <a:t>Yize</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175284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5 avengers</a:t>
            </a:r>
          </a:p>
        </p:txBody>
      </p:sp>
      <p:sp>
        <p:nvSpPr>
          <p:cNvPr id="3" name="Content Placeholder 2"/>
          <p:cNvSpPr>
            <a:spLocks noGrp="1"/>
          </p:cNvSpPr>
          <p:nvPr>
            <p:ph idx="1"/>
          </p:nvPr>
        </p:nvSpPr>
        <p:spPr/>
        <p:txBody>
          <a:bodyPr/>
          <a:lstStyle/>
          <a:p>
            <a:r>
              <a:rPr lang="en-GB" dirty="0"/>
              <a:t>Al </a:t>
            </a:r>
            <a:r>
              <a:rPr lang="en-GB" dirty="0" err="1"/>
              <a:t>tusi</a:t>
            </a:r>
            <a:r>
              <a:rPr lang="en-GB" dirty="0"/>
              <a:t> </a:t>
            </a:r>
            <a:r>
              <a:rPr lang="en-GB" dirty="0">
                <a:effectLst/>
              </a:rPr>
              <a:t>1201 -1274</a:t>
            </a:r>
            <a:endParaRPr lang="en-GB" dirty="0"/>
          </a:p>
          <a:p>
            <a:r>
              <a:rPr lang="en-GB" dirty="0"/>
              <a:t>Ibn al </a:t>
            </a:r>
            <a:r>
              <a:rPr lang="en-GB" dirty="0" err="1"/>
              <a:t>haytham</a:t>
            </a:r>
            <a:r>
              <a:rPr lang="en-GB" dirty="0"/>
              <a:t> </a:t>
            </a:r>
            <a:r>
              <a:rPr lang="en-GB" dirty="0">
                <a:effectLst/>
              </a:rPr>
              <a:t>c. 965 – c. 1040</a:t>
            </a:r>
            <a:endParaRPr lang="en-GB" dirty="0"/>
          </a:p>
          <a:p>
            <a:r>
              <a:rPr lang="en-GB" dirty="0"/>
              <a:t>Al Sufi </a:t>
            </a:r>
            <a:r>
              <a:rPr lang="en-GB" dirty="0">
                <a:effectLst/>
              </a:rPr>
              <a:t>903, 986</a:t>
            </a:r>
            <a:endParaRPr lang="en-GB" dirty="0"/>
          </a:p>
          <a:p>
            <a:r>
              <a:rPr lang="en-GB" dirty="0"/>
              <a:t>Al </a:t>
            </a:r>
            <a:r>
              <a:rPr lang="en-GB" dirty="0" err="1"/>
              <a:t>biruni</a:t>
            </a:r>
            <a:r>
              <a:rPr lang="en-GB" dirty="0"/>
              <a:t> </a:t>
            </a:r>
            <a:r>
              <a:rPr lang="en-GB" dirty="0">
                <a:effectLst/>
              </a:rPr>
              <a:t> (973–1050)</a:t>
            </a:r>
            <a:endParaRPr lang="en-GB" dirty="0"/>
          </a:p>
          <a:p>
            <a:r>
              <a:rPr lang="en-GB" dirty="0"/>
              <a:t>Al Khwarizmi </a:t>
            </a:r>
            <a:r>
              <a:rPr lang="en-GB" dirty="0">
                <a:effectLst/>
              </a:rPr>
              <a:t>c. 780 – c. 850</a:t>
            </a:r>
            <a:endParaRPr lang="en-GB" dirty="0"/>
          </a:p>
          <a:p>
            <a:endParaRPr lang="en-GB" dirty="0"/>
          </a:p>
        </p:txBody>
      </p:sp>
    </p:spTree>
    <p:extLst>
      <p:ext uri="{BB962C8B-B14F-4D97-AF65-F5344CB8AC3E}">
        <p14:creationId xmlns:p14="http://schemas.microsoft.com/office/powerpoint/2010/main" val="165154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Ibn al </a:t>
            </a:r>
            <a:r>
              <a:rPr lang="en-US" dirty="0" err="1"/>
              <a:t>haytham</a:t>
            </a:r>
            <a:endParaRPr lang="en-US" dirty="0"/>
          </a:p>
        </p:txBody>
      </p:sp>
      <p:sp>
        <p:nvSpPr>
          <p:cNvPr id="3" name="Content Placeholder 2"/>
          <p:cNvSpPr>
            <a:spLocks noGrp="1"/>
          </p:cNvSpPr>
          <p:nvPr>
            <p:ph idx="1"/>
          </p:nvPr>
        </p:nvSpPr>
        <p:spPr/>
        <p:txBody>
          <a:bodyPr/>
          <a:lstStyle/>
          <a:p>
            <a:r>
              <a:rPr lang="en-US" dirty="0"/>
              <a:t>Wrote ‘doubts on Ptolemy’</a:t>
            </a:r>
          </a:p>
        </p:txBody>
      </p:sp>
    </p:spTree>
    <p:extLst>
      <p:ext uri="{BB962C8B-B14F-4D97-AF65-F5344CB8AC3E}">
        <p14:creationId xmlns:p14="http://schemas.microsoft.com/office/powerpoint/2010/main" val="1641866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Ibn al </a:t>
            </a:r>
            <a:r>
              <a:rPr lang="en-GB" dirty="0" err="1"/>
              <a:t>haytham</a:t>
            </a:r>
            <a:r>
              <a:rPr lang="en-GB" dirty="0"/>
              <a:t> &amp; Ptolemy</a:t>
            </a:r>
          </a:p>
        </p:txBody>
      </p:sp>
      <p:pic>
        <p:nvPicPr>
          <p:cNvPr id="3074" name="Picture 2" descr="Image result for ptolemaic system with deferents and epicy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2610644"/>
            <a:ext cx="3048000"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62500" y="1427818"/>
            <a:ext cx="6096000" cy="2862322"/>
          </a:xfrm>
          <a:prstGeom prst="rect">
            <a:avLst/>
          </a:prstGeom>
        </p:spPr>
        <p:txBody>
          <a:bodyPr>
            <a:spAutoFit/>
          </a:bodyPr>
          <a:lstStyle/>
          <a:p>
            <a:r>
              <a:rPr lang="en-GB" dirty="0">
                <a:latin typeface="Helvetica" panose="020B0604020202020204" pitchFamily="34" charset="0"/>
              </a:rPr>
              <a:t>In the ancient Greek epicycle model of planetary motion, each planet is affixed to a small wheel (the "epicycle") whose </a:t>
            </a:r>
            <a:r>
              <a:rPr lang="en-GB" dirty="0" err="1">
                <a:latin typeface="Helvetica" panose="020B0604020202020204" pitchFamily="34" charset="0"/>
              </a:rPr>
              <a:t>center</a:t>
            </a:r>
            <a:r>
              <a:rPr lang="en-GB" dirty="0">
                <a:latin typeface="Helvetica" panose="020B0604020202020204" pitchFamily="34" charset="0"/>
              </a:rPr>
              <a:t> is affixed to a large wheel (the "deferent"). The simultaneous motion of the epicycle and deferent causes the planet to follow a loop-de-loop path, shown in red.</a:t>
            </a:r>
          </a:p>
          <a:p>
            <a:endParaRPr lang="en-GB" dirty="0">
              <a:latin typeface="Helvetica" panose="020B0604020202020204" pitchFamily="34" charset="0"/>
            </a:endParaRPr>
          </a:p>
          <a:p>
            <a:r>
              <a:rPr lang="en-GB" dirty="0">
                <a:latin typeface="Helvetica" panose="020B0604020202020204" pitchFamily="34" charset="0"/>
              </a:rPr>
              <a:t>As the planet moves along the deferent and around the epicycle</a:t>
            </a:r>
          </a:p>
          <a:p>
            <a:endParaRPr lang="en-GB" dirty="0">
              <a:solidFill>
                <a:srgbClr val="000000"/>
              </a:solidFill>
              <a:latin typeface="Helvetica" panose="020B0604020202020204" pitchFamily="34" charset="0"/>
            </a:endParaRPr>
          </a:p>
        </p:txBody>
      </p:sp>
      <p:sp>
        <p:nvSpPr>
          <p:cNvPr id="5" name="TextBox 4"/>
          <p:cNvSpPr txBox="1"/>
          <p:nvPr/>
        </p:nvSpPr>
        <p:spPr>
          <a:xfrm>
            <a:off x="5543550" y="4324350"/>
            <a:ext cx="5600700" cy="923330"/>
          </a:xfrm>
          <a:prstGeom prst="rect">
            <a:avLst/>
          </a:prstGeom>
          <a:noFill/>
        </p:spPr>
        <p:txBody>
          <a:bodyPr wrap="square" rtlCol="0">
            <a:spAutoFit/>
          </a:bodyPr>
          <a:lstStyle/>
          <a:p>
            <a:r>
              <a:rPr lang="en-GB" dirty="0"/>
              <a:t>http://www.polaris.iastate.edu/EveningStar/Unit2/unit2_sub1.htm</a:t>
            </a:r>
          </a:p>
          <a:p>
            <a:r>
              <a:rPr lang="en-GB" dirty="0"/>
              <a:t>Gif of Ptolemaic model motion</a:t>
            </a:r>
          </a:p>
        </p:txBody>
      </p:sp>
    </p:spTree>
    <p:extLst>
      <p:ext uri="{BB962C8B-B14F-4D97-AF65-F5344CB8AC3E}">
        <p14:creationId xmlns:p14="http://schemas.microsoft.com/office/powerpoint/2010/main" val="1008511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 </a:t>
            </a:r>
            <a:r>
              <a:rPr lang="en-US" dirty="0" err="1"/>
              <a:t>Tusi</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43581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Ibn al-</a:t>
            </a:r>
            <a:r>
              <a:rPr lang="en-US" dirty="0" err="1"/>
              <a:t>shatir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72557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913795" y="1732449"/>
            <a:ext cx="10353762" cy="4587328"/>
          </a:xfrm>
        </p:spPr>
        <p:txBody>
          <a:bodyPr>
            <a:normAutofit fontScale="55000" lnSpcReduction="20000"/>
          </a:bodyPr>
          <a:lstStyle/>
          <a:p>
            <a:r>
              <a:rPr lang="en-GB" dirty="0"/>
              <a:t>Pathfinders by Jim Al-</a:t>
            </a:r>
            <a:r>
              <a:rPr lang="en-GB" dirty="0" err="1"/>
              <a:t>Khalili</a:t>
            </a:r>
            <a:endParaRPr lang="en-GB" dirty="0"/>
          </a:p>
          <a:p>
            <a:r>
              <a:rPr lang="en-GB" dirty="0"/>
              <a:t>Islam and Science – BBC</a:t>
            </a:r>
          </a:p>
          <a:p>
            <a:r>
              <a:rPr lang="en-GB" dirty="0">
                <a:effectLst/>
              </a:rPr>
              <a:t>"The House of Wisdom: How the Arabs Transformed Western Civilization</a:t>
            </a:r>
          </a:p>
          <a:p>
            <a:r>
              <a:rPr lang="en-GB" dirty="0">
                <a:hlinkClick r:id="rId2"/>
              </a:rPr>
              <a:t>http://www.muslimheritage.com/uploads/zodiac.pdf</a:t>
            </a:r>
            <a:endParaRPr lang="en-GB" dirty="0"/>
          </a:p>
          <a:p>
            <a:r>
              <a:rPr lang="en-GB" dirty="0">
                <a:hlinkClick r:id="rId3"/>
              </a:rPr>
              <a:t>http://www.dubaiastronomy.com/Astronomy/AstronomyfromArabia.aspx</a:t>
            </a:r>
            <a:endParaRPr lang="en-GB" dirty="0"/>
          </a:p>
          <a:p>
            <a:r>
              <a:rPr lang="en-GB" dirty="0">
                <a:hlinkClick r:id="rId4"/>
              </a:rPr>
              <a:t>http://www.1001inventions.com/womensday</a:t>
            </a:r>
            <a:endParaRPr lang="en-GB" dirty="0"/>
          </a:p>
          <a:p>
            <a:r>
              <a:rPr lang="en-GB" dirty="0">
                <a:hlinkClick r:id="rId5"/>
              </a:rPr>
              <a:t>https://www.bbc.co.uk/programmes/b01k2bv8</a:t>
            </a:r>
            <a:endParaRPr lang="en-GB" dirty="0"/>
          </a:p>
          <a:p>
            <a:r>
              <a:rPr lang="en-GB" dirty="0">
                <a:hlinkClick r:id="rId6"/>
              </a:rPr>
              <a:t>https://en.wikipedia.org/wiki/List_of_largest_empires</a:t>
            </a:r>
            <a:r>
              <a:rPr lang="en-GB" dirty="0"/>
              <a:t> - </a:t>
            </a:r>
            <a:r>
              <a:rPr lang="en-GB" dirty="0" err="1"/>
              <a:t>abbasid</a:t>
            </a:r>
            <a:r>
              <a:rPr lang="en-GB" dirty="0"/>
              <a:t> empire</a:t>
            </a:r>
          </a:p>
          <a:p>
            <a:r>
              <a:rPr lang="en-GB" dirty="0">
                <a:hlinkClick r:id="rId7"/>
              </a:rPr>
              <a:t>https://www.khanacademy.org/humanities/world-history/medieval-times/cross-cultural-diffusion-of-knowledge/a/the-golden-age-of-islam</a:t>
            </a:r>
            <a:r>
              <a:rPr lang="en-GB" dirty="0"/>
              <a:t> - paper making</a:t>
            </a:r>
          </a:p>
          <a:p>
            <a:r>
              <a:rPr lang="en-GB" dirty="0">
                <a:hlinkClick r:id="rId8"/>
              </a:rPr>
              <a:t>http://shodhganga.inflibnet.ac.in/bitstream/10603/127590/10/10_chapter%205.pdf</a:t>
            </a:r>
            <a:r>
              <a:rPr lang="en-GB" dirty="0"/>
              <a:t> – acquiring almagest</a:t>
            </a:r>
          </a:p>
          <a:p>
            <a:r>
              <a:rPr lang="en-GB" dirty="0">
                <a:hlinkClick r:id="rId9"/>
              </a:rPr>
              <a:t>https://www.thenational.ae/uae/desert-survival-secrets-of-ancient-bedouin-navigation-1.425342</a:t>
            </a:r>
            <a:r>
              <a:rPr lang="en-GB" dirty="0"/>
              <a:t> - </a:t>
            </a:r>
            <a:r>
              <a:rPr lang="en-GB" dirty="0" err="1"/>
              <a:t>beduoin</a:t>
            </a:r>
            <a:r>
              <a:rPr lang="en-GB" dirty="0"/>
              <a:t> navigation using north star</a:t>
            </a:r>
          </a:p>
          <a:p>
            <a:r>
              <a:rPr lang="en-GB" dirty="0"/>
              <a:t>Islamic Beliefs, practices and cultures – Marshall Cavendish, Publisher Paul </a:t>
            </a:r>
            <a:r>
              <a:rPr lang="en-GB" dirty="0" err="1"/>
              <a:t>Bernabeo</a:t>
            </a:r>
            <a:endParaRPr lang="en-GB" dirty="0"/>
          </a:p>
          <a:p>
            <a:r>
              <a:rPr lang="en-GB" dirty="0">
                <a:hlinkClick r:id="rId10"/>
              </a:rPr>
              <a:t>https://islamsci.mcgill.ca/RASI/BEA/Ibn_al-Shatir_BEA.pdf</a:t>
            </a:r>
            <a:endParaRPr lang="en-GB" dirty="0"/>
          </a:p>
          <a:p>
            <a:r>
              <a:rPr lang="en-US" dirty="0">
                <a:effectLst/>
              </a:rPr>
              <a:t>Roberts, Victor. "The Solar and Lunar Theory of Ibn ash-</a:t>
            </a:r>
            <a:r>
              <a:rPr lang="en-US" dirty="0" err="1">
                <a:effectLst/>
              </a:rPr>
              <a:t>Shatir</a:t>
            </a:r>
            <a:r>
              <a:rPr lang="en-US" dirty="0">
                <a:effectLst/>
              </a:rPr>
              <a:t>: A Pre-Copernican Copernican Model". </a:t>
            </a:r>
            <a:r>
              <a:rPr lang="en-US" i="1" dirty="0">
                <a:effectLst/>
              </a:rPr>
              <a:t>Isis</a:t>
            </a:r>
            <a:r>
              <a:rPr lang="en-US" dirty="0">
                <a:effectLst/>
              </a:rPr>
              <a:t>, 48(1957):428-432. ibn al </a:t>
            </a:r>
            <a:r>
              <a:rPr lang="en-US" dirty="0" err="1">
                <a:effectLst/>
              </a:rPr>
              <a:t>shatir</a:t>
            </a:r>
            <a:endParaRPr lang="en-US" dirty="0">
              <a:effectLst/>
            </a:endParaRPr>
          </a:p>
          <a:p>
            <a:r>
              <a:rPr lang="en-US" dirty="0">
                <a:effectLst/>
                <a:hlinkClick r:id="rId10"/>
              </a:rPr>
              <a:t>https://islamsci.mcgill.ca/RASI/BEA/Ibn_al-Shatir_BEA.pdf</a:t>
            </a:r>
            <a:endParaRPr lang="en-US" dirty="0">
              <a:effectLst/>
            </a:endParaRPr>
          </a:p>
          <a:p>
            <a:r>
              <a:rPr lang="en-US" dirty="0">
                <a:effectLst/>
              </a:rPr>
              <a:t>https://www.wdl.org/en/item/18412/view/1/25/</a:t>
            </a:r>
          </a:p>
          <a:p>
            <a:endParaRPr lang="en-GB" dirty="0"/>
          </a:p>
          <a:p>
            <a:endParaRPr lang="en-GB" dirty="0"/>
          </a:p>
        </p:txBody>
      </p:sp>
      <p:pic>
        <p:nvPicPr>
          <p:cNvPr id="4" name="Picture 3"/>
          <p:cNvPicPr>
            <a:picLocks noChangeAspect="1"/>
          </p:cNvPicPr>
          <p:nvPr/>
        </p:nvPicPr>
        <p:blipFill rotWithShape="1">
          <a:blip r:embed="rId11"/>
          <a:srcRect l="39062" t="37037" r="31354" b="52222"/>
          <a:stretch/>
        </p:blipFill>
        <p:spPr>
          <a:xfrm>
            <a:off x="7899399" y="359832"/>
            <a:ext cx="4195397" cy="1104900"/>
          </a:xfrm>
          <a:prstGeom prst="rect">
            <a:avLst/>
          </a:prstGeom>
        </p:spPr>
      </p:pic>
    </p:spTree>
    <p:extLst>
      <p:ext uri="{BB962C8B-B14F-4D97-AF65-F5344CB8AC3E}">
        <p14:creationId xmlns:p14="http://schemas.microsoft.com/office/powerpoint/2010/main" val="3591374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3374838" y="3244334"/>
            <a:ext cx="5442324" cy="369332"/>
          </a:xfrm>
          <a:prstGeom prst="rect">
            <a:avLst/>
          </a:prstGeom>
        </p:spPr>
        <p:txBody>
          <a:bodyPr wrap="none">
            <a:spAutoFit/>
          </a:bodyPr>
          <a:lstStyle/>
          <a:p>
            <a:r>
              <a:rPr lang="en-GB" dirty="0"/>
              <a:t>http://www.muslimheritage.com/uploads/zodiac.pdf</a:t>
            </a:r>
          </a:p>
        </p:txBody>
      </p:sp>
    </p:spTree>
    <p:extLst>
      <p:ext uri="{BB962C8B-B14F-4D97-AF65-F5344CB8AC3E}">
        <p14:creationId xmlns:p14="http://schemas.microsoft.com/office/powerpoint/2010/main" val="306782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muslimheritage.com/sites/default/files/house_of_wisdom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91" y="489071"/>
            <a:ext cx="6060587" cy="374971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1346199" y="4388173"/>
            <a:ext cx="9838267" cy="1331053"/>
          </a:xfrm>
        </p:spPr>
        <p:txBody>
          <a:bodyPr>
            <a:noAutofit/>
          </a:bodyPr>
          <a:lstStyle/>
          <a:p>
            <a:pPr marL="36900" indent="0" algn="ctr">
              <a:buNone/>
            </a:pPr>
            <a:r>
              <a:rPr lang="en-US" sz="1600" dirty="0"/>
              <a:t>Abbasid Dynasty founded Baghdad(30 July 762) and nurtured it as a multi-continental nexus of enlightenment:</a:t>
            </a:r>
          </a:p>
          <a:p>
            <a:pPr algn="ctr"/>
            <a:r>
              <a:rPr lang="en-US" sz="1600" dirty="0"/>
              <a:t>First city to have been inhabited by a 1,000,000 people</a:t>
            </a:r>
          </a:p>
          <a:p>
            <a:pPr algn="ctr"/>
            <a:r>
              <a:rPr lang="en-US" sz="1600" dirty="0" err="1"/>
              <a:t>Inbetween</a:t>
            </a:r>
            <a:r>
              <a:rPr lang="en-US" sz="1600" dirty="0"/>
              <a:t> Europe &amp; Asia</a:t>
            </a:r>
          </a:p>
          <a:p>
            <a:pPr algn="ctr"/>
            <a:r>
              <a:rPr lang="en-US" sz="1600" dirty="0"/>
              <a:t>Welcoming to all religions and schools of thoughts</a:t>
            </a:r>
          </a:p>
          <a:p>
            <a:pPr algn="ctr"/>
            <a:r>
              <a:rPr lang="en-US" sz="1600" dirty="0"/>
              <a:t>Access to Persian texts</a:t>
            </a:r>
          </a:p>
        </p:txBody>
      </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933" y="869562"/>
            <a:ext cx="3541228" cy="298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248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golden age of isla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05" b="94504" l="5455" r="97071"/>
                    </a14:imgEffect>
                  </a14:imgLayer>
                </a14:imgProps>
              </a:ext>
              <a:ext uri="{28A0092B-C50C-407E-A947-70E740481C1C}">
                <a14:useLocalDpi xmlns:a14="http://schemas.microsoft.com/office/drawing/2010/main" val="0"/>
              </a:ext>
            </a:extLst>
          </a:blip>
          <a:srcRect/>
          <a:stretch>
            <a:fillRect/>
          </a:stretch>
        </p:blipFill>
        <p:spPr bwMode="auto">
          <a:xfrm>
            <a:off x="8414329" y="4394199"/>
            <a:ext cx="3453867" cy="22851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house of wisdom"/>
          <p:cNvPicPr>
            <a:picLocks noChangeAspect="1" noChangeArrowheads="1"/>
          </p:cNvPicPr>
          <p:nvPr/>
        </p:nvPicPr>
        <p:blipFill rotWithShape="1">
          <a:blip r:embed="rId4">
            <a:extLst>
              <a:ext uri="{28A0092B-C50C-407E-A947-70E740481C1C}">
                <a14:useLocalDpi xmlns:a14="http://schemas.microsoft.com/office/drawing/2010/main" val="0"/>
              </a:ext>
            </a:extLst>
          </a:blip>
          <a:srcRect l="6085" r="5374" b="7199"/>
          <a:stretch/>
        </p:blipFill>
        <p:spPr bwMode="auto">
          <a:xfrm>
            <a:off x="2909859" y="295182"/>
            <a:ext cx="5625028" cy="331628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1779016" y="3692204"/>
            <a:ext cx="7383538" cy="1332165"/>
          </a:xfrm>
        </p:spPr>
        <p:txBody>
          <a:bodyPr>
            <a:normAutofit fontScale="85000" lnSpcReduction="20000"/>
          </a:bodyPr>
          <a:lstStyle/>
          <a:p>
            <a:r>
              <a:rPr lang="en-US" dirty="0"/>
              <a:t>By the 9</a:t>
            </a:r>
            <a:r>
              <a:rPr lang="en-US" baseline="30000" dirty="0"/>
              <a:t>th</a:t>
            </a:r>
            <a:r>
              <a:rPr lang="en-US" dirty="0"/>
              <a:t> Century the House of Wisdom had to be created to relish all the exchange of information</a:t>
            </a:r>
            <a:br>
              <a:rPr lang="en-US" dirty="0"/>
            </a:br>
            <a:r>
              <a:rPr lang="en-US" dirty="0"/>
              <a:t>		 -A hub of knowledge. Acted as an incredible library, a translation institute and a research center.</a:t>
            </a:r>
          </a:p>
          <a:p>
            <a:r>
              <a:rPr lang="en-US" dirty="0"/>
              <a:t>Inception of Translation Movement</a:t>
            </a:r>
          </a:p>
          <a:p>
            <a:endParaRPr lang="en-US" dirty="0"/>
          </a:p>
        </p:txBody>
      </p:sp>
      <p:sp>
        <p:nvSpPr>
          <p:cNvPr id="11" name="Content Placeholder 2"/>
          <p:cNvSpPr txBox="1">
            <a:spLocks/>
          </p:cNvSpPr>
          <p:nvPr/>
        </p:nvSpPr>
        <p:spPr>
          <a:xfrm>
            <a:off x="4015832" y="5105106"/>
            <a:ext cx="7383538" cy="1332165"/>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Sanskrit</a:t>
            </a:r>
            <a:br>
              <a:rPr lang="en-US" dirty="0"/>
            </a:br>
            <a:r>
              <a:rPr lang="en-US" dirty="0"/>
              <a:t>Greek</a:t>
            </a:r>
            <a:br>
              <a:rPr lang="en-US" dirty="0"/>
            </a:br>
            <a:r>
              <a:rPr lang="en-US" dirty="0"/>
              <a:t>Pahlavi</a:t>
            </a:r>
            <a:br>
              <a:rPr lang="en-US" dirty="0"/>
            </a:br>
            <a:r>
              <a:rPr lang="en-US" dirty="0"/>
              <a:t>Chinese </a:t>
            </a:r>
            <a:br>
              <a:rPr lang="en-US" dirty="0"/>
            </a:br>
            <a:endParaRPr lang="en-US" dirty="0"/>
          </a:p>
          <a:p>
            <a:endParaRPr lang="en-US" dirty="0"/>
          </a:p>
          <a:p>
            <a:endParaRPr lang="en-US" dirty="0"/>
          </a:p>
        </p:txBody>
      </p:sp>
      <p:cxnSp>
        <p:nvCxnSpPr>
          <p:cNvPr id="7" name="Straight Arrow Connector 6"/>
          <p:cNvCxnSpPr/>
          <p:nvPr/>
        </p:nvCxnSpPr>
        <p:spPr>
          <a:xfrm>
            <a:off x="5106718" y="5536332"/>
            <a:ext cx="728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5970319" y="5347169"/>
            <a:ext cx="7383538" cy="133216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Arabic</a:t>
            </a:r>
          </a:p>
          <a:p>
            <a:endParaRPr lang="en-US" dirty="0"/>
          </a:p>
          <a:p>
            <a:endParaRPr lang="en-US" dirty="0"/>
          </a:p>
        </p:txBody>
      </p:sp>
    </p:spTree>
    <p:extLst>
      <p:ext uri="{BB962C8B-B14F-4D97-AF65-F5344CB8AC3E}">
        <p14:creationId xmlns:p14="http://schemas.microsoft.com/office/powerpoint/2010/main" val="171842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Translation Movement</a:t>
            </a:r>
            <a:br>
              <a:rPr lang="en-US" dirty="0"/>
            </a:br>
            <a:r>
              <a:rPr lang="en-US" sz="2200" dirty="0"/>
              <a:t>An Enormous undertaking</a:t>
            </a:r>
          </a:p>
        </p:txBody>
      </p:sp>
      <p:sp>
        <p:nvSpPr>
          <p:cNvPr id="3" name="Content Placeholder 2"/>
          <p:cNvSpPr>
            <a:spLocks noGrp="1"/>
          </p:cNvSpPr>
          <p:nvPr>
            <p:ph idx="1"/>
          </p:nvPr>
        </p:nvSpPr>
        <p:spPr/>
        <p:txBody>
          <a:bodyPr/>
          <a:lstStyle/>
          <a:p>
            <a:r>
              <a:rPr lang="en-US" dirty="0"/>
              <a:t>Third caliph, al-</a:t>
            </a:r>
            <a:r>
              <a:rPr lang="en-US" dirty="0" err="1"/>
              <a:t>Mamun</a:t>
            </a:r>
            <a:r>
              <a:rPr lang="en-US" dirty="0"/>
              <a:t> was a man of literature, a scientist and a lover of scholars</a:t>
            </a:r>
          </a:p>
          <a:p>
            <a:r>
              <a:rPr lang="en-US" dirty="0"/>
              <a:t>Arabic, Farsi, Hebrew, </a:t>
            </a:r>
            <a:r>
              <a:rPr lang="en-US" dirty="0" err="1"/>
              <a:t>Syriac</a:t>
            </a:r>
            <a:r>
              <a:rPr lang="en-US" dirty="0"/>
              <a:t>, Greek &amp; Latin</a:t>
            </a:r>
          </a:p>
          <a:p>
            <a:r>
              <a:rPr lang="en-US" dirty="0"/>
              <a:t>Aristotle, Hippocrates, Pythagoras, Ptolemy,  </a:t>
            </a:r>
            <a:r>
              <a:rPr lang="en-US" dirty="0" err="1"/>
              <a:t>Sushruta</a:t>
            </a:r>
            <a:r>
              <a:rPr lang="en-US" dirty="0"/>
              <a:t>, </a:t>
            </a:r>
            <a:r>
              <a:rPr lang="en-US" dirty="0" err="1"/>
              <a:t>Charaka</a:t>
            </a:r>
            <a:r>
              <a:rPr lang="en-US" dirty="0"/>
              <a:t> &amp; many more</a:t>
            </a:r>
            <a:br>
              <a:rPr lang="en-US" dirty="0"/>
            </a:br>
            <a:endParaRPr lang="en-US" dirty="0"/>
          </a:p>
          <a:p>
            <a:endParaRPr lang="en-US" dirty="0"/>
          </a:p>
        </p:txBody>
      </p:sp>
      <p:pic>
        <p:nvPicPr>
          <p:cNvPr id="4" name="Picture 3"/>
          <p:cNvPicPr>
            <a:picLocks noChangeAspect="1"/>
          </p:cNvPicPr>
          <p:nvPr/>
        </p:nvPicPr>
        <p:blipFill rotWithShape="1">
          <a:blip r:embed="rId2"/>
          <a:srcRect l="42588" t="40703" r="36307" b="38973"/>
          <a:stretch/>
        </p:blipFill>
        <p:spPr>
          <a:xfrm>
            <a:off x="6606069" y="3761824"/>
            <a:ext cx="4839288" cy="2621280"/>
          </a:xfrm>
          <a:prstGeom prst="rect">
            <a:avLst/>
          </a:prstGeom>
        </p:spPr>
      </p:pic>
      <p:pic>
        <p:nvPicPr>
          <p:cNvPr id="10242" name="Picture 2" descr="MuslimContributionHouseofWisd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95" y="3287203"/>
            <a:ext cx="2183552" cy="321306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almagest arab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95" y="3141132"/>
            <a:ext cx="2488361" cy="357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8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rlemagne receiving the gift of a clepsydra (water clock) from Harun al-Rashid, c.1910 (colour litho)"/>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774" b="92714" l="3667" r="96667">
                        <a14:foregroundMark x1="5167" y1="50503" x2="16167" y2="48744"/>
                        <a14:foregroundMark x1="27333" y1="60302" x2="22333" y2="76633"/>
                        <a14:foregroundMark x1="19333" y1="60553" x2="19167" y2="64322"/>
                        <a14:foregroundMark x1="19167" y1="67085" x2="18333" y2="77638"/>
                      </a14:backgroundRemoval>
                    </a14:imgEffect>
                  </a14:imgLayer>
                </a14:imgProps>
              </a:ext>
              <a:ext uri="{28A0092B-C50C-407E-A947-70E740481C1C}">
                <a14:useLocalDpi xmlns:a14="http://schemas.microsoft.com/office/drawing/2010/main" val="0"/>
              </a:ext>
            </a:extLst>
          </a:blip>
          <a:srcRect/>
          <a:stretch>
            <a:fillRect/>
          </a:stretch>
        </p:blipFill>
        <p:spPr bwMode="auto">
          <a:xfrm>
            <a:off x="981528" y="1423337"/>
            <a:ext cx="57150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charlemagne and harun al rashid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668" y="2971678"/>
            <a:ext cx="4530831" cy="332752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981528" y="1072050"/>
            <a:ext cx="10353762" cy="4058751"/>
          </a:xfrm>
        </p:spPr>
        <p:txBody>
          <a:bodyPr/>
          <a:lstStyle/>
          <a:p>
            <a:r>
              <a:rPr lang="en-US" dirty="0"/>
              <a:t>CHARLAMAGNE THE FIRST HOLY ROMAN EMPEROR AND THE ABBASID CALIPHATE</a:t>
            </a:r>
          </a:p>
        </p:txBody>
      </p:sp>
    </p:spTree>
    <p:extLst>
      <p:ext uri="{BB962C8B-B14F-4D97-AF65-F5344CB8AC3E}">
        <p14:creationId xmlns:p14="http://schemas.microsoft.com/office/powerpoint/2010/main" val="221470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damascus famous mosqu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8125" l="901" r="98498">
                        <a14:foregroundMark x1="32332" y1="56406" x2="21421" y2="60781"/>
                        <a14:foregroundMark x1="37137" y1="56563" x2="33934" y2="56875"/>
                        <a14:foregroundMark x1="16016" y1="63438" x2="9910" y2="63750"/>
                        <a14:foregroundMark x1="62963" y1="17813" x2="61261" y2="19375"/>
                        <a14:foregroundMark x1="73473" y1="44531" x2="98498" y2="35156"/>
                        <a14:foregroundMark x1="26927" y1="52969" x2="26426" y2="47656"/>
                        <a14:foregroundMark x1="27127" y1="43125" x2="27127" y2="36875"/>
                        <a14:foregroundMark x1="59760" y1="23125" x2="57357" y2="23125"/>
                        <a14:foregroundMark x1="60260" y1="22500" x2="58759" y2="19688"/>
                        <a14:foregroundMark x1="16116" y1="70000" x2="15015" y2="70313"/>
                      </a14:backgroundRemoval>
                    </a14:imgEffect>
                  </a14:imgLayer>
                </a14:imgProps>
              </a:ext>
              <a:ext uri="{28A0092B-C50C-407E-A947-70E740481C1C}">
                <a14:useLocalDpi xmlns:a14="http://schemas.microsoft.com/office/drawing/2010/main" val="0"/>
              </a:ext>
            </a:extLst>
          </a:blip>
          <a:srcRect/>
          <a:stretch>
            <a:fillRect/>
          </a:stretch>
        </p:blipFill>
        <p:spPr bwMode="auto">
          <a:xfrm>
            <a:off x="8306686" y="1992234"/>
            <a:ext cx="3885314" cy="24890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88031" y="704276"/>
            <a:ext cx="10353762" cy="4058751"/>
          </a:xfrm>
        </p:spPr>
        <p:txBody>
          <a:bodyPr/>
          <a:lstStyle/>
          <a:p>
            <a:r>
              <a:rPr lang="en-US" dirty="0"/>
              <a:t>‘During the period of the Caliphs the learned men of the Christians and the Jews were not only held in great esteem but were appointed to posts of great responsibility, and were promoted to the high ranking jobs in the government… The Caliphs never considered to which country a learned person belonged nor his faith and belief but only his excellence in the field of learning’</a:t>
            </a:r>
            <a:br>
              <a:rPr lang="en-US" dirty="0"/>
            </a:br>
            <a:r>
              <a:rPr lang="en-US" dirty="0"/>
              <a:t>    					John William Draper ‘History of Intellectual Development of Europe</a:t>
            </a:r>
          </a:p>
        </p:txBody>
      </p:sp>
      <p:sp>
        <p:nvSpPr>
          <p:cNvPr id="4" name="TextBox 3"/>
          <p:cNvSpPr txBox="1"/>
          <p:nvPr/>
        </p:nvSpPr>
        <p:spPr>
          <a:xfrm>
            <a:off x="2666106" y="3549390"/>
            <a:ext cx="6747933" cy="3139321"/>
          </a:xfrm>
          <a:prstGeom prst="rect">
            <a:avLst/>
          </a:prstGeom>
          <a:noFill/>
        </p:spPr>
        <p:txBody>
          <a:bodyPr wrap="square" rtlCol="0">
            <a:spAutoFit/>
          </a:bodyPr>
          <a:lstStyle/>
          <a:p>
            <a:pPr algn="ctr"/>
            <a:r>
              <a:rPr lang="en-US" dirty="0"/>
              <a:t>Advancements in:</a:t>
            </a:r>
          </a:p>
          <a:p>
            <a:pPr algn="ctr"/>
            <a:endParaRPr lang="en-US" dirty="0"/>
          </a:p>
          <a:p>
            <a:pPr algn="ctr"/>
            <a:r>
              <a:rPr lang="en-US" dirty="0"/>
              <a:t>Astronomy (al-Sufi)</a:t>
            </a:r>
          </a:p>
          <a:p>
            <a:pPr algn="ctr"/>
            <a:r>
              <a:rPr lang="en-US" dirty="0"/>
              <a:t>Mathematics (al-Khwarizmi)</a:t>
            </a:r>
          </a:p>
          <a:p>
            <a:pPr algn="ctr"/>
            <a:r>
              <a:rPr lang="en-US" dirty="0"/>
              <a:t>Philosophy (al-</a:t>
            </a:r>
            <a:r>
              <a:rPr lang="en-US" dirty="0" err="1"/>
              <a:t>Kindi</a:t>
            </a:r>
            <a:r>
              <a:rPr lang="en-US" dirty="0"/>
              <a:t>)</a:t>
            </a:r>
          </a:p>
          <a:p>
            <a:pPr algn="ctr"/>
            <a:r>
              <a:rPr lang="en-US" dirty="0"/>
              <a:t>Physics (al-</a:t>
            </a:r>
            <a:r>
              <a:rPr lang="en-US" dirty="0" err="1"/>
              <a:t>Tusi</a:t>
            </a:r>
            <a:r>
              <a:rPr lang="en-US" dirty="0"/>
              <a:t>)</a:t>
            </a:r>
          </a:p>
          <a:p>
            <a:pPr algn="ctr"/>
            <a:r>
              <a:rPr lang="en-US" dirty="0"/>
              <a:t>Education (Fatima al </a:t>
            </a:r>
            <a:r>
              <a:rPr lang="en-US" dirty="0" err="1"/>
              <a:t>Fihri</a:t>
            </a:r>
            <a:r>
              <a:rPr lang="en-US" dirty="0"/>
              <a:t>)</a:t>
            </a:r>
          </a:p>
          <a:p>
            <a:pPr algn="ctr"/>
            <a:r>
              <a:rPr lang="en-US" dirty="0"/>
              <a:t>Optics (</a:t>
            </a:r>
            <a:r>
              <a:rPr lang="en-US" dirty="0" err="1"/>
              <a:t>al-Haytham</a:t>
            </a:r>
            <a:r>
              <a:rPr lang="en-US" dirty="0"/>
              <a:t>)</a:t>
            </a:r>
          </a:p>
          <a:p>
            <a:pPr algn="ctr"/>
            <a:r>
              <a:rPr lang="en-US" dirty="0"/>
              <a:t>Anthropology (al-</a:t>
            </a:r>
            <a:r>
              <a:rPr lang="en-US" dirty="0" err="1"/>
              <a:t>Biruni</a:t>
            </a:r>
            <a:r>
              <a:rPr lang="en-US" dirty="0"/>
              <a:t>)</a:t>
            </a:r>
          </a:p>
          <a:p>
            <a:pPr algn="ctr"/>
            <a:r>
              <a:rPr lang="en-US" dirty="0"/>
              <a:t>Medicine (Ibn </a:t>
            </a:r>
            <a:r>
              <a:rPr lang="en-US" dirty="0" err="1"/>
              <a:t>Sina</a:t>
            </a:r>
            <a:r>
              <a:rPr lang="en-US" dirty="0"/>
              <a:t>)</a:t>
            </a:r>
          </a:p>
          <a:p>
            <a:endParaRPr lang="en-US" dirty="0"/>
          </a:p>
        </p:txBody>
      </p:sp>
      <p:pic>
        <p:nvPicPr>
          <p:cNvPr id="7172" name="Picture 4" descr="Image result for al sufi boo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417"/>
          <a:stretch/>
        </p:blipFill>
        <p:spPr bwMode="auto">
          <a:xfrm>
            <a:off x="467351" y="3373899"/>
            <a:ext cx="3467965" cy="2850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3122" y="6224057"/>
            <a:ext cx="2732260" cy="307777"/>
          </a:xfrm>
          <a:prstGeom prst="rect">
            <a:avLst/>
          </a:prstGeom>
          <a:noFill/>
        </p:spPr>
        <p:txBody>
          <a:bodyPr wrap="square" rtlCol="0">
            <a:spAutoFit/>
          </a:bodyPr>
          <a:lstStyle/>
          <a:p>
            <a:r>
              <a:rPr lang="en-US" sz="1400" i="1" dirty="0"/>
              <a:t>Book of fixed stars – al-Sufi</a:t>
            </a:r>
          </a:p>
        </p:txBody>
      </p:sp>
      <p:sp>
        <p:nvSpPr>
          <p:cNvPr id="11" name="TextBox 10"/>
          <p:cNvSpPr txBox="1"/>
          <p:nvPr/>
        </p:nvSpPr>
        <p:spPr>
          <a:xfrm>
            <a:off x="9414039" y="4351537"/>
            <a:ext cx="2732260" cy="307777"/>
          </a:xfrm>
          <a:prstGeom prst="rect">
            <a:avLst/>
          </a:prstGeom>
          <a:noFill/>
        </p:spPr>
        <p:txBody>
          <a:bodyPr wrap="square" rtlCol="0">
            <a:spAutoFit/>
          </a:bodyPr>
          <a:lstStyle/>
          <a:p>
            <a:r>
              <a:rPr lang="en-US" sz="1400" i="1" dirty="0"/>
              <a:t>Great Mosque of Damascus</a:t>
            </a:r>
          </a:p>
        </p:txBody>
      </p:sp>
    </p:spTree>
    <p:extLst>
      <p:ext uri="{BB962C8B-B14F-4D97-AF65-F5344CB8AC3E}">
        <p14:creationId xmlns:p14="http://schemas.microsoft.com/office/powerpoint/2010/main" val="2105825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2180</TotalTime>
  <Words>1470</Words>
  <Application>Microsoft Office PowerPoint</Application>
  <PresentationFormat>Widescreen</PresentationFormat>
  <Paragraphs>182</Paragraphs>
  <Slides>47</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Calisto MT</vt:lpstr>
      <vt:lpstr>Helvetica</vt:lpstr>
      <vt:lpstr>NexusSans</vt:lpstr>
      <vt:lpstr>NexusSerif</vt:lpstr>
      <vt:lpstr>Wingdings 2</vt:lpstr>
      <vt:lpstr>Slate</vt:lpstr>
      <vt:lpstr>PowerPoint Presentation</vt:lpstr>
      <vt:lpstr>PowerPoint Presentation</vt:lpstr>
      <vt:lpstr>PowerPoint Presentation</vt:lpstr>
      <vt:lpstr>Islamic scientific Golden age!</vt:lpstr>
      <vt:lpstr>PowerPoint Presentation</vt:lpstr>
      <vt:lpstr>PowerPoint Presentation</vt:lpstr>
      <vt:lpstr>The Translation Movement An Enormous undertaking</vt:lpstr>
      <vt:lpstr>PowerPoint Presentation</vt:lpstr>
      <vt:lpstr>PowerPoint Presentation</vt:lpstr>
      <vt:lpstr>PowerPoint Presentation</vt:lpstr>
      <vt:lpstr>Siege of Baghdad January 29 – Feb 10, 1258</vt:lpstr>
      <vt:lpstr>Abu Ja'far Muhammad ibn Musa al-Khwarizmi 780-850 AD</vt:lpstr>
      <vt:lpstr>PowerPoint Presentation</vt:lpstr>
      <vt:lpstr>Khwarizmi’s Zij</vt:lpstr>
      <vt:lpstr>PowerPoint Presentation</vt:lpstr>
      <vt:lpstr>Sundials and Astrolabes</vt:lpstr>
      <vt:lpstr>PowerPoint Presentation</vt:lpstr>
      <vt:lpstr>Replacing the Equant</vt:lpstr>
      <vt:lpstr>Nasir al-Din al-Tusi &amp; The Maragheh Observatory 1201- 1274</vt:lpstr>
      <vt:lpstr>Al-Tusi and Copernicus</vt:lpstr>
      <vt:lpstr>PowerPoint Presentation</vt:lpstr>
      <vt:lpstr>PowerPoint Presentation</vt:lpstr>
      <vt:lpstr>Abd al-Rahman al-sufi 903 - 986</vt:lpstr>
      <vt:lpstr>PowerPoint Presentation</vt:lpstr>
      <vt:lpstr>PowerPoint Presentation</vt:lpstr>
      <vt:lpstr>PowerPoint Presentation</vt:lpstr>
      <vt:lpstr>Fatima al</vt:lpstr>
      <vt:lpstr>PowerPoint Presentation</vt:lpstr>
      <vt:lpstr>PowerPoint Presentation</vt:lpstr>
      <vt:lpstr>Chinese-Islamic astronomy</vt:lpstr>
      <vt:lpstr>Ptolemy</vt:lpstr>
      <vt:lpstr>PowerPoint Presentation</vt:lpstr>
      <vt:lpstr>Al Jabr(Restoration) &amp; Al Muqabalah(balancing</vt:lpstr>
      <vt:lpstr>PowerPoint Presentation</vt:lpstr>
      <vt:lpstr>Notes  </vt:lpstr>
      <vt:lpstr>Al-haytham</vt:lpstr>
      <vt:lpstr>Ilm al nujum</vt:lpstr>
      <vt:lpstr>Fatima al-fihri</vt:lpstr>
      <vt:lpstr>Arabic as the language of science</vt:lpstr>
      <vt:lpstr>Ma Yize</vt:lpstr>
      <vt:lpstr>The 5 avengers</vt:lpstr>
      <vt:lpstr>Ibn al haytham</vt:lpstr>
      <vt:lpstr>Ibn al haytham &amp; Ptolemy</vt:lpstr>
      <vt:lpstr>Al Tusi</vt:lpstr>
      <vt:lpstr>Ibn al-shatir</vt:lpstr>
      <vt:lpstr>References</vt:lpstr>
      <vt:lpstr>PowerPoint Presentation</vt:lpstr>
    </vt:vector>
  </TitlesOfParts>
  <Company>Queen Mary, University of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Adil Ghafoor Mian</dc:creator>
  <cp:lastModifiedBy>Adil Mian</cp:lastModifiedBy>
  <cp:revision>125</cp:revision>
  <dcterms:created xsi:type="dcterms:W3CDTF">2018-11-29T18:18:21Z</dcterms:created>
  <dcterms:modified xsi:type="dcterms:W3CDTF">2019-10-08T00:19:25Z</dcterms:modified>
</cp:coreProperties>
</file>