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85" r:id="rId14"/>
    <p:sldId id="280" r:id="rId15"/>
    <p:sldId id="279" r:id="rId16"/>
    <p:sldId id="281" r:id="rId17"/>
    <p:sldId id="268" r:id="rId18"/>
    <p:sldId id="282" r:id="rId19"/>
    <p:sldId id="269" r:id="rId20"/>
    <p:sldId id="270" r:id="rId21"/>
    <p:sldId id="275" r:id="rId22"/>
    <p:sldId id="274" r:id="rId23"/>
    <p:sldId id="273" r:id="rId24"/>
    <p:sldId id="276" r:id="rId25"/>
    <p:sldId id="278" r:id="rId26"/>
    <p:sldId id="277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7"/>
    <p:restoredTop sz="93403"/>
  </p:normalViewPr>
  <p:slideViewPr>
    <p:cSldViewPr snapToGrid="0" snapToObjects="1">
      <p:cViewPr>
        <p:scale>
          <a:sx n="138" d="100"/>
          <a:sy n="138" d="100"/>
        </p:scale>
        <p:origin x="2040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37182-2472-F842-A57D-58AC526AAECE}" type="datetimeFigureOut">
              <a:rPr lang="en-US" smtClean="0"/>
              <a:t>12/6/22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E2401-F6C1-3349-AEE3-955C91AF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6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E2401-F6C1-3349-AEE3-955C91AF72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27A9-89B4-2042-8E87-9278BA65B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55D79-41D4-6F43-A3AD-753282B13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1CAA0-1309-194A-97E3-CC416EF0E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4DB1-00C7-CF4E-A845-80C0CDE02F76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E6DC8-2763-AC42-9591-AACE86F4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2BD42-A1B6-2949-A970-328A9979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5248-A932-F84C-B5BC-83F8FE41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7537-E0F0-B741-B105-BE3175F2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B1E61-EB8F-D24A-97D0-0159A220E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27366-46DA-0F45-AFC6-CBDA6C32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4DB1-00C7-CF4E-A845-80C0CDE02F76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03F5A-330E-314A-BAED-5C0DFD1B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843E4-82A2-614B-B4ED-5E9C0823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5248-A932-F84C-B5BC-83F8FE41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67F40F-3142-DA4D-9673-4CAF21C056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CB015-94F1-F743-8B0F-2A9FE41C1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6658F-4F75-3147-BF55-A5407813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4DB1-00C7-CF4E-A845-80C0CDE02F76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0DF6C-7D2C-3743-A14C-661317BB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1AC03-E374-EF4C-BE8C-18EF7306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5248-A932-F84C-B5BC-83F8FE41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2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F442-597D-BB4A-9E9F-0DC3B902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8FBB-6723-8B45-A497-31F864A7F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1E4C9-CF16-2E42-87DB-BE11B63F2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4DB1-00C7-CF4E-A845-80C0CDE02F76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8B9BB-4011-D044-B73A-389828EB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B8B26-0E03-744E-8230-B54233C9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5248-A932-F84C-B5BC-83F8FE41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1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7BF06-E377-FF4F-8C17-8DDB3161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F16E8-2774-5A44-812F-A63A593DC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21699-4E9A-2D4C-8928-798081C5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4DB1-00C7-CF4E-A845-80C0CDE02F76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D8C9-50E0-9A4D-B582-381551FA6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14880-BED9-6447-A890-0C57AD3F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5248-A932-F84C-B5BC-83F8FE41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5D52A-1C61-5641-84DA-5F7CB205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5F432-C7A8-E445-87E0-0E217E5EB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BDE3B-2581-8940-8321-97E86EBA8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072CB-7180-9B49-A0DA-ABAC750C5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4DB1-00C7-CF4E-A845-80C0CDE02F76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B3E7F-DDFE-F44E-AA06-35110DF5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0D138-3916-FA4A-9C54-6E9CC774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5248-A932-F84C-B5BC-83F8FE41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E2109-648C-2F47-B351-5A0298BFB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0AAA9-6B71-7F42-8658-56E563133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55EB4-D764-F34D-824C-A2B3D9C6C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92671-1D13-414C-9C06-61F49A159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37A9D-863E-304C-8F95-D85A529EB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6BE4C-4743-0949-9E0C-1303584D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4DB1-00C7-CF4E-A845-80C0CDE02F76}" type="datetimeFigureOut">
              <a:rPr lang="en-US" smtClean="0"/>
              <a:t>12/6/22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4D6FB8-6A3F-5042-B3B4-92D8FA4E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BDEB99-0772-2B4A-81DA-E99833F8F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5248-A932-F84C-B5BC-83F8FE41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3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BD17-6429-5C4D-92BE-95CC0C447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FD07F-C6CE-A64C-B73D-D307B59D0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4DB1-00C7-CF4E-A845-80C0CDE02F76}" type="datetimeFigureOut">
              <a:rPr lang="en-US" smtClean="0"/>
              <a:t>12/6/22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24BB5-7BCF-2641-B9B3-4D4C13C6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57E38-1B73-4048-9645-63676CA8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5248-A932-F84C-B5BC-83F8FE41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1E72D-06B1-824B-85EB-404C2ACA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4DB1-00C7-CF4E-A845-80C0CDE02F76}" type="datetimeFigureOut">
              <a:rPr lang="en-US" smtClean="0"/>
              <a:t>12/6/22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EA038-C717-6D41-B291-BD25B8C2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B89BF-E0FB-0840-9AB8-579EB642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5248-A932-F84C-B5BC-83F8FE41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5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C9379-CD12-BB41-9CEC-3F4DBE086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B1139-63D8-C24E-B660-02FD7C40B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1F755-94B8-C14E-B644-F24A68A32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990E9-EADC-154A-B643-B559C8B9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4DB1-00C7-CF4E-A845-80C0CDE02F76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C0964-169F-D44E-9A87-DAF90F62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34E17-AD9A-6D48-826D-70AA30DF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5248-A932-F84C-B5BC-83F8FE41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84F8-16F1-7440-9559-CE1CF757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D05483-58C7-C74C-AED3-4523E1DE1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70B15-641E-7345-90BF-AC52836A1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CC5C6-2B82-7E40-8A9C-2A0E6928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4DB1-00C7-CF4E-A845-80C0CDE02F76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9E6BB-9B94-3B48-B265-233DBCDB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DD286-1942-D148-A6EC-39F60192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5248-A932-F84C-B5BC-83F8FE41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5F294F-C3A7-874B-A7FA-5553FA00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1E925-391D-504E-ACC6-167ABD7B1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278C-FC93-1B4C-9F69-4831415EE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94DB1-00C7-CF4E-A845-80C0CDE02F76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4195A-B8BF-3443-8A53-0AF339ABC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C7F92-C761-FF43-9CAF-B81DCDA33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D5248-A932-F84C-B5BC-83F8FE419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0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X6rkjwWQFg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Z73CSUer6Q?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wyorker.com/culture/cultural-comment/the-viral-wedding-photos-that-conquered-china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R2kZzIHjE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t_rVTEAXrE?feature=oembed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C17C6-BABB-614A-B9F3-5B2B133832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 11:</a:t>
            </a:r>
            <a:br>
              <a:rPr lang="en-GB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GB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Ethnic minority films and Artist moving images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8BE70-532E-4B4E-A79C-6394588F7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718" y="424749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Kiki Tianqi Yu</a:t>
            </a:r>
          </a:p>
        </p:txBody>
      </p:sp>
    </p:spTree>
    <p:extLst>
      <p:ext uri="{BB962C8B-B14F-4D97-AF65-F5344CB8AC3E}">
        <p14:creationId xmlns:p14="http://schemas.microsoft.com/office/powerpoint/2010/main" val="1677199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C28F-4057-F143-9FA1-3FF23504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  <a:latin typeface="Times" pitchFamily="2" charset="0"/>
              </a:rPr>
              <a:t>Lao Gou/Old Dog (</a:t>
            </a:r>
            <a:r>
              <a:rPr lang="bo-CN" dirty="0">
                <a:effectLst/>
                <a:latin typeface="Helvetica" pitchFamily="2" charset="0"/>
              </a:rPr>
              <a:t>ཁི་རྒན</a:t>
            </a:r>
            <a:r>
              <a:rPr lang="bo-CN" dirty="0">
                <a:effectLst/>
                <a:latin typeface="Times" pitchFamily="2" charset="0"/>
              </a:rPr>
              <a:t>, </a:t>
            </a:r>
            <a:r>
              <a:rPr lang="ja-JP" altLang="en-US">
                <a:effectLst/>
                <a:latin typeface="Helvetica" pitchFamily="2" charset="0"/>
              </a:rPr>
              <a:t>老狗</a:t>
            </a:r>
            <a:r>
              <a:rPr lang="en-US" altLang="ja-JP" dirty="0">
                <a:effectLst/>
                <a:latin typeface="Times" pitchFamily="2" charset="0"/>
              </a:rPr>
              <a:t>, 2011)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D2AD2-D6D3-E341-9C84-BAC41B314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Times" pitchFamily="2" charset="0"/>
              </a:rPr>
              <a:t>A</a:t>
            </a:r>
            <a:r>
              <a:rPr lang="en-GB" dirty="0">
                <a:effectLst/>
                <a:latin typeface="Times" pitchFamily="2" charset="0"/>
              </a:rPr>
              <a:t>n old shepherd, his son, and Tibetan mastiff which has become a very valuable dog in the new market economy. </a:t>
            </a:r>
          </a:p>
          <a:p>
            <a:r>
              <a:rPr lang="en-GB" dirty="0">
                <a:effectLst/>
                <a:latin typeface="Times" pitchFamily="2" charset="0"/>
              </a:rPr>
              <a:t>The </a:t>
            </a:r>
            <a:r>
              <a:rPr lang="en-GB" dirty="0">
                <a:effectLst/>
                <a:latin typeface="Helvetica" pitchFamily="2" charset="0"/>
              </a:rPr>
              <a:t>fi</a:t>
            </a:r>
            <a:r>
              <a:rPr lang="en-GB" dirty="0">
                <a:effectLst/>
                <a:latin typeface="Times" pitchFamily="2" charset="0"/>
              </a:rPr>
              <a:t>lm oscillates back and forth between the pastureland and the town, as the old shepherd reclaims his dog and resists the efforts of others to buy or steal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91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82B3-57EF-DF48-8B86-F163C3024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  <a:latin typeface="Times" pitchFamily="2" charset="0"/>
              </a:rPr>
              <a:t>The Sacred Arrow (</a:t>
            </a:r>
            <a:r>
              <a:rPr lang="bo-CN" dirty="0">
                <a:effectLst/>
                <a:latin typeface="Helvetica" pitchFamily="2" charset="0"/>
              </a:rPr>
              <a:t>གཡའ་མདའ།</a:t>
            </a:r>
            <a:r>
              <a:rPr lang="bo-CN" dirty="0">
                <a:effectLst/>
                <a:latin typeface="Times" pitchFamily="2" charset="0"/>
              </a:rPr>
              <a:t>, </a:t>
            </a:r>
            <a:r>
              <a:rPr lang="ja-JP" altLang="en-US">
                <a:effectLst/>
                <a:latin typeface="Helvetica" pitchFamily="2" charset="0"/>
              </a:rPr>
              <a:t>五彩神箭</a:t>
            </a:r>
            <a:r>
              <a:rPr lang="en-US" altLang="ja-JP" dirty="0">
                <a:effectLst/>
                <a:latin typeface="Times" pitchFamily="2" charset="0"/>
              </a:rPr>
              <a:t>,</a:t>
            </a:r>
            <a:br>
              <a:rPr lang="en-US" altLang="ja-JP" dirty="0">
                <a:effectLst/>
                <a:latin typeface="Times" pitchFamily="2" charset="0"/>
              </a:rPr>
            </a:br>
            <a:r>
              <a:rPr lang="en-US" altLang="ja-JP" dirty="0">
                <a:effectLst/>
                <a:latin typeface="Times" pitchFamily="2" charset="0"/>
              </a:rPr>
              <a:t>2014)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31FA8-E7DF-634B-ABBF-DB185EA15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  <a:latin typeface="Times" pitchFamily="2" charset="0"/>
              </a:rPr>
              <a:t>His most popular so far with Tibetan audiences in China.</a:t>
            </a:r>
          </a:p>
          <a:p>
            <a:r>
              <a:rPr lang="en-GB" dirty="0">
                <a:latin typeface="Times" pitchFamily="2" charset="0"/>
              </a:rPr>
              <a:t>A</a:t>
            </a:r>
            <a:r>
              <a:rPr lang="en-GB" dirty="0">
                <a:effectLst/>
                <a:latin typeface="Times" pitchFamily="2" charset="0"/>
              </a:rPr>
              <a:t>n archery competition between two </a:t>
            </a:r>
            <a:r>
              <a:rPr lang="en-GB" dirty="0" err="1">
                <a:effectLst/>
                <a:latin typeface="Times" pitchFamily="2" charset="0"/>
              </a:rPr>
              <a:t>Amdo</a:t>
            </a:r>
            <a:r>
              <a:rPr lang="en-GB" dirty="0">
                <a:effectLst/>
                <a:latin typeface="Times" pitchFamily="2" charset="0"/>
              </a:rPr>
              <a:t> villages, with resulting journeys between the villages and a nearby town, where a larger competition is held.</a:t>
            </a:r>
          </a:p>
          <a:p>
            <a:endParaRPr lang="en-GB" dirty="0">
              <a:effectLst/>
              <a:latin typeface="Time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0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A5C97-A161-3F46-9547-223CFE28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en-GB" dirty="0" err="1">
                <a:effectLst/>
                <a:latin typeface="Times" pitchFamily="2" charset="0"/>
              </a:rPr>
              <a:t>Taluo</a:t>
            </a:r>
            <a:r>
              <a:rPr lang="en-GB" dirty="0">
                <a:effectLst/>
                <a:latin typeface="Times" pitchFamily="2" charset="0"/>
              </a:rPr>
              <a:t>/</a:t>
            </a:r>
            <a:r>
              <a:rPr lang="en-GB" dirty="0" err="1">
                <a:effectLst/>
                <a:latin typeface="Times" pitchFamily="2" charset="0"/>
              </a:rPr>
              <a:t>Tharlo</a:t>
            </a:r>
            <a:r>
              <a:rPr lang="en-GB" dirty="0">
                <a:effectLst/>
                <a:latin typeface="Times" pitchFamily="2" charset="0"/>
              </a:rPr>
              <a:t> (</a:t>
            </a:r>
            <a:r>
              <a:rPr lang="bo-CN" dirty="0">
                <a:effectLst/>
                <a:latin typeface="Helvetica" pitchFamily="2" charset="0"/>
              </a:rPr>
              <a:t>ཐར་ལོ</a:t>
            </a:r>
            <a:r>
              <a:rPr lang="bo-CN" dirty="0">
                <a:effectLst/>
                <a:latin typeface="Times" pitchFamily="2" charset="0"/>
              </a:rPr>
              <a:t>,</a:t>
            </a:r>
            <a:r>
              <a:rPr lang="en-GB" dirty="0">
                <a:effectLst/>
                <a:latin typeface="Times" pitchFamily="2" charset="0"/>
              </a:rPr>
              <a:t> </a:t>
            </a:r>
            <a:r>
              <a:rPr lang="ja-JP" altLang="en-US">
                <a:effectLst/>
                <a:latin typeface="Helvetica" pitchFamily="2" charset="0"/>
              </a:rPr>
              <a:t>塔洛</a:t>
            </a:r>
            <a:r>
              <a:rPr lang="en-US" altLang="ja-JP" dirty="0">
                <a:effectLst/>
                <a:latin typeface="Times" pitchFamily="2" charset="0"/>
              </a:rPr>
              <a:t>, 2015)</a:t>
            </a:r>
            <a:endParaRPr lang="en-US" dirty="0"/>
          </a:p>
        </p:txBody>
      </p:sp>
      <p:pic>
        <p:nvPicPr>
          <p:cNvPr id="5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7754AB0D-7670-C14E-A451-2E1C50C08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4" r="2960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8E117-67CA-7B4E-BD6D-BAF90E3F1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imes" pitchFamily="2" charset="0"/>
              </a:rPr>
              <a:t>F</a:t>
            </a:r>
            <a:r>
              <a:rPr lang="en-GB" sz="2400" dirty="0">
                <a:effectLst/>
                <a:latin typeface="Times" pitchFamily="2" charset="0"/>
              </a:rPr>
              <a:t>ollows a middle-aged shepherd on his journey to town to get a photo made for the identity card he is required to have. </a:t>
            </a:r>
          </a:p>
          <a:p>
            <a:r>
              <a:rPr lang="en-US" sz="2400" dirty="0">
                <a:latin typeface="Times" pitchFamily="2" charset="0"/>
              </a:rPr>
              <a:t>His journey to town and an encounter with a woman barber have a strong phycological impact on him, questioning who he is and the meaning of life.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0987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41824-46B1-1348-BD6A-904F5564E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descr="THARLO Official Trailer">
            <a:hlinkClick r:id="" action="ppaction://media"/>
            <a:extLst>
              <a:ext uri="{FF2B5EF4-FFF2-40B4-BE49-F238E27FC236}">
                <a16:creationId xmlns:a16="http://schemas.microsoft.com/office/drawing/2014/main" id="{AC0D078A-5D43-D94B-AD3D-0602EFFBD82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2425" y="255444"/>
            <a:ext cx="10647150" cy="601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D9D41-8FD4-5F46-A84F-0298CC7B0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Jinpa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ja-JP" altLang="en-US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撞死了一隻羊</a:t>
            </a:r>
            <a:r>
              <a:rPr lang="zh-CN" alt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zh-CN" alt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br>
              <a:rPr lang="en-GB" b="1" i="0" dirty="0">
                <a:solidFill>
                  <a:srgbClr val="F1F1F1"/>
                </a:solidFill>
                <a:effectLst/>
                <a:latin typeface="YouTube Sans"/>
              </a:rPr>
            </a:br>
            <a:endParaRPr lang="en-US" dirty="0"/>
          </a:p>
        </p:txBody>
      </p:sp>
      <p:pic>
        <p:nvPicPr>
          <p:cNvPr id="10" name="Content Placeholder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7F827D6-E5C1-1642-99DF-42C4EBA85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0224" y="1360216"/>
            <a:ext cx="3561192" cy="4985668"/>
          </a:xfrm>
        </p:spPr>
      </p:pic>
    </p:spTree>
    <p:extLst>
      <p:ext uri="{BB962C8B-B14F-4D97-AF65-F5344CB8AC3E}">
        <p14:creationId xmlns:p14="http://schemas.microsoft.com/office/powerpoint/2010/main" val="3579087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76342-8CAF-AB45-B938-951502F8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Balloon (</a:t>
            </a:r>
            <a:r>
              <a:rPr lang="bo-CN" b="0" i="0" dirty="0">
                <a:effectLst/>
                <a:latin typeface="arial" panose="020B0604020202020204" pitchFamily="34" charset="0"/>
              </a:rPr>
              <a:t>དབུགས་ལྒང་།</a:t>
            </a:r>
            <a:r>
              <a:rPr lang="en-GB" b="0" i="0" dirty="0">
                <a:effectLst/>
                <a:latin typeface="arial" panose="020B0604020202020204" pitchFamily="34" charset="0"/>
              </a:rPr>
              <a:t>,</a:t>
            </a:r>
            <a:r>
              <a:rPr lang="bo-CN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/>
              <a:t>气球</a:t>
            </a:r>
            <a:r>
              <a:rPr lang="en-US" dirty="0"/>
              <a:t>, 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CFF54-CC6A-AE4E-B426-D554931B7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Tensions between religious believes and reality, life and death, obligations and freedom</a:t>
            </a:r>
          </a:p>
          <a:p>
            <a:r>
              <a:rPr lang="en-US" dirty="0"/>
              <a:t>Women’s body as a site where these tensions are constantly negotiated. </a:t>
            </a:r>
          </a:p>
        </p:txBody>
      </p:sp>
    </p:spTree>
    <p:extLst>
      <p:ext uri="{BB962C8B-B14F-4D97-AF65-F5344CB8AC3E}">
        <p14:creationId xmlns:p14="http://schemas.microsoft.com/office/powerpoint/2010/main" val="538127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BC68-2304-DA4B-8778-9FE9AC34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descr="BALLOON Trailer | TIFF 2019">
            <a:hlinkClick r:id="" action="ppaction://media"/>
            <a:extLst>
              <a:ext uri="{FF2B5EF4-FFF2-40B4-BE49-F238E27FC236}">
                <a16:creationId xmlns:a16="http://schemas.microsoft.com/office/drawing/2014/main" id="{929B3C28-C454-CA4A-9031-0D2F6437BD8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0932" y="256802"/>
            <a:ext cx="10810136" cy="610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6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1407-9E61-794C-BD9D-4412A953D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Minority nationalities’ self representation in the age of new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8F275-D81D-A34C-B36F-9971EA024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  <a:latin typeface="Times" pitchFamily="2" charset="0"/>
              </a:rPr>
              <a:t>“new media technologies…have enabled…</a:t>
            </a:r>
            <a:r>
              <a:rPr lang="en-GB" dirty="0">
                <a:effectLst/>
                <a:highlight>
                  <a:srgbClr val="FFFF00"/>
                </a:highlight>
                <a:latin typeface="Times" pitchFamily="2" charset="0"/>
              </a:rPr>
              <a:t>new practices of indigenous or minority </a:t>
            </a:r>
            <a:r>
              <a:rPr lang="en-GB" dirty="0">
                <a:effectLst/>
                <a:highlight>
                  <a:srgbClr val="FFFF00"/>
                </a:highlight>
                <a:latin typeface="Helvetica" pitchFamily="2" charset="0"/>
              </a:rPr>
              <a:t>‘</a:t>
            </a:r>
            <a:r>
              <a:rPr lang="en-GB" dirty="0">
                <a:effectLst/>
                <a:highlight>
                  <a:srgbClr val="FFFF00"/>
                </a:highlight>
                <a:latin typeface="Times" pitchFamily="2" charset="0"/>
              </a:rPr>
              <a:t>cultural activism,</a:t>
            </a:r>
            <a:r>
              <a:rPr lang="en-GB" dirty="0">
                <a:effectLst/>
                <a:highlight>
                  <a:srgbClr val="FFFF00"/>
                </a:highlight>
                <a:latin typeface="Helvetica" pitchFamily="2" charset="0"/>
              </a:rPr>
              <a:t>’ </a:t>
            </a:r>
            <a:r>
              <a:rPr lang="en-GB" dirty="0">
                <a:effectLst/>
                <a:highlight>
                  <a:srgbClr val="FFFF00"/>
                </a:highlight>
                <a:latin typeface="Times" pitchFamily="2" charset="0"/>
              </a:rPr>
              <a:t>to name </a:t>
            </a:r>
            <a:r>
              <a:rPr lang="en-GB" dirty="0">
                <a:effectLst/>
                <a:highlight>
                  <a:srgbClr val="FFFF00"/>
                </a:highlight>
                <a:latin typeface="Helvetica" pitchFamily="2" charset="0"/>
              </a:rPr>
              <a:t>‘</a:t>
            </a:r>
            <a:r>
              <a:rPr lang="en-GB" dirty="0">
                <a:effectLst/>
                <a:highlight>
                  <a:srgbClr val="FFFF00"/>
                </a:highlight>
                <a:latin typeface="Times" pitchFamily="2" charset="0"/>
              </a:rPr>
              <a:t>a spectrum of practices of self-conscious mediation and mobilization of culture </a:t>
            </a:r>
            <a:r>
              <a:rPr lang="en-GB" dirty="0">
                <a:effectLst/>
                <a:latin typeface="Times" pitchFamily="2" charset="0"/>
              </a:rPr>
              <a:t>that took shape beginning in the late twentieth century</a:t>
            </a:r>
            <a:r>
              <a:rPr lang="en-GB" dirty="0">
                <a:effectLst/>
                <a:latin typeface="Helvetica" pitchFamily="2" charset="0"/>
              </a:rPr>
              <a:t>’</a:t>
            </a:r>
            <a:r>
              <a:rPr lang="en-GB" dirty="0">
                <a:latin typeface="Times" pitchFamily="2" charset="0"/>
              </a:rPr>
              <a:t> </a:t>
            </a:r>
            <a:r>
              <a:rPr lang="en-GB" dirty="0">
                <a:effectLst/>
                <a:latin typeface="Times" pitchFamily="2" charset="0"/>
              </a:rPr>
              <a:t>(Ginsburg, Abu-Lughod, and Larkin </a:t>
            </a:r>
            <a:r>
              <a:rPr lang="en-GB" dirty="0">
                <a:solidFill>
                  <a:srgbClr val="000081"/>
                </a:solidFill>
                <a:effectLst/>
                <a:latin typeface="Times" pitchFamily="2" charset="0"/>
              </a:rPr>
              <a:t>2002</a:t>
            </a:r>
            <a:r>
              <a:rPr lang="en-GB" dirty="0">
                <a:effectLst/>
                <a:latin typeface="Times" pitchFamily="2" charset="0"/>
              </a:rPr>
              <a:t>, 7; see also, Ginsburg </a:t>
            </a:r>
            <a:r>
              <a:rPr lang="en-GB" dirty="0">
                <a:solidFill>
                  <a:srgbClr val="000081"/>
                </a:solidFill>
                <a:effectLst/>
                <a:latin typeface="Times" pitchFamily="2" charset="0"/>
              </a:rPr>
              <a:t>2010</a:t>
            </a:r>
            <a:r>
              <a:rPr lang="en-GB" dirty="0">
                <a:effectLst/>
                <a:latin typeface="Times" pitchFamily="2" charset="0"/>
              </a:rPr>
              <a:t>, 90).” (Grewal, 2016:137).</a:t>
            </a:r>
          </a:p>
          <a:p>
            <a:endParaRPr lang="en-GB" dirty="0">
              <a:latin typeface="Times" pitchFamily="2" charset="0"/>
            </a:endParaRPr>
          </a:p>
          <a:p>
            <a:endParaRPr lang="en-GB" dirty="0">
              <a:effectLst/>
              <a:latin typeface="Time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12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FB554-B01E-9046-B2AD-B0A6287C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and person posing for a picture on a rooftop&#10;&#10;Description automatically generated with low confidence">
            <a:extLst>
              <a:ext uri="{FF2B5EF4-FFF2-40B4-BE49-F238E27FC236}">
                <a16:creationId xmlns:a16="http://schemas.microsoft.com/office/drawing/2014/main" id="{35A921E6-65B4-544D-99BA-4A7269051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738" y="0"/>
            <a:ext cx="4813441" cy="3550024"/>
          </a:xfrm>
        </p:spPr>
      </p:pic>
      <p:pic>
        <p:nvPicPr>
          <p:cNvPr id="7" name="Picture 6" descr="A picture containing person, outdoor, sky&#10;&#10;Description automatically generated">
            <a:extLst>
              <a:ext uri="{FF2B5EF4-FFF2-40B4-BE49-F238E27FC236}">
                <a16:creationId xmlns:a16="http://schemas.microsoft.com/office/drawing/2014/main" id="{71BE2AF6-C36D-4E41-95B1-451217326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961" y="-26894"/>
            <a:ext cx="3054951" cy="4082526"/>
          </a:xfrm>
          <a:prstGeom prst="rect">
            <a:avLst/>
          </a:prstGeom>
        </p:spPr>
      </p:pic>
      <p:pic>
        <p:nvPicPr>
          <p:cNvPr id="11" name="Picture 10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4D79A762-8F29-F84F-B4A0-C3F1FE4E0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082" y="0"/>
            <a:ext cx="2427061" cy="3227741"/>
          </a:xfrm>
          <a:prstGeom prst="rect">
            <a:avLst/>
          </a:prstGeom>
        </p:spPr>
      </p:pic>
      <p:pic>
        <p:nvPicPr>
          <p:cNvPr id="13" name="Picture 12" descr="A picture containing text, table, dining table&#10;&#10;Description automatically generated">
            <a:extLst>
              <a:ext uri="{FF2B5EF4-FFF2-40B4-BE49-F238E27FC236}">
                <a16:creationId xmlns:a16="http://schemas.microsoft.com/office/drawing/2014/main" id="{3B66C2D5-D3CA-F949-8B76-5C3DAFECCF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702" y="0"/>
            <a:ext cx="2454078" cy="3792072"/>
          </a:xfrm>
          <a:prstGeom prst="rect">
            <a:avLst/>
          </a:prstGeom>
        </p:spPr>
      </p:pic>
      <p:pic>
        <p:nvPicPr>
          <p:cNvPr id="15" name="Picture 14" descr="Two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0F214854-8A8B-FD42-AD3C-0304EE141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778" y="3428999"/>
            <a:ext cx="2669101" cy="4082527"/>
          </a:xfrm>
          <a:prstGeom prst="rect">
            <a:avLst/>
          </a:prstGeom>
        </p:spPr>
      </p:pic>
      <p:pic>
        <p:nvPicPr>
          <p:cNvPr id="17" name="Picture 16" descr="A picture containing person, dancer&#10;&#10;Description automatically generated">
            <a:extLst>
              <a:ext uri="{FF2B5EF4-FFF2-40B4-BE49-F238E27FC236}">
                <a16:creationId xmlns:a16="http://schemas.microsoft.com/office/drawing/2014/main" id="{7F67AC0C-0A50-5348-86CF-A566FA6536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3811" y="2862245"/>
            <a:ext cx="3342549" cy="44339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5D79E1-41E9-5E45-B05A-F89FC80A788B}"/>
              </a:ext>
            </a:extLst>
          </p:cNvPr>
          <p:cNvSpPr txBox="1"/>
          <p:nvPr/>
        </p:nvSpPr>
        <p:spPr>
          <a:xfrm>
            <a:off x="7316063" y="4420757"/>
            <a:ext cx="4127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/>
                <a:latin typeface="Times" pitchFamily="2" charset="0"/>
              </a:rPr>
              <a:t>A young </a:t>
            </a:r>
            <a:r>
              <a:rPr lang="en-GB" dirty="0">
                <a:latin typeface="Times" pitchFamily="2" charset="0"/>
              </a:rPr>
              <a:t>Tibetan couple, </a:t>
            </a:r>
            <a:r>
              <a:rPr lang="en-GB" dirty="0" err="1">
                <a:effectLst/>
                <a:latin typeface="Times" pitchFamily="2" charset="0"/>
              </a:rPr>
              <a:t>Gerong</a:t>
            </a:r>
            <a:r>
              <a:rPr lang="en-GB" dirty="0">
                <a:effectLst/>
                <a:latin typeface="Times" pitchFamily="2" charset="0"/>
              </a:rPr>
              <a:t> Phuntsok and </a:t>
            </a:r>
            <a:r>
              <a:rPr lang="en-GB" dirty="0" err="1">
                <a:effectLst/>
                <a:latin typeface="Times" pitchFamily="2" charset="0"/>
              </a:rPr>
              <a:t>Dawa</a:t>
            </a:r>
            <a:r>
              <a:rPr lang="en-GB" dirty="0">
                <a:effectLst/>
                <a:latin typeface="Times" pitchFamily="2" charset="0"/>
              </a:rPr>
              <a:t> </a:t>
            </a:r>
            <a:r>
              <a:rPr lang="en-GB" dirty="0" err="1">
                <a:effectLst/>
                <a:latin typeface="Times" pitchFamily="2" charset="0"/>
              </a:rPr>
              <a:t>Drolma</a:t>
            </a:r>
            <a:r>
              <a:rPr lang="en-GB" dirty="0">
                <a:effectLst/>
                <a:latin typeface="Times" pitchFamily="2" charset="0"/>
              </a:rPr>
              <a:t>, shared online their pre-wedding album that went viral.</a:t>
            </a:r>
          </a:p>
          <a:p>
            <a:endParaRPr lang="en-GB" dirty="0">
              <a:latin typeface="Times" pitchFamily="2" charset="0"/>
            </a:endParaRPr>
          </a:p>
          <a:p>
            <a:r>
              <a:rPr lang="en-GB" dirty="0">
                <a:effectLst/>
                <a:latin typeface="Times" pitchFamily="2" charset="0"/>
                <a:hlinkClick r:id="rId8"/>
              </a:rPr>
              <a:t>https://www.newyorker.com/culture/cultural-comment/the-viral-wedding-photos-that-conquered-china</a:t>
            </a:r>
            <a:r>
              <a:rPr lang="en-GB" dirty="0">
                <a:effectLst/>
                <a:latin typeface="Times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47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9F907-F2D1-2740-9D0B-BFBBAF5B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  <a:latin typeface="Times" pitchFamily="2" charset="0"/>
              </a:rPr>
              <a:t>Pema </a:t>
            </a:r>
            <a:r>
              <a:rPr lang="en-GB" dirty="0" err="1">
                <a:effectLst/>
                <a:latin typeface="Times" pitchFamily="2" charset="0"/>
              </a:rPr>
              <a:t>Tseden</a:t>
            </a:r>
            <a:r>
              <a:rPr lang="en-GB" dirty="0">
                <a:effectLst/>
                <a:latin typeface="Times" pitchFamily="2" charset="0"/>
              </a:rPr>
              <a:t>:</a:t>
            </a:r>
            <a:endParaRPr lang="en-US" dirty="0"/>
          </a:p>
        </p:txBody>
      </p:sp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C8B7F4A1-2F61-C04D-B6DE-E2BCF5AC8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709"/>
          <a:stretch/>
        </p:blipFill>
        <p:spPr>
          <a:xfrm>
            <a:off x="480060" y="896823"/>
            <a:ext cx="3425957" cy="50638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23B43-F922-6944-9A7E-1D5570B17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039" y="1936540"/>
            <a:ext cx="7327901" cy="4464260"/>
          </a:xfrm>
        </p:spPr>
        <p:txBody>
          <a:bodyPr>
            <a:normAutofit/>
          </a:bodyPr>
          <a:lstStyle/>
          <a:p>
            <a:r>
              <a:rPr lang="en-GB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‘Tibetan areas are undergoing rapid change, so there is a great need for a visual record of a myriad of things’ (2011 2012, 58).</a:t>
            </a: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aims to create ‘a new system of culture’ through cinema (2010a, ‘Creating a Modern Thangka’).</a:t>
            </a:r>
          </a:p>
          <a:p>
            <a:endParaRPr lang="en-GB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Searching for a new visual method for representing the contemporary lived experiences of Tibetans, which also enables the possibility of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open interpretation’ for diverse audiences” (2010b, ‘Soul Searching’).</a:t>
            </a:r>
          </a:p>
          <a:p>
            <a:endParaRPr lang="en-GB" sz="2000" dirty="0">
              <a:effectLst/>
              <a:latin typeface="Times" pitchFamily="2" charset="0"/>
            </a:endParaRPr>
          </a:p>
          <a:p>
            <a:endParaRPr lang="en-GB" sz="2000" dirty="0">
              <a:effectLst/>
              <a:latin typeface="Times" pitchFamily="2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9692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F1765FB1-73C2-FA42-8079-0330ED6CC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93" b="-2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6850C-7DEE-894C-AE5D-745715C7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>
            <a:normAutofit/>
          </a:bodyPr>
          <a:lstStyle/>
          <a:p>
            <a:r>
              <a:rPr lang="en-GB" sz="4400">
                <a:effectLst/>
                <a:latin typeface="Helvetica" pitchFamily="2" charset="0"/>
              </a:rPr>
              <a:t>Pema Tseden’s cinema: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D7FF6-E1BF-5142-9606-050FE419E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379" y="2898876"/>
            <a:ext cx="5066786" cy="3181684"/>
          </a:xfrm>
        </p:spPr>
        <p:txBody>
          <a:bodyPr anchor="t">
            <a:normAutofit/>
          </a:bodyPr>
          <a:lstStyle/>
          <a:p>
            <a:r>
              <a:rPr lang="en-GB" sz="1800" dirty="0">
                <a:effectLst/>
                <a:latin typeface="Helvetica" pitchFamily="2" charset="0"/>
              </a:rPr>
              <a:t>asking how Tibetans should respond to the cultural and identity crises brought about by modernization.</a:t>
            </a:r>
          </a:p>
          <a:p>
            <a:r>
              <a:rPr lang="en-GB" sz="1800" dirty="0">
                <a:latin typeface="Helvetica" pitchFamily="2" charset="0"/>
              </a:rPr>
              <a:t>Capturing m</a:t>
            </a:r>
            <a:r>
              <a:rPr lang="en-GB" sz="1800" dirty="0">
                <a:effectLst/>
                <a:latin typeface="Helvetica" pitchFamily="2" charset="0"/>
              </a:rPr>
              <a:t>ultiple tensions that cannot be simplified to singular narrative or dualistic interpretations</a:t>
            </a:r>
          </a:p>
          <a:p>
            <a:r>
              <a:rPr lang="en-GB" sz="1800" dirty="0">
                <a:latin typeface="Helvetica" pitchFamily="2" charset="0"/>
              </a:rPr>
              <a:t>Contested psychic and material landscapes</a:t>
            </a:r>
          </a:p>
          <a:p>
            <a:endParaRPr lang="en-GB" sz="1800" dirty="0">
              <a:effectLst/>
              <a:latin typeface="Helvetica" pitchFamily="2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3966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578C3-D1D7-BA40-900C-F489B146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  <a:latin typeface="+mn-lt"/>
              </a:rPr>
              <a:t>The disruption of official interpretations and the activation of new ways of engaging Tibet: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A0202-D944-E64A-B9E8-07DE97EC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5697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“Pema </a:t>
            </a:r>
            <a:r>
              <a:rPr lang="en-GB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Tseden’s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films open up </a:t>
            </a:r>
            <a:r>
              <a:rPr lang="en-GB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space for the emergence of a heterogeneous Tibetan subject whose imagined worlds and lived realities cannot be captured by any singular narrative or dualism between tradition modernity or resistance subjection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Such technique are also suggestive of the possibilities his films propose not only for </a:t>
            </a:r>
            <a:r>
              <a:rPr lang="en-GB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revising the dominant cultural scripts 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have underwritten the imaginations of Tibet in China and the west, but of </a:t>
            </a:r>
            <a:r>
              <a:rPr lang="en-GB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‘making culture’ independently </a:t>
            </a:r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(in terms of forms and narratives) of them.” (Grewal, 2016:138).</a:t>
            </a:r>
          </a:p>
          <a:p>
            <a:endParaRPr lang="en-GB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effectLst/>
              <a:latin typeface="Time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15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12D28-0848-9243-98D7-29F2338FE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75488"/>
            <a:ext cx="10515600" cy="1197864"/>
          </a:xfrm>
        </p:spPr>
        <p:txBody>
          <a:bodyPr>
            <a:normAutofit/>
          </a:bodyPr>
          <a:lstStyle/>
          <a:p>
            <a:r>
              <a:rPr lang="en-US"/>
              <a:t>Against singular narrative: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585216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and perso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1D1842E5-E520-6F49-A73A-176301990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85" y="1771992"/>
            <a:ext cx="6907147" cy="46105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2ADC0-D9CA-F54B-B47D-EBD27066A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6" y="2002536"/>
            <a:ext cx="3822192" cy="4169664"/>
          </a:xfrm>
        </p:spPr>
        <p:txBody>
          <a:bodyPr anchor="t">
            <a:normAutofit/>
          </a:bodyPr>
          <a:lstStyle/>
          <a:p>
            <a:r>
              <a:rPr lang="en-GB" sz="2200">
                <a:effectLst/>
                <a:latin typeface="Times" pitchFamily="2" charset="0"/>
              </a:rPr>
              <a:t>not only attempt to create a new visual lexicon for representing Tibet but also open up spaces for multiple Tibetan subjects to determine their own meanings, without subsuming those voices into a singular narrative.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354605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E1C91-F394-8F46-BB5E-43BFAF1F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48" y="941924"/>
            <a:ext cx="4892040" cy="1773936"/>
          </a:xfrm>
        </p:spPr>
        <p:txBody>
          <a:bodyPr anchor="b">
            <a:normAutofit/>
          </a:bodyPr>
          <a:lstStyle/>
          <a:p>
            <a:r>
              <a:rPr lang="en-US" sz="4000" dirty="0"/>
              <a:t>Open for interpretations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B9A31-6BD8-D449-BBD6-3C6177B73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5" y="2863374"/>
            <a:ext cx="4892040" cy="3209544"/>
          </a:xfrm>
        </p:spPr>
        <p:txBody>
          <a:bodyPr anchor="t">
            <a:normAutofit/>
          </a:bodyPr>
          <a:lstStyle/>
          <a:p>
            <a:r>
              <a:rPr lang="en-GB" sz="2000" dirty="0">
                <a:effectLst/>
                <a:latin typeface="Times" pitchFamily="2" charset="0"/>
              </a:rPr>
              <a:t>“Pema </a:t>
            </a:r>
            <a:r>
              <a:rPr lang="en-GB" sz="2000" dirty="0" err="1">
                <a:effectLst/>
                <a:latin typeface="Times" pitchFamily="2" charset="0"/>
              </a:rPr>
              <a:t>Tseden</a:t>
            </a:r>
            <a:r>
              <a:rPr lang="en-GB" sz="2000" dirty="0" err="1">
                <a:effectLst/>
                <a:latin typeface="Helvetica" pitchFamily="2" charset="0"/>
              </a:rPr>
              <a:t>’</a:t>
            </a:r>
            <a:r>
              <a:rPr lang="en-GB" sz="2000" dirty="0" err="1">
                <a:effectLst/>
                <a:latin typeface="Times" pitchFamily="2" charset="0"/>
              </a:rPr>
              <a:t>s</a:t>
            </a:r>
            <a:r>
              <a:rPr lang="en-GB" sz="2000" dirty="0">
                <a:effectLst/>
                <a:latin typeface="Times" pitchFamily="2" charset="0"/>
              </a:rPr>
              <a:t> </a:t>
            </a:r>
            <a:r>
              <a:rPr lang="en-GB" sz="2000" dirty="0">
                <a:effectLst/>
                <a:latin typeface="Helvetica" pitchFamily="2" charset="0"/>
              </a:rPr>
              <a:t>fi</a:t>
            </a:r>
            <a:r>
              <a:rPr lang="en-GB" sz="2000" dirty="0">
                <a:effectLst/>
                <a:latin typeface="Times" pitchFamily="2" charset="0"/>
              </a:rPr>
              <a:t>lms resist the interpretability of landscapes, not in the sense that he makes them mysterious or inscrutable, but in the sense that he keeps open-ended their meaning by focusing on the contested nature of the interaction between these landscapes and the different subjectivities that inhabit and shape them” (139).</a:t>
            </a:r>
          </a:p>
          <a:p>
            <a:endParaRPr lang="en-US" sz="20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sky, outdoor, person, person&#10;&#10;Description automatically generated">
            <a:extLst>
              <a:ext uri="{FF2B5EF4-FFF2-40B4-BE49-F238E27FC236}">
                <a16:creationId xmlns:a16="http://schemas.microsoft.com/office/drawing/2014/main" id="{74C90264-7E47-FB43-B6DF-F937EFAD9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040" y="1417320"/>
            <a:ext cx="7248235" cy="380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36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EF08F-6131-C54C-8808-08C522A51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8202C-CD43-C443-A803-41DEC6450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>
                <a:effectLst/>
                <a:latin typeface="Times" pitchFamily="2" charset="0"/>
              </a:rPr>
              <a:t>“It is through drawing out the complexity of and complex interactions between material landscapes, and between psychic and material landscapes, that the </a:t>
            </a:r>
            <a:r>
              <a:rPr lang="en-GB" dirty="0">
                <a:effectLst/>
                <a:latin typeface="Helvetica" pitchFamily="2" charset="0"/>
              </a:rPr>
              <a:t>fi</a:t>
            </a:r>
            <a:r>
              <a:rPr lang="en-GB" dirty="0">
                <a:effectLst/>
                <a:latin typeface="Times" pitchFamily="2" charset="0"/>
              </a:rPr>
              <a:t>lms reveal their meanings to be contested. These contestations are not over a simple binary between Tibetan </a:t>
            </a:r>
            <a:r>
              <a:rPr lang="en-GB" dirty="0">
                <a:effectLst/>
                <a:latin typeface="Helvetica" pitchFamily="2" charset="0"/>
              </a:rPr>
              <a:t>‘</a:t>
            </a:r>
            <a:r>
              <a:rPr lang="en-GB" dirty="0">
                <a:effectLst/>
                <a:latin typeface="Times" pitchFamily="2" charset="0"/>
              </a:rPr>
              <a:t>tradition</a:t>
            </a:r>
            <a:r>
              <a:rPr lang="en-GB" dirty="0">
                <a:effectLst/>
                <a:latin typeface="Helvetica" pitchFamily="2" charset="0"/>
              </a:rPr>
              <a:t>’ </a:t>
            </a:r>
            <a:r>
              <a:rPr lang="en-GB" dirty="0">
                <a:effectLst/>
                <a:latin typeface="Times" pitchFamily="2" charset="0"/>
              </a:rPr>
              <a:t>and Chinese or otherwise external </a:t>
            </a:r>
            <a:r>
              <a:rPr lang="en-GB" dirty="0">
                <a:effectLst/>
                <a:latin typeface="Helvetica" pitchFamily="2" charset="0"/>
              </a:rPr>
              <a:t>‘</a:t>
            </a:r>
            <a:r>
              <a:rPr lang="en-GB" dirty="0">
                <a:effectLst/>
                <a:latin typeface="Times" pitchFamily="2" charset="0"/>
              </a:rPr>
              <a:t>modernity</a:t>
            </a:r>
            <a:r>
              <a:rPr lang="en-GB" dirty="0">
                <a:effectLst/>
                <a:latin typeface="Helvetica" pitchFamily="2" charset="0"/>
              </a:rPr>
              <a:t>’</a:t>
            </a:r>
            <a:r>
              <a:rPr lang="en-GB" dirty="0">
                <a:effectLst/>
                <a:latin typeface="Times" pitchFamily="2" charset="0"/>
              </a:rPr>
              <a:t>; rather they reveal the multiple, and often marginalized, locations of particular Tibetan</a:t>
            </a:r>
            <a:r>
              <a:rPr lang="en-GB" dirty="0">
                <a:latin typeface="Times" pitchFamily="2" charset="0"/>
              </a:rPr>
              <a:t> </a:t>
            </a:r>
            <a:r>
              <a:rPr lang="en-GB" dirty="0">
                <a:effectLst/>
                <a:latin typeface="Times" pitchFamily="2" charset="0"/>
              </a:rPr>
              <a:t>regions, like </a:t>
            </a:r>
            <a:r>
              <a:rPr lang="en-GB" dirty="0" err="1">
                <a:effectLst/>
                <a:latin typeface="Times" pitchFamily="2" charset="0"/>
              </a:rPr>
              <a:t>Amdo</a:t>
            </a:r>
            <a:r>
              <a:rPr lang="en-GB" dirty="0">
                <a:effectLst/>
                <a:latin typeface="Times" pitchFamily="2" charset="0"/>
              </a:rPr>
              <a:t>, within different economic, political and cultural con</a:t>
            </a:r>
            <a:r>
              <a:rPr lang="en-GB" dirty="0">
                <a:effectLst/>
                <a:latin typeface="Helvetica" pitchFamily="2" charset="0"/>
              </a:rPr>
              <a:t>fi</a:t>
            </a:r>
            <a:r>
              <a:rPr lang="en-GB" dirty="0">
                <a:effectLst/>
                <a:latin typeface="Times" pitchFamily="2" charset="0"/>
              </a:rPr>
              <a:t>gurations be that the nation-state</a:t>
            </a:r>
            <a:r>
              <a:rPr lang="en-GB" dirty="0">
                <a:effectLst/>
                <a:latin typeface="Helvetica" pitchFamily="2" charset="0"/>
              </a:rPr>
              <a:t>’</a:t>
            </a:r>
            <a:r>
              <a:rPr lang="en-GB" dirty="0">
                <a:effectLst/>
                <a:latin typeface="Times" pitchFamily="2" charset="0"/>
              </a:rPr>
              <a:t>s developmentalist economic policies, the effects of </a:t>
            </a:r>
            <a:r>
              <a:rPr lang="en-GB" dirty="0" err="1">
                <a:effectLst/>
                <a:latin typeface="Times" pitchFamily="2" charset="0"/>
              </a:rPr>
              <a:t>sinicization</a:t>
            </a:r>
            <a:r>
              <a:rPr lang="en-GB" dirty="0">
                <a:effectLst/>
                <a:latin typeface="Times" pitchFamily="2" charset="0"/>
              </a:rPr>
              <a:t>, different markets of consumption and production, the encounter between Buddhist cultural forms and new transnational popular cultures, or the advent of technological, media society.” (139)</a:t>
            </a:r>
          </a:p>
          <a:p>
            <a:endParaRPr lang="en-GB" dirty="0">
              <a:effectLst/>
              <a:latin typeface="Time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63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F6CDE-78DE-D547-9294-31BB6A7BF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r>
              <a:rPr lang="en-US"/>
              <a:t>Set of cinematic techniques </a:t>
            </a:r>
            <a:endParaRPr lang="en-US" dirty="0"/>
          </a:p>
        </p:txBody>
      </p:sp>
      <p:sp>
        <p:nvSpPr>
          <p:cNvPr id="12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80F6F-EA45-2340-9690-26524E88A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anchor="ctr">
            <a:normAutofit/>
          </a:bodyPr>
          <a:lstStyle/>
          <a:p>
            <a:r>
              <a:rPr lang="en-GB" sz="19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Affinity between Pema Tseden’s cinema to the practices of Iranian filmmaker Abbas Kiarostami.</a:t>
            </a:r>
          </a:p>
          <a:p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Ways of looking through </a:t>
            </a:r>
            <a:r>
              <a:rPr lang="en-GB" sz="19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Pema Tseden’s framing of landscapes </a:t>
            </a:r>
          </a:p>
          <a:p>
            <a:r>
              <a:rPr lang="en-GB" sz="19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Against an exoticised look or self-orientation </a:t>
            </a:r>
          </a:p>
          <a:p>
            <a:r>
              <a:rPr lang="en-GB" sz="19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9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rovokes the viewer to look again at what is taken for granted. </a:t>
            </a:r>
          </a:p>
          <a:p>
            <a:r>
              <a:rPr lang="en-GB" sz="1900">
                <a:latin typeface="Times New Roman" panose="02020603050405020304" pitchFamily="18" charset="0"/>
                <a:cs typeface="Times New Roman" panose="02020603050405020304" pitchFamily="18" charset="0"/>
              </a:rPr>
              <a:t>Provocation and activation of looking enabled by wide-angles and extreme long takes enabled by digital cinema. </a:t>
            </a:r>
            <a:endParaRPr lang="en-GB" sz="19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900"/>
          </a:p>
        </p:txBody>
      </p:sp>
      <p:pic>
        <p:nvPicPr>
          <p:cNvPr id="7" name="Picture 6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201DC038-091B-9E47-BBF5-DA91AA477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748" y="2146156"/>
            <a:ext cx="4786216" cy="358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553B6-4207-3D48-BFB1-876EF144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n-GB" sz="4100" b="1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T</a:t>
            </a:r>
            <a:r>
              <a:rPr lang="en-GB" sz="41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hemes and concepts: a review </a:t>
            </a:r>
            <a:endParaRPr lang="en-US" sz="4100" b="1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48239-DBA2-FD47-8037-3C588C4CC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cinemas, contesting the terms of ‘national cinema’, ‘world cinema’: </a:t>
            </a:r>
            <a:r>
              <a:rPr lang="en-GB" sz="1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understanding </a:t>
            </a:r>
            <a:r>
              <a:rPr lang="en-GB" sz="160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cinemas</a:t>
            </a:r>
            <a:r>
              <a:rPr lang="en-GB" sz="1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in contemporary China in relation to its multi-layered film, cultural and political histories.</a:t>
            </a:r>
          </a:p>
          <a:p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Generational cinema, global auteur, post-socialism </a:t>
            </a:r>
          </a:p>
          <a:p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Underground, independent cinema: aesthetics and politics </a:t>
            </a:r>
          </a:p>
          <a:p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Censorship, national identity, national sentiments, localized genres</a:t>
            </a:r>
          </a:p>
          <a:p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documentary and personal filmmaking: personal expression and social engagement </a:t>
            </a:r>
          </a:p>
          <a:p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as a mode of production</a:t>
            </a:r>
          </a:p>
          <a:p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Women’s cinema, female subjectivities, local forms of feminism</a:t>
            </a:r>
          </a:p>
          <a:p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Transnational cinema, co-productions: process and sites of cultural economic and political negotiations, China vs Hollywood, China vs. Hong Kong </a:t>
            </a:r>
          </a:p>
          <a:p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Ethnic minority cinema: contested landscape, self representation and self fashioning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15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399290-F808-1E42-AC64-425F7E3D0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568" y="4724217"/>
            <a:ext cx="5109005" cy="1777829"/>
          </a:xfrm>
        </p:spPr>
        <p:txBody>
          <a:bodyPr>
            <a:normAutofit/>
          </a:bodyPr>
          <a:lstStyle/>
          <a:p>
            <a:pPr algn="r"/>
            <a:r>
              <a:rPr lang="en-GB" sz="37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Expanded cinema: Chinese </a:t>
            </a:r>
            <a:r>
              <a:rPr lang="en-GB" sz="3700" b="1" dirty="0">
                <a:latin typeface="Times New Roman" panose="02020603050405020304" pitchFamily="18" charset="0"/>
                <a:ea typeface="DengXian" panose="02010600030101010101" pitchFamily="2" charset="-122"/>
              </a:rPr>
              <a:t>a</a:t>
            </a:r>
            <a:r>
              <a:rPr lang="en-GB" sz="37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rtist moving images in gallery spaces</a:t>
            </a:r>
            <a:r>
              <a:rPr lang="en-GB" sz="3700" dirty="0">
                <a:effectLst/>
              </a:rPr>
              <a:t> 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81C5A-2D7B-A945-9570-FD2B67A92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408" y="4751119"/>
            <a:ext cx="5208544" cy="177030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Filmmakers operating with both the film world and the art world </a:t>
            </a:r>
          </a:p>
          <a:p>
            <a:r>
              <a:rPr lang="en-US" sz="1800" dirty="0"/>
              <a:t>New spaces of engaging cinema – testing what cinema can do </a:t>
            </a:r>
          </a:p>
          <a:p>
            <a:r>
              <a:rPr lang="en-US" sz="1800" dirty="0"/>
              <a:t>Prominent figures: Yang </a:t>
            </a:r>
            <a:r>
              <a:rPr lang="en-US" sz="1800" dirty="0" err="1"/>
              <a:t>Fudong</a:t>
            </a:r>
            <a:r>
              <a:rPr lang="en-US" sz="1800" dirty="0"/>
              <a:t>, Wang Bing</a:t>
            </a:r>
          </a:p>
        </p:txBody>
      </p:sp>
      <p:pic>
        <p:nvPicPr>
          <p:cNvPr id="20" name="Picture 19" descr="A picture containing indoor, ceiling, several&#10;&#10;Description automatically generated">
            <a:extLst>
              <a:ext uri="{FF2B5EF4-FFF2-40B4-BE49-F238E27FC236}">
                <a16:creationId xmlns:a16="http://schemas.microsoft.com/office/drawing/2014/main" id="{4E3206CB-CA62-7142-8CC2-AE0DDF76E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4" y="143849"/>
            <a:ext cx="10631487" cy="44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4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F8DEE4-8155-1A4C-8A04-521BFFAF1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46"/>
          <a:stretch/>
        </p:blipFill>
        <p:spPr>
          <a:xfrm>
            <a:off x="1413183" y="509282"/>
            <a:ext cx="9513435" cy="535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41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F4843-ADF9-4B4E-A6DE-F4652563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66111-F729-DA48-884A-EAFF1D11A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tree, outdoor, rock, plant&#10;&#10;Description automatically generated">
            <a:extLst>
              <a:ext uri="{FF2B5EF4-FFF2-40B4-BE49-F238E27FC236}">
                <a16:creationId xmlns:a16="http://schemas.microsoft.com/office/drawing/2014/main" id="{B8E22FAF-B78F-3648-BACA-0744B1606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8" r="6094" b="-3"/>
          <a:stretch/>
        </p:blipFill>
        <p:spPr>
          <a:xfrm>
            <a:off x="2367518" y="681037"/>
            <a:ext cx="7081281" cy="5084991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6078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59BDC-F4ED-9D41-9257-26A9A419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GB" sz="800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Pema Tseden </a:t>
            </a:r>
            <a:r>
              <a:rPr lang="bo-CN" sz="800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པད་མ་ཚེ་བརྟན།</a:t>
            </a:r>
            <a:endParaRPr lang="en-US" sz="8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4E43F-7189-B74C-9988-6DF35CFE6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958" y="1896955"/>
            <a:ext cx="5008901" cy="4571972"/>
          </a:xfr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bg1"/>
                </a:solidFill>
                <a:effectLst/>
                <a:latin typeface="Times" pitchFamily="2" charset="0"/>
              </a:rPr>
              <a:t>Tibetan Chinese </a:t>
            </a:r>
            <a:r>
              <a:rPr lang="en-GB" sz="2400" dirty="0">
                <a:solidFill>
                  <a:schemeClr val="bg1"/>
                </a:solidFill>
                <a:effectLst/>
                <a:latin typeface="Helvetica" pitchFamily="2" charset="0"/>
              </a:rPr>
              <a:t>fi</a:t>
            </a:r>
            <a:r>
              <a:rPr lang="en-GB" sz="2400" dirty="0">
                <a:solidFill>
                  <a:schemeClr val="bg1"/>
                </a:solidFill>
                <a:effectLst/>
                <a:latin typeface="Times" pitchFamily="2" charset="0"/>
              </a:rPr>
              <a:t>lmmaker, novelist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bg1"/>
                </a:solidFill>
                <a:effectLst/>
                <a:latin typeface="Times" pitchFamily="2" charset="0"/>
              </a:rPr>
              <a:t>Mandarin Name</a:t>
            </a:r>
            <a:r>
              <a:rPr lang="ja-JP" altLang="en-US" sz="240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万玛才旦</a:t>
            </a:r>
            <a:r>
              <a:rPr lang="en-GB" altLang="ja-JP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Wanma</a:t>
            </a: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Caidan</a:t>
            </a: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bg1"/>
                </a:solidFill>
                <a:latin typeface="Times" pitchFamily="2" charset="0"/>
              </a:rPr>
              <a:t>Come from </a:t>
            </a:r>
            <a:r>
              <a:rPr lang="en-GB" sz="2400" dirty="0" err="1">
                <a:solidFill>
                  <a:schemeClr val="bg1"/>
                </a:solidFill>
                <a:latin typeface="Times" pitchFamily="2" charset="0"/>
              </a:rPr>
              <a:t>Amdo</a:t>
            </a:r>
            <a:r>
              <a:rPr lang="en-GB" sz="2400" dirty="0">
                <a:solidFill>
                  <a:schemeClr val="bg1"/>
                </a:solidFill>
                <a:latin typeface="Times" pitchFamily="2" charset="0"/>
              </a:rPr>
              <a:t>, </a:t>
            </a:r>
            <a:r>
              <a:rPr lang="en-GB" sz="2400" dirty="0">
                <a:solidFill>
                  <a:schemeClr val="bg1"/>
                </a:solidFill>
                <a:effectLst/>
                <a:latin typeface="Times" pitchFamily="2" charset="0"/>
              </a:rPr>
              <a:t>Qinghai Province in the western part of the People</a:t>
            </a:r>
            <a:r>
              <a:rPr lang="en-GB" sz="2400" dirty="0">
                <a:solidFill>
                  <a:schemeClr val="bg1"/>
                </a:solidFill>
                <a:effectLst/>
                <a:latin typeface="Helvetica" pitchFamily="2" charset="0"/>
              </a:rPr>
              <a:t>’</a:t>
            </a:r>
            <a:r>
              <a:rPr lang="en-GB" sz="2400" dirty="0">
                <a:solidFill>
                  <a:schemeClr val="bg1"/>
                </a:solidFill>
                <a:effectLst/>
                <a:latin typeface="Times" pitchFamily="2" charset="0"/>
              </a:rPr>
              <a:t>s Republic of China, outside the Tibet Autonomous Region (TAR) of the PRC.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bg1"/>
                </a:solidFill>
                <a:latin typeface="Times" pitchFamily="2" charset="0"/>
              </a:rPr>
              <a:t>His films also set in </a:t>
            </a:r>
            <a:r>
              <a:rPr lang="en-GB" sz="2400" dirty="0" err="1">
                <a:solidFill>
                  <a:schemeClr val="bg1"/>
                </a:solidFill>
                <a:latin typeface="Times" pitchFamily="2" charset="0"/>
              </a:rPr>
              <a:t>Amdo</a:t>
            </a:r>
            <a:endParaRPr lang="en-GB" sz="2400" dirty="0">
              <a:solidFill>
                <a:schemeClr val="bg1"/>
              </a:solidFill>
              <a:latin typeface="Times" pitchFamily="2" charset="0"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bg1"/>
                </a:solidFill>
                <a:effectLst/>
                <a:latin typeface="Times" pitchFamily="2" charset="0"/>
              </a:rPr>
              <a:t>Ethnic minority filmmaker /minority nationality filmmaker 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bg1"/>
                </a:solidFill>
                <a:effectLst/>
                <a:latin typeface="Helvetica" pitchFamily="2" charset="0"/>
              </a:rPr>
              <a:t>‘</a:t>
            </a:r>
            <a:r>
              <a:rPr lang="en-GB" sz="2400" dirty="0">
                <a:solidFill>
                  <a:schemeClr val="bg1"/>
                </a:solidFill>
                <a:effectLst/>
                <a:latin typeface="Times" pitchFamily="2" charset="0"/>
              </a:rPr>
              <a:t>Minority nationality</a:t>
            </a:r>
            <a:r>
              <a:rPr lang="en-GB" sz="2400" dirty="0">
                <a:solidFill>
                  <a:schemeClr val="bg1"/>
                </a:solidFill>
                <a:effectLst/>
                <a:latin typeface="Helvetica" pitchFamily="2" charset="0"/>
              </a:rPr>
              <a:t>’ </a:t>
            </a:r>
            <a:r>
              <a:rPr lang="en-GB" sz="2400" dirty="0">
                <a:solidFill>
                  <a:schemeClr val="bg1"/>
                </a:solidFill>
                <a:effectLst/>
                <a:latin typeface="Times" pitchFamily="2" charset="0"/>
              </a:rPr>
              <a:t>is the standard Chinese government translation into English for the term that designates the smaller ethnic groups living in China alongside the Han Chinese, with the term translated as </a:t>
            </a:r>
            <a:r>
              <a:rPr lang="en-GB" sz="2400" dirty="0">
                <a:solidFill>
                  <a:schemeClr val="bg1"/>
                </a:solidFill>
                <a:effectLst/>
                <a:latin typeface="Helvetica" pitchFamily="2" charset="0"/>
              </a:rPr>
              <a:t>‘</a:t>
            </a:r>
            <a:r>
              <a:rPr lang="en-GB" sz="2400" dirty="0">
                <a:solidFill>
                  <a:schemeClr val="bg1"/>
                </a:solidFill>
                <a:effectLst/>
                <a:latin typeface="Times" pitchFamily="2" charset="0"/>
              </a:rPr>
              <a:t>nationality</a:t>
            </a:r>
            <a:r>
              <a:rPr lang="en-GB" sz="2400" dirty="0">
                <a:solidFill>
                  <a:schemeClr val="bg1"/>
                </a:solidFill>
                <a:effectLst/>
                <a:latin typeface="Helvetica" pitchFamily="2" charset="0"/>
              </a:rPr>
              <a:t>’ </a:t>
            </a:r>
            <a:r>
              <a:rPr lang="en-GB" sz="2400" dirty="0">
                <a:solidFill>
                  <a:schemeClr val="bg1"/>
                </a:solidFill>
                <a:effectLst/>
                <a:latin typeface="Times" pitchFamily="2" charset="0"/>
              </a:rPr>
              <a:t>(</a:t>
            </a:r>
            <a:r>
              <a:rPr lang="ja-JP" altLang="en-US" sz="2400">
                <a:solidFill>
                  <a:schemeClr val="bg1"/>
                </a:solidFill>
                <a:effectLst/>
                <a:latin typeface="Helvetica" pitchFamily="2" charset="0"/>
              </a:rPr>
              <a:t>民族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Times" pitchFamily="2" charset="0"/>
              </a:rPr>
              <a:t>) </a:t>
            </a:r>
            <a:r>
              <a:rPr lang="en-GB" sz="2400" dirty="0">
                <a:solidFill>
                  <a:schemeClr val="bg1"/>
                </a:solidFill>
                <a:effectLst/>
                <a:latin typeface="Times" pitchFamily="2" charset="0"/>
              </a:rPr>
              <a:t>referring to what could also be termed in English as ethnicity.</a:t>
            </a:r>
          </a:p>
          <a:p>
            <a:endParaRPr lang="en-GB" sz="1700" dirty="0">
              <a:solidFill>
                <a:schemeClr val="bg1"/>
              </a:solidFill>
              <a:effectLst/>
              <a:latin typeface="Times" pitchFamily="2" charset="0"/>
            </a:endParaRPr>
          </a:p>
          <a:p>
            <a:endParaRPr lang="en-GB" sz="1700" dirty="0">
              <a:solidFill>
                <a:schemeClr val="bg1"/>
              </a:solidFill>
              <a:effectLst/>
              <a:latin typeface="Times" pitchFamily="2" charset="0"/>
            </a:endParaRPr>
          </a:p>
          <a:p>
            <a:endParaRPr lang="en-GB" sz="1700" dirty="0">
              <a:solidFill>
                <a:schemeClr val="bg1"/>
              </a:solidFill>
              <a:effectLst/>
              <a:latin typeface="Times" pitchFamily="2" charset="0"/>
            </a:endParaRPr>
          </a:p>
          <a:p>
            <a:endParaRPr lang="en-GB" sz="1700" dirty="0">
              <a:solidFill>
                <a:schemeClr val="bg1"/>
              </a:solidFill>
              <a:effectLst/>
              <a:latin typeface="Times" pitchFamily="2" charset="0"/>
            </a:endParaRPr>
          </a:p>
          <a:p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3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1FF24-4D1D-1541-B836-1778F16C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n-lt"/>
                <a:cs typeface="Apple Chancery" panose="03020702040506060504" pitchFamily="66" charset="-79"/>
              </a:rPr>
              <a:t>State</a:t>
            </a:r>
            <a:r>
              <a:rPr lang="en-GB" dirty="0">
                <a:latin typeface="+mn-lt"/>
                <a:cs typeface="Apple Chancery" panose="03020702040506060504" pitchFamily="66" charset="-79"/>
              </a:rPr>
              <a:t> official </a:t>
            </a:r>
            <a:r>
              <a:rPr lang="en-GB" dirty="0">
                <a:effectLst/>
                <a:latin typeface="+mn-lt"/>
                <a:cs typeface="Apple Chancery" panose="03020702040506060504" pitchFamily="66" charset="-79"/>
              </a:rPr>
              <a:t>‘minority nationalities film’</a:t>
            </a:r>
            <a:endParaRPr lang="en-US" dirty="0">
              <a:latin typeface="+mn-lt"/>
              <a:cs typeface="Apple Chancery" panose="03020702040506060504" pitchFamily="66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054BB-CEB3-FC40-95BF-6E3FA8916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  <a:latin typeface="Times" pitchFamily="2" charset="0"/>
              </a:rPr>
              <a:t>During the Mao era and into the 1980s, ‘minority nationalities films were made by state-owned studios and depicted the 55 recognized minority nationalities of the PRC.</a:t>
            </a:r>
          </a:p>
          <a:p>
            <a:r>
              <a:rPr lang="en-GB" dirty="0">
                <a:effectLst/>
                <a:latin typeface="Times" pitchFamily="2" charset="0"/>
              </a:rPr>
              <a:t>These films </a:t>
            </a:r>
            <a:r>
              <a:rPr lang="en-GB" dirty="0">
                <a:latin typeface="Times" pitchFamily="2" charset="0"/>
              </a:rPr>
              <a:t>show official representations of the so-called ‘minority nationalities’ and </a:t>
            </a:r>
            <a:r>
              <a:rPr lang="en-GB" dirty="0">
                <a:effectLst/>
                <a:latin typeface="Times" pitchFamily="2" charset="0"/>
              </a:rPr>
              <a:t>communicated the government</a:t>
            </a:r>
            <a:r>
              <a:rPr lang="en-GB" dirty="0">
                <a:effectLst/>
                <a:latin typeface="Helvetica" pitchFamily="2" charset="0"/>
              </a:rPr>
              <a:t>’</a:t>
            </a:r>
            <a:r>
              <a:rPr lang="en-GB" dirty="0">
                <a:effectLst/>
                <a:latin typeface="Times" pitchFamily="2" charset="0"/>
              </a:rPr>
              <a:t>s messages about its policies towards them. control has given way to a market economy and citizen initiative. </a:t>
            </a:r>
          </a:p>
          <a:p>
            <a:endParaRPr lang="en-GB" dirty="0">
              <a:effectLst/>
              <a:latin typeface="Times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96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CEDF-AE1B-5C40-8B5B-22D86CE16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The rise of Minority nationalities filmmakers in the commercialization of PRC’s film industries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8ACEE-AE3B-2246-96C2-D339FD979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3201"/>
            <a:ext cx="10515600" cy="4351338"/>
          </a:xfrm>
        </p:spPr>
        <p:txBody>
          <a:bodyPr/>
          <a:lstStyle/>
          <a:p>
            <a:r>
              <a:rPr lang="en-GB" dirty="0">
                <a:effectLst/>
                <a:latin typeface="Times" pitchFamily="2" charset="0"/>
              </a:rPr>
              <a:t>The minority nationalities are telling their own stories</a:t>
            </a:r>
          </a:p>
          <a:p>
            <a:r>
              <a:rPr lang="en-GB" dirty="0">
                <a:latin typeface="Times" pitchFamily="2" charset="0"/>
              </a:rPr>
              <a:t>E</a:t>
            </a:r>
            <a:r>
              <a:rPr lang="en-GB" dirty="0">
                <a:effectLst/>
                <a:latin typeface="Times" pitchFamily="2" charset="0"/>
              </a:rPr>
              <a:t>thnic self-determination and self-fashioning.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Tseden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Sonthar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Gyal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Degena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360BF18-7C50-8541-BEAB-D3C8E1CC5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602" y="3424432"/>
            <a:ext cx="2483708" cy="3429000"/>
          </a:xfrm>
          <a:prstGeom prst="rect">
            <a:avLst/>
          </a:prstGeom>
        </p:spPr>
      </p:pic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F727D3F-D501-CE44-88BA-05B42CD6E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602" y="0"/>
            <a:ext cx="2483708" cy="351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4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4EC8-57E0-274C-9A58-A279BEB7C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9F88D-57BC-6940-AA00-C46D78549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  <a:latin typeface="Times" pitchFamily="2" charset="0"/>
              </a:rPr>
              <a:t>Tibetan regions in the PRC have experienced </a:t>
            </a:r>
            <a:r>
              <a:rPr lang="en-GB" dirty="0">
                <a:effectLst/>
                <a:latin typeface="Helvetica" pitchFamily="2" charset="0"/>
              </a:rPr>
              <a:t>‘</a:t>
            </a:r>
            <a:r>
              <a:rPr lang="en-GB" dirty="0">
                <a:effectLst/>
                <a:latin typeface="Times" pitchFamily="2" charset="0"/>
              </a:rPr>
              <a:t>deeply material and embodied</a:t>
            </a:r>
            <a:r>
              <a:rPr lang="en-GB" dirty="0">
                <a:effectLst/>
                <a:latin typeface="Helvetica" pitchFamily="2" charset="0"/>
              </a:rPr>
              <a:t>… </a:t>
            </a:r>
            <a:r>
              <a:rPr lang="en-GB" dirty="0">
                <a:effectLst/>
                <a:latin typeface="Times" pitchFamily="2" charset="0"/>
              </a:rPr>
              <a:t>transformations of both subjectivities and landscapes</a:t>
            </a:r>
            <a:r>
              <a:rPr lang="en-GB" dirty="0">
                <a:effectLst/>
                <a:latin typeface="Helvetica" pitchFamily="2" charset="0"/>
              </a:rPr>
              <a:t>’ </a:t>
            </a:r>
            <a:r>
              <a:rPr lang="en-GB" dirty="0">
                <a:effectLst/>
                <a:latin typeface="Times" pitchFamily="2" charset="0"/>
              </a:rPr>
              <a:t>(Yeh, 2013:5).</a:t>
            </a:r>
          </a:p>
          <a:p>
            <a:endParaRPr lang="en-GB" dirty="0">
              <a:effectLst/>
              <a:latin typeface="Helvetica" pitchFamily="2" charset="0"/>
            </a:endParaRPr>
          </a:p>
          <a:p>
            <a:r>
              <a:rPr lang="en-GB" dirty="0">
                <a:effectLst/>
                <a:latin typeface="Helvetica" pitchFamily="2" charset="0"/>
              </a:rPr>
              <a:t>‘</a:t>
            </a:r>
            <a:r>
              <a:rPr lang="en-GB" dirty="0">
                <a:latin typeface="Times" pitchFamily="2" charset="0"/>
              </a:rPr>
              <a:t>L</a:t>
            </a:r>
            <a:r>
              <a:rPr lang="en-GB" dirty="0">
                <a:effectLst/>
                <a:latin typeface="Times" pitchFamily="2" charset="0"/>
              </a:rPr>
              <a:t>andscapes are both material realities and embodiments of the relations, arguments and struggles that go into making them</a:t>
            </a:r>
            <a:r>
              <a:rPr lang="en-GB" dirty="0">
                <a:effectLst/>
                <a:latin typeface="Helvetica" pitchFamily="2" charset="0"/>
              </a:rPr>
              <a:t>’ </a:t>
            </a:r>
            <a:r>
              <a:rPr lang="en-GB" dirty="0">
                <a:effectLst/>
                <a:latin typeface="Times" pitchFamily="2" charset="0"/>
              </a:rPr>
              <a:t>(Yeh,</a:t>
            </a:r>
          </a:p>
          <a:p>
            <a:r>
              <a:rPr lang="en-GB" dirty="0">
                <a:effectLst/>
                <a:latin typeface="Times" pitchFamily="2" charset="0"/>
              </a:rPr>
              <a:t> 2013:10).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1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3637-92C2-544E-90EC-0961B8BA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  <a:latin typeface="Times" pitchFamily="2" charset="0"/>
              </a:rPr>
              <a:t>Pema</a:t>
            </a:r>
            <a:r>
              <a:rPr lang="en-GB" dirty="0">
                <a:effectLst/>
                <a:latin typeface="Helvetica" pitchFamily="2" charset="0"/>
              </a:rPr>
              <a:t>’</a:t>
            </a:r>
            <a:r>
              <a:rPr lang="en-GB" dirty="0">
                <a:effectLst/>
                <a:latin typeface="Times" pitchFamily="2" charset="0"/>
              </a:rPr>
              <a:t>s cinema</a:t>
            </a:r>
            <a:br>
              <a:rPr lang="en-GB" dirty="0">
                <a:effectLst/>
                <a:latin typeface="Times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2304-411B-7547-B477-D95041E7D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effectLst/>
                <a:latin typeface="Times" pitchFamily="2" charset="0"/>
              </a:rPr>
              <a:t>the experience of being Tibetan inside the Tibetan areas of the PRC</a:t>
            </a:r>
            <a:r>
              <a:rPr lang="en-US" dirty="0">
                <a:effectLst/>
                <a:latin typeface="Times" pitchFamily="2" charset="0"/>
              </a:rPr>
              <a:t> today. </a:t>
            </a:r>
          </a:p>
          <a:p>
            <a:r>
              <a:rPr lang="en-US" dirty="0">
                <a:latin typeface="Times" pitchFamily="2" charset="0"/>
              </a:rPr>
              <a:t> “</a:t>
            </a:r>
            <a:r>
              <a:rPr lang="en-GB" dirty="0">
                <a:latin typeface="Times" pitchFamily="2" charset="0"/>
              </a:rPr>
              <a:t>A</a:t>
            </a:r>
            <a:r>
              <a:rPr lang="en-GB" dirty="0">
                <a:effectLst/>
                <a:latin typeface="Times" pitchFamily="2" charset="0"/>
              </a:rPr>
              <a:t> Tibetan homeland continues to appear in his </a:t>
            </a:r>
            <a:r>
              <a:rPr lang="en-GB" dirty="0">
                <a:effectLst/>
                <a:latin typeface="Helvetica" pitchFamily="2" charset="0"/>
              </a:rPr>
              <a:t>fi</a:t>
            </a:r>
            <a:r>
              <a:rPr lang="en-GB" dirty="0">
                <a:effectLst/>
                <a:latin typeface="Times" pitchFamily="2" charset="0"/>
              </a:rPr>
              <a:t>lms, but culture and tradition are being changed and threatened by imports from outside it. His protagonists continue to have a strong relation to the Tibetan land, but their cultural survival and how they should respond, whether understood in terms of preserving traditions or adapting to modernity, is in question.</a:t>
            </a:r>
            <a:r>
              <a:rPr lang="en-GB" dirty="0">
                <a:latin typeface="Times" pitchFamily="2" charset="0"/>
              </a:rPr>
              <a:t>” (Berry 2016:90)</a:t>
            </a:r>
          </a:p>
          <a:p>
            <a:r>
              <a:rPr lang="en-GB" dirty="0">
                <a:latin typeface="Times" pitchFamily="2" charset="0"/>
              </a:rPr>
              <a:t>T</a:t>
            </a:r>
            <a:r>
              <a:rPr lang="en-GB" dirty="0">
                <a:effectLst/>
                <a:latin typeface="Times" pitchFamily="2" charset="0"/>
              </a:rPr>
              <a:t>he distinctive high-plateau Tibetan landscape is traversed repeatedly with striking shots of the protagonist set against the landscape and whose inner landscape is also in transition.</a:t>
            </a:r>
          </a:p>
          <a:p>
            <a:r>
              <a:rPr lang="en-GB" dirty="0">
                <a:effectLst/>
                <a:latin typeface="Times" pitchFamily="2" charset="0"/>
              </a:rPr>
              <a:t>as part of a global road movie gerne? </a:t>
            </a:r>
          </a:p>
        </p:txBody>
      </p:sp>
    </p:spTree>
    <p:extLst>
      <p:ext uri="{BB962C8B-B14F-4D97-AF65-F5344CB8AC3E}">
        <p14:creationId xmlns:p14="http://schemas.microsoft.com/office/powerpoint/2010/main" val="141045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F070E-2501-C240-8BA9-FAF9D62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8" y="2153706"/>
            <a:ext cx="4391025" cy="1323439"/>
          </a:xfrm>
        </p:spPr>
        <p:txBody>
          <a:bodyPr anchor="t">
            <a:normAutofit/>
          </a:bodyPr>
          <a:lstStyle/>
          <a:p>
            <a:r>
              <a:rPr lang="en-GB" sz="3600" i="1" dirty="0">
                <a:solidFill>
                  <a:schemeClr val="bg1"/>
                </a:solidFill>
                <a:effectLst/>
                <a:latin typeface="Times" pitchFamily="2" charset="0"/>
              </a:rPr>
              <a:t>The Silent Holy Stones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523F0-94B4-F741-A25D-8406FCE5F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40" y="3213426"/>
            <a:ext cx="4391025" cy="245430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>
                    <a:alpha val="80000"/>
                  </a:schemeClr>
                </a:solidFill>
                <a:latin typeface="Times" pitchFamily="2" charset="0"/>
              </a:rPr>
              <a:t>T</a:t>
            </a:r>
            <a:r>
              <a:rPr lang="en-GB" sz="2000" dirty="0">
                <a:solidFill>
                  <a:schemeClr val="bg1">
                    <a:alpha val="80000"/>
                  </a:schemeClr>
                </a:solidFill>
                <a:effectLst/>
                <a:latin typeface="Times" pitchFamily="2" charset="0"/>
              </a:rPr>
              <a:t>he young monk’s fascination with the TV drama </a:t>
            </a:r>
            <a:r>
              <a:rPr lang="en-GB" sz="2000" i="1" dirty="0">
                <a:solidFill>
                  <a:schemeClr val="bg1">
                    <a:alpha val="80000"/>
                  </a:schemeClr>
                </a:solidFill>
                <a:effectLst/>
                <a:latin typeface="Times" pitchFamily="2" charset="0"/>
              </a:rPr>
              <a:t>Journey to the West. </a:t>
            </a:r>
            <a:endParaRPr lang="en-US" sz="11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1100" dirty="0">
                <a:solidFill>
                  <a:schemeClr val="bg1">
                    <a:alpha val="80000"/>
                  </a:schemeClr>
                </a:solidFill>
                <a:hlinkClick r:id="rId3"/>
              </a:rPr>
              <a:t>Link to the film: https://www.youtube.com/watch?v=1R2kZzIHjEE</a:t>
            </a:r>
            <a:r>
              <a:rPr lang="en-US" sz="1100" dirty="0">
                <a:solidFill>
                  <a:schemeClr val="bg1">
                    <a:alpha val="80000"/>
                  </a:schemeClr>
                </a:solidFill>
              </a:rPr>
              <a:t> </a:t>
            </a:r>
          </a:p>
        </p:txBody>
      </p:sp>
      <p:pic>
        <p:nvPicPr>
          <p:cNvPr id="4" name="Online Media 3" descr="The Silent Holy Stones - Official Trailer">
            <a:hlinkClick r:id="" action="ppaction://media"/>
            <a:extLst>
              <a:ext uri="{FF2B5EF4-FFF2-40B4-BE49-F238E27FC236}">
                <a16:creationId xmlns:a16="http://schemas.microsoft.com/office/drawing/2014/main" id="{82F47A44-FBD7-FF40-B15C-782BFC72C7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75183" y="641845"/>
            <a:ext cx="7116817" cy="533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D634-EA03-F042-96E6-5E52724FA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  <a:latin typeface="Times" pitchFamily="2" charset="0"/>
              </a:rPr>
              <a:t>The Search (</a:t>
            </a:r>
            <a:r>
              <a:rPr lang="bo-CN" dirty="0">
                <a:effectLst/>
                <a:latin typeface="Helvetica" pitchFamily="2" charset="0"/>
              </a:rPr>
              <a:t>འཚོལ</a:t>
            </a:r>
            <a:r>
              <a:rPr lang="bo-CN" dirty="0">
                <a:effectLst/>
                <a:latin typeface="Times" pitchFamily="2" charset="0"/>
              </a:rPr>
              <a:t>, </a:t>
            </a:r>
            <a:r>
              <a:rPr lang="ja-JP" altLang="en-US">
                <a:effectLst/>
                <a:latin typeface="Helvetica" pitchFamily="2" charset="0"/>
              </a:rPr>
              <a:t>寻找智美更登</a:t>
            </a:r>
            <a:r>
              <a:rPr lang="en-US" altLang="ja-JP" dirty="0">
                <a:effectLst/>
                <a:latin typeface="Times" pitchFamily="2" charset="0"/>
              </a:rPr>
              <a:t>, 2009)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C7264-A24D-E844-A983-7981F5D53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story of a director planning to make a film based on a traditional Tibetan performance piece. As he looks for the right actor, he travels around.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36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1522</Words>
  <Application>Microsoft Macintosh PowerPoint</Application>
  <PresentationFormat>Widescreen</PresentationFormat>
  <Paragraphs>93</Paragraphs>
  <Slides>28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YouTube Sans</vt:lpstr>
      <vt:lpstr>Arial</vt:lpstr>
      <vt:lpstr>Arial</vt:lpstr>
      <vt:lpstr>Calibri</vt:lpstr>
      <vt:lpstr>Calibri Light</vt:lpstr>
      <vt:lpstr>Helvetica</vt:lpstr>
      <vt:lpstr>Times</vt:lpstr>
      <vt:lpstr>Times New Roman</vt:lpstr>
      <vt:lpstr>Tw Cen MT</vt:lpstr>
      <vt:lpstr>Office Theme</vt:lpstr>
      <vt:lpstr>Week 11: Ethnic minority films and Artist moving images </vt:lpstr>
      <vt:lpstr>Pema Tseden’s cinema:</vt:lpstr>
      <vt:lpstr>Pema Tseden པད་མ་ཚེ་བརྟན།</vt:lpstr>
      <vt:lpstr>State official ‘minority nationalities film’</vt:lpstr>
      <vt:lpstr>The rise of Minority nationalities filmmakers in the commercialization of PRC’s film industries </vt:lpstr>
      <vt:lpstr>PowerPoint Presentation</vt:lpstr>
      <vt:lpstr>Pema’s cinema </vt:lpstr>
      <vt:lpstr>The Silent Holy Stones</vt:lpstr>
      <vt:lpstr>The Search (འཚོལ, 寻找智美更登, 2009)</vt:lpstr>
      <vt:lpstr>Lao Gou/Old Dog (ཁི་རྒན, 老狗, 2011) </vt:lpstr>
      <vt:lpstr>The Sacred Arrow (གཡའ་མདའ།, 五彩神箭, 2014)</vt:lpstr>
      <vt:lpstr>Taluo/Tharlo (ཐར་ལོ, 塔洛, 2015)</vt:lpstr>
      <vt:lpstr>PowerPoint Presentation</vt:lpstr>
      <vt:lpstr>Jinpa（撞死了一隻羊，2017） </vt:lpstr>
      <vt:lpstr>Balloon (དབུགས་ལྒང་།, 气球, 2019)</vt:lpstr>
      <vt:lpstr>PowerPoint Presentation</vt:lpstr>
      <vt:lpstr>Minority nationalities’ self representation in the age of new media</vt:lpstr>
      <vt:lpstr>PowerPoint Presentation</vt:lpstr>
      <vt:lpstr>Pema Tseden:</vt:lpstr>
      <vt:lpstr>The disruption of official interpretations and the activation of new ways of engaging Tibet:</vt:lpstr>
      <vt:lpstr>Against singular narrative: </vt:lpstr>
      <vt:lpstr>Open for interpretations</vt:lpstr>
      <vt:lpstr>PowerPoint Presentation</vt:lpstr>
      <vt:lpstr>Set of cinematic techniques </vt:lpstr>
      <vt:lpstr>Themes and concepts: a review </vt:lpstr>
      <vt:lpstr>Expanded cinema: Chinese artist moving images in gallery spaces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11: Ethnic minority films and Artist moving images  </dc:title>
  <dc:creator>Kiki Yu</dc:creator>
  <cp:lastModifiedBy>Kiki Yu</cp:lastModifiedBy>
  <cp:revision>52</cp:revision>
  <dcterms:created xsi:type="dcterms:W3CDTF">2022-12-06T12:01:35Z</dcterms:created>
  <dcterms:modified xsi:type="dcterms:W3CDTF">2022-12-07T15:18:36Z</dcterms:modified>
</cp:coreProperties>
</file>