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68" r:id="rId2"/>
    <p:sldId id="257" r:id="rId3"/>
    <p:sldId id="363" r:id="rId4"/>
    <p:sldId id="367" r:id="rId5"/>
    <p:sldId id="360" r:id="rId6"/>
    <p:sldId id="356" r:id="rId7"/>
    <p:sldId id="361" r:id="rId8"/>
    <p:sldId id="362" r:id="rId9"/>
    <p:sldId id="364" r:id="rId10"/>
    <p:sldId id="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4"/>
    <p:restoredTop sz="94683"/>
  </p:normalViewPr>
  <p:slideViewPr>
    <p:cSldViewPr snapToGrid="0" snapToObjects="1">
      <p:cViewPr varScale="1">
        <p:scale>
          <a:sx n="100" d="100"/>
          <a:sy n="100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C5FC-335B-D14B-B24C-AD311205FF68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BA23C-5258-764E-9532-771014A1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9B30-FA97-A640-88BD-31EEB8827C39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7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A766-7091-4E4B-A999-D7D976C0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E4FE4-8DEF-434E-80FF-8E9E987F9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F8A8-9016-3243-8719-0C849C87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D89-5EBA-CE4C-90CB-A9C1679FDACF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B9B70-EF29-1F4C-9DC0-6E1EBF3D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8050-2160-7C4A-8779-00F1898C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6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516E-6F01-6148-9C4B-39DAC4AD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BD3E7-3680-4044-9E4B-7128018B3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CB69-0757-1844-BC74-B748397E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7C3F-DC0D-1145-BC96-F26EEB194424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068D-765A-9549-970F-18C8AD55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75FB-F847-A044-A8A3-16E509F4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16962-ABEC-DD40-92BD-E5A282674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9D4AA-B897-8C43-8360-CE9B81756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BAB2D-4F73-8748-A344-D682BD8B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19D4-69A0-5C4A-8CE0-77F229C191B3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0B663-2252-DC49-A01F-98CD31BF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61D60-2322-6744-9A3D-FF7D48CD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8957-DEAF-814C-B4F8-492DAEED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7842-F284-AE43-B7F4-59F185E0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D2833-1C2A-DB4B-B3C4-18E26CC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222F-8B55-A040-BB3B-B393D4CB88F7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DDA3-3D6C-D448-AD8B-385D298B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9E9DB-F542-514D-8192-F4CB985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1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242F-476E-B646-896E-57E9C5A9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43353-6093-5046-B5E2-F2F3F8FA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8813-AAC9-FC47-A41C-41E245E9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979-852E-7E4E-ACF5-7610DDC51BD0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2B69-2181-DC4D-9D84-5C3D7836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BCC2-F36B-CF4B-A936-26D85FBB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9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EE74-8D46-0E4F-911A-40BB77FD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A56E-CAAE-324C-8088-322D649BC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B7A3C-67B0-664E-9D86-A64D80DB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C9B9-25BC-A74D-A856-90321ABD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1EF5-7861-784C-80A8-BD538B8C0922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72883-7483-4043-86D4-F60AF883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FC84-896E-FB44-86B1-57C6662D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8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BCBC-9EEA-D343-9389-46C457D7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C74E-0B48-6A43-BB14-FE42192D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B42F-B7B6-DE4C-9D1B-B04EB9637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C87F3-4237-074A-B29C-296D6C053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A7D5F-EDC4-6D43-853F-156BF778B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BD501-9558-6243-9238-B5BC9F8B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9CF9-9D2C-8D42-B181-7C3DBF9EE8B6}" type="datetime1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94743-CE64-EB4A-B55B-3ACF0B94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7E2D3-F593-B146-A0D9-15E5D400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F7E5-C6C3-AC4D-8B63-353D0541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C345C-8494-164C-A318-4C016320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7793-6A18-B041-9D77-D8A6F0289F12}" type="datetime1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63DB-4CCE-4E4B-B873-916977A9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B3558-9BEC-024E-A5F2-49A307D9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CE42A-C7CE-A840-B37A-827E2F85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72F-6145-DE44-B896-F2F1B4CDB59A}" type="datetime1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E6751-6EAD-0B4B-870F-E0F6F9A8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C8E1-4947-7E41-B649-72BBEE01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686C-B531-A342-BFA5-CF70FA44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6FFE-3E60-824E-9087-9F27E38D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34EC-8259-2243-A133-70BF778B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0435-BC49-384A-AC85-281EB904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4785-FEA4-624F-B1DC-96D7A93D14F0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7596-D10F-9247-9F13-AC79200D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7EC0-2BDB-894F-B408-04CE835E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31A0-1499-674D-B091-E7FF7519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BE0DD-9FBE-D044-A79C-2A590AA1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F444C-C360-8744-8ABE-1BCA83B1B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C1405-E7FB-D948-BA3C-133BD3EF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A35-D2A7-7A4E-9CEA-6AB5730EDABA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84BD9-5CB9-ED42-B28C-FC47DBE9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FAC0C-0080-2042-B72A-2A1B52CF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6D198-32A5-274E-9198-6CA845E3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E9328-400F-EC44-B090-809A5AF11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9F86-05F5-E842-AD4F-81E69A440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9A71-5694-BF49-A2DE-5C09B456A811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ABA5-2607-9E48-B3C1-C4382E49A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A302-E5FC-7348-B4C0-C7F8E8B6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wf-sGqBsWv4&amp;ab_channel=BBCRadi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7899"/>
            <a:ext cx="9144000" cy="1520073"/>
          </a:xfrm>
        </p:spPr>
        <p:txBody>
          <a:bodyPr>
            <a:noAutofit/>
          </a:bodyPr>
          <a:lstStyle/>
          <a:p>
            <a:r>
              <a:rPr lang="en-GB" sz="4000" dirty="0"/>
              <a:t>The theoretical underpinnings of research and research methods (part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7543"/>
            <a:ext cx="9144000" cy="1655762"/>
          </a:xfrm>
        </p:spPr>
        <p:txBody>
          <a:bodyPr/>
          <a:lstStyle/>
          <a:p>
            <a:r>
              <a:rPr lang="en-GB" dirty="0"/>
              <a:t>Module leader: Giuliano Russo</a:t>
            </a:r>
          </a:p>
          <a:p>
            <a:endParaRPr lang="en-GB" dirty="0"/>
          </a:p>
          <a:p>
            <a:r>
              <a:rPr lang="en-GB" u="sng" dirty="0"/>
              <a:t>October 2</a:t>
            </a:r>
            <a:r>
              <a:rPr lang="en-GB" u="sng" baseline="30000" dirty="0"/>
              <a:t>nd</a:t>
            </a:r>
            <a:r>
              <a:rPr lang="en-GB" u="sng" dirty="0"/>
              <a:t> 2020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590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BSc Dissertation Module (IPH6102)</a:t>
            </a:r>
          </a:p>
        </p:txBody>
      </p:sp>
    </p:spTree>
    <p:extLst>
      <p:ext uri="{BB962C8B-B14F-4D97-AF65-F5344CB8AC3E}">
        <p14:creationId xmlns:p14="http://schemas.microsoft.com/office/powerpoint/2010/main" val="86192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CEE7-53E9-EE4C-BE9B-FCECE72F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C98B2-30BE-894E-ADBE-82BAF74B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Science and knowledge are built on empirical observations and theoretical constructs</a:t>
            </a:r>
          </a:p>
          <a:p>
            <a:r>
              <a:rPr lang="en-GB" dirty="0"/>
              <a:t>We must use our findings to build a wider theory that explains how things work</a:t>
            </a:r>
          </a:p>
          <a:p>
            <a:r>
              <a:rPr lang="en-GB" dirty="0"/>
              <a:t>But while some say there are objective facts to be discovered (positivists), others say it is the interpretation of events that matters (interpretivists)</a:t>
            </a:r>
          </a:p>
          <a:p>
            <a:r>
              <a:rPr lang="en-GB" dirty="0"/>
              <a:t>Such scientific theories must make predictions that are ‘falsifiable’ and discreet </a:t>
            </a:r>
          </a:p>
          <a:p>
            <a:r>
              <a:rPr lang="en-GB" dirty="0"/>
              <a:t>The science of how to make science is </a:t>
            </a:r>
            <a:r>
              <a:rPr lang="en-GB"/>
              <a:t>called epistemology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851F7-C882-9B45-A6BC-A4A08B87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5DEB-7029-794F-92B1-19551F96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scientific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FC65-8100-A241-BCD6-D10CC135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activity of ‘finding out’ about a phenomenon or an event following a rigorous scientific method, the outputs contribute to an existing body of knowledge on the subject</a:t>
            </a:r>
          </a:p>
          <a:p>
            <a:r>
              <a:rPr lang="en-GB" dirty="0"/>
              <a:t>‘Science’ as knowledge, broadly divided into natural and social sciences – but also into ‘basic’ and applied sciences</a:t>
            </a:r>
          </a:p>
          <a:p>
            <a:r>
              <a:rPr lang="en-GB" dirty="0"/>
              <a:t>Theory (logic) and empirical observations (evidence) are the two pillars of science through which knowledge is built</a:t>
            </a:r>
          </a:p>
          <a:p>
            <a:r>
              <a:rPr lang="en-GB" dirty="0"/>
              <a:t>Theories must be falsifiable (Popper), but how do we know that observations are true, particularly for social science phenomena?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6E14-F03C-9848-9AAC-FEBDBBAB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9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F571-72C4-A840-9B1D-A987C5D8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Theories of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209D-9F56-524F-A998-9A009812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6172200" cy="47688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Epistemology – the science of understanding science</a:t>
            </a:r>
          </a:p>
          <a:p>
            <a:r>
              <a:rPr lang="en-GB" dirty="0"/>
              <a:t>Karl Popper: the importance of ‘falsifying’ scientific theories</a:t>
            </a:r>
          </a:p>
          <a:p>
            <a:r>
              <a:rPr lang="en-GB" dirty="0"/>
              <a:t>The scientific method is reversed: no longer emphasis on validating theories, but rather on strengthening them through attempts to disprove!</a:t>
            </a:r>
          </a:p>
          <a:p>
            <a:r>
              <a:rPr lang="en-GB" dirty="0"/>
              <a:t>Watch this video on Popper’s idea of science as a ‘falsification method’</a:t>
            </a:r>
          </a:p>
          <a:p>
            <a:r>
              <a:rPr lang="en-GB" dirty="0">
                <a:hlinkClick r:id="rId2"/>
              </a:rPr>
              <a:t>https://www.youtube.com/watch?v=wf-sGqBsWv4&amp;ab_channel=BBCRadio4</a:t>
            </a:r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A0B48-2178-7B4E-A880-7EFFFF0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F2063-D11A-4A42-BF60-6B22EC39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891" y="1690688"/>
            <a:ext cx="3299108" cy="3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8D57-A35E-9640-9DCC-A4146284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/>
          <a:lstStyle/>
          <a:p>
            <a:r>
              <a:rPr lang="en-GB" dirty="0"/>
              <a:t>But who says there are objective, real world phenomena to be discovered out there?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4EDED-D9D2-AC41-A2C2-16C76328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6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1222AEEE-EFF6-4EB1-934B-8D6309CD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3678"/>
            <a:ext cx="8229600" cy="1143000"/>
          </a:xfrm>
        </p:spPr>
        <p:txBody>
          <a:bodyPr/>
          <a:lstStyle/>
          <a:p>
            <a:r>
              <a:rPr lang="en-GB" altLang="en-US" sz="3600" dirty="0">
                <a:solidFill>
                  <a:srgbClr val="008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Positivism vs </a:t>
            </a:r>
            <a:r>
              <a:rPr lang="en-GB" altLang="en-US" sz="3600" dirty="0" err="1">
                <a:solidFill>
                  <a:srgbClr val="008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interpretivism</a:t>
            </a:r>
            <a:endParaRPr lang="en-US" altLang="en-US" sz="3600" dirty="0">
              <a:solidFill>
                <a:srgbClr val="008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pic>
        <p:nvPicPr>
          <p:cNvPr id="5" name="Picture 4" descr="Image result for epistemolog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38769"/>
            <a:ext cx="7543970" cy="49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7944" y="6308079"/>
            <a:ext cx="3520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</a:rPr>
              <a:t>Whose</a:t>
            </a:r>
            <a:r>
              <a:rPr lang="en-GB" sz="2400" dirty="0">
                <a:solidFill>
                  <a:srgbClr val="C00000"/>
                </a:solidFill>
              </a:rPr>
              <a:t> knowledge counts?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24768-E952-BF4B-B69C-6EB5BAF0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1222AEEE-EFF6-4EB1-934B-8D6309CD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3678"/>
            <a:ext cx="8229600" cy="1143000"/>
          </a:xfrm>
        </p:spPr>
        <p:txBody>
          <a:bodyPr/>
          <a:lstStyle/>
          <a:p>
            <a:r>
              <a:rPr lang="en-GB" altLang="en-US" sz="3600" dirty="0">
                <a:solidFill>
                  <a:srgbClr val="008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Positivism vs </a:t>
            </a:r>
            <a:r>
              <a:rPr lang="en-GB" altLang="en-US" sz="3600" dirty="0" err="1">
                <a:solidFill>
                  <a:srgbClr val="008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interpretivism</a:t>
            </a:r>
            <a:endParaRPr lang="en-US" altLang="en-US" sz="3600" dirty="0">
              <a:solidFill>
                <a:srgbClr val="008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8942"/>
              </p:ext>
            </p:extLst>
          </p:nvPr>
        </p:nvGraphicFramePr>
        <p:xfrm>
          <a:off x="307571" y="1433342"/>
          <a:ext cx="11568546" cy="5344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4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4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000" u="none" dirty="0">
                          <a:solidFill>
                            <a:schemeClr val="bg1"/>
                          </a:solidFill>
                        </a:rPr>
                        <a:t>Positivism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000" u="none" dirty="0" err="1">
                          <a:solidFill>
                            <a:schemeClr val="bg1"/>
                          </a:solidFill>
                        </a:rPr>
                        <a:t>Interpretivism</a:t>
                      </a:r>
                      <a:endParaRPr lang="en-GB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21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Assumes that</a:t>
                      </a:r>
                      <a:r>
                        <a:rPr lang="en-GB" sz="2000" u="none" baseline="0" dirty="0"/>
                        <a:t> society has objective social facts</a:t>
                      </a:r>
                      <a:endParaRPr lang="en-GB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Assumes reality is constructed through the meanings created by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4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Objective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Subjective</a:t>
                      </a:r>
                      <a:r>
                        <a:rPr lang="en-GB" sz="2000" u="none" baseline="0" dirty="0"/>
                        <a:t> meaning</a:t>
                      </a:r>
                      <a:endParaRPr lang="en-GB" sz="2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21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Based</a:t>
                      </a:r>
                      <a:r>
                        <a:rPr lang="en-GB" sz="2000" u="none" baseline="0" dirty="0"/>
                        <a:t> on verifiable observations and measurable relations and causal links between observations</a:t>
                      </a:r>
                      <a:endParaRPr lang="en-GB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Rejection of absolute facts;</a:t>
                      </a:r>
                      <a:r>
                        <a:rPr lang="en-GB" sz="2000" u="none" baseline="0" dirty="0"/>
                        <a:t> facts based on perception rather that objective truth</a:t>
                      </a:r>
                      <a:endParaRPr lang="en-GB" sz="2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87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Research as value free and researcher as neutral observer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Researcher</a:t>
                      </a:r>
                      <a:r>
                        <a:rPr lang="en-GB" sz="2000" u="none" baseline="0" dirty="0"/>
                        <a:t> should develop rapport with subject and be reflective</a:t>
                      </a:r>
                      <a:endParaRPr lang="en-GB" sz="2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958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Aims</a:t>
                      </a:r>
                      <a:r>
                        <a:rPr lang="en-GB" sz="2000" u="none" baseline="0" dirty="0"/>
                        <a:t> to e</a:t>
                      </a:r>
                      <a:r>
                        <a:rPr lang="en-GB" sz="2000" u="none" dirty="0"/>
                        <a:t>xplain</a:t>
                      </a:r>
                      <a:r>
                        <a:rPr lang="en-GB" sz="2000" u="none" baseline="0" dirty="0"/>
                        <a:t> and s</a:t>
                      </a:r>
                      <a:r>
                        <a:rPr lang="en-GB" sz="2000" u="none" dirty="0"/>
                        <a:t>trong of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Aims</a:t>
                      </a:r>
                      <a:r>
                        <a:rPr lang="en-GB" sz="2000" u="none" baseline="0" dirty="0"/>
                        <a:t> to interpret and w</a:t>
                      </a:r>
                      <a:r>
                        <a:rPr lang="en-GB" sz="2000" u="none" dirty="0"/>
                        <a:t>eak on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9502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Surveys,</a:t>
                      </a:r>
                      <a:r>
                        <a:rPr lang="en-GB" sz="2000" u="none" baseline="0" dirty="0"/>
                        <a:t> questionnaires, structured interviews, experiments</a:t>
                      </a:r>
                      <a:endParaRPr lang="en-GB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/>
                        <a:t>Semi-structured</a:t>
                      </a:r>
                      <a:r>
                        <a:rPr lang="en-GB" sz="2000" u="none" baseline="0" dirty="0"/>
                        <a:t> or u</a:t>
                      </a:r>
                      <a:r>
                        <a:rPr lang="en-GB" sz="2000" u="none" dirty="0"/>
                        <a:t>nstructured interviews, ethnography, participant</a:t>
                      </a:r>
                      <a:r>
                        <a:rPr lang="en-GB" sz="2000" u="none" baseline="0" dirty="0"/>
                        <a:t> observations</a:t>
                      </a:r>
                      <a:endParaRPr lang="en-GB" sz="2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2B036-6C79-3F4B-8255-271CBBBC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5EE6-A5DA-CC44-9497-4DD18A6F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research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CA441-CAC5-CF44-AD53-9A821F7B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really operates on two levels: collecting data and building explanations (theory), in a cycle</a:t>
            </a:r>
          </a:p>
          <a:p>
            <a:r>
              <a:rPr lang="en-GB" dirty="0"/>
              <a:t>Such process can be: </a:t>
            </a:r>
          </a:p>
          <a:p>
            <a:pPr lvl="1"/>
            <a:r>
              <a:rPr lang="en-GB" dirty="0"/>
              <a:t>Deductive (from the </a:t>
            </a:r>
            <a:r>
              <a:rPr lang="en-GB" i="1" dirty="0"/>
              <a:t>a priori </a:t>
            </a:r>
            <a:r>
              <a:rPr lang="en-GB" dirty="0"/>
              <a:t>theory you make predictions and hypotheses, than can be validated of falsified)</a:t>
            </a:r>
          </a:p>
          <a:p>
            <a:pPr lvl="1"/>
            <a:r>
              <a:rPr lang="en-GB" dirty="0"/>
              <a:t>Inductive (you observe something, and try to explain it a posteriori)</a:t>
            </a:r>
          </a:p>
          <a:p>
            <a:r>
              <a:rPr lang="en-GB" dirty="0"/>
              <a:t>Both ways need to follow a rigorous scientific method, a standardised set of techniques on how to make valid observations, interpret results and generalise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EEEDA-7636-614E-9378-ABDE8DF2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3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1BFD-A351-9441-9658-125D724B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cycle of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AD141-C8DC-8B43-875A-00CA546F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508413"/>
            <a:ext cx="9359900" cy="4533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0FA08-9295-BF4F-81E0-A28BE1C1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9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3439-0447-104B-9ECC-0CAE13D0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how do we go about researching a topic?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A58FBF-9319-CA46-9EEC-6BD4FC3CC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956" y="1825625"/>
            <a:ext cx="5044088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2527D-2A96-CF47-B3B5-3879B638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7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520</Words>
  <Application>Microsoft Macintosh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Times</vt:lpstr>
      <vt:lpstr>Office Theme</vt:lpstr>
      <vt:lpstr>The theoretical underpinnings of research and research methods (part 1)</vt:lpstr>
      <vt:lpstr>What is scientific research?</vt:lpstr>
      <vt:lpstr>Theories of research </vt:lpstr>
      <vt:lpstr>But who says there are objective, real world phenomena to be discovered out there?</vt:lpstr>
      <vt:lpstr>Positivism vs interpretivism</vt:lpstr>
      <vt:lpstr>Positivism vs interpretivism</vt:lpstr>
      <vt:lpstr>The research cycle</vt:lpstr>
      <vt:lpstr>The cycle of research</vt:lpstr>
      <vt:lpstr>So, how do we go about researching a topic?</vt:lpstr>
      <vt:lpstr>Take away points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underpinnings of research and research methods</dc:title>
  <dc:creator>Microsoft Office User</dc:creator>
  <cp:lastModifiedBy>Microsoft Office User</cp:lastModifiedBy>
  <cp:revision>23</cp:revision>
  <dcterms:created xsi:type="dcterms:W3CDTF">2019-09-26T11:03:53Z</dcterms:created>
  <dcterms:modified xsi:type="dcterms:W3CDTF">2020-09-08T17:59:13Z</dcterms:modified>
</cp:coreProperties>
</file>