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5" r:id="rId3"/>
    <p:sldId id="278" r:id="rId4"/>
    <p:sldId id="276" r:id="rId5"/>
    <p:sldId id="277" r:id="rId6"/>
    <p:sldId id="280" r:id="rId7"/>
    <p:sldId id="281" r:id="rId8"/>
    <p:sldId id="282" r:id="rId9"/>
    <p:sldId id="279"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07"/>
  </p:normalViewPr>
  <p:slideViewPr>
    <p:cSldViewPr snapToGrid="0">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71687-A144-12C0-8B6A-CBE53A1EA92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7685C10-A7CE-569E-06A1-579592B8AA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9E29CE7-9F72-288F-5081-021E28BCA5FE}"/>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5" name="Footer Placeholder 4">
            <a:extLst>
              <a:ext uri="{FF2B5EF4-FFF2-40B4-BE49-F238E27FC236}">
                <a16:creationId xmlns:a16="http://schemas.microsoft.com/office/drawing/2014/main" id="{AC4376AE-907C-32BD-CC67-7B902E6795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F8B9F9-9EEF-BB3B-A467-C9F08F3AC061}"/>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676575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0C589-DD68-9319-CDC0-2797A4F2BD5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A5470FA-79EC-84E5-839C-BF31337DC02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0AFF8B4-76CE-D7EE-957B-2515AE0C2767}"/>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5" name="Footer Placeholder 4">
            <a:extLst>
              <a:ext uri="{FF2B5EF4-FFF2-40B4-BE49-F238E27FC236}">
                <a16:creationId xmlns:a16="http://schemas.microsoft.com/office/drawing/2014/main" id="{9F635640-7701-BF61-476C-A7FAE7F8AD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8E6349-C514-A124-1167-04B5F82A467A}"/>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374988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1CF7B3-1456-4DD2-77C9-E1DB43B2318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C7086F9-EBFE-64B0-97AC-60F9A3D61E0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3A808A-0EB3-75E6-689E-D9BA542011F6}"/>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5" name="Footer Placeholder 4">
            <a:extLst>
              <a:ext uri="{FF2B5EF4-FFF2-40B4-BE49-F238E27FC236}">
                <a16:creationId xmlns:a16="http://schemas.microsoft.com/office/drawing/2014/main" id="{2EB48896-FDCC-457C-C152-DDF43F53F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3DB965-017D-9A2C-063A-3D4511FD9D4A}"/>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515723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4FA4BE-E796-03A6-11FF-EA38456F68A6}"/>
              </a:ext>
            </a:extLst>
          </p:cNvPr>
          <p:cNvSpPr>
            <a:spLocks noGrp="1"/>
          </p:cNvSpPr>
          <p:nvPr>
            <p:ph idx="1"/>
          </p:nvPr>
        </p:nvSpPr>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0"/>
            <a:r>
              <a:rPr lang="en-GB" dirty="0"/>
              <a:t>Second level</a:t>
            </a:r>
          </a:p>
          <a:p>
            <a:pPr lvl="0"/>
            <a:r>
              <a:rPr lang="en-GB" dirty="0"/>
              <a:t>Third level</a:t>
            </a:r>
          </a:p>
          <a:p>
            <a:pPr lvl="0"/>
            <a:r>
              <a:rPr lang="en-GB" dirty="0"/>
              <a:t>Fourth level</a:t>
            </a:r>
          </a:p>
          <a:p>
            <a:pPr lvl="0"/>
            <a:r>
              <a:rPr lang="en-GB" dirty="0"/>
              <a:t>Fifth level</a:t>
            </a:r>
            <a:endParaRPr lang="en-US" dirty="0"/>
          </a:p>
        </p:txBody>
      </p:sp>
      <p:sp>
        <p:nvSpPr>
          <p:cNvPr id="4" name="Date Placeholder 3">
            <a:extLst>
              <a:ext uri="{FF2B5EF4-FFF2-40B4-BE49-F238E27FC236}">
                <a16:creationId xmlns:a16="http://schemas.microsoft.com/office/drawing/2014/main" id="{CF793F2A-D6EF-1F0A-83BE-A792F8C250DE}"/>
              </a:ext>
            </a:extLst>
          </p:cNvPr>
          <p:cNvSpPr>
            <a:spLocks noGrp="1"/>
          </p:cNvSpPr>
          <p:nvPr>
            <p:ph type="dt" sz="half" idx="10"/>
          </p:nvPr>
        </p:nvSpPr>
        <p:spPr/>
        <p:txBody>
          <a:bodyPr/>
          <a:lstStyle/>
          <a:p>
            <a:fld id="{4F623A9A-02C3-3044-8C7E-B6A6C69AA51C}" type="datetimeFigureOut">
              <a:rPr lang="en-US" smtClean="0"/>
              <a:t>11/1/22</a:t>
            </a:fld>
            <a:endParaRPr lang="en-US"/>
          </a:p>
        </p:txBody>
      </p:sp>
      <p:sp>
        <p:nvSpPr>
          <p:cNvPr id="5" name="Footer Placeholder 4">
            <a:extLst>
              <a:ext uri="{FF2B5EF4-FFF2-40B4-BE49-F238E27FC236}">
                <a16:creationId xmlns:a16="http://schemas.microsoft.com/office/drawing/2014/main" id="{F60B4EDD-4FC7-B329-82E0-BA48F378C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EB28CF-E09F-C322-1E4D-25813F741AB0}"/>
              </a:ext>
            </a:extLst>
          </p:cNvPr>
          <p:cNvSpPr>
            <a:spLocks noGrp="1"/>
          </p:cNvSpPr>
          <p:nvPr>
            <p:ph type="sldNum" sz="quarter" idx="12"/>
          </p:nvPr>
        </p:nvSpPr>
        <p:spPr/>
        <p:txBody>
          <a:bodyPr/>
          <a:lstStyle/>
          <a:p>
            <a:fld id="{FB045B7C-3454-7040-9360-7C1922E4393B}" type="slidenum">
              <a:rPr lang="en-US" smtClean="0"/>
              <a:t>‹#›</a:t>
            </a:fld>
            <a:endParaRPr lang="en-US"/>
          </a:p>
        </p:txBody>
      </p:sp>
    </p:spTree>
    <p:extLst>
      <p:ext uri="{BB962C8B-B14F-4D97-AF65-F5344CB8AC3E}">
        <p14:creationId xmlns:p14="http://schemas.microsoft.com/office/powerpoint/2010/main" val="2953503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4FA4BE-E796-03A6-11FF-EA38456F68A6}"/>
              </a:ext>
            </a:extLst>
          </p:cNvPr>
          <p:cNvSpPr>
            <a:spLocks noGrp="1"/>
          </p:cNvSpPr>
          <p:nvPr>
            <p:ph idx="1"/>
          </p:nvPr>
        </p:nvSpPr>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dirty="0"/>
              <a:t>Click to edit Master text styles</a:t>
            </a:r>
          </a:p>
          <a:p>
            <a:pPr lvl="0"/>
            <a:r>
              <a:rPr lang="en-GB" dirty="0"/>
              <a:t>Second level</a:t>
            </a:r>
          </a:p>
          <a:p>
            <a:pPr lvl="0"/>
            <a:r>
              <a:rPr lang="en-GB" dirty="0"/>
              <a:t>Third level</a:t>
            </a:r>
          </a:p>
          <a:p>
            <a:pPr lvl="0"/>
            <a:r>
              <a:rPr lang="en-GB" dirty="0"/>
              <a:t>Fourth level</a:t>
            </a:r>
          </a:p>
          <a:p>
            <a:pPr lvl="0"/>
            <a:r>
              <a:rPr lang="en-GB" dirty="0"/>
              <a:t>Fifth level</a:t>
            </a:r>
            <a:endParaRPr lang="en-US" dirty="0"/>
          </a:p>
        </p:txBody>
      </p:sp>
      <p:sp>
        <p:nvSpPr>
          <p:cNvPr id="4" name="Date Placeholder 3">
            <a:extLst>
              <a:ext uri="{FF2B5EF4-FFF2-40B4-BE49-F238E27FC236}">
                <a16:creationId xmlns:a16="http://schemas.microsoft.com/office/drawing/2014/main" id="{CF793F2A-D6EF-1F0A-83BE-A792F8C250DE}"/>
              </a:ext>
            </a:extLst>
          </p:cNvPr>
          <p:cNvSpPr>
            <a:spLocks noGrp="1"/>
          </p:cNvSpPr>
          <p:nvPr>
            <p:ph type="dt" sz="half" idx="10"/>
          </p:nvPr>
        </p:nvSpPr>
        <p:spPr/>
        <p:txBody>
          <a:bodyPr/>
          <a:lstStyle/>
          <a:p>
            <a:fld id="{4F623A9A-02C3-3044-8C7E-B6A6C69AA51C}" type="datetimeFigureOut">
              <a:rPr lang="en-US" smtClean="0"/>
              <a:t>11/1/22</a:t>
            </a:fld>
            <a:endParaRPr lang="en-US"/>
          </a:p>
        </p:txBody>
      </p:sp>
      <p:sp>
        <p:nvSpPr>
          <p:cNvPr id="5" name="Footer Placeholder 4">
            <a:extLst>
              <a:ext uri="{FF2B5EF4-FFF2-40B4-BE49-F238E27FC236}">
                <a16:creationId xmlns:a16="http://schemas.microsoft.com/office/drawing/2014/main" id="{F60B4EDD-4FC7-B329-82E0-BA48F378C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EB28CF-E09F-C322-1E4D-25813F741AB0}"/>
              </a:ext>
            </a:extLst>
          </p:cNvPr>
          <p:cNvSpPr>
            <a:spLocks noGrp="1"/>
          </p:cNvSpPr>
          <p:nvPr>
            <p:ph type="sldNum" sz="quarter" idx="12"/>
          </p:nvPr>
        </p:nvSpPr>
        <p:spPr/>
        <p:txBody>
          <a:bodyPr/>
          <a:lstStyle/>
          <a:p>
            <a:fld id="{FB045B7C-3454-7040-9360-7C1922E4393B}" type="slidenum">
              <a:rPr lang="en-US" smtClean="0"/>
              <a:t>‹#›</a:t>
            </a:fld>
            <a:endParaRPr lang="en-US"/>
          </a:p>
        </p:txBody>
      </p:sp>
    </p:spTree>
    <p:extLst>
      <p:ext uri="{BB962C8B-B14F-4D97-AF65-F5344CB8AC3E}">
        <p14:creationId xmlns:p14="http://schemas.microsoft.com/office/powerpoint/2010/main" val="113430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9190B-505B-E124-AC29-DF4C9F5E204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9AB017D-684E-C69E-93E7-B0B3C78538E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29E3F10-79A7-DD85-B996-34D569D113E8}"/>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5" name="Footer Placeholder 4">
            <a:extLst>
              <a:ext uri="{FF2B5EF4-FFF2-40B4-BE49-F238E27FC236}">
                <a16:creationId xmlns:a16="http://schemas.microsoft.com/office/drawing/2014/main" id="{E5DAB060-B955-71D4-A88F-2E8B4A4C27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A5CDA4-43BF-5673-9919-E717DF01D217}"/>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1644845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74824-4F1A-9CE1-7AD5-DA9CF00DE1F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88FEF70-5754-9A07-887B-FF653C8E41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5A7FE3A-1248-8475-B94A-F200AB1B3E1D}"/>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5" name="Footer Placeholder 4">
            <a:extLst>
              <a:ext uri="{FF2B5EF4-FFF2-40B4-BE49-F238E27FC236}">
                <a16:creationId xmlns:a16="http://schemas.microsoft.com/office/drawing/2014/main" id="{0B7814A3-8F2F-AA27-856E-48A3D213F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73676-0662-6988-67B2-741CD79DBB97}"/>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4046293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92B4D-E63B-6FDA-04C5-A1393648204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0650192-51BF-98A9-7D22-399CE046E58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940BF20-446F-B5DA-5643-59777CD57D8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D31684F-004C-5F7E-9FE4-89129218FCBF}"/>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6" name="Footer Placeholder 5">
            <a:extLst>
              <a:ext uri="{FF2B5EF4-FFF2-40B4-BE49-F238E27FC236}">
                <a16:creationId xmlns:a16="http://schemas.microsoft.com/office/drawing/2014/main" id="{E3603756-052D-7C05-B1FB-238E491EB0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424C08-E80F-6860-DA4F-0A16DB3AB2F2}"/>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2784932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E22A2-DF08-1100-B291-2D70400546C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AF17574-D30E-A36E-00ED-40AC646C4D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ABE4B6F-DCBB-D0EA-FDFA-7594F6D4223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995AEC9-273F-0030-A043-60B4D872B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83B2A5D-69AB-42AD-3097-BBEBEFAB089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B1E7F45-8440-EB52-D5D8-9F999583E000}"/>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8" name="Footer Placeholder 7">
            <a:extLst>
              <a:ext uri="{FF2B5EF4-FFF2-40B4-BE49-F238E27FC236}">
                <a16:creationId xmlns:a16="http://schemas.microsoft.com/office/drawing/2014/main" id="{925A27B2-B775-D8C1-C19B-4952D46217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1F32D7-B5E8-737D-DA4D-67FDDA6357C7}"/>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4219799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EACB0-A39F-3017-F3D6-2FEC4725F61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6B22259-CA88-941D-2A8F-E94FBB7501E0}"/>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4" name="Footer Placeholder 3">
            <a:extLst>
              <a:ext uri="{FF2B5EF4-FFF2-40B4-BE49-F238E27FC236}">
                <a16:creationId xmlns:a16="http://schemas.microsoft.com/office/drawing/2014/main" id="{F27B19B6-12F5-7325-E4B2-93D7534F99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A07F79-A92C-34A7-429F-257A66C44032}"/>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2575482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13404F-2FCA-0833-CF74-A3E38ABAB444}"/>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3" name="Footer Placeholder 2">
            <a:extLst>
              <a:ext uri="{FF2B5EF4-FFF2-40B4-BE49-F238E27FC236}">
                <a16:creationId xmlns:a16="http://schemas.microsoft.com/office/drawing/2014/main" id="{ED262C0D-B1A3-C4B6-F6AD-AFF7D0A9DA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535F4D-0AD9-BDCC-719E-AD78E685D4D6}"/>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76537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C0B0-93B6-FDCA-0147-86DA99ADFF9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4AA095A-483E-4AD7-5604-32D638E936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12AD365-0DEF-FBCC-8701-33CCC5D13F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59ABF04-4593-CF76-9590-C350CDBD9DB0}"/>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6" name="Footer Placeholder 5">
            <a:extLst>
              <a:ext uri="{FF2B5EF4-FFF2-40B4-BE49-F238E27FC236}">
                <a16:creationId xmlns:a16="http://schemas.microsoft.com/office/drawing/2014/main" id="{AAFF45AD-FAF6-3DE8-D97C-1CCC8DACF5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16A833-8017-76AB-0C3E-3AC19F7E4918}"/>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714580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933E8-6A42-D9B2-A24C-16CAC288D50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69B9B2F-4ACC-2DEA-F9A7-8D1FB21347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CB2D6D-FFDF-C41D-CAD5-6DEAF2BEF2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0017E4D-F3E9-0769-DEB3-C5E1AB435922}"/>
              </a:ext>
            </a:extLst>
          </p:cNvPr>
          <p:cNvSpPr>
            <a:spLocks noGrp="1"/>
          </p:cNvSpPr>
          <p:nvPr>
            <p:ph type="dt" sz="half" idx="10"/>
          </p:nvPr>
        </p:nvSpPr>
        <p:spPr/>
        <p:txBody>
          <a:bodyPr/>
          <a:lstStyle/>
          <a:p>
            <a:fld id="{C90D5FA2-5607-DF45-8533-D04D15306DB7}" type="datetimeFigureOut">
              <a:rPr lang="en-US" smtClean="0"/>
              <a:t>11/1/22</a:t>
            </a:fld>
            <a:endParaRPr lang="en-US"/>
          </a:p>
        </p:txBody>
      </p:sp>
      <p:sp>
        <p:nvSpPr>
          <p:cNvPr id="6" name="Footer Placeholder 5">
            <a:extLst>
              <a:ext uri="{FF2B5EF4-FFF2-40B4-BE49-F238E27FC236}">
                <a16:creationId xmlns:a16="http://schemas.microsoft.com/office/drawing/2014/main" id="{5F172202-8C2D-A10C-F026-E3FFA3C234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A99205-BF8A-6347-BCA1-F11A8D1D7B47}"/>
              </a:ext>
            </a:extLst>
          </p:cNvPr>
          <p:cNvSpPr>
            <a:spLocks noGrp="1"/>
          </p:cNvSpPr>
          <p:nvPr>
            <p:ph type="sldNum" sz="quarter" idx="12"/>
          </p:nvPr>
        </p:nvSpPr>
        <p:spPr/>
        <p:txBody>
          <a:bodyPr/>
          <a:lstStyle/>
          <a:p>
            <a:fld id="{13B67F39-5201-EC44-A86E-EE324598EA1A}" type="slidenum">
              <a:rPr lang="en-US" smtClean="0"/>
              <a:t>‹#›</a:t>
            </a:fld>
            <a:endParaRPr lang="en-US"/>
          </a:p>
        </p:txBody>
      </p:sp>
    </p:spTree>
    <p:extLst>
      <p:ext uri="{BB962C8B-B14F-4D97-AF65-F5344CB8AC3E}">
        <p14:creationId xmlns:p14="http://schemas.microsoft.com/office/powerpoint/2010/main" val="1425847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6A2ACF-E7B3-E28E-CB31-FF6A5D60E2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B05FE93-3ACE-0397-22FD-969C6787A2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1888763-769D-EA82-D413-C77AD58118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D5FA2-5607-DF45-8533-D04D15306DB7}" type="datetimeFigureOut">
              <a:rPr lang="en-US" smtClean="0"/>
              <a:t>11/1/22</a:t>
            </a:fld>
            <a:endParaRPr lang="en-US"/>
          </a:p>
        </p:txBody>
      </p:sp>
      <p:sp>
        <p:nvSpPr>
          <p:cNvPr id="5" name="Footer Placeholder 4">
            <a:extLst>
              <a:ext uri="{FF2B5EF4-FFF2-40B4-BE49-F238E27FC236}">
                <a16:creationId xmlns:a16="http://schemas.microsoft.com/office/drawing/2014/main" id="{B61E35EE-EF08-4E92-3678-570376C55B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C53DE4-4BF2-E010-DE5C-325E1501D0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67F39-5201-EC44-A86E-EE324598EA1A}" type="slidenum">
              <a:rPr lang="en-US" smtClean="0"/>
              <a:t>‹#›</a:t>
            </a:fld>
            <a:endParaRPr lang="en-US"/>
          </a:p>
        </p:txBody>
      </p:sp>
    </p:spTree>
    <p:extLst>
      <p:ext uri="{BB962C8B-B14F-4D97-AF65-F5344CB8AC3E}">
        <p14:creationId xmlns:p14="http://schemas.microsoft.com/office/powerpoint/2010/main" val="3998168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06688C-085C-01B5-BC38-327C420C6AC3}"/>
              </a:ext>
            </a:extLst>
          </p:cNvPr>
          <p:cNvSpPr>
            <a:spLocks noGrp="1"/>
          </p:cNvSpPr>
          <p:nvPr>
            <p:ph idx="1"/>
          </p:nvPr>
        </p:nvSpPr>
        <p:spPr>
          <a:xfrm>
            <a:off x="495300" y="421924"/>
            <a:ext cx="5600700" cy="5940776"/>
          </a:xfrm>
        </p:spPr>
        <p:txBody>
          <a:bodyPr/>
          <a:lstStyle/>
          <a:p>
            <a:pPr marL="0" indent="0" algn="ctr">
              <a:buNone/>
            </a:pPr>
            <a:r>
              <a:rPr lang="en-US" b="1" dirty="0"/>
              <a:t>COM507 European Tragedy</a:t>
            </a:r>
          </a:p>
          <a:p>
            <a:pPr marL="0" indent="0" algn="ctr">
              <a:buNone/>
            </a:pPr>
            <a:endParaRPr lang="en-US" dirty="0"/>
          </a:p>
          <a:p>
            <a:pPr marL="0" indent="0" algn="ctr">
              <a:buNone/>
            </a:pPr>
            <a:r>
              <a:rPr lang="en-US" u="sng" dirty="0"/>
              <a:t>Week 6</a:t>
            </a:r>
          </a:p>
          <a:p>
            <a:pPr marL="0" indent="0" algn="ctr">
              <a:buNone/>
            </a:pPr>
            <a:r>
              <a:rPr lang="en-US" dirty="0"/>
              <a:t>Jean Racine, </a:t>
            </a:r>
            <a:r>
              <a:rPr lang="en-US" i="1" dirty="0"/>
              <a:t>Phaedra </a:t>
            </a:r>
            <a:r>
              <a:rPr lang="en-US" dirty="0"/>
              <a:t>(2)</a:t>
            </a:r>
          </a:p>
          <a:p>
            <a:pPr marL="0" indent="0" algn="ctr">
              <a:buNone/>
            </a:pPr>
            <a:endParaRPr lang="en-US" sz="2000" dirty="0"/>
          </a:p>
          <a:p>
            <a:pPr marL="0" indent="0" algn="ctr">
              <a:buNone/>
            </a:pPr>
            <a:r>
              <a:rPr lang="en-US" sz="2000" dirty="0"/>
              <a:t>Dr Richard Mason</a:t>
            </a:r>
          </a:p>
          <a:p>
            <a:pPr marL="0" indent="0" algn="ctr">
              <a:buNone/>
            </a:pPr>
            <a:r>
              <a:rPr lang="en-US" sz="2000" dirty="0" err="1"/>
              <a:t>richard.mason@kcl.ac.uk</a:t>
            </a:r>
            <a:endParaRPr lang="en-US" sz="2000" dirty="0"/>
          </a:p>
          <a:p>
            <a:pPr marL="0" indent="0">
              <a:buNone/>
            </a:pPr>
            <a:endParaRPr lang="en-US" dirty="0"/>
          </a:p>
        </p:txBody>
      </p:sp>
      <p:pic>
        <p:nvPicPr>
          <p:cNvPr id="1032" name="Picture 8" descr="Phedre (Folio classique - Prescriptions): Amazon.co.uk: Racine, Jean:  9782070466665: Books">
            <a:extLst>
              <a:ext uri="{FF2B5EF4-FFF2-40B4-BE49-F238E27FC236}">
                <a16:creationId xmlns:a16="http://schemas.microsoft.com/office/drawing/2014/main" id="{4F5B7840-7144-9DF3-0148-ECF4FEBAC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8200" y="0"/>
            <a:ext cx="41592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235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400CAD-FD9A-854A-7152-C7A9D017E798}"/>
              </a:ext>
            </a:extLst>
          </p:cNvPr>
          <p:cNvSpPr>
            <a:spLocks noGrp="1"/>
          </p:cNvSpPr>
          <p:nvPr>
            <p:ph idx="1"/>
          </p:nvPr>
        </p:nvSpPr>
        <p:spPr>
          <a:xfrm>
            <a:off x="724395" y="451262"/>
            <a:ext cx="10629405" cy="5725701"/>
          </a:xfrm>
        </p:spPr>
        <p:txBody>
          <a:bodyPr>
            <a:normAutofit/>
          </a:bodyPr>
          <a:lstStyle/>
          <a:p>
            <a:pPr marL="0" indent="0">
              <a:buNone/>
            </a:pPr>
            <a:r>
              <a:rPr lang="en-US" b="1" dirty="0"/>
              <a:t>For week 8 (after Study Week)</a:t>
            </a:r>
          </a:p>
          <a:p>
            <a:pPr marL="0" indent="0">
              <a:buNone/>
            </a:pPr>
            <a:endParaRPr lang="en-US" dirty="0"/>
          </a:p>
          <a:p>
            <a:pPr marL="0" indent="0">
              <a:buNone/>
            </a:pPr>
            <a:r>
              <a:rPr lang="en-US" dirty="0"/>
              <a:t>Consider resonances/divergences between </a:t>
            </a:r>
            <a:r>
              <a:rPr lang="en-US" i="1" dirty="0"/>
              <a:t>Bacchae </a:t>
            </a:r>
            <a:r>
              <a:rPr lang="en-US" dirty="0"/>
              <a:t>and</a:t>
            </a:r>
            <a:r>
              <a:rPr lang="en-US" i="1" dirty="0"/>
              <a:t> Phaedra</a:t>
            </a:r>
          </a:p>
          <a:p>
            <a:pPr marL="0" indent="0">
              <a:buNone/>
            </a:pPr>
            <a:endParaRPr lang="en-US" dirty="0"/>
          </a:p>
          <a:p>
            <a:pPr marL="0" indent="0">
              <a:buNone/>
            </a:pPr>
            <a:r>
              <a:rPr lang="en-US" dirty="0"/>
              <a:t>Read Lorca’s play </a:t>
            </a:r>
            <a:r>
              <a:rPr lang="en-US" i="1" dirty="0"/>
              <a:t>Blood Wedding </a:t>
            </a:r>
            <a:r>
              <a:rPr lang="en-US" dirty="0"/>
              <a:t>and explore secondary readings </a:t>
            </a:r>
          </a:p>
          <a:p>
            <a:pPr marL="0" indent="0">
              <a:buNone/>
            </a:pPr>
            <a:endParaRPr lang="en-US" dirty="0"/>
          </a:p>
        </p:txBody>
      </p:sp>
    </p:spTree>
    <p:extLst>
      <p:ext uri="{BB962C8B-B14F-4D97-AF65-F5344CB8AC3E}">
        <p14:creationId xmlns:p14="http://schemas.microsoft.com/office/powerpoint/2010/main" val="382142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99C8C9-9FDC-13C6-7743-F784B75AAE09}"/>
              </a:ext>
            </a:extLst>
          </p:cNvPr>
          <p:cNvSpPr>
            <a:spLocks noGrp="1"/>
          </p:cNvSpPr>
          <p:nvPr>
            <p:ph idx="1"/>
          </p:nvPr>
        </p:nvSpPr>
        <p:spPr>
          <a:xfrm>
            <a:off x="760021" y="344384"/>
            <a:ext cx="10593779" cy="5832579"/>
          </a:xfrm>
        </p:spPr>
        <p:txBody>
          <a:bodyPr>
            <a:normAutofit fontScale="62500" lnSpcReduction="20000"/>
          </a:bodyPr>
          <a:lstStyle/>
          <a:p>
            <a:pPr marL="0" indent="0">
              <a:buNone/>
            </a:pPr>
            <a:r>
              <a:rPr lang="en-US" u="sng" dirty="0"/>
              <a:t>Assignment 2 questions now available</a:t>
            </a:r>
          </a:p>
          <a:p>
            <a:pPr marL="0" indent="0">
              <a:buNone/>
            </a:pPr>
            <a:r>
              <a:rPr lang="en-GB" dirty="0"/>
              <a:t>For this assignment, you must write a </a:t>
            </a:r>
            <a:r>
              <a:rPr lang="en-GB" i="1" dirty="0"/>
              <a:t>comparative</a:t>
            </a:r>
            <a:r>
              <a:rPr lang="en-GB" dirty="0"/>
              <a:t> essay on </a:t>
            </a:r>
            <a:r>
              <a:rPr lang="en-GB" u="sng" dirty="0"/>
              <a:t>at least two of the plays studied for the course. </a:t>
            </a:r>
            <a:br>
              <a:rPr lang="en-GB" u="sng" dirty="0"/>
            </a:br>
            <a:endParaRPr lang="en-GB" dirty="0"/>
          </a:p>
          <a:p>
            <a:pPr marL="0" indent="0">
              <a:buNone/>
            </a:pPr>
            <a:r>
              <a:rPr lang="en-GB" dirty="0"/>
              <a:t>Pick one of the following questions:</a:t>
            </a:r>
            <a:br>
              <a:rPr lang="en-GB" u="sng" dirty="0"/>
            </a:br>
            <a:endParaRPr lang="en-GB" dirty="0"/>
          </a:p>
          <a:p>
            <a:pPr marL="0" indent="0">
              <a:buNone/>
            </a:pPr>
            <a:r>
              <a:rPr lang="en-GB" dirty="0"/>
              <a:t>1.     Discuss the role of any </a:t>
            </a:r>
            <a:r>
              <a:rPr lang="en-GB" b="1" dirty="0"/>
              <a:t>one</a:t>
            </a:r>
            <a:r>
              <a:rPr lang="en-GB" dirty="0"/>
              <a:t> of the following in relation to </a:t>
            </a:r>
            <a:r>
              <a:rPr lang="en-GB" b="1" dirty="0"/>
              <a:t>at least two</a:t>
            </a:r>
            <a:r>
              <a:rPr lang="en-GB" dirty="0"/>
              <a:t> of the plays studied for this module: </a:t>
            </a:r>
            <a:r>
              <a:rPr lang="en-GB" b="1" dirty="0"/>
              <a:t>time</a:t>
            </a:r>
            <a:r>
              <a:rPr lang="en-GB" dirty="0"/>
              <a:t>; </a:t>
            </a:r>
            <a:r>
              <a:rPr lang="en-GB" b="1" dirty="0"/>
              <a:t>gender</a:t>
            </a:r>
            <a:r>
              <a:rPr lang="en-GB" dirty="0"/>
              <a:t>; </a:t>
            </a:r>
            <a:r>
              <a:rPr lang="en-GB" b="1" dirty="0"/>
              <a:t>recognition</a:t>
            </a:r>
            <a:r>
              <a:rPr lang="en-GB" dirty="0"/>
              <a:t>; </a:t>
            </a:r>
            <a:r>
              <a:rPr lang="en-GB" b="1" dirty="0"/>
              <a:t>fate</a:t>
            </a:r>
            <a:r>
              <a:rPr lang="en-GB" dirty="0"/>
              <a:t>. </a:t>
            </a:r>
          </a:p>
          <a:p>
            <a:pPr marL="0" indent="0">
              <a:buNone/>
            </a:pPr>
            <a:endParaRPr lang="en-GB" dirty="0"/>
          </a:p>
          <a:p>
            <a:pPr marL="0" indent="0">
              <a:buNone/>
            </a:pPr>
            <a:r>
              <a:rPr lang="en-GB" dirty="0"/>
              <a:t>2.     To what extent are the gods, or God, indispensable to an understanding of the tragic action in </a:t>
            </a:r>
            <a:r>
              <a:rPr lang="en-GB" b="1" dirty="0"/>
              <a:t>any two</a:t>
            </a:r>
            <a:r>
              <a:rPr lang="en-GB" dirty="0"/>
              <a:t> of the plays studied for this module?</a:t>
            </a:r>
          </a:p>
          <a:p>
            <a:pPr marL="0" indent="0">
              <a:buNone/>
            </a:pPr>
            <a:endParaRPr lang="en-GB" dirty="0"/>
          </a:p>
          <a:p>
            <a:pPr marL="0" indent="0">
              <a:buNone/>
            </a:pPr>
            <a:r>
              <a:rPr lang="en-GB" dirty="0"/>
              <a:t>3.     Discuss the relationship between tragedy and social status in </a:t>
            </a:r>
            <a:r>
              <a:rPr lang="en-GB" b="1" dirty="0"/>
              <a:t>at least two</a:t>
            </a:r>
            <a:r>
              <a:rPr lang="en-GB" dirty="0"/>
              <a:t> of the plays studied for this module. </a:t>
            </a:r>
          </a:p>
          <a:p>
            <a:pPr marL="0" indent="0">
              <a:buNone/>
            </a:pPr>
            <a:endParaRPr lang="en-GB" dirty="0"/>
          </a:p>
          <a:p>
            <a:pPr marL="0" indent="0">
              <a:buNone/>
            </a:pPr>
            <a:r>
              <a:rPr lang="en-GB" dirty="0"/>
              <a:t>4.     ‘‘Through the estrangement and the decomposition of the tragic protagonist we are brought face to face with the fragility of our identity, and the fragility of the languages through which we make sense of that identity.’ (Hammond) Discuss this quotation with reference to </a:t>
            </a:r>
            <a:r>
              <a:rPr lang="en-GB" b="1" dirty="0"/>
              <a:t>at least two</a:t>
            </a:r>
            <a:r>
              <a:rPr lang="en-GB" dirty="0"/>
              <a:t> of the plays studied for this module. </a:t>
            </a:r>
            <a:br>
              <a:rPr lang="en-GB" dirty="0"/>
            </a:br>
            <a:endParaRPr lang="en-GB" dirty="0"/>
          </a:p>
          <a:p>
            <a:pPr marL="0" indent="0">
              <a:buNone/>
            </a:pPr>
            <a:r>
              <a:rPr lang="en-GB" dirty="0"/>
              <a:t>5.     Discuss the treatment of ‘endings’ in </a:t>
            </a:r>
            <a:r>
              <a:rPr lang="en-GB" b="1" dirty="0"/>
              <a:t>at least two </a:t>
            </a:r>
            <a:r>
              <a:rPr lang="en-GB" dirty="0"/>
              <a:t>of the plays studied for this module. </a:t>
            </a:r>
          </a:p>
          <a:p>
            <a:pPr marL="0" indent="0">
              <a:buNone/>
            </a:pPr>
            <a:endParaRPr lang="en-US" u="sng" dirty="0"/>
          </a:p>
        </p:txBody>
      </p:sp>
    </p:spTree>
    <p:extLst>
      <p:ext uri="{BB962C8B-B14F-4D97-AF65-F5344CB8AC3E}">
        <p14:creationId xmlns:p14="http://schemas.microsoft.com/office/powerpoint/2010/main" val="1476458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71BC5304-BE62-8077-9D1E-4BDF84A4267E}"/>
              </a:ext>
            </a:extLst>
          </p:cNvPr>
          <p:cNvPicPr>
            <a:picLocks noGrp="1" noChangeAspect="1"/>
          </p:cNvPicPr>
          <p:nvPr>
            <p:ph idx="1"/>
          </p:nvPr>
        </p:nvPicPr>
        <p:blipFill>
          <a:blip r:embed="rId2"/>
          <a:stretch>
            <a:fillRect/>
          </a:stretch>
        </p:blipFill>
        <p:spPr>
          <a:xfrm>
            <a:off x="1909908" y="863723"/>
            <a:ext cx="7540911" cy="4351338"/>
          </a:xfrm>
          <a:prstGeom prst="rect">
            <a:avLst/>
          </a:prstGeom>
        </p:spPr>
      </p:pic>
      <p:sp>
        <p:nvSpPr>
          <p:cNvPr id="4" name="TextBox 3">
            <a:extLst>
              <a:ext uri="{FF2B5EF4-FFF2-40B4-BE49-F238E27FC236}">
                <a16:creationId xmlns:a16="http://schemas.microsoft.com/office/drawing/2014/main" id="{6D3908DE-FDBD-353F-9E48-B5C25AD65271}"/>
              </a:ext>
            </a:extLst>
          </p:cNvPr>
          <p:cNvSpPr txBox="1"/>
          <p:nvPr/>
        </p:nvSpPr>
        <p:spPr>
          <a:xfrm>
            <a:off x="225632" y="320633"/>
            <a:ext cx="11720946" cy="369332"/>
          </a:xfrm>
          <a:prstGeom prst="rect">
            <a:avLst/>
          </a:prstGeom>
          <a:noFill/>
        </p:spPr>
        <p:txBody>
          <a:bodyPr wrap="square" rtlCol="0">
            <a:spAutoFit/>
          </a:bodyPr>
          <a:lstStyle/>
          <a:p>
            <a:r>
              <a:rPr lang="en-US" b="1" dirty="0">
                <a:latin typeface="Helvetica" pitchFamily="2" charset="0"/>
              </a:rPr>
              <a:t>In pairs: pick a term from the word map below. How might you explore this theme in relation to </a:t>
            </a:r>
            <a:r>
              <a:rPr lang="en-US" b="1" i="1" dirty="0">
                <a:latin typeface="Helvetica" pitchFamily="2" charset="0"/>
              </a:rPr>
              <a:t>Phaedra</a:t>
            </a:r>
            <a:r>
              <a:rPr lang="en-US" b="1" dirty="0">
                <a:latin typeface="Helvetica" pitchFamily="2" charset="0"/>
              </a:rPr>
              <a:t>? </a:t>
            </a:r>
          </a:p>
        </p:txBody>
      </p:sp>
    </p:spTree>
    <p:extLst>
      <p:ext uri="{BB962C8B-B14F-4D97-AF65-F5344CB8AC3E}">
        <p14:creationId xmlns:p14="http://schemas.microsoft.com/office/powerpoint/2010/main" val="2277198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84159E-56C7-1103-3954-126E1ECBCC4C}"/>
              </a:ext>
            </a:extLst>
          </p:cNvPr>
          <p:cNvSpPr>
            <a:spLocks noGrp="1"/>
          </p:cNvSpPr>
          <p:nvPr>
            <p:ph idx="1"/>
          </p:nvPr>
        </p:nvSpPr>
        <p:spPr>
          <a:xfrm>
            <a:off x="493816" y="614341"/>
            <a:ext cx="7712033" cy="5655829"/>
          </a:xfrm>
        </p:spPr>
        <p:txBody>
          <a:bodyPr>
            <a:normAutofit fontScale="85000" lnSpcReduction="10000"/>
          </a:bodyPr>
          <a:lstStyle/>
          <a:p>
            <a:pPr marL="0" indent="0">
              <a:buNone/>
            </a:pPr>
            <a:r>
              <a:rPr lang="en-US" sz="2400" b="1" dirty="0"/>
              <a:t>Critical appraisals of the play (student summaries)</a:t>
            </a:r>
          </a:p>
          <a:p>
            <a:pPr marL="0" indent="0">
              <a:buNone/>
            </a:pPr>
            <a:endParaRPr lang="en-US" sz="2400" dirty="0"/>
          </a:p>
          <a:p>
            <a:pPr marL="0" indent="0">
              <a:lnSpc>
                <a:spcPct val="150000"/>
              </a:lnSpc>
              <a:buNone/>
            </a:pPr>
            <a:r>
              <a:rPr lang="en-US" sz="2000" dirty="0"/>
              <a:t>Nicholas Paige, ‘Racine, </a:t>
            </a:r>
            <a:r>
              <a:rPr lang="en-US" sz="2000" i="1" dirty="0" err="1"/>
              <a:t>Phèdre</a:t>
            </a:r>
            <a:r>
              <a:rPr lang="en-US" sz="2000" dirty="0"/>
              <a:t>, and the French Classical Stage’’, in </a:t>
            </a:r>
            <a:r>
              <a:rPr lang="en-US" sz="2000" i="1" dirty="0"/>
              <a:t>A History of Modern French Literature</a:t>
            </a:r>
            <a:r>
              <a:rPr lang="en-US" sz="2000" dirty="0"/>
              <a:t>, ed. by Christopher Prendergast (Princeton: Princeton University Press, 2017), pp. 190–211. </a:t>
            </a:r>
          </a:p>
          <a:p>
            <a:pPr marL="0" indent="0">
              <a:lnSpc>
                <a:spcPct val="150000"/>
              </a:lnSpc>
              <a:buNone/>
            </a:pPr>
            <a:endParaRPr lang="en-US" sz="2000" dirty="0"/>
          </a:p>
          <a:p>
            <a:pPr marL="0" indent="0">
              <a:lnSpc>
                <a:spcPct val="150000"/>
              </a:lnSpc>
              <a:buNone/>
            </a:pPr>
            <a:r>
              <a:rPr lang="en-US" sz="2000" dirty="0"/>
              <a:t>Paul Hammond, ‘</a:t>
            </a:r>
            <a:r>
              <a:rPr lang="en-US" sz="2000" dirty="0" err="1"/>
              <a:t>Phèdre</a:t>
            </a:r>
            <a:r>
              <a:rPr lang="en-US" sz="2000" dirty="0"/>
              <a:t>’, in </a:t>
            </a:r>
            <a:r>
              <a:rPr lang="en-US" sz="2000" i="1" dirty="0"/>
              <a:t>The Strangeness of Tragedy </a:t>
            </a:r>
            <a:r>
              <a:rPr lang="en-US" sz="2000" dirty="0"/>
              <a:t>(Oxford: Oxford University Press, 2009), pp. 181–96. </a:t>
            </a:r>
          </a:p>
          <a:p>
            <a:pPr marL="0" indent="0">
              <a:lnSpc>
                <a:spcPct val="150000"/>
              </a:lnSpc>
              <a:buNone/>
            </a:pPr>
            <a:endParaRPr lang="en-US" sz="2000" dirty="0"/>
          </a:p>
          <a:p>
            <a:pPr marL="0" indent="0">
              <a:lnSpc>
                <a:spcPct val="150000"/>
              </a:lnSpc>
              <a:buNone/>
            </a:pPr>
            <a:r>
              <a:rPr lang="en-US" sz="2000" dirty="0"/>
              <a:t>Mitchell Greenberg, ‘</a:t>
            </a:r>
            <a:r>
              <a:rPr lang="en-US" sz="2000" i="1" dirty="0" err="1"/>
              <a:t>Phèdre</a:t>
            </a:r>
            <a:r>
              <a:rPr lang="en-US" sz="2000" i="1" dirty="0"/>
              <a:t> (et Hippolyte)</a:t>
            </a:r>
            <a:r>
              <a:rPr lang="en-US" sz="2000" dirty="0"/>
              <a:t>: Taboo, Transgression, and the Birth of Democracy?’, in </a:t>
            </a:r>
            <a:r>
              <a:rPr lang="en-US" sz="2000" i="1" dirty="0"/>
              <a:t>From Ancient Myth to Tragic Modernity </a:t>
            </a:r>
            <a:r>
              <a:rPr lang="en-US" sz="2000" dirty="0"/>
              <a:t>(Minneapolis: University of Minnesota Press, 2009), pp. 197–225. </a:t>
            </a:r>
          </a:p>
          <a:p>
            <a:pPr marL="0" indent="0">
              <a:buNone/>
            </a:pPr>
            <a:endParaRPr lang="en-US" sz="2400" dirty="0"/>
          </a:p>
          <a:p>
            <a:pPr marL="0" indent="0">
              <a:buNone/>
            </a:pPr>
            <a:endParaRPr lang="en-US" sz="2400" dirty="0"/>
          </a:p>
        </p:txBody>
      </p:sp>
      <p:pic>
        <p:nvPicPr>
          <p:cNvPr id="1026" name="Picture 2" descr="The Strangeness of Tragedy: Amazon.co.uk: Hammond, Paul: 9780199572601:  Books">
            <a:extLst>
              <a:ext uri="{FF2B5EF4-FFF2-40B4-BE49-F238E27FC236}">
                <a16:creationId xmlns:a16="http://schemas.microsoft.com/office/drawing/2014/main" id="{B39CA377-E0EE-5893-7175-6FDFB1894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93717" y="1413163"/>
            <a:ext cx="2304697" cy="3635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3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EDF0F5-2FE7-6AE0-8971-5D4255A02A84}"/>
              </a:ext>
            </a:extLst>
          </p:cNvPr>
          <p:cNvSpPr>
            <a:spLocks noGrp="1"/>
          </p:cNvSpPr>
          <p:nvPr>
            <p:ph idx="1"/>
          </p:nvPr>
        </p:nvSpPr>
        <p:spPr>
          <a:xfrm>
            <a:off x="534390" y="688769"/>
            <a:ext cx="10854045" cy="5488194"/>
          </a:xfrm>
        </p:spPr>
        <p:txBody>
          <a:bodyPr>
            <a:normAutofit lnSpcReduction="10000"/>
          </a:bodyPr>
          <a:lstStyle/>
          <a:p>
            <a:pPr marL="0" indent="0">
              <a:buNone/>
            </a:pPr>
            <a:r>
              <a:rPr lang="en-US" sz="2000" b="1" dirty="0"/>
              <a:t>Close analysis 1: Aricia’s speech to Ismene (II.1)</a:t>
            </a:r>
          </a:p>
          <a:p>
            <a:pPr marL="0" indent="0">
              <a:buNone/>
            </a:pPr>
            <a:r>
              <a:rPr lang="en-US" sz="2000" dirty="0"/>
              <a:t>pp. 92–95/26min40–33mins.18 (NT production)</a:t>
            </a:r>
          </a:p>
          <a:p>
            <a:pPr marL="0" indent="0">
              <a:buNone/>
            </a:pPr>
            <a:endParaRPr lang="en-US" sz="2000" dirty="0"/>
          </a:p>
          <a:p>
            <a:pPr marL="0" indent="0">
              <a:buNone/>
            </a:pPr>
            <a:r>
              <a:rPr lang="en-US" sz="2000" dirty="0"/>
              <a:t>ARICIA: to make an inflexible courage falter,</a:t>
            </a:r>
          </a:p>
          <a:p>
            <a:pPr marL="0" indent="0">
              <a:buNone/>
            </a:pPr>
            <a:r>
              <a:rPr lang="en-US" sz="2000" dirty="0"/>
              <a:t>To give pain to a heart that has no feelings,</a:t>
            </a:r>
          </a:p>
          <a:p>
            <a:pPr marL="0" indent="0">
              <a:buNone/>
            </a:pPr>
            <a:r>
              <a:rPr lang="en-US" sz="2000" dirty="0"/>
              <a:t>To bind a prisoner whom his hands astonish,</a:t>
            </a:r>
          </a:p>
          <a:p>
            <a:pPr marL="0" indent="0">
              <a:buNone/>
            </a:pPr>
            <a:r>
              <a:rPr lang="en-US" sz="2000" dirty="0"/>
              <a:t>Who resists and yet takes delight in them:</a:t>
            </a:r>
          </a:p>
          <a:p>
            <a:pPr marL="0" indent="0">
              <a:buNone/>
            </a:pPr>
            <a:r>
              <a:rPr lang="en-US" sz="2000" dirty="0"/>
              <a:t>That’s what I want, that is what rouses me. </a:t>
            </a:r>
          </a:p>
          <a:p>
            <a:pPr marL="0" indent="0">
              <a:buNone/>
            </a:pPr>
            <a:endParaRPr lang="en-US" sz="2000" dirty="0"/>
          </a:p>
          <a:p>
            <a:pPr marL="0" indent="0">
              <a:buNone/>
            </a:pPr>
            <a:r>
              <a:rPr lang="en-US" sz="2000" u="sng" dirty="0"/>
              <a:t>Questions for discussion</a:t>
            </a:r>
          </a:p>
          <a:p>
            <a:r>
              <a:rPr lang="en-US" sz="2000" dirty="0"/>
              <a:t>What happens in this scene? How does it contribute to the tragic action? </a:t>
            </a:r>
          </a:p>
          <a:p>
            <a:r>
              <a:rPr lang="en-US" sz="2000" dirty="0"/>
              <a:t>Why does Aricia evoke her family and background in her long speech? (lines 503–)</a:t>
            </a:r>
          </a:p>
          <a:p>
            <a:r>
              <a:rPr lang="en-US" sz="2000" dirty="0"/>
              <a:t>What does she say about love and passion? </a:t>
            </a:r>
          </a:p>
          <a:p>
            <a:r>
              <a:rPr lang="en-US" sz="2000" dirty="0"/>
              <a:t>Key quotations? </a:t>
            </a:r>
          </a:p>
        </p:txBody>
      </p:sp>
    </p:spTree>
    <p:extLst>
      <p:ext uri="{BB962C8B-B14F-4D97-AF65-F5344CB8AC3E}">
        <p14:creationId xmlns:p14="http://schemas.microsoft.com/office/powerpoint/2010/main" val="2709774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B98077-E876-B4BE-4B2C-B72868C40132}"/>
              </a:ext>
            </a:extLst>
          </p:cNvPr>
          <p:cNvSpPr>
            <a:spLocks noGrp="1"/>
          </p:cNvSpPr>
          <p:nvPr>
            <p:ph idx="1"/>
          </p:nvPr>
        </p:nvSpPr>
        <p:spPr>
          <a:xfrm>
            <a:off x="517566" y="495589"/>
            <a:ext cx="11108377" cy="5917086"/>
          </a:xfrm>
        </p:spPr>
        <p:txBody>
          <a:bodyPr>
            <a:normAutofit/>
          </a:bodyPr>
          <a:lstStyle/>
          <a:p>
            <a:pPr marL="0" indent="0">
              <a:buNone/>
            </a:pPr>
            <a:r>
              <a:rPr lang="en-US" sz="2000" b="1" dirty="0"/>
              <a:t>Close analysis 2: Aricia and Hippolytus’ encounter (II.3)</a:t>
            </a:r>
          </a:p>
          <a:p>
            <a:pPr marL="0" indent="0">
              <a:buNone/>
            </a:pPr>
            <a:r>
              <a:rPr lang="en-US" sz="2000" dirty="0"/>
              <a:t>pp. 95–98/33mins.18–39.50 (NT production)</a:t>
            </a:r>
          </a:p>
          <a:p>
            <a:pPr marL="0" indent="0">
              <a:buNone/>
            </a:pPr>
            <a:endParaRPr lang="en-US" sz="2000" dirty="0"/>
          </a:p>
          <a:p>
            <a:pPr marL="0" indent="0">
              <a:buNone/>
            </a:pPr>
            <a:r>
              <a:rPr lang="en-US" sz="2000" dirty="0"/>
              <a:t>ARICIA: this great empire, glorious though it is,</a:t>
            </a:r>
          </a:p>
          <a:p>
            <a:pPr marL="0" indent="0">
              <a:buNone/>
            </a:pPr>
            <a:r>
              <a:rPr lang="en-US" sz="2000" dirty="0"/>
              <a:t>Is not your best present, in my eyes. </a:t>
            </a:r>
          </a:p>
          <a:p>
            <a:pPr marL="0" indent="0">
              <a:buNone/>
            </a:pPr>
            <a:endParaRPr lang="en-US" sz="2000" dirty="0"/>
          </a:p>
          <a:p>
            <a:pPr marL="0" indent="0">
              <a:buNone/>
            </a:pPr>
            <a:r>
              <a:rPr lang="en-US" sz="2000" u="sng" dirty="0"/>
              <a:t>Questions for discussion</a:t>
            </a:r>
          </a:p>
          <a:p>
            <a:r>
              <a:rPr lang="en-US" sz="2000" dirty="0"/>
              <a:t>What happens in this scene? How does it contribute to the tragic action? </a:t>
            </a:r>
          </a:p>
          <a:p>
            <a:r>
              <a:rPr lang="en-US" sz="2000" dirty="0"/>
              <a:t>How do Aricia and Hippolytus interact in this scene? Give examples. </a:t>
            </a:r>
          </a:p>
          <a:p>
            <a:r>
              <a:rPr lang="en-US" sz="2000" dirty="0"/>
              <a:t>Why does Hippolytus complain that ‘reason is giving way to violence’? </a:t>
            </a:r>
          </a:p>
          <a:p>
            <a:r>
              <a:rPr lang="en-US" sz="2000" dirty="0"/>
              <a:t>Why does he claim that love is ‘like a foreign language’? </a:t>
            </a:r>
          </a:p>
          <a:p>
            <a:r>
              <a:rPr lang="en-US" sz="2000" dirty="0"/>
              <a:t>Key quotations? </a:t>
            </a:r>
          </a:p>
          <a:p>
            <a:pPr marL="0" indent="0">
              <a:buNone/>
            </a:pPr>
            <a:endParaRPr lang="en-US" sz="2000" dirty="0"/>
          </a:p>
        </p:txBody>
      </p:sp>
    </p:spTree>
    <p:extLst>
      <p:ext uri="{BB962C8B-B14F-4D97-AF65-F5344CB8AC3E}">
        <p14:creationId xmlns:p14="http://schemas.microsoft.com/office/powerpoint/2010/main" val="3191731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E1F4FD-9C4C-81AF-36EC-5CE178870467}"/>
              </a:ext>
            </a:extLst>
          </p:cNvPr>
          <p:cNvSpPr>
            <a:spLocks noGrp="1"/>
          </p:cNvSpPr>
          <p:nvPr>
            <p:ph idx="1"/>
          </p:nvPr>
        </p:nvSpPr>
        <p:spPr>
          <a:xfrm>
            <a:off x="558141" y="676894"/>
            <a:ext cx="10996550" cy="5690075"/>
          </a:xfrm>
        </p:spPr>
        <p:txBody>
          <a:bodyPr>
            <a:normAutofit/>
          </a:bodyPr>
          <a:lstStyle/>
          <a:p>
            <a:pPr marL="0" indent="0">
              <a:buNone/>
            </a:pPr>
            <a:r>
              <a:rPr lang="en-US" sz="2000" b="1" dirty="0"/>
              <a:t>Close analysis 3: Phaedra’s confession to Hippolytus (II.5)</a:t>
            </a:r>
          </a:p>
          <a:p>
            <a:pPr marL="0" indent="0">
              <a:buNone/>
            </a:pPr>
            <a:r>
              <a:rPr lang="en-US" sz="2000" dirty="0"/>
              <a:t>pp. 99–103/39.50–52.36 (NT production)</a:t>
            </a:r>
          </a:p>
          <a:p>
            <a:pPr marL="0" indent="0">
              <a:buNone/>
            </a:pPr>
            <a:endParaRPr lang="en-US" sz="2000" dirty="0"/>
          </a:p>
          <a:p>
            <a:pPr marL="0" indent="0">
              <a:buNone/>
            </a:pPr>
            <a:r>
              <a:rPr lang="en-US" sz="2000" dirty="0"/>
              <a:t>PHAEDRA: He is here. My blood rushes to me heart.</a:t>
            </a:r>
          </a:p>
          <a:p>
            <a:pPr marL="0" indent="0">
              <a:buNone/>
            </a:pPr>
            <a:r>
              <a:rPr lang="en-US" sz="2000" dirty="0"/>
              <a:t>Seeing him, I forget what I have to say. </a:t>
            </a:r>
          </a:p>
          <a:p>
            <a:pPr marL="0" indent="0">
              <a:buNone/>
            </a:pPr>
            <a:endParaRPr lang="en-US" sz="2000" u="sng" dirty="0"/>
          </a:p>
          <a:p>
            <a:pPr marL="0" indent="0">
              <a:buNone/>
            </a:pPr>
            <a:r>
              <a:rPr lang="en-US" sz="2000" u="sng" dirty="0"/>
              <a:t>Questions for discussion</a:t>
            </a:r>
          </a:p>
          <a:p>
            <a:r>
              <a:rPr lang="en-US" sz="2000" dirty="0"/>
              <a:t>What happens in this scene? How does it contribute to the tragic action? </a:t>
            </a:r>
          </a:p>
          <a:p>
            <a:r>
              <a:rPr lang="en-US" sz="2000" dirty="0"/>
              <a:t>How do Aricia and Hippolytus interact in this scene? Give examples. </a:t>
            </a:r>
          </a:p>
          <a:p>
            <a:r>
              <a:rPr lang="en-US" sz="2000" dirty="0"/>
              <a:t>Why does Hippolytus complain that ‘reason is giving way to violence’? </a:t>
            </a:r>
          </a:p>
          <a:p>
            <a:r>
              <a:rPr lang="en-US" sz="2000" dirty="0"/>
              <a:t>Why does he claim that love is ‘like a foreign language’? </a:t>
            </a:r>
          </a:p>
          <a:p>
            <a:r>
              <a:rPr lang="en-US" sz="2000" dirty="0"/>
              <a:t>Key quotations? </a:t>
            </a:r>
          </a:p>
          <a:p>
            <a:pPr marL="0" indent="0">
              <a:buNone/>
            </a:pPr>
            <a:endParaRPr lang="en-US" sz="2000" dirty="0"/>
          </a:p>
        </p:txBody>
      </p:sp>
    </p:spTree>
    <p:extLst>
      <p:ext uri="{BB962C8B-B14F-4D97-AF65-F5344CB8AC3E}">
        <p14:creationId xmlns:p14="http://schemas.microsoft.com/office/powerpoint/2010/main" val="484791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C85499-A1F4-B741-4228-5AF093248535}"/>
              </a:ext>
            </a:extLst>
          </p:cNvPr>
          <p:cNvSpPr>
            <a:spLocks noGrp="1"/>
          </p:cNvSpPr>
          <p:nvPr>
            <p:ph idx="1"/>
          </p:nvPr>
        </p:nvSpPr>
        <p:spPr>
          <a:xfrm>
            <a:off x="558140" y="522514"/>
            <a:ext cx="10795660" cy="5654449"/>
          </a:xfrm>
        </p:spPr>
        <p:txBody>
          <a:bodyPr>
            <a:normAutofit/>
          </a:bodyPr>
          <a:lstStyle/>
          <a:p>
            <a:pPr marL="0" indent="0">
              <a:buNone/>
            </a:pPr>
            <a:r>
              <a:rPr lang="en-US" sz="2000" b="1" dirty="0"/>
              <a:t>Close analysis 4: Hippolytus’ death (V.6)</a:t>
            </a:r>
          </a:p>
          <a:p>
            <a:pPr marL="0" indent="0">
              <a:buNone/>
            </a:pPr>
            <a:r>
              <a:rPr lang="en-US" sz="2000" dirty="0"/>
              <a:t>pp. 131–33/1.48.00–</a:t>
            </a:r>
          </a:p>
          <a:p>
            <a:pPr marL="0" indent="0">
              <a:buNone/>
            </a:pPr>
            <a:endParaRPr lang="en-US" sz="2000" dirty="0"/>
          </a:p>
          <a:p>
            <a:pPr marL="0" indent="0">
              <a:buNone/>
            </a:pPr>
            <a:r>
              <a:rPr lang="en-US" sz="2000" dirty="0"/>
              <a:t>THERAMENES: We were just out of the gates of </a:t>
            </a:r>
            <a:r>
              <a:rPr lang="en-US" sz="2000" dirty="0" err="1"/>
              <a:t>Troezene</a:t>
            </a:r>
            <a:r>
              <a:rPr lang="en-US" sz="2000" dirty="0"/>
              <a:t>…</a:t>
            </a:r>
          </a:p>
          <a:p>
            <a:pPr marL="0" indent="0">
              <a:buNone/>
            </a:pPr>
            <a:endParaRPr lang="en-US" sz="2000" dirty="0"/>
          </a:p>
          <a:p>
            <a:pPr marL="0" indent="0">
              <a:buNone/>
            </a:pPr>
            <a:r>
              <a:rPr lang="en-US" sz="2000" u="sng" dirty="0"/>
              <a:t>Questions for discussion</a:t>
            </a:r>
          </a:p>
          <a:p>
            <a:r>
              <a:rPr lang="en-US" sz="2000" dirty="0"/>
              <a:t>What happens in this scene? How does it contribute to the tragic action? </a:t>
            </a:r>
          </a:p>
          <a:p>
            <a:r>
              <a:rPr lang="en-US" sz="2000" dirty="0"/>
              <a:t>How might we relate this sequence to the rules of classical tragedy? </a:t>
            </a:r>
          </a:p>
          <a:p>
            <a:r>
              <a:rPr lang="en-US" sz="2000" dirty="0"/>
              <a:t>Key quotations? </a:t>
            </a:r>
          </a:p>
          <a:p>
            <a:pPr marL="0" indent="0">
              <a:buNone/>
            </a:pPr>
            <a:endParaRPr lang="en-US" sz="2000" dirty="0"/>
          </a:p>
          <a:p>
            <a:pPr marL="0" indent="0">
              <a:buNone/>
            </a:pPr>
            <a:endParaRPr lang="en-US" sz="2000" u="sng" dirty="0"/>
          </a:p>
        </p:txBody>
      </p:sp>
    </p:spTree>
    <p:extLst>
      <p:ext uri="{BB962C8B-B14F-4D97-AF65-F5344CB8AC3E}">
        <p14:creationId xmlns:p14="http://schemas.microsoft.com/office/powerpoint/2010/main" val="287269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F00FD6-7E72-BDCD-620A-D81634D8B10E}"/>
              </a:ext>
            </a:extLst>
          </p:cNvPr>
          <p:cNvSpPr>
            <a:spLocks noGrp="1"/>
          </p:cNvSpPr>
          <p:nvPr>
            <p:ph idx="1"/>
          </p:nvPr>
        </p:nvSpPr>
        <p:spPr>
          <a:xfrm>
            <a:off x="498764" y="510639"/>
            <a:ext cx="10855036" cy="5666324"/>
          </a:xfrm>
        </p:spPr>
        <p:txBody>
          <a:bodyPr/>
          <a:lstStyle/>
          <a:p>
            <a:pPr marL="0" indent="0">
              <a:buNone/>
            </a:pPr>
            <a:r>
              <a:rPr lang="en-US" b="1" dirty="0"/>
              <a:t>Broader questions for discussion:</a:t>
            </a:r>
          </a:p>
          <a:p>
            <a:r>
              <a:rPr lang="en-US" dirty="0"/>
              <a:t>Does </a:t>
            </a:r>
            <a:r>
              <a:rPr lang="en-US" i="1" dirty="0"/>
              <a:t>Phaedra </a:t>
            </a:r>
            <a:r>
              <a:rPr lang="en-US" dirty="0"/>
              <a:t>adhere to the rules of classical tragedy? If so, how and to what effect?</a:t>
            </a:r>
          </a:p>
          <a:p>
            <a:r>
              <a:rPr lang="en-US" dirty="0"/>
              <a:t>How are love and passion presented in the play?</a:t>
            </a:r>
          </a:p>
          <a:p>
            <a:r>
              <a:rPr lang="en-US" dirty="0"/>
              <a:t>How would you characterize the roles of the gods/fate in the tragic action?</a:t>
            </a:r>
          </a:p>
          <a:p>
            <a:r>
              <a:rPr lang="en-US" dirty="0"/>
              <a:t>How does the play represent social status/nobility?</a:t>
            </a:r>
          </a:p>
          <a:p>
            <a:r>
              <a:rPr lang="en-US" dirty="0"/>
              <a:t>Discuss the play’s ending.</a:t>
            </a:r>
          </a:p>
          <a:p>
            <a:r>
              <a:rPr lang="en-US" dirty="0"/>
              <a:t>Do you see any similarities between </a:t>
            </a:r>
            <a:r>
              <a:rPr lang="en-US" i="1" dirty="0"/>
              <a:t>Phaedra </a:t>
            </a:r>
            <a:r>
              <a:rPr lang="en-US" dirty="0"/>
              <a:t>and Euripides’ </a:t>
            </a:r>
            <a:r>
              <a:rPr lang="en-US" i="1" dirty="0"/>
              <a:t>Bacchae</a:t>
            </a:r>
            <a:r>
              <a:rPr lang="en-US" dirty="0"/>
              <a:t>?</a:t>
            </a:r>
          </a:p>
        </p:txBody>
      </p:sp>
    </p:spTree>
    <p:extLst>
      <p:ext uri="{BB962C8B-B14F-4D97-AF65-F5344CB8AC3E}">
        <p14:creationId xmlns:p14="http://schemas.microsoft.com/office/powerpoint/2010/main" val="4090527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855</Words>
  <Application>Microsoft Macintosh PowerPoint</Application>
  <PresentationFormat>Widescreen</PresentationFormat>
  <Paragraphs>85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Helvetica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Mason</dc:creator>
  <cp:lastModifiedBy>Richard Mason</cp:lastModifiedBy>
  <cp:revision>28</cp:revision>
  <dcterms:created xsi:type="dcterms:W3CDTF">2022-11-01T11:04:57Z</dcterms:created>
  <dcterms:modified xsi:type="dcterms:W3CDTF">2022-11-01T14:22:06Z</dcterms:modified>
</cp:coreProperties>
</file>