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280" r:id="rId5"/>
    <p:sldId id="438" r:id="rId6"/>
    <p:sldId id="439" r:id="rId7"/>
    <p:sldId id="440" r:id="rId8"/>
    <p:sldId id="441" r:id="rId9"/>
    <p:sldId id="442" r:id="rId10"/>
    <p:sldId id="443" r:id="rId11"/>
    <p:sldId id="472" r:id="rId12"/>
    <p:sldId id="470" r:id="rId13"/>
    <p:sldId id="471" r:id="rId14"/>
    <p:sldId id="462" r:id="rId15"/>
    <p:sldId id="469" r:id="rId16"/>
    <p:sldId id="463" r:id="rId17"/>
    <p:sldId id="464" r:id="rId18"/>
    <p:sldId id="465" r:id="rId19"/>
    <p:sldId id="466" r:id="rId20"/>
    <p:sldId id="467" r:id="rId21"/>
    <p:sldId id="468" r:id="rId22"/>
    <p:sldId id="428" r:id="rId23"/>
    <p:sldId id="394" r:id="rId24"/>
    <p:sldId id="395" r:id="rId25"/>
    <p:sldId id="419" r:id="rId26"/>
    <p:sldId id="413" r:id="rId27"/>
    <p:sldId id="432" r:id="rId28"/>
    <p:sldId id="458" r:id="rId29"/>
    <p:sldId id="459" r:id="rId30"/>
    <p:sldId id="460" r:id="rId31"/>
    <p:sldId id="461" r:id="rId32"/>
    <p:sldId id="400" r:id="rId33"/>
    <p:sldId id="414" r:id="rId34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189982-C096-4F74-AF55-D03FE6FAD536}">
          <p14:sldIdLst>
            <p14:sldId id="280"/>
            <p14:sldId id="438"/>
            <p14:sldId id="439"/>
            <p14:sldId id="440"/>
            <p14:sldId id="441"/>
            <p14:sldId id="442"/>
            <p14:sldId id="443"/>
            <p14:sldId id="472"/>
            <p14:sldId id="470"/>
            <p14:sldId id="471"/>
            <p14:sldId id="462"/>
            <p14:sldId id="469"/>
          </p14:sldIdLst>
        </p14:section>
        <p14:section name="Summary Section" id="{8EDC84ED-8881-47AE-BD03-77B5520E2613}">
          <p14:sldIdLst/>
        </p14:section>
        <p14:section name="Sex" id="{BA900FB4-C8E2-490E-A2DA-E06BC87822C2}">
          <p14:sldIdLst>
            <p14:sldId id="463"/>
          </p14:sldIdLst>
        </p14:section>
        <p14:section name="Location" id="{05BFBA7C-FF1E-4D7C-9EBE-599A387233C7}">
          <p14:sldIdLst>
            <p14:sldId id="464"/>
          </p14:sldIdLst>
        </p14:section>
        <p14:section name="Income" id="{C8028179-99AF-4D0E-82D4-57B3A4C841AC}">
          <p14:sldIdLst>
            <p14:sldId id="465"/>
          </p14:sldIdLst>
        </p14:section>
        <p14:section name="Other Factors" id="{C4CBE084-D314-4D6E-99DD-712303E386CF}">
          <p14:sldIdLst>
            <p14:sldId id="466"/>
          </p14:sldIdLst>
        </p14:section>
        <p14:section name="Healthcare &amp; Intervention" id="{0CBF099A-A61C-471E-AAF8-596EEF118069}">
          <p14:sldIdLst>
            <p14:sldId id="467"/>
          </p14:sldIdLst>
        </p14:section>
        <p14:section name="Copulas" id="{E8598411-CD0D-4196-924B-959FA6D9AA6D}">
          <p14:sldIdLst>
            <p14:sldId id="468"/>
            <p14:sldId id="428"/>
            <p14:sldId id="394"/>
            <p14:sldId id="395"/>
            <p14:sldId id="419"/>
            <p14:sldId id="413"/>
            <p14:sldId id="432"/>
            <p14:sldId id="458"/>
            <p14:sldId id="459"/>
            <p14:sldId id="460"/>
            <p14:sldId id="461"/>
            <p14:sldId id="400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24">
          <p15:clr>
            <a:srgbClr val="A4A3A4"/>
          </p15:clr>
        </p15:guide>
        <p15:guide id="4" orient="horz" pos="555">
          <p15:clr>
            <a:srgbClr val="A4A3A4"/>
          </p15:clr>
        </p15:guide>
        <p15:guide id="5" orient="horz" pos="900">
          <p15:clr>
            <a:srgbClr val="A4A3A4"/>
          </p15:clr>
        </p15:guide>
        <p15:guide id="6" orient="horz" pos="3655">
          <p15:clr>
            <a:srgbClr val="A4A3A4"/>
          </p15:clr>
        </p15:guide>
        <p15:guide id="7" pos="318">
          <p15:clr>
            <a:srgbClr val="A4A3A4"/>
          </p15:clr>
        </p15:guide>
        <p15:guide id="8" pos="54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8CF"/>
    <a:srgbClr val="658190"/>
    <a:srgbClr val="094A8B"/>
    <a:srgbClr val="3333CC"/>
    <a:srgbClr val="004A8B"/>
    <a:srgbClr val="BC0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127E0-F230-4B45-875F-4F09EEE0F6CE}" v="92" dt="2020-09-24T08:48:26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774" autoAdjust="0"/>
  </p:normalViewPr>
  <p:slideViewPr>
    <p:cSldViewPr snapToGrid="0" snapToObjects="1">
      <p:cViewPr varScale="1">
        <p:scale>
          <a:sx n="100" d="100"/>
          <a:sy n="100" d="100"/>
        </p:scale>
        <p:origin x="3582" y="78"/>
      </p:cViewPr>
      <p:guideLst>
        <p:guide orient="horz" pos="1620"/>
        <p:guide pos="2880"/>
        <p:guide orient="horz" pos="324"/>
        <p:guide orient="horz" pos="555"/>
        <p:guide orient="horz" pos="900"/>
        <p:guide orient="horz" pos="3655"/>
        <p:guide pos="318"/>
        <p:guide pos="54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sl\Desktop\Annuity%20Tool%20v0.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sl\Desktop\Annuity%20Tool%20v0.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crowecw-my.sharepoint.com/personal/appanahj_horwath_co_uk/Documents/Microsoft%20Teams%20Chat%20Files/CMI%20WP113%20Final%20S3%20Series%20mortality%20rates%20v01%202018-12-05_0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sl\Desktop\Top-10-data-downloa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Male &amp; Female Mortality: 0 to 100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891397849462363E-2"/>
          <c:y val="0.11513135228251507"/>
          <c:w val="0.91297526881720426"/>
          <c:h val="0.72508074935400513"/>
        </c:manualLayout>
      </c:layout>
      <c:lineChart>
        <c:grouping val="standard"/>
        <c:varyColors val="0"/>
        <c:ser>
          <c:idx val="0"/>
          <c:order val="0"/>
          <c:tx>
            <c:v>Male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'(HIDDEN) Base Mortality Tables'!$A$3:$A$103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cat>
          <c:val>
            <c:numRef>
              <c:f>'(HIDDEN) Base Mortality Tables'!$B$3:$B$103</c:f>
              <c:numCache>
                <c:formatCode>0.0000</c:formatCode>
                <c:ptCount val="101"/>
                <c:pt idx="0">
                  <c:v>4.2240000000000003E-3</c:v>
                </c:pt>
                <c:pt idx="1">
                  <c:v>2.2900000000000001E-4</c:v>
                </c:pt>
                <c:pt idx="2">
                  <c:v>1.27E-4</c:v>
                </c:pt>
                <c:pt idx="3">
                  <c:v>1.02E-4</c:v>
                </c:pt>
                <c:pt idx="4">
                  <c:v>8.6000000000000003E-5</c:v>
                </c:pt>
                <c:pt idx="5">
                  <c:v>7.3999999999999996E-5</c:v>
                </c:pt>
                <c:pt idx="6">
                  <c:v>8.5000000000000006E-5</c:v>
                </c:pt>
                <c:pt idx="7">
                  <c:v>6.7000000000000002E-5</c:v>
                </c:pt>
                <c:pt idx="8">
                  <c:v>6.8999999999999997E-5</c:v>
                </c:pt>
                <c:pt idx="9">
                  <c:v>6.0000000000000002E-5</c:v>
                </c:pt>
                <c:pt idx="10">
                  <c:v>7.7999999999999999E-5</c:v>
                </c:pt>
                <c:pt idx="11">
                  <c:v>7.7000000000000001E-5</c:v>
                </c:pt>
                <c:pt idx="12">
                  <c:v>1.02E-4</c:v>
                </c:pt>
                <c:pt idx="13">
                  <c:v>1.16E-4</c:v>
                </c:pt>
                <c:pt idx="14">
                  <c:v>1.2899999999999999E-4</c:v>
                </c:pt>
                <c:pt idx="15">
                  <c:v>1.7200000000000001E-4</c:v>
                </c:pt>
                <c:pt idx="16">
                  <c:v>2.05E-4</c:v>
                </c:pt>
                <c:pt idx="17">
                  <c:v>3.1100000000000002E-4</c:v>
                </c:pt>
                <c:pt idx="18">
                  <c:v>4.0200000000000001E-4</c:v>
                </c:pt>
                <c:pt idx="19">
                  <c:v>4.5399999999999998E-4</c:v>
                </c:pt>
                <c:pt idx="20">
                  <c:v>5.2499999999999997E-4</c:v>
                </c:pt>
                <c:pt idx="21">
                  <c:v>5.0699999999999996E-4</c:v>
                </c:pt>
                <c:pt idx="22">
                  <c:v>4.9700000000000005E-4</c:v>
                </c:pt>
                <c:pt idx="23">
                  <c:v>5.2400000000000005E-4</c:v>
                </c:pt>
                <c:pt idx="24">
                  <c:v>5.5599999999999996E-4</c:v>
                </c:pt>
                <c:pt idx="25">
                  <c:v>6.0099999999999997E-4</c:v>
                </c:pt>
                <c:pt idx="26">
                  <c:v>6.0700000000000001E-4</c:v>
                </c:pt>
                <c:pt idx="27">
                  <c:v>6.29E-4</c:v>
                </c:pt>
                <c:pt idx="28">
                  <c:v>6.8099999999999996E-4</c:v>
                </c:pt>
                <c:pt idx="29">
                  <c:v>7.2800000000000002E-4</c:v>
                </c:pt>
                <c:pt idx="30">
                  <c:v>7.7099999999999998E-4</c:v>
                </c:pt>
                <c:pt idx="31">
                  <c:v>8.3500000000000002E-4</c:v>
                </c:pt>
                <c:pt idx="32">
                  <c:v>8.5800000000000004E-4</c:v>
                </c:pt>
                <c:pt idx="33">
                  <c:v>9.5699999999999995E-4</c:v>
                </c:pt>
                <c:pt idx="34">
                  <c:v>9.8900000000000008E-4</c:v>
                </c:pt>
                <c:pt idx="35">
                  <c:v>1.1000000000000001E-3</c:v>
                </c:pt>
                <c:pt idx="36">
                  <c:v>1.155E-3</c:v>
                </c:pt>
                <c:pt idx="37">
                  <c:v>1.351E-3</c:v>
                </c:pt>
                <c:pt idx="38">
                  <c:v>1.317E-3</c:v>
                </c:pt>
                <c:pt idx="39">
                  <c:v>1.457E-3</c:v>
                </c:pt>
                <c:pt idx="40">
                  <c:v>1.606E-3</c:v>
                </c:pt>
                <c:pt idx="41">
                  <c:v>1.6999999999999999E-3</c:v>
                </c:pt>
                <c:pt idx="42">
                  <c:v>1.848E-3</c:v>
                </c:pt>
                <c:pt idx="43">
                  <c:v>2.0149999999999999E-3</c:v>
                </c:pt>
                <c:pt idx="44">
                  <c:v>2.2100000000000002E-3</c:v>
                </c:pt>
                <c:pt idx="45">
                  <c:v>2.467E-3</c:v>
                </c:pt>
                <c:pt idx="46">
                  <c:v>2.6459999999999999E-3</c:v>
                </c:pt>
                <c:pt idx="47">
                  <c:v>2.7430000000000002E-3</c:v>
                </c:pt>
                <c:pt idx="48">
                  <c:v>2.96E-3</c:v>
                </c:pt>
                <c:pt idx="49">
                  <c:v>3.297E-3</c:v>
                </c:pt>
                <c:pt idx="50">
                  <c:v>3.5769999999999999E-3</c:v>
                </c:pt>
                <c:pt idx="51">
                  <c:v>3.8210000000000002E-3</c:v>
                </c:pt>
                <c:pt idx="52">
                  <c:v>4.0749999999999996E-3</c:v>
                </c:pt>
                <c:pt idx="53">
                  <c:v>4.4019999999999997E-3</c:v>
                </c:pt>
                <c:pt idx="54">
                  <c:v>4.7200000000000002E-3</c:v>
                </c:pt>
                <c:pt idx="55">
                  <c:v>5.0460000000000001E-3</c:v>
                </c:pt>
                <c:pt idx="56">
                  <c:v>5.5929999999999999E-3</c:v>
                </c:pt>
                <c:pt idx="57">
                  <c:v>6.0600000000000003E-3</c:v>
                </c:pt>
                <c:pt idx="58">
                  <c:v>6.6950000000000004E-3</c:v>
                </c:pt>
                <c:pt idx="59">
                  <c:v>7.2389999999999998E-3</c:v>
                </c:pt>
                <c:pt idx="60">
                  <c:v>7.9120000000000006E-3</c:v>
                </c:pt>
                <c:pt idx="61">
                  <c:v>8.6359999999999996E-3</c:v>
                </c:pt>
                <c:pt idx="62">
                  <c:v>9.6010000000000002E-3</c:v>
                </c:pt>
                <c:pt idx="63">
                  <c:v>1.0552000000000001E-2</c:v>
                </c:pt>
                <c:pt idx="64">
                  <c:v>1.1171E-2</c:v>
                </c:pt>
                <c:pt idx="65">
                  <c:v>1.2460000000000001E-2</c:v>
                </c:pt>
                <c:pt idx="66">
                  <c:v>1.3853000000000001E-2</c:v>
                </c:pt>
                <c:pt idx="67">
                  <c:v>1.4782E-2</c:v>
                </c:pt>
                <c:pt idx="68">
                  <c:v>1.6348000000000001E-2</c:v>
                </c:pt>
                <c:pt idx="69">
                  <c:v>1.7949E-2</c:v>
                </c:pt>
                <c:pt idx="70">
                  <c:v>1.9238000000000002E-2</c:v>
                </c:pt>
                <c:pt idx="71">
                  <c:v>2.0795000000000001E-2</c:v>
                </c:pt>
                <c:pt idx="72">
                  <c:v>2.2782E-2</c:v>
                </c:pt>
                <c:pt idx="73">
                  <c:v>2.5798999999999999E-2</c:v>
                </c:pt>
                <c:pt idx="74">
                  <c:v>2.8775999999999999E-2</c:v>
                </c:pt>
                <c:pt idx="75">
                  <c:v>3.2300000000000002E-2</c:v>
                </c:pt>
                <c:pt idx="76">
                  <c:v>3.5729999999999998E-2</c:v>
                </c:pt>
                <c:pt idx="77">
                  <c:v>4.0135999999999998E-2</c:v>
                </c:pt>
                <c:pt idx="78">
                  <c:v>4.5187999999999999E-2</c:v>
                </c:pt>
                <c:pt idx="79">
                  <c:v>5.0258999999999998E-2</c:v>
                </c:pt>
                <c:pt idx="80">
                  <c:v>5.6142999999999998E-2</c:v>
                </c:pt>
                <c:pt idx="81">
                  <c:v>6.2030000000000002E-2</c:v>
                </c:pt>
                <c:pt idx="82">
                  <c:v>6.9196999999999995E-2</c:v>
                </c:pt>
                <c:pt idx="83">
                  <c:v>7.7485999999999999E-2</c:v>
                </c:pt>
                <c:pt idx="84">
                  <c:v>8.7295999999999999E-2</c:v>
                </c:pt>
                <c:pt idx="85">
                  <c:v>9.7475999999999993E-2</c:v>
                </c:pt>
                <c:pt idx="86">
                  <c:v>0.110221</c:v>
                </c:pt>
                <c:pt idx="87">
                  <c:v>0.122808</c:v>
                </c:pt>
                <c:pt idx="88">
                  <c:v>0.137654</c:v>
                </c:pt>
                <c:pt idx="89">
                  <c:v>0.15451300000000001</c:v>
                </c:pt>
                <c:pt idx="90">
                  <c:v>0.163489</c:v>
                </c:pt>
                <c:pt idx="91">
                  <c:v>0.18332499999999999</c:v>
                </c:pt>
                <c:pt idx="92">
                  <c:v>0.20086899999999999</c:v>
                </c:pt>
                <c:pt idx="93">
                  <c:v>0.22298100000000001</c:v>
                </c:pt>
                <c:pt idx="94">
                  <c:v>0.24460599999999999</c:v>
                </c:pt>
                <c:pt idx="95">
                  <c:v>0.268951</c:v>
                </c:pt>
                <c:pt idx="96">
                  <c:v>0.29049399999999997</c:v>
                </c:pt>
                <c:pt idx="97">
                  <c:v>0.31405</c:v>
                </c:pt>
                <c:pt idx="98">
                  <c:v>0.335507</c:v>
                </c:pt>
                <c:pt idx="99">
                  <c:v>0.36994199999999999</c:v>
                </c:pt>
                <c:pt idx="100">
                  <c:v>0.39050600000000002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46-47BD-96B9-7EAF6FC1F505}"/>
            </c:ext>
          </c:extLst>
        </c:ser>
        <c:ser>
          <c:idx val="1"/>
          <c:order val="1"/>
          <c:tx>
            <c:v>Female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'(HIDDEN) Base Mortality Tables'!$A$3:$A$103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cat>
          <c:val>
            <c:numRef>
              <c:f>'(HIDDEN) Base Mortality Tables'!$C$3:$C$103</c:f>
              <c:numCache>
                <c:formatCode>0.0000</c:formatCode>
                <c:ptCount val="101"/>
                <c:pt idx="0">
                  <c:v>3.503E-3</c:v>
                </c:pt>
                <c:pt idx="1">
                  <c:v>2.14E-4</c:v>
                </c:pt>
                <c:pt idx="2">
                  <c:v>1.1400000000000001E-4</c:v>
                </c:pt>
                <c:pt idx="3">
                  <c:v>9.5000000000000005E-5</c:v>
                </c:pt>
                <c:pt idx="4">
                  <c:v>6.3999999999999997E-5</c:v>
                </c:pt>
                <c:pt idx="5">
                  <c:v>7.3999999999999996E-5</c:v>
                </c:pt>
                <c:pt idx="6">
                  <c:v>7.1000000000000005E-5</c:v>
                </c:pt>
                <c:pt idx="7">
                  <c:v>5.5000000000000002E-5</c:v>
                </c:pt>
                <c:pt idx="8">
                  <c:v>5.8E-5</c:v>
                </c:pt>
                <c:pt idx="9">
                  <c:v>5.1E-5</c:v>
                </c:pt>
                <c:pt idx="10">
                  <c:v>6.6000000000000005E-5</c:v>
                </c:pt>
                <c:pt idx="11">
                  <c:v>5.5000000000000002E-5</c:v>
                </c:pt>
                <c:pt idx="12">
                  <c:v>5.7000000000000003E-5</c:v>
                </c:pt>
                <c:pt idx="13">
                  <c:v>8.7000000000000001E-5</c:v>
                </c:pt>
                <c:pt idx="14">
                  <c:v>9.6000000000000002E-5</c:v>
                </c:pt>
                <c:pt idx="15">
                  <c:v>1.13E-4</c:v>
                </c:pt>
                <c:pt idx="16">
                  <c:v>1.3100000000000001E-4</c:v>
                </c:pt>
                <c:pt idx="17">
                  <c:v>1.5799999999999999E-4</c:v>
                </c:pt>
                <c:pt idx="18">
                  <c:v>2.1800000000000001E-4</c:v>
                </c:pt>
                <c:pt idx="19">
                  <c:v>2.12E-4</c:v>
                </c:pt>
                <c:pt idx="20">
                  <c:v>1.8699999999999999E-4</c:v>
                </c:pt>
                <c:pt idx="21">
                  <c:v>2.1100000000000001E-4</c:v>
                </c:pt>
                <c:pt idx="22">
                  <c:v>2.4499999999999999E-4</c:v>
                </c:pt>
                <c:pt idx="23">
                  <c:v>2.1499999999999999E-4</c:v>
                </c:pt>
                <c:pt idx="24">
                  <c:v>2.23E-4</c:v>
                </c:pt>
                <c:pt idx="25">
                  <c:v>2.5999999999999998E-4</c:v>
                </c:pt>
                <c:pt idx="26">
                  <c:v>2.5700000000000001E-4</c:v>
                </c:pt>
                <c:pt idx="27">
                  <c:v>3.1E-4</c:v>
                </c:pt>
                <c:pt idx="28">
                  <c:v>3.1399999999999999E-4</c:v>
                </c:pt>
                <c:pt idx="29">
                  <c:v>3.3799999999999998E-4</c:v>
                </c:pt>
                <c:pt idx="30">
                  <c:v>3.8699999999999997E-4</c:v>
                </c:pt>
                <c:pt idx="31">
                  <c:v>3.9399999999999998E-4</c:v>
                </c:pt>
                <c:pt idx="32">
                  <c:v>4.6799999999999999E-4</c:v>
                </c:pt>
                <c:pt idx="33">
                  <c:v>4.9299999999999995E-4</c:v>
                </c:pt>
                <c:pt idx="34">
                  <c:v>5.8500000000000002E-4</c:v>
                </c:pt>
                <c:pt idx="35">
                  <c:v>5.9199999999999997E-4</c:v>
                </c:pt>
                <c:pt idx="36">
                  <c:v>6.78E-4</c:v>
                </c:pt>
                <c:pt idx="37">
                  <c:v>7.6099999999999996E-4</c:v>
                </c:pt>
                <c:pt idx="38">
                  <c:v>7.9199999999999995E-4</c:v>
                </c:pt>
                <c:pt idx="39">
                  <c:v>8.6799999999999996E-4</c:v>
                </c:pt>
                <c:pt idx="40">
                  <c:v>9.2400000000000002E-4</c:v>
                </c:pt>
                <c:pt idx="41">
                  <c:v>1.0039999999999999E-3</c:v>
                </c:pt>
                <c:pt idx="42">
                  <c:v>1.1019999999999999E-3</c:v>
                </c:pt>
                <c:pt idx="43">
                  <c:v>1.2390000000000001E-3</c:v>
                </c:pt>
                <c:pt idx="44">
                  <c:v>1.3450000000000001E-3</c:v>
                </c:pt>
                <c:pt idx="45">
                  <c:v>1.4840000000000001E-3</c:v>
                </c:pt>
                <c:pt idx="46">
                  <c:v>1.6249999999999999E-3</c:v>
                </c:pt>
                <c:pt idx="47">
                  <c:v>1.7440000000000001E-3</c:v>
                </c:pt>
                <c:pt idx="48">
                  <c:v>1.9659999999999999E-3</c:v>
                </c:pt>
                <c:pt idx="49">
                  <c:v>2.0509999999999999E-3</c:v>
                </c:pt>
                <c:pt idx="50">
                  <c:v>2.2339999999999999E-3</c:v>
                </c:pt>
                <c:pt idx="51">
                  <c:v>2.4520000000000002E-3</c:v>
                </c:pt>
                <c:pt idx="52">
                  <c:v>2.581E-3</c:v>
                </c:pt>
                <c:pt idx="53">
                  <c:v>2.764E-3</c:v>
                </c:pt>
                <c:pt idx="54">
                  <c:v>2.9640000000000001E-3</c:v>
                </c:pt>
                <c:pt idx="55">
                  <c:v>3.2829999999999999E-3</c:v>
                </c:pt>
                <c:pt idx="56">
                  <c:v>3.637E-3</c:v>
                </c:pt>
                <c:pt idx="57">
                  <c:v>3.9280000000000001E-3</c:v>
                </c:pt>
                <c:pt idx="58">
                  <c:v>4.3670000000000002E-3</c:v>
                </c:pt>
                <c:pt idx="59">
                  <c:v>4.7070000000000002E-3</c:v>
                </c:pt>
                <c:pt idx="60">
                  <c:v>5.2469999999999999E-3</c:v>
                </c:pt>
                <c:pt idx="61">
                  <c:v>5.6360000000000004E-3</c:v>
                </c:pt>
                <c:pt idx="62">
                  <c:v>6.4510000000000001E-3</c:v>
                </c:pt>
                <c:pt idx="63">
                  <c:v>6.8180000000000003E-3</c:v>
                </c:pt>
                <c:pt idx="64">
                  <c:v>7.3790000000000001E-3</c:v>
                </c:pt>
                <c:pt idx="65">
                  <c:v>8.1130000000000004E-3</c:v>
                </c:pt>
                <c:pt idx="66">
                  <c:v>8.77E-3</c:v>
                </c:pt>
                <c:pt idx="67">
                  <c:v>9.554E-3</c:v>
                </c:pt>
                <c:pt idx="68">
                  <c:v>1.0602E-2</c:v>
                </c:pt>
                <c:pt idx="69">
                  <c:v>1.1457999999999999E-2</c:v>
                </c:pt>
                <c:pt idx="70">
                  <c:v>1.2895E-2</c:v>
                </c:pt>
                <c:pt idx="71">
                  <c:v>1.3637E-2</c:v>
                </c:pt>
                <c:pt idx="72">
                  <c:v>1.5499000000000001E-2</c:v>
                </c:pt>
                <c:pt idx="73">
                  <c:v>1.7288999999999999E-2</c:v>
                </c:pt>
                <c:pt idx="74">
                  <c:v>1.9688000000000001E-2</c:v>
                </c:pt>
                <c:pt idx="75">
                  <c:v>2.1766000000000001E-2</c:v>
                </c:pt>
                <c:pt idx="76">
                  <c:v>2.4396999999999999E-2</c:v>
                </c:pt>
                <c:pt idx="77">
                  <c:v>2.7917999999999998E-2</c:v>
                </c:pt>
                <c:pt idx="78">
                  <c:v>3.1419999999999997E-2</c:v>
                </c:pt>
                <c:pt idx="79">
                  <c:v>3.5713000000000002E-2</c:v>
                </c:pt>
                <c:pt idx="80">
                  <c:v>3.9611E-2</c:v>
                </c:pt>
                <c:pt idx="81">
                  <c:v>4.5127E-2</c:v>
                </c:pt>
                <c:pt idx="82">
                  <c:v>5.0196999999999999E-2</c:v>
                </c:pt>
                <c:pt idx="83">
                  <c:v>5.7154999999999997E-2</c:v>
                </c:pt>
                <c:pt idx="84">
                  <c:v>6.5142000000000005E-2</c:v>
                </c:pt>
                <c:pt idx="85">
                  <c:v>7.3747999999999994E-2</c:v>
                </c:pt>
                <c:pt idx="86">
                  <c:v>8.4519999999999998E-2</c:v>
                </c:pt>
                <c:pt idx="87">
                  <c:v>9.5918000000000003E-2</c:v>
                </c:pt>
                <c:pt idx="88">
                  <c:v>0.107798</c:v>
                </c:pt>
                <c:pt idx="89">
                  <c:v>0.12160899999999999</c:v>
                </c:pt>
                <c:pt idx="90">
                  <c:v>0.136466</c:v>
                </c:pt>
                <c:pt idx="91">
                  <c:v>0.15343799999999999</c:v>
                </c:pt>
                <c:pt idx="92">
                  <c:v>0.17102600000000001</c:v>
                </c:pt>
                <c:pt idx="93">
                  <c:v>0.18956799999999999</c:v>
                </c:pt>
                <c:pt idx="94">
                  <c:v>0.20787</c:v>
                </c:pt>
                <c:pt idx="95">
                  <c:v>0.23022699999999999</c:v>
                </c:pt>
                <c:pt idx="96">
                  <c:v>0.25317099999999998</c:v>
                </c:pt>
                <c:pt idx="97">
                  <c:v>0.27793899999999999</c:v>
                </c:pt>
                <c:pt idx="98">
                  <c:v>0.299649</c:v>
                </c:pt>
                <c:pt idx="99">
                  <c:v>0.31991000000000003</c:v>
                </c:pt>
                <c:pt idx="100">
                  <c:v>0.350742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46-47BD-96B9-7EAF6FC1F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113919"/>
        <c:axId val="159116319"/>
      </c:lineChart>
      <c:catAx>
        <c:axId val="1591139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116319"/>
        <c:crosses val="autoZero"/>
        <c:auto val="1"/>
        <c:lblAlgn val="ctr"/>
        <c:lblOffset val="100"/>
        <c:noMultiLvlLbl val="0"/>
      </c:catAx>
      <c:valAx>
        <c:axId val="15911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P(Death)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11391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Male &amp; Female Mortality: 0 to 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719354838709682E-2"/>
          <c:y val="0.10419250645994832"/>
          <c:w val="0.91662473118279575"/>
          <c:h val="0.7250807493540051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'(HIDDEN) Base Mortality Tables'!$A$3:$A$34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</c:numCache>
            </c:numRef>
          </c:cat>
          <c:val>
            <c:numRef>
              <c:f>'(HIDDEN) Base Mortality Tables'!$B$3:$B$34</c:f>
              <c:numCache>
                <c:formatCode>0.0000</c:formatCode>
                <c:ptCount val="32"/>
                <c:pt idx="0">
                  <c:v>4.2240000000000003E-3</c:v>
                </c:pt>
                <c:pt idx="1">
                  <c:v>2.2900000000000001E-4</c:v>
                </c:pt>
                <c:pt idx="2">
                  <c:v>1.27E-4</c:v>
                </c:pt>
                <c:pt idx="3">
                  <c:v>1.02E-4</c:v>
                </c:pt>
                <c:pt idx="4">
                  <c:v>8.6000000000000003E-5</c:v>
                </c:pt>
                <c:pt idx="5">
                  <c:v>7.3999999999999996E-5</c:v>
                </c:pt>
                <c:pt idx="6">
                  <c:v>8.5000000000000006E-5</c:v>
                </c:pt>
                <c:pt idx="7">
                  <c:v>6.7000000000000002E-5</c:v>
                </c:pt>
                <c:pt idx="8">
                  <c:v>6.8999999999999997E-5</c:v>
                </c:pt>
                <c:pt idx="9">
                  <c:v>6.0000000000000002E-5</c:v>
                </c:pt>
                <c:pt idx="10">
                  <c:v>7.7999999999999999E-5</c:v>
                </c:pt>
                <c:pt idx="11">
                  <c:v>7.7000000000000001E-5</c:v>
                </c:pt>
                <c:pt idx="12">
                  <c:v>1.02E-4</c:v>
                </c:pt>
                <c:pt idx="13">
                  <c:v>1.16E-4</c:v>
                </c:pt>
                <c:pt idx="14">
                  <c:v>1.2899999999999999E-4</c:v>
                </c:pt>
                <c:pt idx="15">
                  <c:v>1.7200000000000001E-4</c:v>
                </c:pt>
                <c:pt idx="16">
                  <c:v>2.05E-4</c:v>
                </c:pt>
                <c:pt idx="17">
                  <c:v>3.1100000000000002E-4</c:v>
                </c:pt>
                <c:pt idx="18">
                  <c:v>4.0200000000000001E-4</c:v>
                </c:pt>
                <c:pt idx="19">
                  <c:v>4.5399999999999998E-4</c:v>
                </c:pt>
                <c:pt idx="20">
                  <c:v>5.2499999999999997E-4</c:v>
                </c:pt>
                <c:pt idx="21">
                  <c:v>5.0699999999999996E-4</c:v>
                </c:pt>
                <c:pt idx="22">
                  <c:v>4.9700000000000005E-4</c:v>
                </c:pt>
                <c:pt idx="23">
                  <c:v>5.2400000000000005E-4</c:v>
                </c:pt>
                <c:pt idx="24">
                  <c:v>5.5599999999999996E-4</c:v>
                </c:pt>
                <c:pt idx="25">
                  <c:v>6.0099999999999997E-4</c:v>
                </c:pt>
                <c:pt idx="26">
                  <c:v>6.0700000000000001E-4</c:v>
                </c:pt>
                <c:pt idx="27">
                  <c:v>6.29E-4</c:v>
                </c:pt>
                <c:pt idx="28">
                  <c:v>6.8099999999999996E-4</c:v>
                </c:pt>
                <c:pt idx="29">
                  <c:v>7.2800000000000002E-4</c:v>
                </c:pt>
                <c:pt idx="30">
                  <c:v>7.7099999999999998E-4</c:v>
                </c:pt>
                <c:pt idx="31">
                  <c:v>8.3500000000000002E-4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37-4F64-B377-B5113E6D67B7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'(HIDDEN) Base Mortality Tables'!$A$3:$A$34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</c:numCache>
            </c:numRef>
          </c:cat>
          <c:val>
            <c:numRef>
              <c:f>'(HIDDEN) Base Mortality Tables'!$C$3:$C$34</c:f>
              <c:numCache>
                <c:formatCode>0.0000</c:formatCode>
                <c:ptCount val="32"/>
                <c:pt idx="0">
                  <c:v>3.503E-3</c:v>
                </c:pt>
                <c:pt idx="1">
                  <c:v>2.14E-4</c:v>
                </c:pt>
                <c:pt idx="2">
                  <c:v>1.1400000000000001E-4</c:v>
                </c:pt>
                <c:pt idx="3">
                  <c:v>9.5000000000000005E-5</c:v>
                </c:pt>
                <c:pt idx="4">
                  <c:v>6.3999999999999997E-5</c:v>
                </c:pt>
                <c:pt idx="5">
                  <c:v>7.3999999999999996E-5</c:v>
                </c:pt>
                <c:pt idx="6">
                  <c:v>7.1000000000000005E-5</c:v>
                </c:pt>
                <c:pt idx="7">
                  <c:v>5.5000000000000002E-5</c:v>
                </c:pt>
                <c:pt idx="8">
                  <c:v>5.8E-5</c:v>
                </c:pt>
                <c:pt idx="9">
                  <c:v>5.1E-5</c:v>
                </c:pt>
                <c:pt idx="10">
                  <c:v>6.6000000000000005E-5</c:v>
                </c:pt>
                <c:pt idx="11">
                  <c:v>5.5000000000000002E-5</c:v>
                </c:pt>
                <c:pt idx="12">
                  <c:v>5.7000000000000003E-5</c:v>
                </c:pt>
                <c:pt idx="13">
                  <c:v>8.7000000000000001E-5</c:v>
                </c:pt>
                <c:pt idx="14">
                  <c:v>9.6000000000000002E-5</c:v>
                </c:pt>
                <c:pt idx="15">
                  <c:v>1.13E-4</c:v>
                </c:pt>
                <c:pt idx="16">
                  <c:v>1.3100000000000001E-4</c:v>
                </c:pt>
                <c:pt idx="17">
                  <c:v>1.5799999999999999E-4</c:v>
                </c:pt>
                <c:pt idx="18">
                  <c:v>2.1800000000000001E-4</c:v>
                </c:pt>
                <c:pt idx="19">
                  <c:v>2.12E-4</c:v>
                </c:pt>
                <c:pt idx="20">
                  <c:v>1.8699999999999999E-4</c:v>
                </c:pt>
                <c:pt idx="21">
                  <c:v>2.1100000000000001E-4</c:v>
                </c:pt>
                <c:pt idx="22">
                  <c:v>2.4499999999999999E-4</c:v>
                </c:pt>
                <c:pt idx="23">
                  <c:v>2.1499999999999999E-4</c:v>
                </c:pt>
                <c:pt idx="24">
                  <c:v>2.23E-4</c:v>
                </c:pt>
                <c:pt idx="25">
                  <c:v>2.5999999999999998E-4</c:v>
                </c:pt>
                <c:pt idx="26">
                  <c:v>2.5700000000000001E-4</c:v>
                </c:pt>
                <c:pt idx="27">
                  <c:v>3.1E-4</c:v>
                </c:pt>
                <c:pt idx="28">
                  <c:v>3.1399999999999999E-4</c:v>
                </c:pt>
                <c:pt idx="29">
                  <c:v>3.3799999999999998E-4</c:v>
                </c:pt>
                <c:pt idx="30">
                  <c:v>3.8699999999999997E-4</c:v>
                </c:pt>
                <c:pt idx="31">
                  <c:v>3.9399999999999998E-4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37-4F64-B377-B5113E6D6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113919"/>
        <c:axId val="159116319"/>
      </c:lineChart>
      <c:catAx>
        <c:axId val="1591139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116319"/>
        <c:crosses val="autoZero"/>
        <c:auto val="1"/>
        <c:lblAlgn val="ctr"/>
        <c:lblOffset val="100"/>
        <c:noMultiLvlLbl val="0"/>
      </c:catAx>
      <c:valAx>
        <c:axId val="15911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113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Annual</a:t>
            </a:r>
            <a:r>
              <a:rPr lang="en-GB" baseline="0"/>
              <a:t> death probabilities for Males 65-75 gradiated by pension income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Charts!$C$1</c:f>
              <c:strCache>
                <c:ptCount val="1"/>
                <c:pt idx="0">
                  <c:v>Pensions of £300-£5000</c:v>
                </c:pt>
              </c:strCache>
            </c:strRef>
          </c:tx>
          <c:spPr>
            <a:ln w="2857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Charts!$A$51:$A$61</c:f>
              <c:numCache>
                <c:formatCode>General</c:formatCode>
                <c:ptCount val="11"/>
                <c:pt idx="0">
                  <c:v>65</c:v>
                </c:pt>
                <c:pt idx="1">
                  <c:v>66</c:v>
                </c:pt>
                <c:pt idx="2">
                  <c:v>67</c:v>
                </c:pt>
                <c:pt idx="3">
                  <c:v>68</c:v>
                </c:pt>
                <c:pt idx="4">
                  <c:v>69</c:v>
                </c:pt>
                <c:pt idx="5">
                  <c:v>70</c:v>
                </c:pt>
                <c:pt idx="6">
                  <c:v>71</c:v>
                </c:pt>
                <c:pt idx="7">
                  <c:v>72</c:v>
                </c:pt>
                <c:pt idx="8">
                  <c:v>73</c:v>
                </c:pt>
                <c:pt idx="9">
                  <c:v>74</c:v>
                </c:pt>
                <c:pt idx="10">
                  <c:v>75</c:v>
                </c:pt>
              </c:numCache>
            </c:numRef>
          </c:cat>
          <c:val>
            <c:numRef>
              <c:f>Charts!$C$51:$C$61</c:f>
              <c:numCache>
                <c:formatCode>0.000000</c:formatCode>
                <c:ptCount val="11"/>
                <c:pt idx="0">
                  <c:v>1.2063000000000001E-2</c:v>
                </c:pt>
                <c:pt idx="1">
                  <c:v>1.3269E-2</c:v>
                </c:pt>
                <c:pt idx="2">
                  <c:v>1.4626E-2</c:v>
                </c:pt>
                <c:pt idx="3">
                  <c:v>1.6153000000000001E-2</c:v>
                </c:pt>
                <c:pt idx="4">
                  <c:v>1.787E-2</c:v>
                </c:pt>
                <c:pt idx="5">
                  <c:v>1.9802E-2</c:v>
                </c:pt>
                <c:pt idx="6">
                  <c:v>2.1975000000000001E-2</c:v>
                </c:pt>
                <c:pt idx="7">
                  <c:v>2.4417999999999999E-2</c:v>
                </c:pt>
                <c:pt idx="8">
                  <c:v>2.7164000000000001E-2</c:v>
                </c:pt>
                <c:pt idx="9">
                  <c:v>3.0249999999999999E-2</c:v>
                </c:pt>
                <c:pt idx="10">
                  <c:v>3.3714000000000001E-2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82-4931-A8BC-A0624C23033C}"/>
            </c:ext>
          </c:extLst>
        </c:ser>
        <c:ser>
          <c:idx val="2"/>
          <c:order val="1"/>
          <c:tx>
            <c:strRef>
              <c:f>Charts!$D$1</c:f>
              <c:strCache>
                <c:ptCount val="1"/>
                <c:pt idx="0">
                  <c:v>Pensions of £5000-£20000</c:v>
                </c:pt>
              </c:strCache>
            </c:strRef>
          </c:tx>
          <c:spPr>
            <a:ln w="28575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Charts!$A$51:$A$61</c:f>
              <c:numCache>
                <c:formatCode>General</c:formatCode>
                <c:ptCount val="11"/>
                <c:pt idx="0">
                  <c:v>65</c:v>
                </c:pt>
                <c:pt idx="1">
                  <c:v>66</c:v>
                </c:pt>
                <c:pt idx="2">
                  <c:v>67</c:v>
                </c:pt>
                <c:pt idx="3">
                  <c:v>68</c:v>
                </c:pt>
                <c:pt idx="4">
                  <c:v>69</c:v>
                </c:pt>
                <c:pt idx="5">
                  <c:v>70</c:v>
                </c:pt>
                <c:pt idx="6">
                  <c:v>71</c:v>
                </c:pt>
                <c:pt idx="7">
                  <c:v>72</c:v>
                </c:pt>
                <c:pt idx="8">
                  <c:v>73</c:v>
                </c:pt>
                <c:pt idx="9">
                  <c:v>74</c:v>
                </c:pt>
                <c:pt idx="10">
                  <c:v>75</c:v>
                </c:pt>
              </c:numCache>
            </c:numRef>
          </c:cat>
          <c:val>
            <c:numRef>
              <c:f>Charts!$D$51:$D$61</c:f>
              <c:numCache>
                <c:formatCode>0.000000</c:formatCode>
                <c:ptCount val="11"/>
                <c:pt idx="0">
                  <c:v>8.8039999999999993E-3</c:v>
                </c:pt>
                <c:pt idx="1">
                  <c:v>9.6710000000000008E-3</c:v>
                </c:pt>
                <c:pt idx="2">
                  <c:v>1.0659E-2</c:v>
                </c:pt>
                <c:pt idx="3">
                  <c:v>1.1785E-2</c:v>
                </c:pt>
                <c:pt idx="4">
                  <c:v>1.307E-2</c:v>
                </c:pt>
                <c:pt idx="5">
                  <c:v>1.4534999999999999E-2</c:v>
                </c:pt>
                <c:pt idx="6">
                  <c:v>1.6206999999999999E-2</c:v>
                </c:pt>
                <c:pt idx="7">
                  <c:v>1.8113000000000001E-2</c:v>
                </c:pt>
                <c:pt idx="8">
                  <c:v>2.0288E-2</c:v>
                </c:pt>
                <c:pt idx="9">
                  <c:v>2.2766999999999999E-2</c:v>
                </c:pt>
                <c:pt idx="10">
                  <c:v>2.5595E-2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82-4931-A8BC-A0624C23033C}"/>
            </c:ext>
          </c:extLst>
        </c:ser>
        <c:ser>
          <c:idx val="3"/>
          <c:order val="2"/>
          <c:tx>
            <c:strRef>
              <c:f>Charts!$E$1</c:f>
              <c:strCache>
                <c:ptCount val="1"/>
                <c:pt idx="0">
                  <c:v>Pensions of £20000-£40000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Charts!$A$51:$A$61</c:f>
              <c:numCache>
                <c:formatCode>General</c:formatCode>
                <c:ptCount val="11"/>
                <c:pt idx="0">
                  <c:v>65</c:v>
                </c:pt>
                <c:pt idx="1">
                  <c:v>66</c:v>
                </c:pt>
                <c:pt idx="2">
                  <c:v>67</c:v>
                </c:pt>
                <c:pt idx="3">
                  <c:v>68</c:v>
                </c:pt>
                <c:pt idx="4">
                  <c:v>69</c:v>
                </c:pt>
                <c:pt idx="5">
                  <c:v>70</c:v>
                </c:pt>
                <c:pt idx="6">
                  <c:v>71</c:v>
                </c:pt>
                <c:pt idx="7">
                  <c:v>72</c:v>
                </c:pt>
                <c:pt idx="8">
                  <c:v>73</c:v>
                </c:pt>
                <c:pt idx="9">
                  <c:v>74</c:v>
                </c:pt>
                <c:pt idx="10">
                  <c:v>75</c:v>
                </c:pt>
              </c:numCache>
            </c:numRef>
          </c:cat>
          <c:val>
            <c:numRef>
              <c:f>Charts!$E$51:$E$61</c:f>
              <c:numCache>
                <c:formatCode>0.000000</c:formatCode>
                <c:ptCount val="11"/>
                <c:pt idx="0">
                  <c:v>5.228E-3</c:v>
                </c:pt>
                <c:pt idx="1">
                  <c:v>5.7930000000000004E-3</c:v>
                </c:pt>
                <c:pt idx="2">
                  <c:v>6.4510000000000001E-3</c:v>
                </c:pt>
                <c:pt idx="3">
                  <c:v>7.2179999999999996E-3</c:v>
                </c:pt>
                <c:pt idx="4">
                  <c:v>8.1110000000000002E-3</c:v>
                </c:pt>
                <c:pt idx="5">
                  <c:v>9.1509999999999994E-3</c:v>
                </c:pt>
                <c:pt idx="6">
                  <c:v>1.0364E-2</c:v>
                </c:pt>
                <c:pt idx="7">
                  <c:v>1.1776999999999999E-2</c:v>
                </c:pt>
                <c:pt idx="8">
                  <c:v>1.3424E-2</c:v>
                </c:pt>
                <c:pt idx="9">
                  <c:v>1.5343000000000001E-2</c:v>
                </c:pt>
                <c:pt idx="10">
                  <c:v>1.7579000000000001E-2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82-4931-A8BC-A0624C23033C}"/>
            </c:ext>
          </c:extLst>
        </c:ser>
        <c:ser>
          <c:idx val="4"/>
          <c:order val="3"/>
          <c:tx>
            <c:strRef>
              <c:f>Charts!$F$1</c:f>
              <c:strCache>
                <c:ptCount val="1"/>
                <c:pt idx="0">
                  <c:v>Pensions of £40000+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Charts!$A$51:$A$61</c:f>
              <c:numCache>
                <c:formatCode>General</c:formatCode>
                <c:ptCount val="11"/>
                <c:pt idx="0">
                  <c:v>65</c:v>
                </c:pt>
                <c:pt idx="1">
                  <c:v>66</c:v>
                </c:pt>
                <c:pt idx="2">
                  <c:v>67</c:v>
                </c:pt>
                <c:pt idx="3">
                  <c:v>68</c:v>
                </c:pt>
                <c:pt idx="4">
                  <c:v>69</c:v>
                </c:pt>
                <c:pt idx="5">
                  <c:v>70</c:v>
                </c:pt>
                <c:pt idx="6">
                  <c:v>71</c:v>
                </c:pt>
                <c:pt idx="7">
                  <c:v>72</c:v>
                </c:pt>
                <c:pt idx="8">
                  <c:v>73</c:v>
                </c:pt>
                <c:pt idx="9">
                  <c:v>74</c:v>
                </c:pt>
                <c:pt idx="10">
                  <c:v>75</c:v>
                </c:pt>
              </c:numCache>
            </c:numRef>
          </c:cat>
          <c:val>
            <c:numRef>
              <c:f>Charts!$F$51:$F$61</c:f>
              <c:numCache>
                <c:formatCode>0.000000</c:formatCode>
                <c:ptCount val="11"/>
                <c:pt idx="0">
                  <c:v>4.2709999999999996E-3</c:v>
                </c:pt>
                <c:pt idx="1">
                  <c:v>4.7479999999999996E-3</c:v>
                </c:pt>
                <c:pt idx="2">
                  <c:v>5.306E-3</c:v>
                </c:pt>
                <c:pt idx="3">
                  <c:v>5.96E-3</c:v>
                </c:pt>
                <c:pt idx="4">
                  <c:v>6.7260000000000002E-3</c:v>
                </c:pt>
                <c:pt idx="5">
                  <c:v>7.6229999999999996E-3</c:v>
                </c:pt>
                <c:pt idx="6">
                  <c:v>8.6739999999999994E-3</c:v>
                </c:pt>
                <c:pt idx="7">
                  <c:v>9.9069999999999991E-3</c:v>
                </c:pt>
                <c:pt idx="8">
                  <c:v>1.1353E-2</c:v>
                </c:pt>
                <c:pt idx="9">
                  <c:v>1.3049E-2</c:v>
                </c:pt>
                <c:pt idx="10">
                  <c:v>1.5037999999999999E-2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E82-4931-A8BC-A0624C230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3522783"/>
        <c:axId val="2063523263"/>
      </c:lineChart>
      <c:catAx>
        <c:axId val="2063522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3523263"/>
        <c:crosses val="autoZero"/>
        <c:auto val="1"/>
        <c:lblAlgn val="ctr"/>
        <c:lblOffset val="100"/>
        <c:noMultiLvlLbl val="0"/>
      </c:catAx>
      <c:valAx>
        <c:axId val="2063523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3522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/>
              <a:t>Death Rates</a:t>
            </a:r>
            <a:r>
              <a:rPr lang="en-GB" b="1" baseline="0" dirty="0"/>
              <a:t> for 20-24 </a:t>
            </a:r>
            <a:r>
              <a:rPr lang="en-GB" b="1" dirty="0"/>
              <a:t>Years</a:t>
            </a:r>
          </a:p>
          <a:p>
            <a:pPr>
              <a:defRPr/>
            </a:pPr>
            <a:r>
              <a:rPr lang="en-GB" dirty="0"/>
              <a:t>Top 10 and Other Causes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Analysis!$Q$3</c:f>
              <c:strCache>
                <c:ptCount val="1"/>
                <c:pt idx="0">
                  <c:v>Accident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Analysis!$R$3:$AB$3</c:f>
              <c:numCache>
                <c:formatCode>0.000%</c:formatCode>
                <c:ptCount val="11"/>
                <c:pt idx="0">
                  <c:v>1.3418275449391343E-5</c:v>
                </c:pt>
                <c:pt idx="1">
                  <c:v>1.5674955595026644E-5</c:v>
                </c:pt>
                <c:pt idx="2">
                  <c:v>2.1528318593511634E-5</c:v>
                </c:pt>
                <c:pt idx="3">
                  <c:v>1.6643071859031127E-6</c:v>
                </c:pt>
                <c:pt idx="4">
                  <c:v>3.3761171120066111E-6</c:v>
                </c:pt>
                <c:pt idx="5">
                  <c:v>1.214362597631993E-6</c:v>
                </c:pt>
                <c:pt idx="6">
                  <c:v>2.0097571039577987E-6</c:v>
                </c:pt>
                <c:pt idx="7">
                  <c:v>7.6033525480072145E-7</c:v>
                </c:pt>
                <c:pt idx="8">
                  <c:v>2.550633522218086E-6</c:v>
                </c:pt>
                <c:pt idx="9">
                  <c:v>5.296848990609283E-7</c:v>
                </c:pt>
                <c:pt idx="10">
                  <c:v>1.3932589056490023E-6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BD-4DBB-8D1A-CE78E2A9E203}"/>
            </c:ext>
          </c:extLst>
        </c:ser>
        <c:ser>
          <c:idx val="1"/>
          <c:order val="1"/>
          <c:tx>
            <c:strRef>
              <c:f>Analysis!$Q$4</c:f>
              <c:strCache>
                <c:ptCount val="1"/>
                <c:pt idx="0">
                  <c:v>Appendicitis</c:v>
                </c:pt>
              </c:strCache>
            </c:strRef>
          </c:tx>
          <c:spPr>
            <a:solidFill>
              <a:schemeClr val="accent3">
                <a:shade val="3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Analysis!$R$4:$AB$4</c:f>
              <c:numCache>
                <c:formatCode>0.000%</c:formatCode>
                <c:ptCount val="11"/>
                <c:pt idx="0">
                  <c:v>0</c:v>
                </c:pt>
                <c:pt idx="1">
                  <c:v>2.819715808170515E-6</c:v>
                </c:pt>
                <c:pt idx="2">
                  <c:v>1.9416025688895525E-6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BD-4DBB-8D1A-CE78E2A9E203}"/>
            </c:ext>
          </c:extLst>
        </c:ser>
        <c:ser>
          <c:idx val="2"/>
          <c:order val="2"/>
          <c:tx>
            <c:strRef>
              <c:f>Analysis!$Q$5</c:f>
              <c:strCache>
                <c:ptCount val="1"/>
                <c:pt idx="0">
                  <c:v>Bronchitis</c:v>
                </c:pt>
              </c:strCache>
            </c:strRef>
          </c:tx>
          <c:spPr>
            <a:solidFill>
              <a:schemeClr val="accent3">
                <a:shade val="3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Analysis!$R$5:$AB$5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7.191450803285055E-7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BD-4DBB-8D1A-CE78E2A9E203}"/>
            </c:ext>
          </c:extLst>
        </c:ser>
        <c:ser>
          <c:idx val="3"/>
          <c:order val="3"/>
          <c:tx>
            <c:strRef>
              <c:f>Analysis!$Q$6</c:f>
              <c:strCache>
                <c:ptCount val="1"/>
                <c:pt idx="0">
                  <c:v>Cerebrovascular Disease</c:v>
                </c:pt>
              </c:strCache>
            </c:strRef>
          </c:tx>
          <c:spPr>
            <a:solidFill>
              <a:schemeClr val="accent3">
                <a:shade val="37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Analysis!$R$6:$AB$6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BD-4DBB-8D1A-CE78E2A9E203}"/>
            </c:ext>
          </c:extLst>
        </c:ser>
        <c:ser>
          <c:idx val="4"/>
          <c:order val="4"/>
          <c:tx>
            <c:strRef>
              <c:f>Analysis!$Q$7</c:f>
              <c:strCache>
                <c:ptCount val="1"/>
                <c:pt idx="0">
                  <c:v>Osteomyelitis</c:v>
                </c:pt>
              </c:strCache>
            </c:strRef>
          </c:tx>
          <c:spPr>
            <a:solidFill>
              <a:schemeClr val="accent3">
                <a:shade val="38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Analysis!$R$7:$AB$7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BD-4DBB-8D1A-CE78E2A9E203}"/>
            </c:ext>
          </c:extLst>
        </c:ser>
        <c:ser>
          <c:idx val="5"/>
          <c:order val="5"/>
          <c:tx>
            <c:strRef>
              <c:f>Analysis!$Q$8</c:f>
              <c:strCache>
                <c:ptCount val="1"/>
                <c:pt idx="0">
                  <c:v>Myocardial Infarction</c:v>
                </c:pt>
              </c:strCache>
            </c:strRef>
          </c:tx>
          <c:spPr>
            <a:solidFill>
              <a:schemeClr val="accent3">
                <a:shade val="40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Analysis!$R$8:$AB$8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BD-4DBB-8D1A-CE78E2A9E203}"/>
            </c:ext>
          </c:extLst>
        </c:ser>
        <c:ser>
          <c:idx val="6"/>
          <c:order val="6"/>
          <c:tx>
            <c:strRef>
              <c:f>Analysis!$Q$9</c:f>
              <c:strCache>
                <c:ptCount val="1"/>
                <c:pt idx="0">
                  <c:v>Phthisis</c:v>
                </c:pt>
              </c:strCache>
            </c:strRef>
          </c:tx>
          <c:spPr>
            <a:solidFill>
              <a:schemeClr val="accent3">
                <a:shade val="42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Analysis!$R$9:$AB$9</c:f>
              <c:numCache>
                <c:formatCode>0.000%</c:formatCode>
                <c:ptCount val="11"/>
                <c:pt idx="0">
                  <c:v>1.8930648066438597E-5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BD-4DBB-8D1A-CE78E2A9E203}"/>
            </c:ext>
          </c:extLst>
        </c:ser>
        <c:ser>
          <c:idx val="7"/>
          <c:order val="7"/>
          <c:tx>
            <c:strRef>
              <c:f>Analysis!$Q$10</c:f>
              <c:strCache>
                <c:ptCount val="1"/>
                <c:pt idx="0">
                  <c:v>Poliomyelitis</c:v>
                </c:pt>
              </c:strCache>
            </c:strRef>
          </c:tx>
          <c:spPr>
            <a:solidFill>
              <a:schemeClr val="accent3">
                <a:shade val="4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Analysis!$R$10:$AB$10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8BD-4DBB-8D1A-CE78E2A9E203}"/>
            </c:ext>
          </c:extLst>
        </c:ser>
        <c:ser>
          <c:idx val="8"/>
          <c:order val="8"/>
          <c:tx>
            <c:strRef>
              <c:f>Analysis!$Q$11</c:f>
              <c:strCache>
                <c:ptCount val="1"/>
                <c:pt idx="0">
                  <c:v>Rheumatic Endocarditis</c:v>
                </c:pt>
              </c:strCache>
            </c:strRef>
          </c:tx>
          <c:spPr>
            <a:solidFill>
              <a:schemeClr val="accent3">
                <a:shade val="4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Analysis!$R$11:$AB$11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BD-4DBB-8D1A-CE78E2A9E203}"/>
            </c:ext>
          </c:extLst>
        </c:ser>
        <c:ser>
          <c:idx val="9"/>
          <c:order val="9"/>
          <c:tx>
            <c:strRef>
              <c:f>Analysis!$Q$12</c:f>
              <c:strCache>
                <c:ptCount val="1"/>
                <c:pt idx="0">
                  <c:v>Alcoholic Liver Disease</c:v>
                </c:pt>
              </c:strCache>
            </c:strRef>
          </c:tx>
          <c:spPr>
            <a:solidFill>
              <a:schemeClr val="accent3">
                <a:shade val="47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Analysis!$R$12:$AB$12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8BD-4DBB-8D1A-CE78E2A9E203}"/>
            </c:ext>
          </c:extLst>
        </c:ser>
        <c:ser>
          <c:idx val="10"/>
          <c:order val="10"/>
          <c:tx>
            <c:strRef>
              <c:f>Analysis!$Q$13</c:f>
              <c:strCache>
                <c:ptCount val="1"/>
                <c:pt idx="0">
                  <c:v>Alzheimer's</c:v>
                </c:pt>
              </c:strCache>
            </c:strRef>
          </c:tx>
          <c:spPr>
            <a:solidFill>
              <a:schemeClr val="accent3">
                <a:shade val="49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Analysis!$R$13:$AB$13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BD-4DBB-8D1A-CE78E2A9E203}"/>
            </c:ext>
          </c:extLst>
        </c:ser>
        <c:ser>
          <c:idx val="11"/>
          <c:order val="11"/>
          <c:tx>
            <c:strRef>
              <c:f>Analysis!$Q$14</c:f>
              <c:strCache>
                <c:ptCount val="1"/>
                <c:pt idx="0">
                  <c:v>Aortic Aneurysm</c:v>
                </c:pt>
              </c:strCache>
            </c:strRef>
          </c:tx>
          <c:spPr>
            <a:solidFill>
              <a:schemeClr val="accent3">
                <a:shade val="51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Analysis!$R$14:$AB$14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8BD-4DBB-8D1A-CE78E2A9E203}"/>
            </c:ext>
          </c:extLst>
        </c:ser>
        <c:ser>
          <c:idx val="12"/>
          <c:order val="12"/>
          <c:tx>
            <c:strRef>
              <c:f>Analysis!$Q$15</c:f>
              <c:strCache>
                <c:ptCount val="1"/>
                <c:pt idx="0">
                  <c:v>Apoplexy</c:v>
                </c:pt>
              </c:strCache>
            </c:strRef>
          </c:tx>
          <c:spPr>
            <a:solidFill>
              <a:schemeClr val="accent3">
                <a:shade val="5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Analysis!$R$15:$AB$15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BD-4DBB-8D1A-CE78E2A9E203}"/>
            </c:ext>
          </c:extLst>
        </c:ser>
        <c:ser>
          <c:idx val="13"/>
          <c:order val="13"/>
          <c:tx>
            <c:strRef>
              <c:f>Analysis!$Q$16</c:f>
              <c:strCache>
                <c:ptCount val="1"/>
                <c:pt idx="0">
                  <c:v>Arteriosclerosis</c:v>
                </c:pt>
              </c:strCache>
            </c:strRef>
          </c:tx>
          <c:spPr>
            <a:solidFill>
              <a:schemeClr val="accent3">
                <a:shade val="5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Analysis!$R$16:$AB$16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8BD-4DBB-8D1A-CE78E2A9E203}"/>
            </c:ext>
          </c:extLst>
        </c:ser>
        <c:ser>
          <c:idx val="14"/>
          <c:order val="14"/>
          <c:tx>
            <c:strRef>
              <c:f>Analysis!$Q$17</c:f>
              <c:strCache>
                <c:ptCount val="1"/>
                <c:pt idx="0">
                  <c:v>Assault</c:v>
                </c:pt>
              </c:strCache>
            </c:strRef>
          </c:tx>
          <c:spPr>
            <a:solidFill>
              <a:schemeClr val="accent3">
                <a:shade val="56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Analysis!$R$17:$AB$17</c:f>
              <c:numCache>
                <c:formatCode>0.000%</c:formatCode>
                <c:ptCount val="11"/>
                <c:pt idx="0">
                  <c:v>1.8640523191857162E-5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8BD-4DBB-8D1A-CE78E2A9E203}"/>
            </c:ext>
          </c:extLst>
        </c:ser>
        <c:ser>
          <c:idx val="15"/>
          <c:order val="15"/>
          <c:tx>
            <c:strRef>
              <c:f>Analysis!$Q$18</c:f>
              <c:strCache>
                <c:ptCount val="1"/>
                <c:pt idx="0">
                  <c:v>Asthma</c:v>
                </c:pt>
              </c:strCache>
            </c:strRef>
          </c:tx>
          <c:spPr>
            <a:solidFill>
              <a:schemeClr val="accent3">
                <a:shade val="58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Analysis!$R$18:$AB$18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6.0718129881599651E-7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8BD-4DBB-8D1A-CE78E2A9E203}"/>
            </c:ext>
          </c:extLst>
        </c:ser>
        <c:ser>
          <c:idx val="16"/>
          <c:order val="16"/>
          <c:tx>
            <c:strRef>
              <c:f>Analysis!$Q$19</c:f>
              <c:strCache>
                <c:ptCount val="1"/>
                <c:pt idx="0">
                  <c:v>Meningitis</c:v>
                </c:pt>
              </c:strCache>
            </c:strRef>
          </c:tx>
          <c:spPr>
            <a:solidFill>
              <a:schemeClr val="accent3">
                <a:shade val="60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Analysis!$R$19:$AB$19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8BD-4DBB-8D1A-CE78E2A9E203}"/>
            </c:ext>
          </c:extLst>
        </c:ser>
        <c:ser>
          <c:idx val="17"/>
          <c:order val="17"/>
          <c:tx>
            <c:strRef>
              <c:f>Analysis!$Q$20</c:f>
              <c:strCache>
                <c:ptCount val="1"/>
                <c:pt idx="0">
                  <c:v>Bright's Disease</c:v>
                </c:pt>
              </c:strCache>
            </c:strRef>
          </c:tx>
          <c:spPr>
            <a:solidFill>
              <a:schemeClr val="accent3">
                <a:shade val="61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Analysis!$R$20:$AB$20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8BD-4DBB-8D1A-CE78E2A9E203}"/>
            </c:ext>
          </c:extLst>
        </c:ser>
        <c:ser>
          <c:idx val="18"/>
          <c:order val="18"/>
          <c:tx>
            <c:strRef>
              <c:f>Analysis!$Q$21</c:f>
              <c:strCache>
                <c:ptCount val="1"/>
                <c:pt idx="0">
                  <c:v>Bronchopneumonia</c:v>
                </c:pt>
              </c:strCache>
            </c:strRef>
          </c:tx>
          <c:spPr>
            <a:solidFill>
              <a:schemeClr val="accent3">
                <a:shade val="6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Analysis!$R$21:$AB$21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8BD-4DBB-8D1A-CE78E2A9E203}"/>
            </c:ext>
          </c:extLst>
        </c:ser>
        <c:ser>
          <c:idx val="19"/>
          <c:order val="19"/>
          <c:tx>
            <c:strRef>
              <c:f>Analysis!$Q$22</c:f>
              <c:strCache>
                <c:ptCount val="1"/>
                <c:pt idx="0">
                  <c:v>Bulbus Cordis Anomilies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Analysis!$R$22:$AB$22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8BD-4DBB-8D1A-CE78E2A9E203}"/>
            </c:ext>
          </c:extLst>
        </c:ser>
        <c:ser>
          <c:idx val="20"/>
          <c:order val="20"/>
          <c:tx>
            <c:strRef>
              <c:f>Analysis!$Q$23</c:f>
              <c:strCache>
                <c:ptCount val="1"/>
                <c:pt idx="0">
                  <c:v>Cancer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Analysis!$R$23:$AB$23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8BD-4DBB-8D1A-CE78E2A9E203}"/>
            </c:ext>
          </c:extLst>
        </c:ser>
        <c:ser>
          <c:idx val="21"/>
          <c:order val="21"/>
          <c:tx>
            <c:strRef>
              <c:f>Analysis!$Q$24</c:f>
              <c:strCache>
                <c:ptCount val="1"/>
                <c:pt idx="0">
                  <c:v>Car Accident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Analysis!$R$24:$AB$24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2.0752472318051158E-6</c:v>
                </c:pt>
                <c:pt idx="4">
                  <c:v>8.401035604295521E-6</c:v>
                </c:pt>
                <c:pt idx="5">
                  <c:v>1.0634872445928666E-5</c:v>
                </c:pt>
                <c:pt idx="6">
                  <c:v>9.7820036033344181E-6</c:v>
                </c:pt>
                <c:pt idx="7">
                  <c:v>9.8313116667256082E-6</c:v>
                </c:pt>
                <c:pt idx="8">
                  <c:v>4.7393528284457683E-6</c:v>
                </c:pt>
                <c:pt idx="9">
                  <c:v>3.1946620474612236E-6</c:v>
                </c:pt>
                <c:pt idx="10">
                  <c:v>1.3932589056490023E-6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8BD-4DBB-8D1A-CE78E2A9E203}"/>
            </c:ext>
          </c:extLst>
        </c:ser>
        <c:ser>
          <c:idx val="22"/>
          <c:order val="22"/>
          <c:tx>
            <c:strRef>
              <c:f>Analysis!$Q$25</c:f>
              <c:strCache>
                <c:ptCount val="1"/>
                <c:pt idx="0">
                  <c:v>Cardiomyopathy</c:v>
                </c:pt>
              </c:strCache>
            </c:strRef>
          </c:tx>
          <c:spPr>
            <a:solidFill>
              <a:schemeClr val="accent3">
                <a:shade val="70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Analysis!$R$25:$AB$25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8BD-4DBB-8D1A-CE78E2A9E203}"/>
            </c:ext>
          </c:extLst>
        </c:ser>
        <c:ser>
          <c:idx val="23"/>
          <c:order val="23"/>
          <c:tx>
            <c:strRef>
              <c:f>Analysis!$Q$26</c:f>
              <c:strCache>
                <c:ptCount val="1"/>
                <c:pt idx="0">
                  <c:v>Cardio-vascular degeneration</c:v>
                </c:pt>
              </c:strCache>
            </c:strRef>
          </c:tx>
          <c:spPr>
            <a:solidFill>
              <a:schemeClr val="accent3">
                <a:shade val="72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Analysis!$R$26:$AB$26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8BD-4DBB-8D1A-CE78E2A9E203}"/>
            </c:ext>
          </c:extLst>
        </c:ser>
        <c:ser>
          <c:idx val="24"/>
          <c:order val="24"/>
          <c:tx>
            <c:strRef>
              <c:f>Analysis!$Q$27</c:f>
              <c:strCache>
                <c:ptCount val="1"/>
                <c:pt idx="0">
                  <c:v>Cerebral Embolism</c:v>
                </c:pt>
              </c:strCache>
            </c:strRef>
          </c:tx>
          <c:spPr>
            <a:solidFill>
              <a:schemeClr val="accent3">
                <a:shade val="7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Analysis!$R$27:$AB$27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88BD-4DBB-8D1A-CE78E2A9E203}"/>
            </c:ext>
          </c:extLst>
        </c:ser>
        <c:ser>
          <c:idx val="25"/>
          <c:order val="25"/>
          <c:tx>
            <c:strRef>
              <c:f>Analysis!$Q$28</c:f>
              <c:strCache>
                <c:ptCount val="1"/>
                <c:pt idx="0">
                  <c:v>Cerebral Degeneration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Analysis!$R$28:$AB$28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88BD-4DBB-8D1A-CE78E2A9E203}"/>
            </c:ext>
          </c:extLst>
        </c:ser>
        <c:ser>
          <c:idx val="26"/>
          <c:order val="26"/>
          <c:tx>
            <c:strRef>
              <c:f>Analysis!$Q$29</c:f>
              <c:strCache>
                <c:ptCount val="1"/>
                <c:pt idx="0">
                  <c:v>Cerebral haemorrhage</c:v>
                </c:pt>
              </c:strCache>
            </c:strRef>
          </c:tx>
          <c:spPr>
            <a:solidFill>
              <a:schemeClr val="accent3">
                <a:shade val="77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Analysis!$R$29:$AB$29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8BD-4DBB-8D1A-CE78E2A9E203}"/>
            </c:ext>
          </c:extLst>
        </c:ser>
        <c:ser>
          <c:idx val="27"/>
          <c:order val="27"/>
          <c:tx>
            <c:strRef>
              <c:f>Analysis!$Q$30</c:f>
              <c:strCache>
                <c:ptCount val="1"/>
                <c:pt idx="0">
                  <c:v>Cerebral Palsy</c:v>
                </c:pt>
              </c:strCache>
            </c:strRef>
          </c:tx>
          <c:spPr>
            <a:solidFill>
              <a:schemeClr val="accent3">
                <a:shade val="79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Analysis!$R$30:$AB$30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88BD-4DBB-8D1A-CE78E2A9E203}"/>
            </c:ext>
          </c:extLst>
        </c:ser>
        <c:ser>
          <c:idx val="28"/>
          <c:order val="28"/>
          <c:tx>
            <c:strRef>
              <c:f>Analysis!$Q$31</c:f>
              <c:strCache>
                <c:ptCount val="1"/>
                <c:pt idx="0">
                  <c:v>Cerebral thrombosis</c:v>
                </c:pt>
              </c:strCache>
            </c:strRef>
          </c:tx>
          <c:spPr>
            <a:solidFill>
              <a:schemeClr val="accent3">
                <a:shade val="81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Analysis!$R$31:$AB$31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88BD-4DBB-8D1A-CE78E2A9E203}"/>
            </c:ext>
          </c:extLst>
        </c:ser>
        <c:ser>
          <c:idx val="29"/>
          <c:order val="29"/>
          <c:tx>
            <c:strRef>
              <c:f>Analysis!$Q$32</c:f>
              <c:strCache>
                <c:ptCount val="1"/>
                <c:pt idx="0">
                  <c:v>Cerebro-spinal fever</c:v>
                </c:pt>
              </c:strCache>
            </c:strRef>
          </c:tx>
          <c:spPr>
            <a:solidFill>
              <a:schemeClr val="accent3">
                <a:shade val="8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Analysis!$R$32:$AB$32</c:f>
              <c:numCache>
                <c:formatCode>0.000%</c:formatCode>
                <c:ptCount val="11"/>
                <c:pt idx="0">
                  <c:v>6.1167994390919088E-6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88BD-4DBB-8D1A-CE78E2A9E203}"/>
            </c:ext>
          </c:extLst>
        </c:ser>
        <c:ser>
          <c:idx val="30"/>
          <c:order val="30"/>
          <c:tx>
            <c:strRef>
              <c:f>Analysis!$Q$33</c:f>
              <c:strCache>
                <c:ptCount val="1"/>
                <c:pt idx="0">
                  <c:v>Suffocation</c:v>
                </c:pt>
              </c:strCache>
            </c:strRef>
          </c:tx>
          <c:spPr>
            <a:solidFill>
              <a:schemeClr val="accent3">
                <a:shade val="8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Analysis!$R$33:$AB$33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6.7212640112503619E-7</c:v>
                </c:pt>
                <c:pt idx="9">
                  <c:v>3.8071102120004221E-7</c:v>
                </c:pt>
                <c:pt idx="10">
                  <c:v>4.4893898070912296E-7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88BD-4DBB-8D1A-CE78E2A9E203}"/>
            </c:ext>
          </c:extLst>
        </c:ser>
        <c:ser>
          <c:idx val="31"/>
          <c:order val="31"/>
          <c:tx>
            <c:strRef>
              <c:f>Analysis!$Q$34</c:f>
              <c:strCache>
                <c:ptCount val="1"/>
                <c:pt idx="0">
                  <c:v>Ischaemic Heart Disease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Analysis!$R$34:$AB$34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88BD-4DBB-8D1A-CE78E2A9E203}"/>
            </c:ext>
          </c:extLst>
        </c:ser>
        <c:ser>
          <c:idx val="32"/>
          <c:order val="32"/>
          <c:tx>
            <c:strRef>
              <c:f>Analysis!$Q$35</c:f>
              <c:strCache>
                <c:ptCount val="1"/>
                <c:pt idx="0">
                  <c:v>Liver Disease</c:v>
                </c:pt>
              </c:strCache>
            </c:strRef>
          </c:tx>
          <c:spPr>
            <a:solidFill>
              <a:schemeClr val="accent3">
                <a:shade val="88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Analysis!$R$35:$AB$35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88BD-4DBB-8D1A-CE78E2A9E203}"/>
            </c:ext>
          </c:extLst>
        </c:ser>
        <c:ser>
          <c:idx val="33"/>
          <c:order val="33"/>
          <c:tx>
            <c:strRef>
              <c:f>Analysis!$Q$36</c:f>
              <c:strCache>
                <c:ptCount val="1"/>
                <c:pt idx="0">
                  <c:v>Nephritis</c:v>
                </c:pt>
              </c:strCache>
            </c:strRef>
          </c:tx>
          <c:spPr>
            <a:solidFill>
              <a:schemeClr val="accent3">
                <a:shade val="90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Analysis!$R$36:$AB$36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1.9842751528211911E-6</c:v>
                </c:pt>
                <c:pt idx="3">
                  <c:v>1.0273501147550079E-6</c:v>
                </c:pt>
                <c:pt idx="4">
                  <c:v>1.0206865687461848E-6</c:v>
                </c:pt>
                <c:pt idx="5">
                  <c:v>5.7038243222108755E-7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88BD-4DBB-8D1A-CE78E2A9E203}"/>
            </c:ext>
          </c:extLst>
        </c:ser>
        <c:ser>
          <c:idx val="34"/>
          <c:order val="34"/>
          <c:tx>
            <c:strRef>
              <c:f>Analysis!$Q$37</c:f>
              <c:strCache>
                <c:ptCount val="1"/>
                <c:pt idx="0">
                  <c:v>Congential Anomalies</c:v>
                </c:pt>
              </c:strCache>
            </c:strRef>
          </c:tx>
          <c:spPr>
            <a:solidFill>
              <a:schemeClr val="accent3">
                <a:shade val="92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Analysis!$R$37:$AB$37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88BD-4DBB-8D1A-CE78E2A9E203}"/>
            </c:ext>
          </c:extLst>
        </c:ser>
        <c:ser>
          <c:idx val="35"/>
          <c:order val="35"/>
          <c:tx>
            <c:strRef>
              <c:f>Analysis!$Q$38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accent3">
                <a:shade val="9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Analysis!$R$38:$AB$38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4.0249701718748957E-7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88BD-4DBB-8D1A-CE78E2A9E203}"/>
            </c:ext>
          </c:extLst>
        </c:ser>
        <c:ser>
          <c:idx val="36"/>
          <c:order val="36"/>
          <c:tx>
            <c:strRef>
              <c:f>Analysis!$Q$39</c:f>
              <c:strCache>
                <c:ptCount val="1"/>
                <c:pt idx="0">
                  <c:v>War</c:v>
                </c:pt>
              </c:strCache>
            </c:strRef>
          </c:tx>
          <c:spPr>
            <a:solidFill>
              <a:schemeClr val="accent3">
                <a:shade val="9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Analysis!$R$39:$AB$39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6.9859807803340527E-7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88BD-4DBB-8D1A-CE78E2A9E203}"/>
            </c:ext>
          </c:extLst>
        </c:ser>
        <c:ser>
          <c:idx val="37"/>
          <c:order val="37"/>
          <c:tx>
            <c:strRef>
              <c:f>Analysis!$Q$40</c:f>
              <c:strCache>
                <c:ptCount val="1"/>
                <c:pt idx="0">
                  <c:v>Diarrhoea</c:v>
                </c:pt>
              </c:strCache>
            </c:strRef>
          </c:tx>
          <c:spPr>
            <a:solidFill>
              <a:schemeClr val="accent3">
                <a:shade val="97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Analysis!$R$40:$AB$40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88BD-4DBB-8D1A-CE78E2A9E203}"/>
            </c:ext>
          </c:extLst>
        </c:ser>
        <c:ser>
          <c:idx val="38"/>
          <c:order val="38"/>
          <c:tx>
            <c:strRef>
              <c:f>Analysis!$Q$41</c:f>
              <c:strCache>
                <c:ptCount val="1"/>
                <c:pt idx="0">
                  <c:v>Diphtheria</c:v>
                </c:pt>
              </c:strCache>
            </c:strRef>
          </c:tx>
          <c:spPr>
            <a:solidFill>
              <a:schemeClr val="accent3">
                <a:shade val="99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Analysis!$R$41:$AB$41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88BD-4DBB-8D1A-CE78E2A9E203}"/>
            </c:ext>
          </c:extLst>
        </c:ser>
        <c:ser>
          <c:idx val="39"/>
          <c:order val="39"/>
          <c:tx>
            <c:strRef>
              <c:f>Analysis!$Q$42</c:f>
              <c:strCache>
                <c:ptCount val="1"/>
                <c:pt idx="0">
                  <c:v>Diseases of mitral valve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Analysis!$R$42:$AB$42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88BD-4DBB-8D1A-CE78E2A9E203}"/>
            </c:ext>
          </c:extLst>
        </c:ser>
        <c:ser>
          <c:idx val="40"/>
          <c:order val="40"/>
          <c:tx>
            <c:strRef>
              <c:f>Analysis!$Q$43</c:f>
              <c:strCache>
                <c:ptCount val="1"/>
                <c:pt idx="0">
                  <c:v>Diseases of prostate</c:v>
                </c:pt>
              </c:strCache>
            </c:strRef>
          </c:tx>
          <c:spPr>
            <a:solidFill>
              <a:schemeClr val="accent3">
                <a:tint val="98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Analysis!$R$43:$AB$43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88BD-4DBB-8D1A-CE78E2A9E203}"/>
            </c:ext>
          </c:extLst>
        </c:ser>
        <c:ser>
          <c:idx val="41"/>
          <c:order val="41"/>
          <c:tx>
            <c:strRef>
              <c:f>Analysis!$Q$44</c:f>
              <c:strCache>
                <c:ptCount val="1"/>
                <c:pt idx="0">
                  <c:v>Diseases of the coronary arteries</c:v>
                </c:pt>
              </c:strCache>
            </c:strRef>
          </c:tx>
          <c:spPr>
            <a:solidFill>
              <a:schemeClr val="accent3">
                <a:tint val="96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Analysis!$R$44:$AB$44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88BD-4DBB-8D1A-CE78E2A9E203}"/>
            </c:ext>
          </c:extLst>
        </c:ser>
        <c:ser>
          <c:idx val="42"/>
          <c:order val="42"/>
          <c:tx>
            <c:strRef>
              <c:f>Analysis!$Q$45</c:f>
              <c:strCache>
                <c:ptCount val="1"/>
                <c:pt idx="0">
                  <c:v>Tonsilitis</c:v>
                </c:pt>
              </c:strCache>
            </c:strRef>
          </c:tx>
          <c:spPr>
            <a:solidFill>
              <a:schemeClr val="accent3">
                <a:tint val="9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Analysis!$R$45:$AB$45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88BD-4DBB-8D1A-CE78E2A9E203}"/>
            </c:ext>
          </c:extLst>
        </c:ser>
        <c:ser>
          <c:idx val="43"/>
          <c:order val="43"/>
          <c:tx>
            <c:strRef>
              <c:f>Analysis!$Q$46</c:f>
              <c:strCache>
                <c:ptCount val="1"/>
                <c:pt idx="0">
                  <c:v>Lipid Disorders</c:v>
                </c:pt>
              </c:strCache>
            </c:strRef>
          </c:tx>
          <c:spPr>
            <a:solidFill>
              <a:schemeClr val="accent3">
                <a:tint val="9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Analysis!$R$46:$AB$46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88BD-4DBB-8D1A-CE78E2A9E203}"/>
            </c:ext>
          </c:extLst>
        </c:ser>
        <c:ser>
          <c:idx val="44"/>
          <c:order val="44"/>
          <c:tx>
            <c:strRef>
              <c:f>Analysis!$Q$47</c:f>
              <c:strCache>
                <c:ptCount val="1"/>
                <c:pt idx="0">
                  <c:v>Drug Dependence</c:v>
                </c:pt>
              </c:strCache>
            </c:strRef>
          </c:tx>
          <c:spPr>
            <a:solidFill>
              <a:schemeClr val="accent3">
                <a:tint val="91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Analysis!$R$47:$AB$47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5.5134929400612172E-7</c:v>
                </c:pt>
                <c:pt idx="7">
                  <c:v>0</c:v>
                </c:pt>
                <c:pt idx="8">
                  <c:v>6.7212640112503619E-7</c:v>
                </c:pt>
                <c:pt idx="9">
                  <c:v>7.6142204240008441E-7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88BD-4DBB-8D1A-CE78E2A9E203}"/>
            </c:ext>
          </c:extLst>
        </c:ser>
        <c:ser>
          <c:idx val="45"/>
          <c:order val="45"/>
          <c:tx>
            <c:strRef>
              <c:f>Analysis!$Q$48</c:f>
              <c:strCache>
                <c:ptCount val="1"/>
                <c:pt idx="0">
                  <c:v>Epilepsy</c:v>
                </c:pt>
              </c:strCache>
            </c:strRef>
          </c:tx>
          <c:spPr>
            <a:solidFill>
              <a:schemeClr val="accent3">
                <a:tint val="89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Analysis!$R$48:$AB$48</c:f>
              <c:numCache>
                <c:formatCode>0.000%</c:formatCode>
                <c:ptCount val="11"/>
                <c:pt idx="0">
                  <c:v>0</c:v>
                </c:pt>
                <c:pt idx="1">
                  <c:v>2.1314387211367672E-6</c:v>
                </c:pt>
                <c:pt idx="2">
                  <c:v>1.6855670652997216E-6</c:v>
                </c:pt>
                <c:pt idx="3">
                  <c:v>1.0684441193452081E-6</c:v>
                </c:pt>
                <c:pt idx="4">
                  <c:v>0</c:v>
                </c:pt>
                <c:pt idx="5">
                  <c:v>5.7038243222108755E-7</c:v>
                </c:pt>
                <c:pt idx="6">
                  <c:v>6.0470567729703673E-7</c:v>
                </c:pt>
                <c:pt idx="7">
                  <c:v>6.7192417866110266E-7</c:v>
                </c:pt>
                <c:pt idx="8">
                  <c:v>0</c:v>
                </c:pt>
                <c:pt idx="9">
                  <c:v>5.1313224596527428E-7</c:v>
                </c:pt>
                <c:pt idx="10">
                  <c:v>4.0249701718748957E-7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88BD-4DBB-8D1A-CE78E2A9E203}"/>
            </c:ext>
          </c:extLst>
        </c:ser>
        <c:ser>
          <c:idx val="46"/>
          <c:order val="46"/>
          <c:tx>
            <c:strRef>
              <c:f>Analysis!$Q$49</c:f>
              <c:strCache>
                <c:ptCount val="1"/>
                <c:pt idx="0">
                  <c:v>Fibrosis</c:v>
                </c:pt>
              </c:strCache>
            </c:strRef>
          </c:tx>
          <c:spPr>
            <a:solidFill>
              <a:schemeClr val="accent3">
                <a:tint val="87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Analysis!$R$49:$AB$49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88BD-4DBB-8D1A-CE78E2A9E203}"/>
            </c:ext>
          </c:extLst>
        </c:ser>
        <c:ser>
          <c:idx val="47"/>
          <c:order val="47"/>
          <c:tx>
            <c:strRef>
              <c:f>Analysis!$Q$50</c:f>
              <c:strCache>
                <c:ptCount val="1"/>
                <c:pt idx="0">
                  <c:v>Gastroenteritis</c:v>
                </c:pt>
              </c:strCache>
            </c:strRef>
          </c:tx>
          <c:spPr>
            <a:solidFill>
              <a:schemeClr val="accent3">
                <a:tint val="8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Analysis!$R$50:$AB$50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88BD-4DBB-8D1A-CE78E2A9E203}"/>
            </c:ext>
          </c:extLst>
        </c:ser>
        <c:ser>
          <c:idx val="48"/>
          <c:order val="48"/>
          <c:tx>
            <c:strRef>
              <c:f>Analysis!$Q$51</c:f>
              <c:strCache>
                <c:ptCount val="1"/>
                <c:pt idx="0">
                  <c:v>Insanity</c:v>
                </c:pt>
              </c:strCache>
            </c:strRef>
          </c:tx>
          <c:spPr>
            <a:solidFill>
              <a:schemeClr val="accent3">
                <a:tint val="8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Analysis!$R$51:$AB$51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BD-4DBB-8D1A-CE78E2A9E203}"/>
            </c:ext>
          </c:extLst>
        </c:ser>
        <c:ser>
          <c:idx val="49"/>
          <c:order val="49"/>
          <c:tx>
            <c:strRef>
              <c:f>Analysis!$Q$52</c:f>
              <c:strCache>
                <c:ptCount val="1"/>
                <c:pt idx="0">
                  <c:v>Heart Disease (undefined)</c:v>
                </c:pt>
              </c:strCache>
            </c:strRef>
          </c:tx>
          <c:spPr>
            <a:solidFill>
              <a:schemeClr val="accent3">
                <a:tint val="82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Analysis!$R$52:$AB$52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88BD-4DBB-8D1A-CE78E2A9E203}"/>
            </c:ext>
          </c:extLst>
        </c:ser>
        <c:ser>
          <c:idx val="50"/>
          <c:order val="50"/>
          <c:tx>
            <c:strRef>
              <c:f>Analysis!$Q$53</c:f>
              <c:strCache>
                <c:ptCount val="1"/>
                <c:pt idx="0">
                  <c:v>Heart Failure</c:v>
                </c:pt>
              </c:strCache>
            </c:strRef>
          </c:tx>
          <c:spPr>
            <a:solidFill>
              <a:schemeClr val="accent3">
                <a:tint val="80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Analysis!$R$53:$AB$53</c:f>
              <c:numCache>
                <c:formatCode>0.000%</c:formatCode>
                <c:ptCount val="11"/>
                <c:pt idx="0">
                  <c:v>0</c:v>
                </c:pt>
                <c:pt idx="1">
                  <c:v>1.9760213143872112E-6</c:v>
                </c:pt>
                <c:pt idx="2">
                  <c:v>1.7069033572655407E-6</c:v>
                </c:pt>
                <c:pt idx="3">
                  <c:v>1.0068031124599077E-6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88BD-4DBB-8D1A-CE78E2A9E203}"/>
            </c:ext>
          </c:extLst>
        </c:ser>
        <c:ser>
          <c:idx val="51"/>
          <c:order val="51"/>
          <c:tx>
            <c:strRef>
              <c:f>Analysis!$Q$54</c:f>
              <c:strCache>
                <c:ptCount val="1"/>
                <c:pt idx="0">
                  <c:v>Hodgkin's disease</c:v>
                </c:pt>
              </c:strCache>
            </c:strRef>
          </c:tx>
          <c:spPr>
            <a:solidFill>
              <a:schemeClr val="accent3">
                <a:tint val="78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Analysis!$R$54:$AB$54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88BD-4DBB-8D1A-CE78E2A9E203}"/>
            </c:ext>
          </c:extLst>
        </c:ser>
        <c:ser>
          <c:idx val="52"/>
          <c:order val="52"/>
          <c:tx>
            <c:strRef>
              <c:f>Analysis!$Q$55</c:f>
              <c:strCache>
                <c:ptCount val="1"/>
                <c:pt idx="0">
                  <c:v>HIV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Analysis!$R$55:$AB$55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88BD-4DBB-8D1A-CE78E2A9E203}"/>
            </c:ext>
          </c:extLst>
        </c:ser>
        <c:ser>
          <c:idx val="53"/>
          <c:order val="53"/>
          <c:tx>
            <c:strRef>
              <c:f>Analysis!$Q$56</c:f>
              <c:strCache>
                <c:ptCount val="1"/>
                <c:pt idx="0">
                  <c:v>Hyperplasia</c:v>
                </c:pt>
              </c:strCache>
            </c:strRef>
          </c:tx>
          <c:spPr>
            <a:solidFill>
              <a:schemeClr val="accent3">
                <a:tint val="7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Analysis!$R$56:$AB$56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88BD-4DBB-8D1A-CE78E2A9E203}"/>
            </c:ext>
          </c:extLst>
        </c:ser>
        <c:ser>
          <c:idx val="54"/>
          <c:order val="54"/>
          <c:tx>
            <c:strRef>
              <c:f>Analysis!$Q$57</c:f>
              <c:strCache>
                <c:ptCount val="1"/>
                <c:pt idx="0">
                  <c:v>Enteritis</c:v>
                </c:pt>
              </c:strCache>
            </c:strRef>
          </c:tx>
          <c:spPr>
            <a:solidFill>
              <a:schemeClr val="accent3">
                <a:tint val="7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Analysis!$R$57:$AB$57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88BD-4DBB-8D1A-CE78E2A9E203}"/>
            </c:ext>
          </c:extLst>
        </c:ser>
        <c:ser>
          <c:idx val="55"/>
          <c:order val="55"/>
          <c:tx>
            <c:strRef>
              <c:f>Analysis!$Q$58</c:f>
              <c:strCache>
                <c:ptCount val="1"/>
                <c:pt idx="0">
                  <c:v>Influenza</c:v>
                </c:pt>
              </c:strCache>
            </c:strRef>
          </c:tx>
          <c:spPr>
            <a:solidFill>
              <a:schemeClr val="accent3">
                <a:tint val="71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Analysis!$R$58:$AB$58</c:f>
              <c:numCache>
                <c:formatCode>0.000%</c:formatCode>
                <c:ptCount val="11"/>
                <c:pt idx="0">
                  <c:v>0</c:v>
                </c:pt>
                <c:pt idx="1">
                  <c:v>2.5754884547069273E-6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88BD-4DBB-8D1A-CE78E2A9E203}"/>
            </c:ext>
          </c:extLst>
        </c:ser>
        <c:ser>
          <c:idx val="56"/>
          <c:order val="56"/>
          <c:tx>
            <c:strRef>
              <c:f>Analysis!$Q$59</c:f>
              <c:strCache>
                <c:ptCount val="1"/>
                <c:pt idx="0">
                  <c:v>Suicide</c:v>
                </c:pt>
              </c:strCache>
            </c:strRef>
          </c:tx>
          <c:spPr>
            <a:solidFill>
              <a:schemeClr val="accent3">
                <a:tint val="69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Analysis!$R$59:$AB$59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1.0671671312523574E-6</c:v>
                </c:pt>
                <c:pt idx="6">
                  <c:v>1.6896188042123085E-6</c:v>
                </c:pt>
                <c:pt idx="7">
                  <c:v>3.3419386780775895E-6</c:v>
                </c:pt>
                <c:pt idx="8">
                  <c:v>3.1193558616315783E-6</c:v>
                </c:pt>
                <c:pt idx="9">
                  <c:v>1.8042391874262869E-6</c:v>
                </c:pt>
                <c:pt idx="10">
                  <c:v>2.4149821031249375E-6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88BD-4DBB-8D1A-CE78E2A9E203}"/>
            </c:ext>
          </c:extLst>
        </c:ser>
        <c:ser>
          <c:idx val="57"/>
          <c:order val="57"/>
          <c:tx>
            <c:strRef>
              <c:f>Analysis!$Q$60</c:f>
              <c:strCache>
                <c:ptCount val="1"/>
                <c:pt idx="0">
                  <c:v>Leukaemia</c:v>
                </c:pt>
              </c:strCache>
            </c:strRef>
          </c:tx>
          <c:spPr>
            <a:solidFill>
              <a:schemeClr val="accent3">
                <a:tint val="68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Analysis!$R$60:$AB$60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6.4774339939661719E-7</c:v>
                </c:pt>
                <c:pt idx="5">
                  <c:v>5.7038243222108755E-7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88BD-4DBB-8D1A-CE78E2A9E203}"/>
            </c:ext>
          </c:extLst>
        </c:ser>
        <c:ser>
          <c:idx val="58"/>
          <c:order val="58"/>
          <c:tx>
            <c:strRef>
              <c:f>Analysis!$Q$61</c:f>
              <c:strCache>
                <c:ptCount val="1"/>
                <c:pt idx="0">
                  <c:v>Pneumonia</c:v>
                </c:pt>
              </c:strCache>
            </c:strRef>
          </c:tx>
          <c:spPr>
            <a:solidFill>
              <a:schemeClr val="accent3">
                <a:tint val="66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Analysis!$R$61:$AB$61</c:f>
              <c:numCache>
                <c:formatCode>0.000%</c:formatCode>
                <c:ptCount val="11"/>
                <c:pt idx="0">
                  <c:v>1.2958911064637405E-5</c:v>
                </c:pt>
                <c:pt idx="1">
                  <c:v>7.571047957371226E-6</c:v>
                </c:pt>
                <c:pt idx="2">
                  <c:v>4.2032495172663942E-6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88BD-4DBB-8D1A-CE78E2A9E203}"/>
            </c:ext>
          </c:extLst>
        </c:ser>
        <c:ser>
          <c:idx val="59"/>
          <c:order val="59"/>
          <c:tx>
            <c:strRef>
              <c:f>Analysis!$Q$62</c:f>
              <c:strCache>
                <c:ptCount val="1"/>
                <c:pt idx="0">
                  <c:v>Lymphosarcoma</c:v>
                </c:pt>
              </c:strCache>
            </c:strRef>
          </c:tx>
          <c:spPr>
            <a:solidFill>
              <a:schemeClr val="accent3">
                <a:tint val="6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Analysis!$R$62:$AB$62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88BD-4DBB-8D1A-CE78E2A9E203}"/>
            </c:ext>
          </c:extLst>
        </c:ser>
        <c:ser>
          <c:idx val="60"/>
          <c:order val="60"/>
          <c:tx>
            <c:strRef>
              <c:f>Analysis!$Q$63</c:f>
              <c:strCache>
                <c:ptCount val="1"/>
                <c:pt idx="0">
                  <c:v>Endocarditis</c:v>
                </c:pt>
              </c:strCache>
            </c:strRef>
          </c:tx>
          <c:spPr>
            <a:solidFill>
              <a:schemeClr val="accent3">
                <a:tint val="62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Analysis!$R$63:$AB$63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1.4935404376073483E-6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88BD-4DBB-8D1A-CE78E2A9E203}"/>
            </c:ext>
          </c:extLst>
        </c:ser>
        <c:ser>
          <c:idx val="61"/>
          <c:order val="61"/>
          <c:tx>
            <c:strRef>
              <c:f>Analysis!$Q$64</c:f>
              <c:strCache>
                <c:ptCount val="1"/>
                <c:pt idx="0">
                  <c:v>Neoplasm</c:v>
                </c:pt>
              </c:strCache>
            </c:strRef>
          </c:tx>
          <c:spPr>
            <a:solidFill>
              <a:schemeClr val="accent3">
                <a:tint val="61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Analysis!$R$64:$AB$64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88BD-4DBB-8D1A-CE78E2A9E203}"/>
            </c:ext>
          </c:extLst>
        </c:ser>
        <c:ser>
          <c:idx val="62"/>
          <c:order val="62"/>
          <c:tx>
            <c:strRef>
              <c:f>Analysis!$Q$65</c:f>
              <c:strCache>
                <c:ptCount val="1"/>
                <c:pt idx="0">
                  <c:v>Measles</c:v>
                </c:pt>
              </c:strCache>
            </c:strRef>
          </c:tx>
          <c:spPr>
            <a:solidFill>
              <a:schemeClr val="accent3">
                <a:tint val="59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Analysis!$R$65:$AB$65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88BD-4DBB-8D1A-CE78E2A9E203}"/>
            </c:ext>
          </c:extLst>
        </c:ser>
        <c:ser>
          <c:idx val="63"/>
          <c:order val="63"/>
          <c:tx>
            <c:strRef>
              <c:f>Analysis!$Q$66</c:f>
              <c:strCache>
                <c:ptCount val="1"/>
                <c:pt idx="0">
                  <c:v>Mitral valve disease</c:v>
                </c:pt>
              </c:strCache>
            </c:strRef>
          </c:tx>
          <c:spPr>
            <a:solidFill>
              <a:schemeClr val="accent3">
                <a:tint val="57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Analysis!$R$66:$AB$66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1.7069033572655407E-6</c:v>
                </c:pt>
                <c:pt idx="3">
                  <c:v>1.4177431583619108E-6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88BD-4DBB-8D1A-CE78E2A9E203}"/>
            </c:ext>
          </c:extLst>
        </c:ser>
        <c:ser>
          <c:idx val="64"/>
          <c:order val="64"/>
          <c:tx>
            <c:strRef>
              <c:f>Analysis!$Q$67</c:f>
              <c:strCache>
                <c:ptCount val="1"/>
                <c:pt idx="0">
                  <c:v>Muscular Dystrophy</c:v>
                </c:pt>
              </c:strCache>
            </c:strRef>
          </c:tx>
          <c:spPr>
            <a:solidFill>
              <a:schemeClr val="accent3">
                <a:tint val="5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Analysis!$R$67:$AB$67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5.6583088729356009E-7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88BD-4DBB-8D1A-CE78E2A9E203}"/>
            </c:ext>
          </c:extLst>
        </c:ser>
        <c:ser>
          <c:idx val="65"/>
          <c:order val="65"/>
          <c:tx>
            <c:strRef>
              <c:f>Analysis!$Q$68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>
                <a:tint val="5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Analysis!$R$68:$AB$68</c:f>
              <c:numCache>
                <c:formatCode>0.000%</c:formatCode>
                <c:ptCount val="11"/>
                <c:pt idx="0">
                  <c:v>5.7057892001015434E-6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1.1586857166957805E-6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88BD-4DBB-8D1A-CE78E2A9E203}"/>
            </c:ext>
          </c:extLst>
        </c:ser>
        <c:ser>
          <c:idx val="66"/>
          <c:order val="66"/>
          <c:tx>
            <c:strRef>
              <c:f>Analysis!$Q$69</c:f>
              <c:strCache>
                <c:ptCount val="1"/>
                <c:pt idx="0">
                  <c:v>Senility</c:v>
                </c:pt>
              </c:strCache>
            </c:strRef>
          </c:tx>
          <c:spPr>
            <a:solidFill>
              <a:schemeClr val="accent3">
                <a:tint val="52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Analysis!$R$69:$AB$69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88BD-4DBB-8D1A-CE78E2A9E203}"/>
            </c:ext>
          </c:extLst>
        </c:ser>
        <c:ser>
          <c:idx val="67"/>
          <c:order val="67"/>
          <c:tx>
            <c:strRef>
              <c:f>Analysis!$Q$70</c:f>
              <c:strCache>
                <c:ptCount val="1"/>
                <c:pt idx="0">
                  <c:v>Poisoning</c:v>
                </c:pt>
              </c:strCache>
            </c:strRef>
          </c:tx>
          <c:spPr>
            <a:solidFill>
              <a:schemeClr val="accent3">
                <a:tint val="50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Analysis!$R$70:$AB$70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6.2042437026926417E-7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88BD-4DBB-8D1A-CE78E2A9E203}"/>
            </c:ext>
          </c:extLst>
        </c:ser>
        <c:ser>
          <c:idx val="68"/>
          <c:order val="68"/>
          <c:tx>
            <c:strRef>
              <c:f>Analysis!$Q$71</c:f>
              <c:strCache>
                <c:ptCount val="1"/>
                <c:pt idx="0">
                  <c:v>Pulmonary tuberculosis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Analysis!$R$71:$AB$71</c:f>
              <c:numCache>
                <c:formatCode>0.000%</c:formatCode>
                <c:ptCount val="11"/>
                <c:pt idx="0">
                  <c:v>3.176867376666707E-5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7.6551492655963854E-7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88BD-4DBB-8D1A-CE78E2A9E203}"/>
            </c:ext>
          </c:extLst>
        </c:ser>
        <c:ser>
          <c:idx val="69"/>
          <c:order val="69"/>
          <c:tx>
            <c:strRef>
              <c:f>Analysis!$Q$72</c:f>
              <c:strCache>
                <c:ptCount val="1"/>
                <c:pt idx="0">
                  <c:v>Rheumatic fever</c:v>
                </c:pt>
              </c:strCache>
            </c:strRef>
          </c:tx>
          <c:spPr>
            <a:solidFill>
              <a:schemeClr val="accent3">
                <a:tint val="46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Analysis!$R$72:$AB$72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88BD-4DBB-8D1A-CE78E2A9E203}"/>
            </c:ext>
          </c:extLst>
        </c:ser>
        <c:ser>
          <c:idx val="70"/>
          <c:order val="70"/>
          <c:tx>
            <c:strRef>
              <c:f>Analysis!$Q$73</c:f>
              <c:strCache>
                <c:ptCount val="1"/>
                <c:pt idx="0">
                  <c:v>Scarlet fever</c:v>
                </c:pt>
              </c:strCache>
            </c:strRef>
          </c:tx>
          <c:spPr>
            <a:solidFill>
              <a:schemeClr val="accent3">
                <a:tint val="4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Analysis!$R$73:$AB$73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88BD-4DBB-8D1A-CE78E2A9E203}"/>
            </c:ext>
          </c:extLst>
        </c:ser>
        <c:ser>
          <c:idx val="71"/>
          <c:order val="71"/>
          <c:tx>
            <c:strRef>
              <c:f>Analysis!$Q$74</c:f>
              <c:strCache>
                <c:ptCount val="1"/>
                <c:pt idx="0">
                  <c:v>Streptococcus</c:v>
                </c:pt>
              </c:strCache>
            </c:strRef>
          </c:tx>
          <c:spPr>
            <a:solidFill>
              <a:schemeClr val="accent3">
                <a:tint val="43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Analysis!$R$74:$AB$74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88BD-4DBB-8D1A-CE78E2A9E203}"/>
            </c:ext>
          </c:extLst>
        </c:ser>
        <c:ser>
          <c:idx val="72"/>
          <c:order val="72"/>
          <c:tx>
            <c:strRef>
              <c:f>Analysis!$Q$75</c:f>
              <c:strCache>
                <c:ptCount val="1"/>
                <c:pt idx="0">
                  <c:v>Stroke</c:v>
                </c:pt>
              </c:strCache>
            </c:strRef>
          </c:tx>
          <c:spPr>
            <a:solidFill>
              <a:schemeClr val="accent3">
                <a:tint val="41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Analysis!$R$75:$AB$75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88BD-4DBB-8D1A-CE78E2A9E203}"/>
            </c:ext>
          </c:extLst>
        </c:ser>
        <c:ser>
          <c:idx val="73"/>
          <c:order val="73"/>
          <c:tx>
            <c:strRef>
              <c:f>Analysis!$Q$76</c:f>
              <c:strCache>
                <c:ptCount val="1"/>
                <c:pt idx="0">
                  <c:v>Haemorrhage</c:v>
                </c:pt>
              </c:strCache>
            </c:strRef>
          </c:tx>
          <c:spPr>
            <a:solidFill>
              <a:schemeClr val="accent3">
                <a:tint val="39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Analysis!$R$76:$AB$76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88BD-4DBB-8D1A-CE78E2A9E203}"/>
            </c:ext>
          </c:extLst>
        </c:ser>
        <c:ser>
          <c:idx val="74"/>
          <c:order val="74"/>
          <c:tx>
            <c:strRef>
              <c:f>Analysis!$Q$77</c:f>
              <c:strCache>
                <c:ptCount val="1"/>
                <c:pt idx="0">
                  <c:v>Tuberculosis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Analysis!$R$77:$AB$77</c:f>
              <c:numCache>
                <c:formatCode>0.000%</c:formatCode>
                <c:ptCount val="11"/>
                <c:pt idx="0">
                  <c:v>0</c:v>
                </c:pt>
                <c:pt idx="1">
                  <c:v>4.2873001776198933E-5</c:v>
                </c:pt>
                <c:pt idx="2">
                  <c:v>3.1129649978130298E-5</c:v>
                </c:pt>
                <c:pt idx="3">
                  <c:v>1.7382763941654731E-5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88BD-4DBB-8D1A-CE78E2A9E203}"/>
            </c:ext>
          </c:extLst>
        </c:ser>
        <c:ser>
          <c:idx val="75"/>
          <c:order val="75"/>
          <c:tx>
            <c:strRef>
              <c:f>Analysis!$Q$78</c:f>
              <c:strCache>
                <c:ptCount val="1"/>
                <c:pt idx="0">
                  <c:v>Ulcer</c:v>
                </c:pt>
              </c:strCache>
            </c:strRef>
          </c:tx>
          <c:spPr>
            <a:solidFill>
              <a:schemeClr val="accent3">
                <a:tint val="36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Analysis!$R$78:$AB$78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88BD-4DBB-8D1A-CE78E2A9E203}"/>
            </c:ext>
          </c:extLst>
        </c:ser>
        <c:ser>
          <c:idx val="76"/>
          <c:order val="76"/>
          <c:tx>
            <c:strRef>
              <c:f>Analysis!$Q$79</c:f>
              <c:strCache>
                <c:ptCount val="1"/>
                <c:pt idx="0">
                  <c:v>Whooping cough</c:v>
                </c:pt>
              </c:strCache>
            </c:strRef>
          </c:tx>
          <c:spPr>
            <a:solidFill>
              <a:schemeClr val="accent3">
                <a:tint val="34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Analysis!$R$79:$AB$79</c:f>
              <c:numCache>
                <c:formatCode>0.000%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88BD-4DBB-8D1A-CE78E2A9E203}"/>
            </c:ext>
          </c:extLst>
        </c:ser>
        <c:ser>
          <c:idx val="77"/>
          <c:order val="77"/>
          <c:tx>
            <c:strRef>
              <c:f>Analysis!$Q$80</c:f>
              <c:strCache>
                <c:ptCount val="1"/>
                <c:pt idx="0">
                  <c:v>Non Top-10 Causes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numRef>
              <c:f>Analysis!$R$2:$AB$2</c:f>
              <c:numCache>
                <c:formatCode>General</c:formatCode>
                <c:ptCount val="11"/>
                <c:pt idx="0">
                  <c:v>1915</c:v>
                </c:pt>
                <c:pt idx="1">
                  <c:v>1925</c:v>
                </c:pt>
                <c:pt idx="2">
                  <c:v>1935</c:v>
                </c:pt>
                <c:pt idx="3">
                  <c:v>1945</c:v>
                </c:pt>
                <c:pt idx="4">
                  <c:v>1955</c:v>
                </c:pt>
                <c:pt idx="5">
                  <c:v>1965</c:v>
                </c:pt>
                <c:pt idx="6">
                  <c:v>1975</c:v>
                </c:pt>
                <c:pt idx="7">
                  <c:v>1985</c:v>
                </c:pt>
                <c:pt idx="8">
                  <c:v>1995</c:v>
                </c:pt>
                <c:pt idx="9">
                  <c:v>2005</c:v>
                </c:pt>
                <c:pt idx="10">
                  <c:v>2015</c:v>
                </c:pt>
              </c:numCache>
            </c:numRef>
          </c:cat>
          <c:val>
            <c:numRef>
              <c:f>Analysis!$R$80:$AB$80</c:f>
              <c:numCache>
                <c:formatCode>0.000%</c:formatCode>
                <c:ptCount val="11"/>
                <c:pt idx="0">
                  <c:v>4.3876165032699506E-5</c:v>
                </c:pt>
                <c:pt idx="1">
                  <c:v>7.5621669626998219E-5</c:v>
                </c:pt>
                <c:pt idx="2">
                  <c:v>6.7380010028057224E-5</c:v>
                </c:pt>
                <c:pt idx="3">
                  <c:v>2.7060402022646905E-5</c:v>
                </c:pt>
                <c:pt idx="4">
                  <c:v>1.4211097611004571E-5</c:v>
                </c:pt>
                <c:pt idx="5">
                  <c:v>1.5234730770292274E-5</c:v>
                </c:pt>
                <c:pt idx="6">
                  <c:v>1.4637434482807683E-5</c:v>
                </c:pt>
                <c:pt idx="7">
                  <c:v>1.517134066555858E-5</c:v>
                </c:pt>
                <c:pt idx="8">
                  <c:v>1.2374019384814768E-5</c:v>
                </c:pt>
                <c:pt idx="9">
                  <c:v>8.3425371602096206E-6</c:v>
                </c:pt>
                <c:pt idx="10">
                  <c:v>6.4554329295070436E-6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88BD-4DBB-8D1A-CE78E2A9E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277743"/>
        <c:axId val="304278223"/>
      </c:areaChart>
      <c:catAx>
        <c:axId val="3042777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278223"/>
        <c:crosses val="autoZero"/>
        <c:auto val="1"/>
        <c:lblAlgn val="ctr"/>
        <c:lblOffset val="100"/>
        <c:noMultiLvlLbl val="0"/>
      </c:catAx>
      <c:valAx>
        <c:axId val="304278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2777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076363" cy="511731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6" y="4"/>
            <a:ext cx="3076363" cy="511731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r">
              <a:defRPr sz="1200"/>
            </a:lvl1pPr>
          </a:lstStyle>
          <a:p>
            <a:fld id="{104A58E1-3D30-4150-83B2-D3545080C087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721111"/>
            <a:ext cx="3076363" cy="511731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6" y="9721111"/>
            <a:ext cx="3076363" cy="511731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r">
              <a:defRPr sz="1200"/>
            </a:lvl1pPr>
          </a:lstStyle>
          <a:p>
            <a:fld id="{B798712A-46C4-43A4-8DB1-72964A591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10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3076363" cy="513508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5"/>
            <a:ext cx="3076363" cy="513508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r">
              <a:defRPr sz="1200"/>
            </a:lvl1pPr>
          </a:lstStyle>
          <a:p>
            <a:fld id="{D157F7B8-6B3B-4964-A7D7-1224FB4B24B9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5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45" tIns="47373" rIns="94745" bIns="4737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80"/>
          </a:xfrm>
          <a:prstGeom prst="rect">
            <a:avLst/>
          </a:prstGeom>
        </p:spPr>
        <p:txBody>
          <a:bodyPr vert="horz" lIns="94745" tIns="47373" rIns="94745" bIns="473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6363" cy="513507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r">
              <a:defRPr sz="1200"/>
            </a:lvl1pPr>
          </a:lstStyle>
          <a:p>
            <a:fld id="{0AFCF9F9-1DDC-4987-B707-0CCEC936E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99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369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768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93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5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7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121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334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776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8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53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3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53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084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your goals – are they SMART? Can you make them SMART?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039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275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020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698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132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168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625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5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62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66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95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15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06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682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F9F9-1DDC-4987-B707-0CCEC936E26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60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DBD2B-02A1-FC4A-9B44-D47E63F1D4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94A8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 descr="Crown_right_half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66145" cy="6501341"/>
          </a:xfrm>
          <a:prstGeom prst="rect">
            <a:avLst/>
          </a:prstGeom>
        </p:spPr>
      </p:pic>
      <p:pic>
        <p:nvPicPr>
          <p:cNvPr id="10" name="Picture 9" descr="Crown_right_half.pn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" b="88300"/>
          <a:stretch/>
        </p:blipFill>
        <p:spPr>
          <a:xfrm>
            <a:off x="1" y="6501341"/>
            <a:ext cx="3666145" cy="76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DBD2B-02A1-FC4A-9B44-D47E63F1D4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1698-88BC-494E-B499-C549BB1D2E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DBD2B-02A1-FC4A-9B44-D47E63F1D4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0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01698-88BC-494E-B499-C549BB1D2E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DBD2B-02A1-FC4A-9B44-D47E63F1D4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rown_right_half.png"/>
          <p:cNvPicPr>
            <a:picLocks noChangeAspect="1"/>
          </p:cNvPicPr>
          <p:nvPr userDrawn="1"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66145" cy="6501341"/>
          </a:xfrm>
          <a:prstGeom prst="rect">
            <a:avLst/>
          </a:prstGeom>
        </p:spPr>
      </p:pic>
      <p:pic>
        <p:nvPicPr>
          <p:cNvPr id="9" name="Picture 8" descr="Untitled-1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/>
          <a:stretch/>
        </p:blipFill>
        <p:spPr>
          <a:xfrm>
            <a:off x="0" y="5980014"/>
            <a:ext cx="9144000" cy="887139"/>
          </a:xfrm>
          <a:prstGeom prst="rect">
            <a:avLst/>
          </a:prstGeom>
        </p:spPr>
      </p:pic>
      <p:pic>
        <p:nvPicPr>
          <p:cNvPr id="10" name="Picture 6" descr="QMUL_Logo_White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0" y="6216020"/>
            <a:ext cx="1553671" cy="41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2532806" y="6238917"/>
            <a:ext cx="244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www.maths.qmul.ac.uk</a:t>
            </a:r>
          </a:p>
        </p:txBody>
      </p:sp>
    </p:spTree>
    <p:extLst>
      <p:ext uri="{BB962C8B-B14F-4D97-AF65-F5344CB8AC3E}">
        <p14:creationId xmlns:p14="http://schemas.microsoft.com/office/powerpoint/2010/main" val="78020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7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15.xml"/><Relationship Id="rId5" Type="http://schemas.openxmlformats.org/officeDocument/2006/relationships/image" Target="../media/image13.png"/><Relationship Id="rId10" Type="http://schemas.openxmlformats.org/officeDocument/2006/relationships/slide" Target="slide14.xml"/><Relationship Id="rId4" Type="http://schemas.openxmlformats.org/officeDocument/2006/relationships/image" Target="../media/image12.png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7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7.png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00100" y="3076856"/>
            <a:ext cx="75438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37931725" indent="-37474525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FFFFFF"/>
                </a:solidFill>
                <a:latin typeface="Tahoma" charset="0"/>
                <a:cs typeface="Tahoma" charset="0"/>
              </a:rPr>
              <a:t>MTH 4112: Lecture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4800" b="1" dirty="0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900" dirty="0">
                <a:solidFill>
                  <a:srgbClr val="FFFFFF"/>
                </a:solidFill>
                <a:latin typeface="Tahoma" charset="0"/>
                <a:cs typeface="Tahoma" charset="0"/>
              </a:rPr>
              <a:t>Lloyd Richards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900" dirty="0">
                <a:solidFill>
                  <a:srgbClr val="FFFFFF"/>
                </a:solidFill>
                <a:latin typeface="Tahoma" charset="0"/>
                <a:cs typeface="Tahoma" charset="0"/>
              </a:rPr>
              <a:t>10 October 2023</a:t>
            </a:r>
            <a:endParaRPr lang="en-GB" altLang="en-US" sz="2000" dirty="0">
              <a:solidFill>
                <a:srgbClr val="FFFFFF"/>
              </a:solidFill>
              <a:latin typeface="Tahoma" charset="0"/>
              <a:cs typeface="Tahoma" charset="0"/>
            </a:endParaRPr>
          </a:p>
        </p:txBody>
      </p:sp>
      <p:pic>
        <p:nvPicPr>
          <p:cNvPr id="5" name="Picture 6" descr="QMUL_Logo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19" y="991362"/>
            <a:ext cx="6158761" cy="16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778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Mathematics, not fortune telling</a:t>
            </a:r>
            <a:endParaRPr lang="en-GB" b="1" dirty="0">
              <a:solidFill>
                <a:srgbClr val="1D88C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543499-0D8B-99CF-298D-ED7C0F6D6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37" y="1419225"/>
            <a:ext cx="2319338" cy="38290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65B439-E1C6-0014-D568-0A6A297FB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261" y="1433512"/>
            <a:ext cx="2319338" cy="3771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A68D80-783F-CB78-AD5A-DE34E914A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402" y="1462087"/>
            <a:ext cx="2319338" cy="37433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0BFA13-62F3-9459-8C16-7C897B163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662" y="1409700"/>
            <a:ext cx="2319338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Mortality Drivers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39985-0249-33F2-D5EE-B81580AB1472}"/>
              </a:ext>
            </a:extLst>
          </p:cNvPr>
          <p:cNvSpPr txBox="1"/>
          <p:nvPr/>
        </p:nvSpPr>
        <p:spPr>
          <a:xfrm>
            <a:off x="420332" y="3748320"/>
            <a:ext cx="7746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“Data! Data! Data!” he cried impatiently. “I can’t make bricks without clay”. </a:t>
            </a:r>
          </a:p>
          <a:p>
            <a:r>
              <a:rPr lang="en-GB" i="1" dirty="0"/>
              <a:t>Sherlock Holmes, The adventure of the Copper Beeches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A06FA9-CD66-9834-1B33-C18858E59727}"/>
              </a:ext>
            </a:extLst>
          </p:cNvPr>
          <p:cNvSpPr txBox="1">
            <a:spLocks/>
          </p:cNvSpPr>
          <p:nvPr/>
        </p:nvSpPr>
        <p:spPr>
          <a:xfrm>
            <a:off x="-999283" y="2204386"/>
            <a:ext cx="10585773" cy="10043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7540" lvl="3" indent="0" algn="ctr">
              <a:buFont typeface="Arial"/>
              <a:buNone/>
            </a:pPr>
            <a:r>
              <a:rPr lang="en-GB" sz="3200" b="1" dirty="0"/>
              <a:t>What factors have the biggest impact on mortality?</a:t>
            </a:r>
          </a:p>
        </p:txBody>
      </p:sp>
    </p:spTree>
    <p:extLst>
      <p:ext uri="{BB962C8B-B14F-4D97-AF65-F5344CB8AC3E}">
        <p14:creationId xmlns:p14="http://schemas.microsoft.com/office/powerpoint/2010/main" val="66988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Mortality Drivers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8" name="Summary Zoom 17">
                <a:extLst>
                  <a:ext uri="{FF2B5EF4-FFF2-40B4-BE49-F238E27FC236}">
                    <a16:creationId xmlns:a16="http://schemas.microsoft.com/office/drawing/2014/main" id="{0633C365-CABF-C37C-D581-44F714906A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5781568"/>
                  </p:ext>
                </p:extLst>
              </p:nvPr>
            </p:nvGraphicFramePr>
            <p:xfrm>
              <a:off x="200025" y="1150857"/>
              <a:ext cx="8229600" cy="4525963"/>
            </p:xfrm>
            <a:graphic>
              <a:graphicData uri="http://schemas.microsoft.com/office/powerpoint/2016/summaryzoom">
                <psuz:summaryZm>
                  <psuz:summaryZmObj sectionId="{BA900FB4-C8E2-490E-A2DA-E06BC87822C2}">
                    <psuz:zmPr id="{171C2A29-EA96-4C13-A909-56039B090454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" y="349600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5BFBA7C-FF1E-4D7C-9EBE-599A387233C7}">
                    <psuz:zmPr id="{EA6AC654-FCFF-42FD-82C2-785FAFC36B3D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0" y="349600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8028179-99AF-4D0E-82D4-57B3A4C841AC}">
                    <psuz:zmPr id="{81068E5F-317A-4BD3-9FBE-FB730890930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72684" y="349600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4CBE084-D314-4D6E-99DD-712303E386CF}">
                    <psuz:zmPr id="{DE121E62-E973-482D-B49C-4D2635F4B4CC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" y="2324704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CBF099A-A61C-471E-AAF8-596EEF118069}">
                    <psuz:zmPr id="{DF850EC2-F64F-4B07-A0EA-D795086189B8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0" y="2324704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8598411-CD0D-4196-924B-959FA6D9AA6D}">
                    <psuz:zmPr id="{4B5B2599-014A-4917-B971-A259783A526C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72684" y="2324704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18" name="Summary Zoom 17">
                <a:extLst>
                  <a:ext uri="{FF2B5EF4-FFF2-40B4-BE49-F238E27FC236}">
                    <a16:creationId xmlns:a16="http://schemas.microsoft.com/office/drawing/2014/main" id="{0633C365-CABF-C37C-D581-44F714906A8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00025" y="1150857"/>
                <a:ext cx="8229600" cy="4525963"/>
                <a:chOff x="200025" y="1150857"/>
                <a:chExt cx="8229600" cy="4525963"/>
              </a:xfrm>
            </p:grpSpPr>
            <p:pic>
              <p:nvPicPr>
                <p:cNvPr id="3" name="Picture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8061" y="1500457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80385" y="1500457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72709" y="1500457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8061" y="3475561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0385" y="3475561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72709" y="3475561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80357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Sex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74104E1-A8BD-9039-0136-0DC488262D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462162"/>
              </p:ext>
            </p:extLst>
          </p:nvPr>
        </p:nvGraphicFramePr>
        <p:xfrm>
          <a:off x="590550" y="1287439"/>
          <a:ext cx="8077200" cy="46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FC254DA-EE3F-D155-6140-EE1D82C487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25202"/>
              </p:ext>
            </p:extLst>
          </p:nvPr>
        </p:nvGraphicFramePr>
        <p:xfrm>
          <a:off x="734832" y="1315751"/>
          <a:ext cx="7818618" cy="4446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423B1BC2-3CF6-C298-6227-D9F3912CB2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3518931"/>
                  </p:ext>
                </p:extLst>
              </p:nvPr>
            </p:nvGraphicFramePr>
            <p:xfrm>
              <a:off x="7516031" y="236989"/>
              <a:ext cx="1381725" cy="1036294"/>
            </p:xfrm>
            <a:graphic>
              <a:graphicData uri="http://schemas.microsoft.com/office/powerpoint/2016/slidezoom">
                <pslz:sldZm>
                  <pslz:sldZmObj sldId="469" cId="3803578797">
                    <pslz:zmPr id="{F7833098-8769-4E92-A0DE-91CCCBABE87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1725" cy="10362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23B1BC2-3CF6-C298-6227-D9F3912CB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6031" y="236989"/>
                <a:ext cx="1381725" cy="10362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06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AB8215D8-56B2-3D16-193A-B34D5370B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83" y="1304924"/>
            <a:ext cx="5248275" cy="524827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49E46325-239F-BCED-5315-B5DD9E13AF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3538320"/>
                  </p:ext>
                </p:extLst>
              </p:nvPr>
            </p:nvGraphicFramePr>
            <p:xfrm>
              <a:off x="7516031" y="236989"/>
              <a:ext cx="1381725" cy="1036294"/>
            </p:xfrm>
            <a:graphic>
              <a:graphicData uri="http://schemas.microsoft.com/office/powerpoint/2016/slidezoom">
                <pslz:sldZm>
                  <pslz:sldZmObj sldId="469" cId="3803578797">
                    <pslz:zmPr id="{F7833098-8769-4E92-A0DE-91CCCBABE87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1725" cy="10362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9E46325-239F-BCED-5315-B5DD9E13AF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6031" y="236989"/>
                <a:ext cx="1381725" cy="10362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752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Income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76011CD-5465-44F1-F8DB-5065D1F7F7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219302"/>
              </p:ext>
            </p:extLst>
          </p:nvPr>
        </p:nvGraphicFramePr>
        <p:xfrm>
          <a:off x="223646" y="903785"/>
          <a:ext cx="8367903" cy="291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A graph of different colored circles&#10;&#10;Description automatically generated">
            <a:extLst>
              <a:ext uri="{FF2B5EF4-FFF2-40B4-BE49-F238E27FC236}">
                <a16:creationId xmlns:a16="http://schemas.microsoft.com/office/drawing/2014/main" id="{8E36B1CD-704F-9EAF-D4F6-CD090A125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83" y="3918399"/>
            <a:ext cx="4477431" cy="27983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8FD2607A-2F8D-F95B-76D1-D6C9A8E26B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3538320"/>
                  </p:ext>
                </p:extLst>
              </p:nvPr>
            </p:nvGraphicFramePr>
            <p:xfrm>
              <a:off x="7516031" y="236989"/>
              <a:ext cx="1381725" cy="1036294"/>
            </p:xfrm>
            <a:graphic>
              <a:graphicData uri="http://schemas.microsoft.com/office/powerpoint/2016/slidezoom">
                <pslz:sldZm>
                  <pslz:sldZmObj sldId="469" cId="3803578797">
                    <pslz:zmPr id="{F7833098-8769-4E92-A0DE-91CCCBABE87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1725" cy="10362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FD2607A-2F8D-F95B-76D1-D6C9A8E26B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6031" y="236989"/>
                <a:ext cx="1381725" cy="10362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962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Factors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0DC9E04-5330-2D4F-E5B7-793CBB53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57325"/>
            <a:ext cx="4567936" cy="31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00-Year-Old Runner, a World War II Vet, Sets 5 New World Track Records |  Military.com">
            <a:extLst>
              <a:ext uri="{FF2B5EF4-FFF2-40B4-BE49-F238E27FC236}">
                <a16:creationId xmlns:a16="http://schemas.microsoft.com/office/drawing/2014/main" id="{F778A36D-FA4D-417A-8427-94EF07BC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36" y="1457325"/>
            <a:ext cx="3883997" cy="258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BC programme finds bread and crisps DO contain carcinogenic chemicals but  not to a 'harmful' level | Daily Mail Online">
            <a:extLst>
              <a:ext uri="{FF2B5EF4-FFF2-40B4-BE49-F238E27FC236}">
                <a16:creationId xmlns:a16="http://schemas.microsoft.com/office/drawing/2014/main" id="{6DCBCF05-D9A2-6090-B51C-0C90407C9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5" y="2811344"/>
            <a:ext cx="5528195" cy="31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FCED4FF9-9FFD-73AA-B612-060FC92E6D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3538320"/>
                  </p:ext>
                </p:extLst>
              </p:nvPr>
            </p:nvGraphicFramePr>
            <p:xfrm>
              <a:off x="7516031" y="236989"/>
              <a:ext cx="1381725" cy="1036294"/>
            </p:xfrm>
            <a:graphic>
              <a:graphicData uri="http://schemas.microsoft.com/office/powerpoint/2016/slidezoom">
                <pslz:sldZm>
                  <pslz:sldZmObj sldId="469" cId="3803578797">
                    <pslz:zmPr id="{F7833098-8769-4E92-A0DE-91CCCBABE873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1725" cy="10362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CED4FF9-9FFD-73AA-B612-060FC92E6D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16031" y="236989"/>
                <a:ext cx="1381725" cy="10362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356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Healthcare &amp; Intervention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E72141-2514-2F8A-7DC4-55C80A450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9" y="1442988"/>
            <a:ext cx="3647999" cy="29950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FBA1D-8831-5FB2-663C-D7154DABEAA2}"/>
              </a:ext>
            </a:extLst>
          </p:cNvPr>
          <p:cNvSpPr txBox="1"/>
          <p:nvPr/>
        </p:nvSpPr>
        <p:spPr>
          <a:xfrm>
            <a:off x="525277" y="1795071"/>
            <a:ext cx="1785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26,500 children aged 1-4 died in the UK in 1915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EA00E-6BF8-DB3C-DAAC-F074950D01A5}"/>
              </a:ext>
            </a:extLst>
          </p:cNvPr>
          <p:cNvSpPr txBox="1"/>
          <p:nvPr/>
        </p:nvSpPr>
        <p:spPr>
          <a:xfrm>
            <a:off x="3007823" y="3861912"/>
            <a:ext cx="1284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170 died in 2015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7EE2FF1-284E-6704-762E-E00AB190EE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29998"/>
              </p:ext>
            </p:extLst>
          </p:nvPr>
        </p:nvGraphicFramePr>
        <p:xfrm>
          <a:off x="4287131" y="1514857"/>
          <a:ext cx="4841422" cy="4357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0107BF9-A5A2-522C-1C06-D3070AA51652}"/>
              </a:ext>
            </a:extLst>
          </p:cNvPr>
          <p:cNvSpPr txBox="1"/>
          <p:nvPr/>
        </p:nvSpPr>
        <p:spPr>
          <a:xfrm>
            <a:off x="5262939" y="3596168"/>
            <a:ext cx="10070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Streptomycin</a:t>
            </a:r>
          </a:p>
          <a:p>
            <a:pPr algn="ctr"/>
            <a:r>
              <a:rPr lang="en-GB" sz="1100" dirty="0"/>
              <a:t>1944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2343E1-CFF1-FB0D-FB1F-C1A1BD50125B}"/>
              </a:ext>
            </a:extLst>
          </p:cNvPr>
          <p:cNvCxnSpPr/>
          <p:nvPr/>
        </p:nvCxnSpPr>
        <p:spPr>
          <a:xfrm>
            <a:off x="5909485" y="3864022"/>
            <a:ext cx="0" cy="1052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CB2CFB-0354-9822-31CC-0A0D34D8B5FE}"/>
              </a:ext>
            </a:extLst>
          </p:cNvPr>
          <p:cNvSpPr txBox="1"/>
          <p:nvPr/>
        </p:nvSpPr>
        <p:spPr>
          <a:xfrm>
            <a:off x="1223895" y="5253498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Workplace Health &amp; Safety laws include factories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1F54EE-44B5-64B3-2567-DCBDF74040FA}"/>
              </a:ext>
            </a:extLst>
          </p:cNvPr>
          <p:cNvCxnSpPr>
            <a:cxnSpLocks/>
          </p:cNvCxnSpPr>
          <p:nvPr/>
        </p:nvCxnSpPr>
        <p:spPr>
          <a:xfrm flipV="1">
            <a:off x="4219575" y="5384303"/>
            <a:ext cx="1520076" cy="5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EBAE11-D9D7-209F-E31D-CD8C2A72AD7F}"/>
              </a:ext>
            </a:extLst>
          </p:cNvPr>
          <p:cNvSpPr txBox="1"/>
          <p:nvPr/>
        </p:nvSpPr>
        <p:spPr>
          <a:xfrm>
            <a:off x="7240548" y="4027055"/>
            <a:ext cx="17684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Seatbelts required by law</a:t>
            </a:r>
          </a:p>
          <a:p>
            <a:pPr algn="ctr"/>
            <a:r>
              <a:rPr lang="en-GB" sz="1100" dirty="0"/>
              <a:t>1983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AA191F-5A18-584D-60B8-7756D6725BFA}"/>
              </a:ext>
            </a:extLst>
          </p:cNvPr>
          <p:cNvCxnSpPr>
            <a:cxnSpLocks/>
          </p:cNvCxnSpPr>
          <p:nvPr/>
        </p:nvCxnSpPr>
        <p:spPr>
          <a:xfrm flipH="1">
            <a:off x="7613146" y="4410364"/>
            <a:ext cx="387927" cy="979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Slide Zoom 23">
                <a:extLst>
                  <a:ext uri="{FF2B5EF4-FFF2-40B4-BE49-F238E27FC236}">
                    <a16:creationId xmlns:a16="http://schemas.microsoft.com/office/drawing/2014/main" id="{EB0D3C7B-BE6E-296F-70E8-5BB4F540AD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3538320"/>
                  </p:ext>
                </p:extLst>
              </p:nvPr>
            </p:nvGraphicFramePr>
            <p:xfrm>
              <a:off x="7516031" y="236989"/>
              <a:ext cx="1381725" cy="1036294"/>
            </p:xfrm>
            <a:graphic>
              <a:graphicData uri="http://schemas.microsoft.com/office/powerpoint/2016/slidezoom">
                <pslz:sldZm>
                  <pslz:sldZmObj sldId="469" cId="3803578797">
                    <pslz:zmPr id="{F7833098-8769-4E92-A0DE-91CCCBABE87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1725" cy="10362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Slide Zoom 2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B0D3C7B-BE6E-296F-70E8-5BB4F540AD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6031" y="236989"/>
                <a:ext cx="1381725" cy="10362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44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7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Copulas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 descr="Introduction To Copulas: A Machine Learning Perspective | by Yves-Laurent  Kom Samo, PhD | The Principled Machine Learning Researcher | Medium">
            <a:extLst>
              <a:ext uri="{FF2B5EF4-FFF2-40B4-BE49-F238E27FC236}">
                <a16:creationId xmlns:a16="http://schemas.microsoft.com/office/drawing/2014/main" id="{DC358AC8-00EB-DB51-9099-CA635C02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63" y="3013785"/>
            <a:ext cx="5784888" cy="433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C3D97-5DCD-B7C8-ABDD-E6CC78C3A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812" y="2454446"/>
            <a:ext cx="5010150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72BDC-B51B-F3AF-FC1C-DC10EA83D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0" y="1522235"/>
            <a:ext cx="3105150" cy="514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10694-219D-5335-3E9D-88FF0D669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187" y="1522235"/>
            <a:ext cx="3283091" cy="5143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D026C4-52A1-DEAD-6BF8-589C7A2668C3}"/>
              </a:ext>
            </a:extLst>
          </p:cNvPr>
          <p:cNvGrpSpPr/>
          <p:nvPr/>
        </p:nvGrpSpPr>
        <p:grpSpPr>
          <a:xfrm>
            <a:off x="7389686" y="2115494"/>
            <a:ext cx="1483592" cy="1316018"/>
            <a:chOff x="10318086" y="1329211"/>
            <a:chExt cx="1483592" cy="1316018"/>
          </a:xfrm>
        </p:grpSpPr>
        <p:pic>
          <p:nvPicPr>
            <p:cNvPr id="9" name="Picture 18" descr="What Is Gamma Distribution? (Definition, Uses, Examples) | Built In">
              <a:extLst>
                <a:ext uri="{FF2B5EF4-FFF2-40B4-BE49-F238E27FC236}">
                  <a16:creationId xmlns:a16="http://schemas.microsoft.com/office/drawing/2014/main" id="{9AF3D440-2EE6-359C-6D64-316CB953A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1631" y="1440317"/>
              <a:ext cx="1338369" cy="99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380794-A404-2307-3BF1-1439109003BC}"/>
                </a:ext>
              </a:extLst>
            </p:cNvPr>
            <p:cNvSpPr/>
            <p:nvPr/>
          </p:nvSpPr>
          <p:spPr>
            <a:xfrm>
              <a:off x="10361631" y="2431597"/>
              <a:ext cx="1440047" cy="128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74FC3E-FA2E-30FB-5217-8298643E370E}"/>
                </a:ext>
              </a:extLst>
            </p:cNvPr>
            <p:cNvSpPr/>
            <p:nvPr/>
          </p:nvSpPr>
          <p:spPr>
            <a:xfrm rot="16200000" flipV="1">
              <a:off x="11088885" y="2013345"/>
              <a:ext cx="121804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AA311D-7A9C-8305-A747-CEEAA36C0428}"/>
                </a:ext>
              </a:extLst>
            </p:cNvPr>
            <p:cNvSpPr/>
            <p:nvPr/>
          </p:nvSpPr>
          <p:spPr>
            <a:xfrm rot="16200000" flipV="1">
              <a:off x="9760828" y="1915375"/>
              <a:ext cx="121804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F61401-A940-E2EF-CFC0-6ED40E54D9CD}"/>
                </a:ext>
              </a:extLst>
            </p:cNvPr>
            <p:cNvSpPr/>
            <p:nvPr/>
          </p:nvSpPr>
          <p:spPr>
            <a:xfrm>
              <a:off x="10318086" y="1332138"/>
              <a:ext cx="1440047" cy="128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D8A39B-396D-CDC9-78D1-370FD1982FB1}"/>
              </a:ext>
            </a:extLst>
          </p:cNvPr>
          <p:cNvGrpSpPr/>
          <p:nvPr/>
        </p:nvGrpSpPr>
        <p:grpSpPr>
          <a:xfrm>
            <a:off x="155556" y="2027502"/>
            <a:ext cx="1201292" cy="1218049"/>
            <a:chOff x="1545771" y="2247378"/>
            <a:chExt cx="2622172" cy="1769450"/>
          </a:xfrm>
        </p:grpSpPr>
        <p:pic>
          <p:nvPicPr>
            <p:cNvPr id="15" name="Picture 20" descr="9.5: The Normal Distribution - Statistics LibreTexts">
              <a:extLst>
                <a:ext uri="{FF2B5EF4-FFF2-40B4-BE49-F238E27FC236}">
                  <a16:creationId xmlns:a16="http://schemas.microsoft.com/office/drawing/2014/main" id="{CD7E2B2F-DC71-5D76-F7B8-8521E174B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857" y="2433638"/>
              <a:ext cx="2513314" cy="1583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F9E8F6-843D-EFE3-58F3-C2E797560274}"/>
                </a:ext>
              </a:extLst>
            </p:cNvPr>
            <p:cNvSpPr/>
            <p:nvPr/>
          </p:nvSpPr>
          <p:spPr>
            <a:xfrm>
              <a:off x="1545771" y="3680143"/>
              <a:ext cx="2622172" cy="33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69DE8A-CF28-6255-12A4-CB2CF0269887}"/>
                </a:ext>
              </a:extLst>
            </p:cNvPr>
            <p:cNvSpPr/>
            <p:nvPr/>
          </p:nvSpPr>
          <p:spPr>
            <a:xfrm rot="16200000">
              <a:off x="1009606" y="2870631"/>
              <a:ext cx="1583192" cy="33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1106DC-601F-B35E-74AE-CB9C9D347FF4}"/>
              </a:ext>
            </a:extLst>
          </p:cNvPr>
          <p:cNvCxnSpPr/>
          <p:nvPr/>
        </p:nvCxnSpPr>
        <p:spPr>
          <a:xfrm flipV="1">
            <a:off x="3608342" y="1779410"/>
            <a:ext cx="1850571" cy="2057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873509-5D74-4598-FB4A-46A674C0E4AF}"/>
              </a:ext>
            </a:extLst>
          </p:cNvPr>
          <p:cNvCxnSpPr>
            <a:cxnSpLocks/>
          </p:cNvCxnSpPr>
          <p:nvPr/>
        </p:nvCxnSpPr>
        <p:spPr>
          <a:xfrm flipV="1">
            <a:off x="4496887" y="1799983"/>
            <a:ext cx="0" cy="55520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852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6870" y="2481809"/>
            <a:ext cx="813329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</a:t>
            </a:r>
            <a:endParaRPr lang="en-GB" sz="5400" b="1" dirty="0">
              <a:solidFill>
                <a:srgbClr val="1D88C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Actuarial Glossary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If I say a word/acronym you don’t know, raise your hand.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 will (try to) define it on the spot AND create a glossary of actuarial words to upload to the course page.</a:t>
            </a:r>
          </a:p>
        </p:txBody>
      </p:sp>
    </p:spTree>
    <p:extLst>
      <p:ext uri="{BB962C8B-B14F-4D97-AF65-F5344CB8AC3E}">
        <p14:creationId xmlns:p14="http://schemas.microsoft.com/office/powerpoint/2010/main" val="405690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Motivation: PPD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Personal and Professional Development (PPD) is a key component of the </a:t>
            </a:r>
            <a:r>
              <a:rPr lang="en-GB" dirty="0" err="1"/>
              <a:t>IFoA</a:t>
            </a:r>
            <a:r>
              <a:rPr lang="en-GB" dirty="0"/>
              <a:t> actuarial qualifications. To become an Associate or Fellow you must complete PPD as well as the </a:t>
            </a:r>
            <a:r>
              <a:rPr lang="en-GB" dirty="0" err="1"/>
              <a:t>IFoA</a:t>
            </a:r>
            <a:r>
              <a:rPr lang="en-GB" dirty="0"/>
              <a:t> exams and professionalism components. </a:t>
            </a:r>
          </a:p>
        </p:txBody>
      </p:sp>
    </p:spTree>
    <p:extLst>
      <p:ext uri="{BB962C8B-B14F-4D97-AF65-F5344CB8AC3E}">
        <p14:creationId xmlns:p14="http://schemas.microsoft.com/office/powerpoint/2010/main" val="418367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500" dirty="0"/>
              <a:t>The purpose of this assessment is to:</a:t>
            </a:r>
          </a:p>
          <a:p>
            <a:r>
              <a:rPr lang="en-GB" sz="2500" dirty="0"/>
              <a:t>Introduce you to the idea of lifelong learning, and the benefits of development planning; and,</a:t>
            </a:r>
          </a:p>
          <a:p>
            <a:r>
              <a:rPr lang="en-GB" sz="2500" dirty="0"/>
              <a:t>Provide an initial plan for your development towards graduation and your subsequent career.</a:t>
            </a:r>
          </a:p>
        </p:txBody>
      </p:sp>
    </p:spTree>
    <p:extLst>
      <p:ext uri="{BB962C8B-B14F-4D97-AF65-F5344CB8AC3E}">
        <p14:creationId xmlns:p14="http://schemas.microsoft.com/office/powerpoint/2010/main" val="1171975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You are required to prepare and submit by 4 November: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 draft personal development plan</a:t>
            </a:r>
          </a:p>
          <a:p>
            <a:pPr marL="713232" lvl="1" indent="-457200">
              <a:buFont typeface="Courier New" panose="02070309020205020404" pitchFamily="49" charset="0"/>
              <a:buChar char="o"/>
            </a:pPr>
            <a:r>
              <a:rPr lang="en-GB" dirty="0"/>
              <a:t>Part 1: Longer term objectives</a:t>
            </a:r>
          </a:p>
          <a:p>
            <a:pPr marL="713232" lvl="1" indent="-457200">
              <a:buFont typeface="Courier New" panose="02070309020205020404" pitchFamily="49" charset="0"/>
              <a:buChar char="o"/>
            </a:pPr>
            <a:r>
              <a:rPr lang="en-GB" dirty="0"/>
              <a:t>Part 2: SWOT analysis</a:t>
            </a:r>
          </a:p>
          <a:p>
            <a:pPr marL="713232" lvl="1" indent="-457200">
              <a:buFont typeface="Courier New" panose="02070309020205020404" pitchFamily="49" charset="0"/>
              <a:buChar char="o"/>
            </a:pPr>
            <a:r>
              <a:rPr lang="en-GB" dirty="0"/>
              <a:t>Part 3: Detailed development plan (including goals)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 draft learning log </a:t>
            </a:r>
          </a:p>
        </p:txBody>
      </p:sp>
    </p:spTree>
    <p:extLst>
      <p:ext uri="{BB962C8B-B14F-4D97-AF65-F5344CB8AC3E}">
        <p14:creationId xmlns:p14="http://schemas.microsoft.com/office/powerpoint/2010/main" val="4153428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 setting </a:t>
            </a:r>
            <a:r>
              <a:rPr lang="en-GB" b="1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Activity</a:t>
            </a:r>
            <a:endParaRPr lang="en-GB" b="1" dirty="0">
              <a:solidFill>
                <a:srgbClr val="1D88C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136859"/>
              </p:ext>
            </p:extLst>
          </p:nvPr>
        </p:nvGraphicFramePr>
        <p:xfrm>
          <a:off x="341510" y="1389094"/>
          <a:ext cx="8460979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0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SMART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/>
                        <a:t>Specific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be as clear as possible about your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/>
                        <a:t>Measurable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some clear measure that allows you to honestly decide if you have met your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/>
                        <a:t>Achievable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don’t set goals that are unrealistic. Remember that a goal may be realistic in isolation, but when considered in relation to everything else you will be doing, it may not be achievable.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/>
                        <a:t>Relevant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to your longer term objectives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/>
                        <a:t>Timed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with a clear date for you to have completed the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970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1 - 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718E1-232E-5ACB-60D3-C0B2F415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23" y="965765"/>
            <a:ext cx="6368791" cy="518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44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1 -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8D81A-25F7-4F66-BD1F-2BE12513F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3089"/>
            <a:ext cx="9144000" cy="33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1 - 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372C6-BA32-484D-9509-501097C1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976312"/>
            <a:ext cx="855345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7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1 -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8F0F6-02F9-4335-B5F6-54A626CA4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" y="1628775"/>
            <a:ext cx="85058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7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1 - 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5C886-7191-4AF4-8E88-D4EDD1C9A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933450"/>
            <a:ext cx="85534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4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1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621348"/>
              </p:ext>
            </p:extLst>
          </p:nvPr>
        </p:nvGraphicFramePr>
        <p:xfrm>
          <a:off x="314648" y="1364250"/>
          <a:ext cx="4196019" cy="2678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Item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% of Marks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Initial submission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-Learning log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-Personal Development Plan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5%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Final Submission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-Learning log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10%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-Personal Development Plan 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10%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TOTAL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100%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667991" y="1376885"/>
            <a:ext cx="4318684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criteria for assessment will include: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completeness of material;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clarity of communication;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linkages between development plans, self-assessments and learning log; 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progression of development plan between initial and final submissions; and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appropriateness of development plan actions (</a:t>
            </a:r>
            <a:r>
              <a:rPr lang="en-GB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ie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have SMART goals been set).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1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6870" y="2481809"/>
            <a:ext cx="813329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PENSIONS</a:t>
            </a:r>
            <a:endParaRPr lang="en-GB" sz="5400" b="1" dirty="0">
              <a:solidFill>
                <a:srgbClr val="1D88C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91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Dates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313316"/>
              </p:ext>
            </p:extLst>
          </p:nvPr>
        </p:nvGraphicFramePr>
        <p:xfrm>
          <a:off x="1467890" y="1559781"/>
          <a:ext cx="6208218" cy="1684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6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Step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Date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Initial Development Plan and learning log submitted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November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Final development plan and learning log submitted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30 November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778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Pensions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What is a pension?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is the difference between a defined benefit (DB) pension and a defined contribution (DC) pension?</a:t>
            </a:r>
          </a:p>
        </p:txBody>
      </p:sp>
    </p:spTree>
    <p:extLst>
      <p:ext uri="{BB962C8B-B14F-4D97-AF65-F5344CB8AC3E}">
        <p14:creationId xmlns:p14="http://schemas.microsoft.com/office/powerpoint/2010/main" val="5289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Defined Contribution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My Crowe pension:</a:t>
            </a:r>
          </a:p>
          <a:p>
            <a:r>
              <a:rPr lang="en-GB" dirty="0"/>
              <a:t>Part of my salary is saved each year:</a:t>
            </a:r>
          </a:p>
          <a:p>
            <a:pPr lvl="1"/>
            <a:r>
              <a:rPr lang="en-GB" dirty="0"/>
              <a:t>I pay 5% of my salary</a:t>
            </a:r>
          </a:p>
          <a:p>
            <a:pPr lvl="1"/>
            <a:r>
              <a:rPr lang="en-GB" dirty="0"/>
              <a:t>Crowe pays 5% of my salary</a:t>
            </a:r>
          </a:p>
          <a:p>
            <a:pPr lvl="1"/>
            <a:r>
              <a:rPr lang="en-GB" dirty="0"/>
              <a:t>The government provides tax relief on my contributions so they come out of my gross pay</a:t>
            </a:r>
          </a:p>
          <a:p>
            <a:r>
              <a:rPr lang="en-GB" dirty="0"/>
              <a:t>That money is invested – how?</a:t>
            </a:r>
          </a:p>
          <a:p>
            <a:r>
              <a:rPr lang="en-GB" dirty="0"/>
              <a:t>It grows (we hope!) and however much money is saved when I’m 65… that’s it!</a:t>
            </a:r>
          </a:p>
          <a:p>
            <a:r>
              <a:rPr lang="en-GB" dirty="0"/>
              <a:t>Very simple; no actuaries needed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2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Defined Benefit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The pension I wish I had:</a:t>
            </a:r>
          </a:p>
          <a:p>
            <a:r>
              <a:rPr lang="en-GB" dirty="0"/>
              <a:t>The employer promises that when you retire they will pay you a pension based on your final salary, until you die</a:t>
            </a:r>
          </a:p>
          <a:p>
            <a:r>
              <a:rPr lang="en-GB" dirty="0"/>
              <a:t>Years worked for company = X</a:t>
            </a:r>
          </a:p>
          <a:p>
            <a:r>
              <a:rPr lang="en-GB" dirty="0"/>
              <a:t>Annual pension = X/60 * Final Salary</a:t>
            </a:r>
          </a:p>
          <a:p>
            <a:r>
              <a:rPr lang="en-GB" dirty="0"/>
              <a:t>So if I work for the company for 20 years, and am earning 75,000 when I retire, they will pay me 20/60 * 75000 = 25000 from retirement until death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6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Defined Benefit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475710"/>
            <a:ext cx="9061807" cy="4302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Why does this need an actuary?</a:t>
            </a:r>
          </a:p>
          <a:p>
            <a:r>
              <a:rPr lang="en-GB" dirty="0"/>
              <a:t>How would you work out how much such a promise is worth?</a:t>
            </a:r>
          </a:p>
          <a:p>
            <a:pPr lvl="1"/>
            <a:r>
              <a:rPr lang="en-GB" dirty="0"/>
              <a:t>Future salaries</a:t>
            </a:r>
          </a:p>
          <a:p>
            <a:pPr lvl="1"/>
            <a:r>
              <a:rPr lang="en-GB" b="1" dirty="0"/>
              <a:t>Life expectancy </a:t>
            </a:r>
          </a:p>
          <a:p>
            <a:pPr lvl="1"/>
            <a:r>
              <a:rPr lang="en-GB" dirty="0"/>
              <a:t>Allow for increases in payment</a:t>
            </a:r>
          </a:p>
          <a:p>
            <a:pPr lvl="1"/>
            <a:r>
              <a:rPr lang="en-GB" dirty="0"/>
              <a:t>They might die before they retire!</a:t>
            </a:r>
          </a:p>
          <a:p>
            <a:pPr lvl="1"/>
            <a:r>
              <a:rPr lang="en-GB" dirty="0"/>
              <a:t>Do we provide for a spouse if they die?</a:t>
            </a:r>
          </a:p>
          <a:p>
            <a:pPr lvl="1"/>
            <a:r>
              <a:rPr lang="en-GB" dirty="0"/>
              <a:t>Investment return on assets backing liabilities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43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Mathematics, not fortune telling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934D94-213E-2AF8-19A0-2FA7ED331A59}"/>
                  </a:ext>
                </a:extLst>
              </p:cNvPr>
              <p:cNvSpPr txBox="1"/>
              <p:nvPr/>
            </p:nvSpPr>
            <p:spPr>
              <a:xfrm>
                <a:off x="944140" y="1684873"/>
                <a:ext cx="5151860" cy="2516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6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6000" b="1" i="0" smtClean="0"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GB" sz="6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GB" sz="6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6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60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GB" sz="60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6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den>
                              </m:f>
                              <m:r>
                                <a:rPr lang="en-GB" sz="60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6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60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</m:nary>
                        </m:e>
                      </m:func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934D94-213E-2AF8-19A0-2FA7ED331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40" y="1684873"/>
                <a:ext cx="5151860" cy="25163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YARN | The limit does not exist! | Mean Girls (2004) | Video ...">
            <a:extLst>
              <a:ext uri="{FF2B5EF4-FFF2-40B4-BE49-F238E27FC236}">
                <a16:creationId xmlns:a16="http://schemas.microsoft.com/office/drawing/2014/main" id="{322AA393-6EFB-9E8C-A7BC-B75CDD44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024" y="4105494"/>
            <a:ext cx="2499205" cy="14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8422D9-0DE1-B1CF-C4A3-0AAA2EC5DEF8}"/>
              </a:ext>
            </a:extLst>
          </p:cNvPr>
          <p:cNvCxnSpPr/>
          <p:nvPr/>
        </p:nvCxnSpPr>
        <p:spPr>
          <a:xfrm>
            <a:off x="7951100" y="5318637"/>
            <a:ext cx="171450" cy="19266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768AF5-4B00-4452-B842-68FD1F247F0A}"/>
              </a:ext>
            </a:extLst>
          </p:cNvPr>
          <p:cNvCxnSpPr>
            <a:cxnSpLocks/>
          </p:cNvCxnSpPr>
          <p:nvPr/>
        </p:nvCxnSpPr>
        <p:spPr>
          <a:xfrm flipV="1">
            <a:off x="7917762" y="5307462"/>
            <a:ext cx="238125" cy="21501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0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57"/>
            <a:ext cx="9144001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solidFill>
                  <a:srgbClr val="1D88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Mathematics, not fortune telling</a:t>
            </a:r>
          </a:p>
        </p:txBody>
      </p:sp>
      <p:sp>
        <p:nvSpPr>
          <p:cNvPr id="5" name="AutoShape 4" descr="Image result for university clipart"/>
          <p:cNvSpPr>
            <a:spLocks noChangeAspect="1" noChangeArrowheads="1"/>
          </p:cNvSpPr>
          <p:nvPr/>
        </p:nvSpPr>
        <p:spPr bwMode="auto">
          <a:xfrm>
            <a:off x="2847975" y="2852737"/>
            <a:ext cx="3078692" cy="30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57FCE-8898-AE18-C7FC-1D02601A6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2841318"/>
            <a:ext cx="4578279" cy="2914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DE7140-4358-AD42-C86B-2BAF053B8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6" y="1150857"/>
            <a:ext cx="4832383" cy="18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7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129F2139B3D24DAFB38F2698EE492C" ma:contentTypeVersion="13" ma:contentTypeDescription="Create a new document." ma:contentTypeScope="" ma:versionID="5e492133e347206a0b873acaabb74e31">
  <xsd:schema xmlns:xsd="http://www.w3.org/2001/XMLSchema" xmlns:xs="http://www.w3.org/2001/XMLSchema" xmlns:p="http://schemas.microsoft.com/office/2006/metadata/properties" xmlns:ns3="8197abfe-6374-4c39-a310-c1f96e2f0e7a" xmlns:ns4="a22e6c60-1d9c-41ed-9f7e-c6a46dfaff08" targetNamespace="http://schemas.microsoft.com/office/2006/metadata/properties" ma:root="true" ma:fieldsID="410948d17beee3de5ef62a53ebc490c9" ns3:_="" ns4:_="">
    <xsd:import namespace="8197abfe-6374-4c39-a310-c1f96e2f0e7a"/>
    <xsd:import namespace="a22e6c60-1d9c-41ed-9f7e-c6a46dfaff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97abfe-6374-4c39-a310-c1f96e2f0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e6c60-1d9c-41ed-9f7e-c6a46dfaff0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1502BA-88F7-49B2-8BEC-959B62CC931C}">
  <ds:schemaRefs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a22e6c60-1d9c-41ed-9f7e-c6a46dfaff08"/>
    <ds:schemaRef ds:uri="8197abfe-6374-4c39-a310-c1f96e2f0e7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1F590E3-EADB-4D55-8EB6-F3B97C60FD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97abfe-6374-4c39-a310-c1f96e2f0e7a"/>
    <ds:schemaRef ds:uri="a22e6c60-1d9c-41ed-9f7e-c6a46dfaff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DD636D-5FFF-4B23-9FC7-D579872792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12192</TotalTime>
  <Words>808</Words>
  <Application>Microsoft Office PowerPoint</Application>
  <PresentationFormat>On-screen Show (4:3)</PresentationFormat>
  <Paragraphs>158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Courier New</vt:lpstr>
      <vt:lpstr>Tahoma</vt:lpstr>
      <vt:lpstr>1_Office Theme</vt:lpstr>
      <vt:lpstr>PowerPoint Presentation</vt:lpstr>
      <vt:lpstr>Actuarial Glossary</vt:lpstr>
      <vt:lpstr>PENSIONS</vt:lpstr>
      <vt:lpstr>Pensions</vt:lpstr>
      <vt:lpstr>Defined Contribution</vt:lpstr>
      <vt:lpstr>Defined Benefit</vt:lpstr>
      <vt:lpstr>Defined Benefit</vt:lpstr>
      <vt:lpstr>Mathematics, not fortune telling</vt:lpstr>
      <vt:lpstr>Mathematics, not fortune telling</vt:lpstr>
      <vt:lpstr>Mathematics, not fortune telling</vt:lpstr>
      <vt:lpstr>Mortality Drivers</vt:lpstr>
      <vt:lpstr>Mortality Drivers</vt:lpstr>
      <vt:lpstr>Sex</vt:lpstr>
      <vt:lpstr>Location</vt:lpstr>
      <vt:lpstr>Income</vt:lpstr>
      <vt:lpstr>Other Factors</vt:lpstr>
      <vt:lpstr>Healthcare &amp; Intervention</vt:lpstr>
      <vt:lpstr>Copulas</vt:lpstr>
      <vt:lpstr>ASSESSMENT 1</vt:lpstr>
      <vt:lpstr>Motivation: PPD</vt:lpstr>
      <vt:lpstr>Assessment 1</vt:lpstr>
      <vt:lpstr>Assessment 1</vt:lpstr>
      <vt:lpstr>PowerPoint Presentation</vt:lpstr>
      <vt:lpstr>Assessment 1 - Info</vt:lpstr>
      <vt:lpstr>Assessment 1 - Info</vt:lpstr>
      <vt:lpstr>Assessment 1 - Info</vt:lpstr>
      <vt:lpstr>Assessment 1 - Info</vt:lpstr>
      <vt:lpstr>Assessment 1 - Info</vt:lpstr>
      <vt:lpstr>Assessment 1</vt:lpstr>
      <vt:lpstr>Key Dates</vt:lpstr>
    </vt:vector>
  </TitlesOfParts>
  <Company>Queen Marry University of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Burrows</dc:creator>
  <cp:lastModifiedBy>Lloyd Richards</cp:lastModifiedBy>
  <cp:revision>524</cp:revision>
  <cp:lastPrinted>2016-06-28T16:51:28Z</cp:lastPrinted>
  <dcterms:created xsi:type="dcterms:W3CDTF">2015-08-10T08:10:56Z</dcterms:created>
  <dcterms:modified xsi:type="dcterms:W3CDTF">2023-10-12T16:22:57Z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0x01010075129F2139B3D24DAFB38F2698EE492C</vt:lpwstr>
  </property>
</Properties>
</file>