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9" r:id="rId4"/>
    <p:sldId id="259" r:id="rId5"/>
    <p:sldId id="258" r:id="rId6"/>
    <p:sldId id="260" r:id="rId7"/>
    <p:sldId id="262" r:id="rId8"/>
    <p:sldId id="275" r:id="rId9"/>
    <p:sldId id="261" r:id="rId10"/>
    <p:sldId id="263" r:id="rId11"/>
    <p:sldId id="272" r:id="rId12"/>
    <p:sldId id="264" r:id="rId13"/>
    <p:sldId id="265" r:id="rId14"/>
    <p:sldId id="274" r:id="rId15"/>
    <p:sldId id="273" r:id="rId16"/>
    <p:sldId id="266" r:id="rId17"/>
    <p:sldId id="271" r:id="rId18"/>
    <p:sldId id="267" r:id="rId19"/>
    <p:sldId id="27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4BDCE0-095E-45F5-9EDD-47DFC7855DF8}" v="12" dt="2023-02-14T12:21:25.1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ree Myatt" userId="b1cb37e3-4292-437a-818a-451462e633aa" providerId="ADAL" clId="{EA4BDCE0-095E-45F5-9EDD-47DFC7855DF8}"/>
    <pc:docChg chg="modSld">
      <pc:chgData name="Nyree Myatt" userId="b1cb37e3-4292-437a-818a-451462e633aa" providerId="ADAL" clId="{EA4BDCE0-095E-45F5-9EDD-47DFC7855DF8}" dt="2023-02-14T12:21:25.104" v="11" actId="20577"/>
      <pc:docMkLst>
        <pc:docMk/>
      </pc:docMkLst>
      <pc:sldChg chg="modSp">
        <pc:chgData name="Nyree Myatt" userId="b1cb37e3-4292-437a-818a-451462e633aa" providerId="ADAL" clId="{EA4BDCE0-095E-45F5-9EDD-47DFC7855DF8}" dt="2023-02-14T12:21:25.104" v="11" actId="20577"/>
        <pc:sldMkLst>
          <pc:docMk/>
          <pc:sldMk cId="2144208500" sldId="265"/>
        </pc:sldMkLst>
        <pc:spChg chg="mod">
          <ac:chgData name="Nyree Myatt" userId="b1cb37e3-4292-437a-818a-451462e633aa" providerId="ADAL" clId="{EA4BDCE0-095E-45F5-9EDD-47DFC7855DF8}" dt="2023-02-14T12:21:25.104" v="11" actId="20577"/>
          <ac:spMkLst>
            <pc:docMk/>
            <pc:sldMk cId="2144208500" sldId="265"/>
            <ac:spMk id="3" creationId="{00000000-0000-0000-0000-000000000000}"/>
          </ac:spMkLst>
        </pc:spChg>
      </pc:sldChg>
    </pc:docChg>
  </pc:docChgLst>
  <pc:docChgLst>
    <pc:chgData name="Nyree Myatt" userId="S::ysw138@qmul.ac.uk::b1cb37e3-4292-437a-818a-451462e633aa" providerId="AD" clId="Web-{50AF439E-86D6-904D-4526-4E7C58227CEB}"/>
    <pc:docChg chg="modSld">
      <pc:chgData name="Nyree Myatt" userId="S::ysw138@qmul.ac.uk::b1cb37e3-4292-437a-818a-451462e633aa" providerId="AD" clId="Web-{50AF439E-86D6-904D-4526-4E7C58227CEB}" dt="2022-03-09T15:09:14.844" v="24" actId="20577"/>
      <pc:docMkLst>
        <pc:docMk/>
      </pc:docMkLst>
      <pc:sldChg chg="modSp">
        <pc:chgData name="Nyree Myatt" userId="S::ysw138@qmul.ac.uk::b1cb37e3-4292-437a-818a-451462e633aa" providerId="AD" clId="Web-{50AF439E-86D6-904D-4526-4E7C58227CEB}" dt="2022-03-09T15:05:02.549" v="20" actId="20577"/>
        <pc:sldMkLst>
          <pc:docMk/>
          <pc:sldMk cId="344806992" sldId="258"/>
        </pc:sldMkLst>
        <pc:spChg chg="mod">
          <ac:chgData name="Nyree Myatt" userId="S::ysw138@qmul.ac.uk::b1cb37e3-4292-437a-818a-451462e633aa" providerId="AD" clId="Web-{50AF439E-86D6-904D-4526-4E7C58227CEB}" dt="2022-03-09T15:04:51.127" v="18" actId="14100"/>
          <ac:spMkLst>
            <pc:docMk/>
            <pc:sldMk cId="344806992" sldId="258"/>
            <ac:spMk id="2" creationId="{00000000-0000-0000-0000-000000000000}"/>
          </ac:spMkLst>
        </pc:spChg>
        <pc:spChg chg="mod">
          <ac:chgData name="Nyree Myatt" userId="S::ysw138@qmul.ac.uk::b1cb37e3-4292-437a-818a-451462e633aa" providerId="AD" clId="Web-{50AF439E-86D6-904D-4526-4E7C58227CEB}" dt="2022-03-09T15:05:02.549" v="20" actId="20577"/>
          <ac:spMkLst>
            <pc:docMk/>
            <pc:sldMk cId="344806992" sldId="258"/>
            <ac:spMk id="4" creationId="{00000000-0000-0000-0000-000000000000}"/>
          </ac:spMkLst>
        </pc:spChg>
        <pc:picChg chg="mod">
          <ac:chgData name="Nyree Myatt" userId="S::ysw138@qmul.ac.uk::b1cb37e3-4292-437a-818a-451462e633aa" providerId="AD" clId="Web-{50AF439E-86D6-904D-4526-4E7C58227CEB}" dt="2022-03-09T15:03:29.294" v="8" actId="14100"/>
          <ac:picMkLst>
            <pc:docMk/>
            <pc:sldMk cId="344806992" sldId="258"/>
            <ac:picMk id="5" creationId="{00000000-0000-0000-0000-000000000000}"/>
          </ac:picMkLst>
        </pc:picChg>
      </pc:sldChg>
      <pc:sldChg chg="modSp">
        <pc:chgData name="Nyree Myatt" userId="S::ysw138@qmul.ac.uk::b1cb37e3-4292-437a-818a-451462e633aa" providerId="AD" clId="Web-{50AF439E-86D6-904D-4526-4E7C58227CEB}" dt="2022-03-09T15:03:19.668" v="6" actId="14100"/>
        <pc:sldMkLst>
          <pc:docMk/>
          <pc:sldMk cId="3377479835" sldId="259"/>
        </pc:sldMkLst>
        <pc:picChg chg="mod">
          <ac:chgData name="Nyree Myatt" userId="S::ysw138@qmul.ac.uk::b1cb37e3-4292-437a-818a-451462e633aa" providerId="AD" clId="Web-{50AF439E-86D6-904D-4526-4E7C58227CEB}" dt="2022-03-09T15:03:19.668" v="6" actId="14100"/>
          <ac:picMkLst>
            <pc:docMk/>
            <pc:sldMk cId="3377479835" sldId="259"/>
            <ac:picMk id="5" creationId="{00000000-0000-0000-0000-000000000000}"/>
          </ac:picMkLst>
        </pc:picChg>
      </pc:sldChg>
      <pc:sldChg chg="modSp">
        <pc:chgData name="Nyree Myatt" userId="S::ysw138@qmul.ac.uk::b1cb37e3-4292-437a-818a-451462e633aa" providerId="AD" clId="Web-{50AF439E-86D6-904D-4526-4E7C58227CEB}" dt="2022-03-09T15:04:44.220" v="17" actId="14100"/>
        <pc:sldMkLst>
          <pc:docMk/>
          <pc:sldMk cId="2866910133" sldId="260"/>
        </pc:sldMkLst>
        <pc:spChg chg="mod">
          <ac:chgData name="Nyree Myatt" userId="S::ysw138@qmul.ac.uk::b1cb37e3-4292-437a-818a-451462e633aa" providerId="AD" clId="Web-{50AF439E-86D6-904D-4526-4E7C58227CEB}" dt="2022-03-09T15:04:44.220" v="17" actId="14100"/>
          <ac:spMkLst>
            <pc:docMk/>
            <pc:sldMk cId="2866910133" sldId="260"/>
            <ac:spMk id="2" creationId="{00000000-0000-0000-0000-000000000000}"/>
          </ac:spMkLst>
        </pc:spChg>
        <pc:spChg chg="mod">
          <ac:chgData name="Nyree Myatt" userId="S::ysw138@qmul.ac.uk::b1cb37e3-4292-437a-818a-451462e633aa" providerId="AD" clId="Web-{50AF439E-86D6-904D-4526-4E7C58227CEB}" dt="2022-03-09T15:04:35.047" v="16" actId="14100"/>
          <ac:spMkLst>
            <pc:docMk/>
            <pc:sldMk cId="2866910133" sldId="260"/>
            <ac:spMk id="4" creationId="{00000000-0000-0000-0000-000000000000}"/>
          </ac:spMkLst>
        </pc:spChg>
        <pc:picChg chg="mod">
          <ac:chgData name="Nyree Myatt" userId="S::ysw138@qmul.ac.uk::b1cb37e3-4292-437a-818a-451462e633aa" providerId="AD" clId="Web-{50AF439E-86D6-904D-4526-4E7C58227CEB}" dt="2022-03-09T15:03:51.014" v="10" actId="14100"/>
          <ac:picMkLst>
            <pc:docMk/>
            <pc:sldMk cId="2866910133" sldId="260"/>
            <ac:picMk id="5" creationId="{00000000-0000-0000-0000-000000000000}"/>
          </ac:picMkLst>
        </pc:picChg>
      </pc:sldChg>
      <pc:sldChg chg="modSp">
        <pc:chgData name="Nyree Myatt" userId="S::ysw138@qmul.ac.uk::b1cb37e3-4292-437a-818a-451462e633aa" providerId="AD" clId="Web-{50AF439E-86D6-904D-4526-4E7C58227CEB}" dt="2022-03-09T15:06:59.009" v="22" actId="14100"/>
        <pc:sldMkLst>
          <pc:docMk/>
          <pc:sldMk cId="2587937309" sldId="263"/>
        </pc:sldMkLst>
        <pc:spChg chg="mod">
          <ac:chgData name="Nyree Myatt" userId="S::ysw138@qmul.ac.uk::b1cb37e3-4292-437a-818a-451462e633aa" providerId="AD" clId="Web-{50AF439E-86D6-904D-4526-4E7C58227CEB}" dt="2022-03-09T15:06:52.274" v="21" actId="14100"/>
          <ac:spMkLst>
            <pc:docMk/>
            <pc:sldMk cId="2587937309" sldId="263"/>
            <ac:spMk id="2" creationId="{00000000-0000-0000-0000-000000000000}"/>
          </ac:spMkLst>
        </pc:spChg>
        <pc:spChg chg="mod">
          <ac:chgData name="Nyree Myatt" userId="S::ysw138@qmul.ac.uk::b1cb37e3-4292-437a-818a-451462e633aa" providerId="AD" clId="Web-{50AF439E-86D6-904D-4526-4E7C58227CEB}" dt="2022-03-09T15:06:59.009" v="22" actId="14100"/>
          <ac:spMkLst>
            <pc:docMk/>
            <pc:sldMk cId="2587937309" sldId="263"/>
            <ac:spMk id="4" creationId="{00000000-0000-0000-0000-000000000000}"/>
          </ac:spMkLst>
        </pc:spChg>
      </pc:sldChg>
      <pc:sldChg chg="modSp">
        <pc:chgData name="Nyree Myatt" userId="S::ysw138@qmul.ac.uk::b1cb37e3-4292-437a-818a-451462e633aa" providerId="AD" clId="Web-{50AF439E-86D6-904D-4526-4E7C58227CEB}" dt="2022-03-09T15:09:14.844" v="24" actId="20577"/>
        <pc:sldMkLst>
          <pc:docMk/>
          <pc:sldMk cId="4208040344" sldId="273"/>
        </pc:sldMkLst>
        <pc:spChg chg="mod">
          <ac:chgData name="Nyree Myatt" userId="S::ysw138@qmul.ac.uk::b1cb37e3-4292-437a-818a-451462e633aa" providerId="AD" clId="Web-{50AF439E-86D6-904D-4526-4E7C58227CEB}" dt="2022-03-09T15:09:14.844" v="24" actId="20577"/>
          <ac:spMkLst>
            <pc:docMk/>
            <pc:sldMk cId="4208040344" sldId="27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522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58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524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30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11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84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981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42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4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59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88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05A7235-F081-4AD4-8CEC-486302BE90DA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648678-A1C0-4B93-A9FD-5D76E91650ED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628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videos/search?q=liver+function+tests&amp;&amp;view=detail&amp;mid=1678C47D03E190947D821678C47D03E190947D82&amp;&amp;FORM=VDRVRV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6276109" cy="2449761"/>
          </a:xfrm>
        </p:spPr>
        <p:txBody>
          <a:bodyPr/>
          <a:lstStyle/>
          <a:p>
            <a:r>
              <a:rPr lang="en-GB" dirty="0"/>
              <a:t>The liver and excretion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988" y="133004"/>
            <a:ext cx="4921135" cy="598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750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680722"/>
          </a:xfrm>
        </p:spPr>
        <p:txBody>
          <a:bodyPr>
            <a:normAutofit fontScale="90000"/>
          </a:bodyPr>
          <a:lstStyle/>
          <a:p>
            <a:r>
              <a:rPr lang="en-GB" dirty="0"/>
              <a:t>Urea cycle  (a.k.a. ornithine cycle)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795520"/>
            <a:ext cx="6492875" cy="513043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746" y="1524463"/>
            <a:ext cx="3442854" cy="4780741"/>
          </a:xfrm>
        </p:spPr>
        <p:txBody>
          <a:bodyPr>
            <a:normAutofit/>
          </a:bodyPr>
          <a:lstStyle/>
          <a:p>
            <a:r>
              <a:rPr lang="en-GB" sz="2000" dirty="0"/>
              <a:t>Amino acids are stripped of their nitrogen-containing amine groups (deamination)</a:t>
            </a:r>
          </a:p>
          <a:p>
            <a:r>
              <a:rPr lang="en-GB" sz="2000" dirty="0"/>
              <a:t>This forms ammonia and organic acids</a:t>
            </a:r>
          </a:p>
          <a:p>
            <a:r>
              <a:rPr lang="en-GB" sz="2000" dirty="0"/>
              <a:t>Organic acids can be used to produce ATP</a:t>
            </a:r>
          </a:p>
          <a:p>
            <a:r>
              <a:rPr lang="en-GB" sz="2000" dirty="0"/>
              <a:t>Ammonia is toxic and must be removed</a:t>
            </a:r>
          </a:p>
          <a:p>
            <a:r>
              <a:rPr lang="en-GB" sz="2000" dirty="0"/>
              <a:t>It reacts with CO</a:t>
            </a:r>
            <a:r>
              <a:rPr lang="en-GB" sz="2000" baseline="-25000" dirty="0"/>
              <a:t>2 </a:t>
            </a:r>
            <a:r>
              <a:rPr lang="en-GB" sz="2000" dirty="0"/>
              <a:t> and ATP to produce carbamoyl phosphate which is fed into the urea cycle to produce urea which is excreted by the kidneys</a:t>
            </a:r>
          </a:p>
        </p:txBody>
      </p:sp>
    </p:spTree>
    <p:extLst>
      <p:ext uri="{BB962C8B-B14F-4D97-AF65-F5344CB8AC3E}">
        <p14:creationId xmlns:p14="http://schemas.microsoft.com/office/powerpoint/2010/main" val="258793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084812"/>
          </a:xfrm>
        </p:spPr>
        <p:txBody>
          <a:bodyPr>
            <a:normAutofit fontScale="90000"/>
          </a:bodyPr>
          <a:lstStyle/>
          <a:p>
            <a:r>
              <a:rPr lang="en-GB" dirty="0"/>
              <a:t>Urea cycle  (a.k.a. ornithine cycle)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795520"/>
            <a:ext cx="6492875" cy="513043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28553"/>
            <a:ext cx="3200400" cy="4376651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GB" sz="2400" dirty="0"/>
              <a:t>Production of carbamoyl  phosphate and its reaction with ornithine to produce </a:t>
            </a:r>
            <a:r>
              <a:rPr lang="en-GB" sz="2400" dirty="0" err="1"/>
              <a:t>citrulline</a:t>
            </a:r>
            <a:r>
              <a:rPr lang="en-GB" sz="2400" dirty="0"/>
              <a:t> takes place  in the mitochondria</a:t>
            </a:r>
          </a:p>
          <a:p>
            <a:pPr>
              <a:lnSpc>
                <a:spcPct val="70000"/>
              </a:lnSpc>
            </a:pPr>
            <a:endParaRPr lang="en-GB" sz="2400" dirty="0"/>
          </a:p>
          <a:p>
            <a:pPr>
              <a:lnSpc>
                <a:spcPct val="70000"/>
              </a:lnSpc>
            </a:pPr>
            <a:r>
              <a:rPr lang="en-GB" sz="2400" dirty="0"/>
              <a:t>The remaining reactions take place in the cytoplasm</a:t>
            </a:r>
          </a:p>
        </p:txBody>
      </p:sp>
    </p:spTree>
    <p:extLst>
      <p:ext uri="{BB962C8B-B14F-4D97-AF65-F5344CB8AC3E}">
        <p14:creationId xmlns:p14="http://schemas.microsoft.com/office/powerpoint/2010/main" val="301912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Urea cycle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Look up the causes, symptoms and treatments for urea cycle disorders</a:t>
            </a:r>
          </a:p>
        </p:txBody>
      </p:sp>
    </p:spTree>
    <p:extLst>
      <p:ext uri="{BB962C8B-B14F-4D97-AF65-F5344CB8AC3E}">
        <p14:creationId xmlns:p14="http://schemas.microsoft.com/office/powerpoint/2010/main" val="1112787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Liver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liver breaks down harmful materials e.g. alcohol, drugs and hormones – detoxification</a:t>
            </a:r>
          </a:p>
          <a:p>
            <a:r>
              <a:rPr lang="en-GB" dirty="0"/>
              <a:t>Alcohol (ethanol) is broken down into ethanal which is further metabolised into acetic acid</a:t>
            </a:r>
          </a:p>
          <a:p>
            <a:r>
              <a:rPr lang="en-GB" dirty="0"/>
              <a:t>However, long term alcohol abuse can lead to cirrhosis of the liver</a:t>
            </a:r>
          </a:p>
          <a:p>
            <a:r>
              <a:rPr lang="en-GB" dirty="0"/>
              <a:t>Cirrhosis – death of hepatocytes and formation of scar tissue hindering blood flow</a:t>
            </a:r>
          </a:p>
          <a:p>
            <a:r>
              <a:rPr lang="en-GB" dirty="0"/>
              <a:t>Paracetamol – pain killer broken down by liver. Overdose can lead to liver and kidney failure</a:t>
            </a:r>
          </a:p>
          <a:p>
            <a:r>
              <a:rPr lang="en-GB" dirty="0"/>
              <a:t>Insulin – controls blood glucose concentrations. Broken down by liver as excess insulin can interfere with blood glucose concentration control</a:t>
            </a:r>
          </a:p>
          <a:p>
            <a:r>
              <a:rPr lang="en-GB" dirty="0"/>
              <a:t>Glycogen – liver stores glucose in the form of glycogen. Why is it not stored as glucose? </a:t>
            </a:r>
          </a:p>
        </p:txBody>
      </p:sp>
    </p:spTree>
    <p:extLst>
      <p:ext uri="{BB962C8B-B14F-4D97-AF65-F5344CB8AC3E}">
        <p14:creationId xmlns:p14="http://schemas.microsoft.com/office/powerpoint/2010/main" val="214420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778" y="764771"/>
            <a:ext cx="5636029" cy="4749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09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Glycogen synthesis (glycogenesis)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lnSpcReduction="10000"/>
          </a:bodyPr>
          <a:lstStyle/>
          <a:p>
            <a:r>
              <a:rPr lang="en-GB" dirty="0"/>
              <a:t>Glycogen is a non-osmotic polysaccharide composed of glucose residues</a:t>
            </a:r>
          </a:p>
          <a:p>
            <a:r>
              <a:rPr lang="en-GB" dirty="0"/>
              <a:t>Main storage molecule of glucose in the body and found in liver, muscle and fat cells; have enough for approx. 1 day unless exercising a lot</a:t>
            </a:r>
          </a:p>
          <a:p>
            <a:r>
              <a:rPr lang="en-GB" dirty="0"/>
              <a:t>It is a branched molecule with </a:t>
            </a:r>
            <a:r>
              <a:rPr lang="el-GR" dirty="0"/>
              <a:t>α</a:t>
            </a:r>
            <a:r>
              <a:rPr lang="en-GB" dirty="0"/>
              <a:t> 1-4 and </a:t>
            </a:r>
            <a:r>
              <a:rPr lang="el-GR" dirty="0"/>
              <a:t>α</a:t>
            </a:r>
            <a:r>
              <a:rPr lang="en-GB" dirty="0"/>
              <a:t> 1-6 glycosidic bonds between residues</a:t>
            </a:r>
          </a:p>
          <a:p>
            <a:r>
              <a:rPr lang="en-GB" dirty="0"/>
              <a:t>During digestion, glucose enters the hepatic portal vein and travels to the liver</a:t>
            </a:r>
          </a:p>
          <a:p>
            <a:r>
              <a:rPr lang="en-GB" dirty="0"/>
              <a:t>The pancreas secretes insulin which acts on hepatocytes to increase uptake of glucose and leads to production of glycogen synthase</a:t>
            </a:r>
          </a:p>
          <a:p>
            <a:r>
              <a:rPr lang="en-GB" dirty="0"/>
              <a:t>Glycogen synthase catalyses the addition of glucose residues to glycogen chains in a condensation reaction</a:t>
            </a:r>
          </a:p>
          <a:p>
            <a:r>
              <a:rPr lang="en-GB" dirty="0"/>
              <a:t>Then glycogen branching enzyme catalyses the transfer of a chain of glucose residues to C-6 of another glucose in the glycogen molecule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804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Liver blood tests and liver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Liver blood tests (were known as liver function tests)  are a group of blood tests that can provide information about someone’s liver</a:t>
            </a:r>
          </a:p>
          <a:p>
            <a:r>
              <a:rPr lang="en-GB" dirty="0"/>
              <a:t>They can include prothrombin time (related to blood clotting time), albumin concentration, bilirubin tests and liver enzyme tests</a:t>
            </a:r>
          </a:p>
          <a:p>
            <a:r>
              <a:rPr lang="en-GB" dirty="0"/>
              <a:t>Use your phones to find some diseases and infections that can affect the liver </a:t>
            </a:r>
          </a:p>
          <a:p>
            <a:endParaRPr lang="en-GB" dirty="0"/>
          </a:p>
          <a:p>
            <a:r>
              <a:rPr lang="en-GB" dirty="0"/>
              <a:t>Video on </a:t>
            </a:r>
            <a:r>
              <a:rPr lang="en-GB" dirty="0">
                <a:hlinkClick r:id="rId2"/>
              </a:rPr>
              <a:t>LFTs</a:t>
            </a:r>
            <a:r>
              <a:rPr lang="en-GB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55621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Liver has an organised structure centred on lobules and cords of hepatocytes</a:t>
            </a:r>
          </a:p>
          <a:p>
            <a:r>
              <a:rPr lang="en-GB" dirty="0"/>
              <a:t>Liver is supplied by blood from the hepatic artery and hepatic portal vein</a:t>
            </a:r>
          </a:p>
          <a:p>
            <a:r>
              <a:rPr lang="en-GB" dirty="0"/>
              <a:t>The urea cycle removes the amine group from amino acids (deamination) and makes the resulting ammonia safe by converting it to urea which is excreted in urine</a:t>
            </a:r>
          </a:p>
          <a:p>
            <a:r>
              <a:rPr lang="en-GB" dirty="0"/>
              <a:t>Excess glucose residues are converted to </a:t>
            </a:r>
            <a:r>
              <a:rPr lang="en-GB"/>
              <a:t>glycogen (in </a:t>
            </a:r>
            <a:r>
              <a:rPr lang="en-GB" dirty="0"/>
              <a:t>a </a:t>
            </a:r>
            <a:r>
              <a:rPr lang="en-GB"/>
              <a:t>condensation reaction) </a:t>
            </a:r>
            <a:r>
              <a:rPr lang="en-GB" dirty="0"/>
              <a:t>which is non-osmotic so can be stored in cells</a:t>
            </a:r>
          </a:p>
          <a:p>
            <a:r>
              <a:rPr lang="en-GB" dirty="0"/>
              <a:t>Glycogen is a branched molecule so there are several ends which will provide glucose residues when blood glucose levels are low</a:t>
            </a:r>
          </a:p>
          <a:p>
            <a:r>
              <a:rPr lang="en-GB" dirty="0"/>
              <a:t>Liver blood tests are a series of tests which can be used to determine the health of the liver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996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Which blood vessels brings in oxygenated blood to the liver?</a:t>
            </a:r>
          </a:p>
          <a:p>
            <a:r>
              <a:rPr lang="en-GB" dirty="0"/>
              <a:t>Which blood vessel brings in the products of digestion to the liver?</a:t>
            </a:r>
          </a:p>
          <a:p>
            <a:r>
              <a:rPr lang="en-GB" dirty="0"/>
              <a:t>Where is bile stored and what is it used for?</a:t>
            </a:r>
          </a:p>
          <a:p>
            <a:r>
              <a:rPr lang="en-GB" dirty="0"/>
              <a:t>Which parts of the cell does the urea cycle take place in?</a:t>
            </a:r>
          </a:p>
          <a:p>
            <a:r>
              <a:rPr lang="en-GB" dirty="0"/>
              <a:t>Why might urea increase in the urine if you eat a protein-rich diet?</a:t>
            </a:r>
          </a:p>
          <a:p>
            <a:r>
              <a:rPr lang="en-GB" dirty="0"/>
              <a:t>Why is glucose stored as glycogen in cells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3015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After this lecture, you should be able to:</a:t>
            </a:r>
          </a:p>
          <a:p>
            <a:r>
              <a:rPr lang="en-GB" dirty="0"/>
              <a:t>1. Describe liver structure</a:t>
            </a:r>
          </a:p>
          <a:p>
            <a:r>
              <a:rPr lang="en-GB" dirty="0"/>
              <a:t>2. Describe liver function in terms of excretion</a:t>
            </a:r>
          </a:p>
          <a:p>
            <a:r>
              <a:rPr lang="en-GB" dirty="0"/>
              <a:t>3. Explain the synthesis of glycogen from glucose</a:t>
            </a:r>
          </a:p>
          <a:p>
            <a:r>
              <a:rPr lang="en-GB" dirty="0"/>
              <a:t>4. Give an outline of liver blood tests and their use in diagnosing liver diseases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541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“Students should understand the structure and function of the liver and how it is involved in excretion. Students should gain a basic understanding of the importance of liver blood tests in diagnosing disease.”</a:t>
            </a:r>
          </a:p>
        </p:txBody>
      </p:sp>
    </p:spTree>
    <p:extLst>
      <p:ext uri="{BB962C8B-B14F-4D97-AF65-F5344CB8AC3E}">
        <p14:creationId xmlns:p14="http://schemas.microsoft.com/office/powerpoint/2010/main" val="286271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After this lecture, you should be able to:</a:t>
            </a:r>
          </a:p>
          <a:p>
            <a:r>
              <a:rPr lang="en-GB" dirty="0"/>
              <a:t>1. Describe liver structure</a:t>
            </a:r>
          </a:p>
          <a:p>
            <a:r>
              <a:rPr lang="en-GB" dirty="0"/>
              <a:t>2. Describe liver function in terms of excretion</a:t>
            </a:r>
          </a:p>
          <a:p>
            <a:r>
              <a:rPr lang="en-GB" dirty="0"/>
              <a:t>3. Explain the synthesis of glycogen from glucose</a:t>
            </a:r>
          </a:p>
          <a:p>
            <a:r>
              <a:rPr lang="en-GB" dirty="0"/>
              <a:t>4. Give an outline of liver blood tests and their use in diagnosing liver diseases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1045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985059"/>
          </a:xfrm>
        </p:spPr>
        <p:txBody>
          <a:bodyPr/>
          <a:lstStyle/>
          <a:p>
            <a:r>
              <a:rPr lang="en-GB" dirty="0"/>
              <a:t>Liver structure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964" y="590625"/>
            <a:ext cx="7358783" cy="537859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04109"/>
            <a:ext cx="3200400" cy="4601095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The liver is a large organ situated just under the ribs on the right hand side of the body.</a:t>
            </a:r>
          </a:p>
          <a:p>
            <a:r>
              <a:rPr lang="en-GB" sz="2000" dirty="0"/>
              <a:t>It is made up of  4  unequal-sized lobes  and weighs approx. between 1.4 – 1.7 kg. </a:t>
            </a:r>
          </a:p>
          <a:p>
            <a:r>
              <a:rPr lang="en-GB" sz="2000" dirty="0"/>
              <a:t>The liver is composed of  lots of lobules.</a:t>
            </a:r>
          </a:p>
          <a:p>
            <a:r>
              <a:rPr lang="en-GB" sz="2000" dirty="0"/>
              <a:t>Each lobule contains many liver cells – hepatocytes – and they are arranged in rows (cords) around a central vein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47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371303"/>
          </a:xfrm>
        </p:spPr>
        <p:txBody>
          <a:bodyPr>
            <a:normAutofit fontScale="90000"/>
          </a:bodyPr>
          <a:lstStyle/>
          <a:p>
            <a:r>
              <a:rPr lang="en-GB" dirty="0"/>
              <a:t>Structure of liver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590" y="977208"/>
            <a:ext cx="7312426" cy="482369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7837" y="1069572"/>
            <a:ext cx="3419763" cy="52356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200" dirty="0"/>
              <a:t>The central vein will connect to the hepatic vein and takes deoxygenated blood back to the heart</a:t>
            </a:r>
            <a:endParaRPr lang="en-GB" sz="2200" dirty="0">
              <a:cs typeface="Calibri"/>
            </a:endParaRPr>
          </a:p>
          <a:p>
            <a:r>
              <a:rPr lang="en-GB" sz="2200" dirty="0"/>
              <a:t>Arterioles in the lobules  come from the hepatic artery (supply oxygenated blood)</a:t>
            </a:r>
            <a:endParaRPr lang="en-GB" sz="2200" dirty="0">
              <a:cs typeface="Calibri"/>
            </a:endParaRPr>
          </a:p>
          <a:p>
            <a:r>
              <a:rPr lang="en-GB" sz="2200" dirty="0"/>
              <a:t>The hepatic portal vein brings in blood from the duodenum and ileum so it contains the products of digestion (and other substances that have been ingested) </a:t>
            </a:r>
            <a:endParaRPr lang="en-GB" sz="2200" dirty="0">
              <a:cs typeface="Calibri"/>
            </a:endParaRP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480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567"/>
            <a:ext cx="3200400" cy="410557"/>
          </a:xfrm>
        </p:spPr>
        <p:txBody>
          <a:bodyPr>
            <a:normAutofit fontScale="90000"/>
          </a:bodyPr>
          <a:lstStyle/>
          <a:p>
            <a:r>
              <a:rPr lang="en-GB" dirty="0"/>
              <a:t>Structure of liver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317" y="988753"/>
            <a:ext cx="7427881" cy="492759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291" y="689033"/>
            <a:ext cx="3512127" cy="583553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sz="2200" dirty="0"/>
              <a:t>Bile is produced by hepatocytes and drains into the gall bladder  (what is bile needed for?)</a:t>
            </a:r>
            <a:endParaRPr lang="en-GB" sz="2200" dirty="0">
              <a:cs typeface="Calibri"/>
            </a:endParaRPr>
          </a:p>
          <a:p>
            <a:r>
              <a:rPr lang="en-GB" sz="2200" dirty="0"/>
              <a:t>Blood from the hepatic portal vein and from the arterioles drains through the lobules in sinusoids (”spaces”)</a:t>
            </a:r>
            <a:endParaRPr lang="en-GB" sz="2200" dirty="0">
              <a:cs typeface="Calibri"/>
            </a:endParaRPr>
          </a:p>
          <a:p>
            <a:r>
              <a:rPr lang="en-GB" sz="2200" dirty="0"/>
              <a:t>Sinusoids are lined by hepatocytes and the hepatocytes take in and break down (or store) e.g. amino acids, glucose, cholesterol, harmful substances</a:t>
            </a:r>
            <a:endParaRPr lang="en-GB" sz="2200" dirty="0">
              <a:cs typeface="Calibri"/>
            </a:endParaRPr>
          </a:p>
          <a:p>
            <a:r>
              <a:rPr lang="en-GB" sz="2200" dirty="0"/>
              <a:t>Kupffer cells  - remove bacteria and break down red blood cells</a:t>
            </a:r>
            <a:endParaRPr lang="en-GB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691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727" y="365761"/>
            <a:ext cx="4829695" cy="54780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9585" y="1612669"/>
            <a:ext cx="26101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Regulated, organised structure. The liver (hepatocytes) can regenerate if it is damaged but there is a limit to regeneration. Too much assault and the hepatocytes and organised structure are lost and replaced with non-functioning scar tissue</a:t>
            </a:r>
          </a:p>
        </p:txBody>
      </p:sp>
    </p:spTree>
    <p:extLst>
      <p:ext uri="{BB962C8B-B14F-4D97-AF65-F5344CB8AC3E}">
        <p14:creationId xmlns:p14="http://schemas.microsoft.com/office/powerpoint/2010/main" val="4091395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Look at the previous 4 slides and briefly summarise the structure of liver and its blood supply</a:t>
            </a:r>
          </a:p>
        </p:txBody>
      </p:sp>
    </p:spTree>
    <p:extLst>
      <p:ext uri="{BB962C8B-B14F-4D97-AF65-F5344CB8AC3E}">
        <p14:creationId xmlns:p14="http://schemas.microsoft.com/office/powerpoint/2010/main" val="254308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Liver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The liver is a hugely important organ and is involved with excretion, digestion, metabolism, immunity and storage </a:t>
            </a:r>
          </a:p>
          <a:p>
            <a:r>
              <a:rPr lang="en-GB" sz="2800" dirty="0"/>
              <a:t>One role is to remove excess amino acids resulting from protein digestion</a:t>
            </a:r>
          </a:p>
          <a:p>
            <a:r>
              <a:rPr lang="en-GB" sz="2800" dirty="0"/>
              <a:t>Amino acids cannot be stored so they are used to make proteins or broken down to produce energy or excreted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254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502</TotalTime>
  <Words>1097</Words>
  <Application>Microsoft Office PowerPoint</Application>
  <PresentationFormat>Widescreen</PresentationFormat>
  <Paragraphs>84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Calibri</vt:lpstr>
      <vt:lpstr>Calibri Light</vt:lpstr>
      <vt:lpstr>Retrospect</vt:lpstr>
      <vt:lpstr>The liver and excretion</vt:lpstr>
      <vt:lpstr>Learning objective</vt:lpstr>
      <vt:lpstr>Lesson aims</vt:lpstr>
      <vt:lpstr>Liver structure</vt:lpstr>
      <vt:lpstr>Structure of liver</vt:lpstr>
      <vt:lpstr>Structure of liver</vt:lpstr>
      <vt:lpstr>PowerPoint Presentation</vt:lpstr>
      <vt:lpstr>Recap</vt:lpstr>
      <vt:lpstr>Liver functions</vt:lpstr>
      <vt:lpstr>Urea cycle  (a.k.a. ornithine cycle)</vt:lpstr>
      <vt:lpstr>Urea cycle  (a.k.a. ornithine cycle)</vt:lpstr>
      <vt:lpstr>Urea cycle disorders</vt:lpstr>
      <vt:lpstr>Liver functions</vt:lpstr>
      <vt:lpstr>PowerPoint Presentation</vt:lpstr>
      <vt:lpstr>Glycogen synthesis (glycogenesis)</vt:lpstr>
      <vt:lpstr>Liver blood tests and liver diseases</vt:lpstr>
      <vt:lpstr>Summary</vt:lpstr>
      <vt:lpstr>Questions</vt:lpstr>
      <vt:lpstr>Lesson aims</vt:lpstr>
    </vt:vector>
  </TitlesOfParts>
  <Company>Queen Mary, University of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Nyree Myatt</dc:creator>
  <cp:lastModifiedBy>Nyree Myatt</cp:lastModifiedBy>
  <cp:revision>54</cp:revision>
  <dcterms:created xsi:type="dcterms:W3CDTF">2020-02-21T13:53:43Z</dcterms:created>
  <dcterms:modified xsi:type="dcterms:W3CDTF">2023-02-14T12:22:32Z</dcterms:modified>
</cp:coreProperties>
</file>