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92" r:id="rId5"/>
    <p:sldId id="259" r:id="rId6"/>
    <p:sldId id="260" r:id="rId7"/>
    <p:sldId id="261" r:id="rId8"/>
    <p:sldId id="288" r:id="rId9"/>
    <p:sldId id="262" r:id="rId10"/>
    <p:sldId id="264" r:id="rId11"/>
    <p:sldId id="265" r:id="rId12"/>
    <p:sldId id="266" r:id="rId13"/>
    <p:sldId id="286" r:id="rId14"/>
    <p:sldId id="289" r:id="rId15"/>
    <p:sldId id="267" r:id="rId16"/>
    <p:sldId id="268" r:id="rId17"/>
    <p:sldId id="270" r:id="rId18"/>
    <p:sldId id="271" r:id="rId19"/>
    <p:sldId id="290" r:id="rId20"/>
    <p:sldId id="272" r:id="rId21"/>
    <p:sldId id="273" r:id="rId22"/>
    <p:sldId id="275" r:id="rId23"/>
    <p:sldId id="276" r:id="rId24"/>
    <p:sldId id="277" r:id="rId25"/>
    <p:sldId id="293"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ree myatt" userId="dc50e363e061e504" providerId="LiveId" clId="{D81F5E8E-5F0C-4FC6-9E87-5F82D4E16871}"/>
    <pc:docChg chg="undo custSel addSld delSld modSld">
      <pc:chgData name="nyree myatt" userId="dc50e363e061e504" providerId="LiveId" clId="{D81F5E8E-5F0C-4FC6-9E87-5F82D4E16871}" dt="2021-04-27T09:57:53.714" v="1181"/>
      <pc:docMkLst>
        <pc:docMk/>
      </pc:docMkLst>
      <pc:sldChg chg="modSp mod">
        <pc:chgData name="nyree myatt" userId="dc50e363e061e504" providerId="LiveId" clId="{D81F5E8E-5F0C-4FC6-9E87-5F82D4E16871}" dt="2021-04-27T09:20:05.238" v="643" actId="20577"/>
        <pc:sldMkLst>
          <pc:docMk/>
          <pc:sldMk cId="1964252912" sldId="256"/>
        </pc:sldMkLst>
        <pc:spChg chg="mod">
          <ac:chgData name="nyree myatt" userId="dc50e363e061e504" providerId="LiveId" clId="{D81F5E8E-5F0C-4FC6-9E87-5F82D4E16871}" dt="2021-04-27T09:20:00.851" v="635" actId="20577"/>
          <ac:spMkLst>
            <pc:docMk/>
            <pc:sldMk cId="1964252912" sldId="256"/>
            <ac:spMk id="2" creationId="{00000000-0000-0000-0000-000000000000}"/>
          </ac:spMkLst>
        </pc:spChg>
        <pc:spChg chg="mod">
          <ac:chgData name="nyree myatt" userId="dc50e363e061e504" providerId="LiveId" clId="{D81F5E8E-5F0C-4FC6-9E87-5F82D4E16871}" dt="2021-04-27T09:20:05.238" v="643" actId="20577"/>
          <ac:spMkLst>
            <pc:docMk/>
            <pc:sldMk cId="1964252912" sldId="256"/>
            <ac:spMk id="3" creationId="{00000000-0000-0000-0000-000000000000}"/>
          </ac:spMkLst>
        </pc:spChg>
      </pc:sldChg>
      <pc:sldChg chg="modSp mod">
        <pc:chgData name="nyree myatt" userId="dc50e363e061e504" providerId="LiveId" clId="{D81F5E8E-5F0C-4FC6-9E87-5F82D4E16871}" dt="2021-04-27T09:16:29.507" v="631" actId="20577"/>
        <pc:sldMkLst>
          <pc:docMk/>
          <pc:sldMk cId="2535139953" sldId="257"/>
        </pc:sldMkLst>
        <pc:spChg chg="mod">
          <ac:chgData name="nyree myatt" userId="dc50e363e061e504" providerId="LiveId" clId="{D81F5E8E-5F0C-4FC6-9E87-5F82D4E16871}" dt="2021-04-27T09:16:29.507" v="631" actId="20577"/>
          <ac:spMkLst>
            <pc:docMk/>
            <pc:sldMk cId="2535139953" sldId="257"/>
            <ac:spMk id="3" creationId="{00000000-0000-0000-0000-000000000000}"/>
          </ac:spMkLst>
        </pc:spChg>
      </pc:sldChg>
      <pc:sldChg chg="addSp modSp mod modAnim">
        <pc:chgData name="nyree myatt" userId="dc50e363e061e504" providerId="LiveId" clId="{D81F5E8E-5F0C-4FC6-9E87-5F82D4E16871}" dt="2021-04-27T08:26:07.052" v="403" actId="20577"/>
        <pc:sldMkLst>
          <pc:docMk/>
          <pc:sldMk cId="3084350452" sldId="259"/>
        </pc:sldMkLst>
        <pc:spChg chg="mod">
          <ac:chgData name="nyree myatt" userId="dc50e363e061e504" providerId="LiveId" clId="{D81F5E8E-5F0C-4FC6-9E87-5F82D4E16871}" dt="2021-04-27T08:26:07.052" v="403" actId="20577"/>
          <ac:spMkLst>
            <pc:docMk/>
            <pc:sldMk cId="3084350452" sldId="259"/>
            <ac:spMk id="3" creationId="{00000000-0000-0000-0000-000000000000}"/>
          </ac:spMkLst>
        </pc:spChg>
        <pc:picChg chg="add mod">
          <ac:chgData name="nyree myatt" userId="dc50e363e061e504" providerId="LiveId" clId="{D81F5E8E-5F0C-4FC6-9E87-5F82D4E16871}" dt="2021-04-27T08:20:21.076" v="74" actId="1076"/>
          <ac:picMkLst>
            <pc:docMk/>
            <pc:sldMk cId="3084350452" sldId="259"/>
            <ac:picMk id="4" creationId="{F3609EE6-6D65-4CDA-BD83-2892B62AF15F}"/>
          </ac:picMkLst>
        </pc:picChg>
      </pc:sldChg>
      <pc:sldChg chg="addSp modSp mod">
        <pc:chgData name="nyree myatt" userId="dc50e363e061e504" providerId="LiveId" clId="{D81F5E8E-5F0C-4FC6-9E87-5F82D4E16871}" dt="2021-04-27T08:28:29.777" v="420" actId="1076"/>
        <pc:sldMkLst>
          <pc:docMk/>
          <pc:sldMk cId="1838507299" sldId="260"/>
        </pc:sldMkLst>
        <pc:spChg chg="mod">
          <ac:chgData name="nyree myatt" userId="dc50e363e061e504" providerId="LiveId" clId="{D81F5E8E-5F0C-4FC6-9E87-5F82D4E16871}" dt="2021-04-27T08:27:56.510" v="414" actId="14100"/>
          <ac:spMkLst>
            <pc:docMk/>
            <pc:sldMk cId="1838507299" sldId="260"/>
            <ac:spMk id="2" creationId="{00000000-0000-0000-0000-000000000000}"/>
          </ac:spMkLst>
        </pc:spChg>
        <pc:spChg chg="mod">
          <ac:chgData name="nyree myatt" userId="dc50e363e061e504" providerId="LiveId" clId="{D81F5E8E-5F0C-4FC6-9E87-5F82D4E16871}" dt="2021-04-27T08:28:14.757" v="417" actId="255"/>
          <ac:spMkLst>
            <pc:docMk/>
            <pc:sldMk cId="1838507299" sldId="260"/>
            <ac:spMk id="4" creationId="{00000000-0000-0000-0000-000000000000}"/>
          </ac:spMkLst>
        </pc:spChg>
        <pc:picChg chg="mod">
          <ac:chgData name="nyree myatt" userId="dc50e363e061e504" providerId="LiveId" clId="{D81F5E8E-5F0C-4FC6-9E87-5F82D4E16871}" dt="2021-04-27T08:27:23.949" v="407" actId="14100"/>
          <ac:picMkLst>
            <pc:docMk/>
            <pc:sldMk cId="1838507299" sldId="260"/>
            <ac:picMk id="5" creationId="{00000000-0000-0000-0000-000000000000}"/>
          </ac:picMkLst>
        </pc:picChg>
        <pc:picChg chg="add mod">
          <ac:chgData name="nyree myatt" userId="dc50e363e061e504" providerId="LiveId" clId="{D81F5E8E-5F0C-4FC6-9E87-5F82D4E16871}" dt="2021-04-27T08:28:29.777" v="420" actId="1076"/>
          <ac:picMkLst>
            <pc:docMk/>
            <pc:sldMk cId="1838507299" sldId="260"/>
            <ac:picMk id="6" creationId="{DB9039FE-4A42-4A9E-8F50-E8CD3CC9FC2F}"/>
          </ac:picMkLst>
        </pc:picChg>
      </pc:sldChg>
      <pc:sldChg chg="addSp modSp mod modAnim">
        <pc:chgData name="nyree myatt" userId="dc50e363e061e504" providerId="LiveId" clId="{D81F5E8E-5F0C-4FC6-9E87-5F82D4E16871}" dt="2021-04-27T08:30:34.560" v="428"/>
        <pc:sldMkLst>
          <pc:docMk/>
          <pc:sldMk cId="2329429335" sldId="261"/>
        </pc:sldMkLst>
        <pc:spChg chg="mod">
          <ac:chgData name="nyree myatt" userId="dc50e363e061e504" providerId="LiveId" clId="{D81F5E8E-5F0C-4FC6-9E87-5F82D4E16871}" dt="2021-04-27T08:30:22.081" v="427" actId="113"/>
          <ac:spMkLst>
            <pc:docMk/>
            <pc:sldMk cId="2329429335" sldId="261"/>
            <ac:spMk id="3" creationId="{00000000-0000-0000-0000-000000000000}"/>
          </ac:spMkLst>
        </pc:spChg>
        <pc:picChg chg="add mod">
          <ac:chgData name="nyree myatt" userId="dc50e363e061e504" providerId="LiveId" clId="{D81F5E8E-5F0C-4FC6-9E87-5F82D4E16871}" dt="2021-04-27T08:29:18.738" v="422" actId="1076"/>
          <ac:picMkLst>
            <pc:docMk/>
            <pc:sldMk cId="2329429335" sldId="261"/>
            <ac:picMk id="5" creationId="{432EA54C-45EC-44B2-8111-02C9E07AC8D7}"/>
          </ac:picMkLst>
        </pc:picChg>
      </pc:sldChg>
      <pc:sldChg chg="modSp mod">
        <pc:chgData name="nyree myatt" userId="dc50e363e061e504" providerId="LiveId" clId="{D81F5E8E-5F0C-4FC6-9E87-5F82D4E16871}" dt="2021-04-27T08:32:01.629" v="430" actId="113"/>
        <pc:sldMkLst>
          <pc:docMk/>
          <pc:sldMk cId="255462186" sldId="262"/>
        </pc:sldMkLst>
        <pc:spChg chg="mod">
          <ac:chgData name="nyree myatt" userId="dc50e363e061e504" providerId="LiveId" clId="{D81F5E8E-5F0C-4FC6-9E87-5F82D4E16871}" dt="2021-04-27T08:32:01.629" v="430" actId="113"/>
          <ac:spMkLst>
            <pc:docMk/>
            <pc:sldMk cId="255462186" sldId="262"/>
            <ac:spMk id="2" creationId="{00000000-0000-0000-0000-000000000000}"/>
          </ac:spMkLst>
        </pc:spChg>
      </pc:sldChg>
      <pc:sldChg chg="modSp mod">
        <pc:chgData name="nyree myatt" userId="dc50e363e061e504" providerId="LiveId" clId="{D81F5E8E-5F0C-4FC6-9E87-5F82D4E16871}" dt="2021-04-27T08:31:52.158" v="429" actId="14100"/>
        <pc:sldMkLst>
          <pc:docMk/>
          <pc:sldMk cId="1265054124" sldId="264"/>
        </pc:sldMkLst>
        <pc:spChg chg="mod">
          <ac:chgData name="nyree myatt" userId="dc50e363e061e504" providerId="LiveId" clId="{D81F5E8E-5F0C-4FC6-9E87-5F82D4E16871}" dt="2021-04-27T08:31:52.158" v="429" actId="14100"/>
          <ac:spMkLst>
            <pc:docMk/>
            <pc:sldMk cId="1265054124" sldId="264"/>
            <ac:spMk id="2" creationId="{00000000-0000-0000-0000-000000000000}"/>
          </ac:spMkLst>
        </pc:spChg>
      </pc:sldChg>
      <pc:sldChg chg="modSp">
        <pc:chgData name="nyree myatt" userId="dc50e363e061e504" providerId="LiveId" clId="{D81F5E8E-5F0C-4FC6-9E87-5F82D4E16871}" dt="2021-04-27T09:54:20.941" v="899" actId="20577"/>
        <pc:sldMkLst>
          <pc:docMk/>
          <pc:sldMk cId="3892881179" sldId="267"/>
        </pc:sldMkLst>
        <pc:spChg chg="mod">
          <ac:chgData name="nyree myatt" userId="dc50e363e061e504" providerId="LiveId" clId="{D81F5E8E-5F0C-4FC6-9E87-5F82D4E16871}" dt="2021-04-27T09:54:20.941" v="899" actId="20577"/>
          <ac:spMkLst>
            <pc:docMk/>
            <pc:sldMk cId="3892881179" sldId="267"/>
            <ac:spMk id="3" creationId="{00000000-0000-0000-0000-000000000000}"/>
          </ac:spMkLst>
        </pc:spChg>
      </pc:sldChg>
      <pc:sldChg chg="addSp delSp modSp mod">
        <pc:chgData name="nyree myatt" userId="dc50e363e061e504" providerId="LiveId" clId="{D81F5E8E-5F0C-4FC6-9E87-5F82D4E16871}" dt="2021-04-27T09:05:28.136" v="446" actId="14100"/>
        <pc:sldMkLst>
          <pc:docMk/>
          <pc:sldMk cId="2013412129" sldId="270"/>
        </pc:sldMkLst>
        <pc:spChg chg="add mod">
          <ac:chgData name="nyree myatt" userId="dc50e363e061e504" providerId="LiveId" clId="{D81F5E8E-5F0C-4FC6-9E87-5F82D4E16871}" dt="2021-04-27T09:04:56.261" v="439" actId="478"/>
          <ac:spMkLst>
            <pc:docMk/>
            <pc:sldMk cId="2013412129" sldId="270"/>
            <ac:spMk id="7" creationId="{E8AE7A1E-B637-48F1-BE7B-C00253189C74}"/>
          </ac:spMkLst>
        </pc:spChg>
        <pc:picChg chg="del">
          <ac:chgData name="nyree myatt" userId="dc50e363e061e504" providerId="LiveId" clId="{D81F5E8E-5F0C-4FC6-9E87-5F82D4E16871}" dt="2021-04-27T09:04:56.261" v="439" actId="478"/>
          <ac:picMkLst>
            <pc:docMk/>
            <pc:sldMk cId="2013412129" sldId="270"/>
            <ac:picMk id="5" creationId="{00000000-0000-0000-0000-000000000000}"/>
          </ac:picMkLst>
        </pc:picChg>
        <pc:picChg chg="mod">
          <ac:chgData name="nyree myatt" userId="dc50e363e061e504" providerId="LiveId" clId="{D81F5E8E-5F0C-4FC6-9E87-5F82D4E16871}" dt="2021-04-27T09:05:28.136" v="446" actId="14100"/>
          <ac:picMkLst>
            <pc:docMk/>
            <pc:sldMk cId="2013412129" sldId="270"/>
            <ac:picMk id="6" creationId="{00000000-0000-0000-0000-000000000000}"/>
          </ac:picMkLst>
        </pc:picChg>
      </pc:sldChg>
      <pc:sldChg chg="addSp delSp modSp mod">
        <pc:chgData name="nyree myatt" userId="dc50e363e061e504" providerId="LiveId" clId="{D81F5E8E-5F0C-4FC6-9E87-5F82D4E16871}" dt="2021-04-27T09:11:33.246" v="610" actId="20577"/>
        <pc:sldMkLst>
          <pc:docMk/>
          <pc:sldMk cId="718072277" sldId="271"/>
        </pc:sldMkLst>
        <pc:spChg chg="add mod">
          <ac:chgData name="nyree myatt" userId="dc50e363e061e504" providerId="LiveId" clId="{D81F5E8E-5F0C-4FC6-9E87-5F82D4E16871}" dt="2021-04-27T09:11:33.246" v="610" actId="20577"/>
          <ac:spMkLst>
            <pc:docMk/>
            <pc:sldMk cId="718072277" sldId="271"/>
            <ac:spMk id="4" creationId="{471DAB5D-1D6D-49A6-ABBE-353D20094B32}"/>
          </ac:spMkLst>
        </pc:spChg>
        <pc:spChg chg="add del mod">
          <ac:chgData name="nyree myatt" userId="dc50e363e061e504" providerId="LiveId" clId="{D81F5E8E-5F0C-4FC6-9E87-5F82D4E16871}" dt="2021-04-27T09:10:51.771" v="557" actId="478"/>
          <ac:spMkLst>
            <pc:docMk/>
            <pc:sldMk cId="718072277" sldId="271"/>
            <ac:spMk id="9" creationId="{32041BA5-2CBD-4461-9575-5BFFC7620E83}"/>
          </ac:spMkLst>
        </pc:spChg>
        <pc:spChg chg="add mod">
          <ac:chgData name="nyree myatt" userId="dc50e363e061e504" providerId="LiveId" clId="{D81F5E8E-5F0C-4FC6-9E87-5F82D4E16871}" dt="2021-04-27T09:11:05.302" v="559" actId="14100"/>
          <ac:spMkLst>
            <pc:docMk/>
            <pc:sldMk cId="718072277" sldId="271"/>
            <ac:spMk id="11" creationId="{A9B93A92-B0F7-4A8C-81B3-A4DE18B49354}"/>
          </ac:spMkLst>
        </pc:spChg>
        <pc:picChg chg="mod">
          <ac:chgData name="nyree myatt" userId="dc50e363e061e504" providerId="LiveId" clId="{D81F5E8E-5F0C-4FC6-9E87-5F82D4E16871}" dt="2021-04-27T09:09:27.335" v="487" actId="1076"/>
          <ac:picMkLst>
            <pc:docMk/>
            <pc:sldMk cId="718072277" sldId="271"/>
            <ac:picMk id="7" creationId="{00000000-0000-0000-0000-000000000000}"/>
          </ac:picMkLst>
        </pc:picChg>
        <pc:picChg chg="del mod">
          <ac:chgData name="nyree myatt" userId="dc50e363e061e504" providerId="LiveId" clId="{D81F5E8E-5F0C-4FC6-9E87-5F82D4E16871}" dt="2021-04-27T09:08:43.519" v="482" actId="478"/>
          <ac:picMkLst>
            <pc:docMk/>
            <pc:sldMk cId="718072277" sldId="271"/>
            <ac:picMk id="8" creationId="{00000000-0000-0000-0000-000000000000}"/>
          </ac:picMkLst>
        </pc:picChg>
        <pc:picChg chg="add mod">
          <ac:chgData name="nyree myatt" userId="dc50e363e061e504" providerId="LiveId" clId="{D81F5E8E-5F0C-4FC6-9E87-5F82D4E16871}" dt="2021-04-27T09:09:44.620" v="490" actId="1076"/>
          <ac:picMkLst>
            <pc:docMk/>
            <pc:sldMk cId="718072277" sldId="271"/>
            <ac:picMk id="1026" creationId="{16BA013D-7775-41CE-846E-BFBFDF2B5165}"/>
          </ac:picMkLst>
        </pc:picChg>
      </pc:sldChg>
      <pc:sldChg chg="addSp delSp">
        <pc:chgData name="nyree myatt" userId="dc50e363e061e504" providerId="LiveId" clId="{D81F5E8E-5F0C-4FC6-9E87-5F82D4E16871}" dt="2021-04-27T09:15:33.883" v="622"/>
        <pc:sldMkLst>
          <pc:docMk/>
          <pc:sldMk cId="1639112974" sldId="276"/>
        </pc:sldMkLst>
        <pc:picChg chg="add del">
          <ac:chgData name="nyree myatt" userId="dc50e363e061e504" providerId="LiveId" clId="{D81F5E8E-5F0C-4FC6-9E87-5F82D4E16871}" dt="2021-04-27T09:15:33.883" v="622"/>
          <ac:picMkLst>
            <pc:docMk/>
            <pc:sldMk cId="1639112974" sldId="276"/>
            <ac:picMk id="2050" creationId="{DB9F2868-614A-486A-B95B-CC52EADBD999}"/>
          </ac:picMkLst>
        </pc:picChg>
      </pc:sldChg>
      <pc:sldChg chg="del">
        <pc:chgData name="nyree myatt" userId="dc50e363e061e504" providerId="LiveId" clId="{D81F5E8E-5F0C-4FC6-9E87-5F82D4E16871}" dt="2021-04-27T09:13:10.587" v="612" actId="2696"/>
        <pc:sldMkLst>
          <pc:docMk/>
          <pc:sldMk cId="2540978182" sldId="278"/>
        </pc:sldMkLst>
      </pc:sldChg>
      <pc:sldChg chg="del">
        <pc:chgData name="nyree myatt" userId="dc50e363e061e504" providerId="LiveId" clId="{D81F5E8E-5F0C-4FC6-9E87-5F82D4E16871}" dt="2021-04-27T09:13:37.997" v="613" actId="2696"/>
        <pc:sldMkLst>
          <pc:docMk/>
          <pc:sldMk cId="2930763644" sldId="279"/>
        </pc:sldMkLst>
      </pc:sldChg>
      <pc:sldChg chg="del">
        <pc:chgData name="nyree myatt" userId="dc50e363e061e504" providerId="LiveId" clId="{D81F5E8E-5F0C-4FC6-9E87-5F82D4E16871}" dt="2021-04-27T09:13:43.482" v="614" actId="2696"/>
        <pc:sldMkLst>
          <pc:docMk/>
          <pc:sldMk cId="4132416203" sldId="280"/>
        </pc:sldMkLst>
      </pc:sldChg>
      <pc:sldChg chg="del">
        <pc:chgData name="nyree myatt" userId="dc50e363e061e504" providerId="LiveId" clId="{D81F5E8E-5F0C-4FC6-9E87-5F82D4E16871}" dt="2021-04-27T09:13:46.957" v="615" actId="2696"/>
        <pc:sldMkLst>
          <pc:docMk/>
          <pc:sldMk cId="2700898871" sldId="281"/>
        </pc:sldMkLst>
      </pc:sldChg>
      <pc:sldChg chg="del">
        <pc:chgData name="nyree myatt" userId="dc50e363e061e504" providerId="LiveId" clId="{D81F5E8E-5F0C-4FC6-9E87-5F82D4E16871}" dt="2021-04-27T09:14:42.567" v="619" actId="2696"/>
        <pc:sldMkLst>
          <pc:docMk/>
          <pc:sldMk cId="1092707650" sldId="283"/>
        </pc:sldMkLst>
      </pc:sldChg>
      <pc:sldChg chg="del">
        <pc:chgData name="nyree myatt" userId="dc50e363e061e504" providerId="LiveId" clId="{D81F5E8E-5F0C-4FC6-9E87-5F82D4E16871}" dt="2021-04-27T09:14:01.722" v="617" actId="2696"/>
        <pc:sldMkLst>
          <pc:docMk/>
          <pc:sldMk cId="1200145513" sldId="284"/>
        </pc:sldMkLst>
      </pc:sldChg>
      <pc:sldChg chg="del">
        <pc:chgData name="nyree myatt" userId="dc50e363e061e504" providerId="LiveId" clId="{D81F5E8E-5F0C-4FC6-9E87-5F82D4E16871}" dt="2021-04-27T09:14:33.190" v="618" actId="2696"/>
        <pc:sldMkLst>
          <pc:docMk/>
          <pc:sldMk cId="43560873" sldId="285"/>
        </pc:sldMkLst>
      </pc:sldChg>
      <pc:sldChg chg="addSp modSp mod">
        <pc:chgData name="nyree myatt" userId="dc50e363e061e504" providerId="LiveId" clId="{D81F5E8E-5F0C-4FC6-9E87-5F82D4E16871}" dt="2021-04-27T09:15:54.927" v="624" actId="1076"/>
        <pc:sldMkLst>
          <pc:docMk/>
          <pc:sldMk cId="106278777" sldId="287"/>
        </pc:sldMkLst>
        <pc:spChg chg="mod">
          <ac:chgData name="nyree myatt" userId="dc50e363e061e504" providerId="LiveId" clId="{D81F5E8E-5F0C-4FC6-9E87-5F82D4E16871}" dt="2021-04-27T09:14:48.802" v="620" actId="20577"/>
          <ac:spMkLst>
            <pc:docMk/>
            <pc:sldMk cId="106278777" sldId="287"/>
            <ac:spMk id="3" creationId="{00000000-0000-0000-0000-000000000000}"/>
          </ac:spMkLst>
        </pc:spChg>
        <pc:picChg chg="add mod">
          <ac:chgData name="nyree myatt" userId="dc50e363e061e504" providerId="LiveId" clId="{D81F5E8E-5F0C-4FC6-9E87-5F82D4E16871}" dt="2021-04-27T09:15:54.927" v="624" actId="1076"/>
          <ac:picMkLst>
            <pc:docMk/>
            <pc:sldMk cId="106278777" sldId="287"/>
            <ac:picMk id="4" creationId="{12C7EC75-7A9A-4CB4-8A05-6F3195984801}"/>
          </ac:picMkLst>
        </pc:picChg>
      </pc:sldChg>
      <pc:sldChg chg="modSp mod">
        <pc:chgData name="nyree myatt" userId="dc50e363e061e504" providerId="LiveId" clId="{D81F5E8E-5F0C-4FC6-9E87-5F82D4E16871}" dt="2021-04-27T09:12:05.964" v="611" actId="20577"/>
        <pc:sldMkLst>
          <pc:docMk/>
          <pc:sldMk cId="3296818480" sldId="290"/>
        </pc:sldMkLst>
        <pc:spChg chg="mod">
          <ac:chgData name="nyree myatt" userId="dc50e363e061e504" providerId="LiveId" clId="{D81F5E8E-5F0C-4FC6-9E87-5F82D4E16871}" dt="2021-04-27T09:12:05.964" v="611" actId="20577"/>
          <ac:spMkLst>
            <pc:docMk/>
            <pc:sldMk cId="3296818480" sldId="290"/>
            <ac:spMk id="3" creationId="{C6ED0533-E203-48E9-A64B-62D7C3CF621C}"/>
          </ac:spMkLst>
        </pc:spChg>
      </pc:sldChg>
      <pc:sldChg chg="del">
        <pc:chgData name="nyree myatt" userId="dc50e363e061e504" providerId="LiveId" clId="{D81F5E8E-5F0C-4FC6-9E87-5F82D4E16871}" dt="2021-04-27T09:13:58.433" v="616" actId="2696"/>
        <pc:sldMkLst>
          <pc:docMk/>
          <pc:sldMk cId="2275958208" sldId="291"/>
        </pc:sldMkLst>
      </pc:sldChg>
      <pc:sldChg chg="modSp mod modAnim">
        <pc:chgData name="nyree myatt" userId="dc50e363e061e504" providerId="LiveId" clId="{D81F5E8E-5F0C-4FC6-9E87-5F82D4E16871}" dt="2021-04-27T08:18:37.671" v="70"/>
        <pc:sldMkLst>
          <pc:docMk/>
          <pc:sldMk cId="4271186857" sldId="292"/>
        </pc:sldMkLst>
        <pc:spChg chg="mod">
          <ac:chgData name="nyree myatt" userId="dc50e363e061e504" providerId="LiveId" clId="{D81F5E8E-5F0C-4FC6-9E87-5F82D4E16871}" dt="2021-04-27T08:17:30.367" v="0" actId="20577"/>
          <ac:spMkLst>
            <pc:docMk/>
            <pc:sldMk cId="4271186857" sldId="292"/>
            <ac:spMk id="2" creationId="{779C7548-FB50-44F8-B630-DC3C353CF01C}"/>
          </ac:spMkLst>
        </pc:spChg>
        <pc:spChg chg="mod">
          <ac:chgData name="nyree myatt" userId="dc50e363e061e504" providerId="LiveId" clId="{D81F5E8E-5F0C-4FC6-9E87-5F82D4E16871}" dt="2021-04-27T08:18:29.175" v="69" actId="255"/>
          <ac:spMkLst>
            <pc:docMk/>
            <pc:sldMk cId="4271186857" sldId="292"/>
            <ac:spMk id="3" creationId="{A2BADCCD-A614-4789-9567-16DFB0444DD9}"/>
          </ac:spMkLst>
        </pc:spChg>
      </pc:sldChg>
      <pc:sldChg chg="addSp modSp new mod modAnim">
        <pc:chgData name="nyree myatt" userId="dc50e363e061e504" providerId="LiveId" clId="{D81F5E8E-5F0C-4FC6-9E87-5F82D4E16871}" dt="2021-04-27T09:57:53.714" v="1181"/>
        <pc:sldMkLst>
          <pc:docMk/>
          <pc:sldMk cId="3143461716" sldId="293"/>
        </pc:sldMkLst>
        <pc:spChg chg="mod">
          <ac:chgData name="nyree myatt" userId="dc50e363e061e504" providerId="LiveId" clId="{D81F5E8E-5F0C-4FC6-9E87-5F82D4E16871}" dt="2021-04-27T09:49:28.124" v="652" actId="113"/>
          <ac:spMkLst>
            <pc:docMk/>
            <pc:sldMk cId="3143461716" sldId="293"/>
            <ac:spMk id="2" creationId="{63FF8424-31FB-4140-9CB5-54EDB508F282}"/>
          </ac:spMkLst>
        </pc:spChg>
        <pc:spChg chg="mod">
          <ac:chgData name="nyree myatt" userId="dc50e363e061e504" providerId="LiveId" clId="{D81F5E8E-5F0C-4FC6-9E87-5F82D4E16871}" dt="2021-04-27T09:57:43.943" v="1180" actId="255"/>
          <ac:spMkLst>
            <pc:docMk/>
            <pc:sldMk cId="3143461716" sldId="293"/>
            <ac:spMk id="3" creationId="{3057369A-6A24-4693-8752-BD259907D100}"/>
          </ac:spMkLst>
        </pc:spChg>
        <pc:picChg chg="add mod">
          <ac:chgData name="nyree myatt" userId="dc50e363e061e504" providerId="LiveId" clId="{D81F5E8E-5F0C-4FC6-9E87-5F82D4E16871}" dt="2021-04-27T09:49:43.919" v="654" actId="1076"/>
          <ac:picMkLst>
            <pc:docMk/>
            <pc:sldMk cId="3143461716" sldId="293"/>
            <ac:picMk id="4" creationId="{9577BBE1-09E7-44BF-9D99-B662F2A8219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51DEEA-E2C5-4976-BD8A-EA9EAC017418}"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38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1DEEA-E2C5-4976-BD8A-EA9EAC017418}"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31673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1DEEA-E2C5-4976-BD8A-EA9EAC017418}"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176766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1DEEA-E2C5-4976-BD8A-EA9EAC017418}"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164182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51DEEA-E2C5-4976-BD8A-EA9EAC017418}"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8F71F5-541F-4335-8037-0CFFC4493F5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02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51DEEA-E2C5-4976-BD8A-EA9EAC017418}" type="datetimeFigureOut">
              <a:rPr lang="en-GB" smtClean="0"/>
              <a:t>27/04/2021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323442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51DEEA-E2C5-4976-BD8A-EA9EAC017418}" type="datetimeFigureOut">
              <a:rPr lang="en-GB" smtClean="0"/>
              <a:t>27/04/2021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302150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1DEEA-E2C5-4976-BD8A-EA9EAC017418}" type="datetimeFigureOut">
              <a:rPr lang="en-GB" smtClean="0"/>
              <a:t>27/04/2021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331331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51DEEA-E2C5-4976-BD8A-EA9EAC017418}" type="datetimeFigureOut">
              <a:rPr lang="en-GB" smtClean="0"/>
              <a:t>27/04/2021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12089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51DEEA-E2C5-4976-BD8A-EA9EAC017418}" type="datetimeFigureOut">
              <a:rPr lang="en-GB" smtClean="0"/>
              <a:t>27/04/2021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8F71F5-541F-4335-8037-0CFFC4493F54}" type="slidenum">
              <a:rPr lang="en-GB" smtClean="0"/>
              <a:t>‹#›</a:t>
            </a:fld>
            <a:endParaRPr lang="en-GB"/>
          </a:p>
        </p:txBody>
      </p:sp>
    </p:spTree>
    <p:extLst>
      <p:ext uri="{BB962C8B-B14F-4D97-AF65-F5344CB8AC3E}">
        <p14:creationId xmlns:p14="http://schemas.microsoft.com/office/powerpoint/2010/main" val="123237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51DEEA-E2C5-4976-BD8A-EA9EAC017418}" type="datetimeFigureOut">
              <a:rPr lang="en-GB" smtClean="0"/>
              <a:t>27/04/2021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8F71F5-541F-4335-8037-0CFFC4493F54}" type="slidenum">
              <a:rPr lang="en-GB" smtClean="0"/>
              <a:t>‹#›</a:t>
            </a:fld>
            <a:endParaRPr lang="en-GB"/>
          </a:p>
        </p:txBody>
      </p:sp>
    </p:spTree>
    <p:extLst>
      <p:ext uri="{BB962C8B-B14F-4D97-AF65-F5344CB8AC3E}">
        <p14:creationId xmlns:p14="http://schemas.microsoft.com/office/powerpoint/2010/main" val="19860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51DEEA-E2C5-4976-BD8A-EA9EAC017418}" type="datetimeFigureOut">
              <a:rPr lang="en-GB" smtClean="0"/>
              <a:t>27/04/2021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C8F71F5-541F-4335-8037-0CFFC4493F5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37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videos/search?q=tissue+fluid+video&amp;view=detail&amp;mid=2F1DAF3C1BDF05A739BA2F1DAF3C1BDF05A739BA&amp;FORM=" TargetMode="Externa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Cardiovascular system III </a:t>
            </a:r>
          </a:p>
        </p:txBody>
      </p:sp>
      <p:sp>
        <p:nvSpPr>
          <p:cNvPr id="3" name="Subtitle 2"/>
          <p:cNvSpPr>
            <a:spLocks noGrp="1"/>
          </p:cNvSpPr>
          <p:nvPr>
            <p:ph type="subTitle" idx="1"/>
          </p:nvPr>
        </p:nvSpPr>
        <p:spPr/>
        <p:txBody>
          <a:bodyPr/>
          <a:lstStyle/>
          <a:p>
            <a:r>
              <a:rPr lang="en-GB"/>
              <a:t>May 2021</a:t>
            </a:r>
          </a:p>
        </p:txBody>
      </p:sp>
      <p:pic>
        <p:nvPicPr>
          <p:cNvPr id="5" name="Picture 4" descr="A heart-shaped paper origami">
            <a:extLst>
              <a:ext uri="{FF2B5EF4-FFF2-40B4-BE49-F238E27FC236}">
                <a16:creationId xmlns:a16="http://schemas.microsoft.com/office/drawing/2014/main" id="{B61DEFDC-6DC6-4C57-9F1A-B6ECB9D455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4" t="12995" r="22902" b="21295"/>
          <a:stretch/>
        </p:blipFill>
        <p:spPr>
          <a:xfrm>
            <a:off x="8941981" y="914400"/>
            <a:ext cx="1541721" cy="1446028"/>
          </a:xfrm>
          <a:prstGeom prst="rect">
            <a:avLst/>
          </a:prstGeom>
          <a:effectLst>
            <a:softEdge rad="127000"/>
          </a:effectLst>
        </p:spPr>
      </p:pic>
    </p:spTree>
    <p:extLst>
      <p:ext uri="{BB962C8B-B14F-4D97-AF65-F5344CB8AC3E}">
        <p14:creationId xmlns:p14="http://schemas.microsoft.com/office/powerpoint/2010/main" val="196425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259"/>
            <a:ext cx="3200400" cy="902220"/>
          </a:xfrm>
        </p:spPr>
        <p:txBody>
          <a:bodyPr/>
          <a:lstStyle/>
          <a:p>
            <a:r>
              <a:rPr lang="en-GB" b="1" dirty="0"/>
              <a:t>Arteriole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6771" y="166255"/>
            <a:ext cx="6398029" cy="6500552"/>
          </a:xfrm>
        </p:spPr>
      </p:pic>
      <p:sp>
        <p:nvSpPr>
          <p:cNvPr id="4" name="Text Placeholder 3"/>
          <p:cNvSpPr>
            <a:spLocks noGrp="1"/>
          </p:cNvSpPr>
          <p:nvPr>
            <p:ph type="body" sz="half" idx="2"/>
          </p:nvPr>
        </p:nvSpPr>
        <p:spPr>
          <a:xfrm>
            <a:off x="149629" y="1479665"/>
            <a:ext cx="3865419" cy="4825539"/>
          </a:xfrm>
        </p:spPr>
        <p:txBody>
          <a:bodyPr>
            <a:normAutofit/>
          </a:bodyPr>
          <a:lstStyle/>
          <a:p>
            <a:r>
              <a:rPr lang="en-GB" sz="2400" dirty="0"/>
              <a:t>Arteries branch into smaller vessels called arterioles</a:t>
            </a:r>
          </a:p>
          <a:p>
            <a:r>
              <a:rPr lang="en-GB" sz="2400" dirty="0"/>
              <a:t>Arterioles are smaller than arteries</a:t>
            </a:r>
          </a:p>
          <a:p>
            <a:r>
              <a:rPr lang="en-GB" sz="2400" dirty="0"/>
              <a:t>Have a wall of smooth muscle to allow them to expand and contract </a:t>
            </a:r>
          </a:p>
          <a:p>
            <a:r>
              <a:rPr lang="en-GB" sz="2400" dirty="0"/>
              <a:t>This means they can govern how much blood is received by tissue </a:t>
            </a:r>
          </a:p>
          <a:p>
            <a:r>
              <a:rPr lang="en-GB" sz="2400" dirty="0"/>
              <a:t>Arterioles have little elastic tissue – why?</a:t>
            </a:r>
          </a:p>
        </p:txBody>
      </p:sp>
    </p:spTree>
    <p:extLst>
      <p:ext uri="{BB962C8B-B14F-4D97-AF65-F5344CB8AC3E}">
        <p14:creationId xmlns:p14="http://schemas.microsoft.com/office/powerpoint/2010/main" val="12650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634"/>
            <a:ext cx="3200400" cy="831272"/>
          </a:xfrm>
        </p:spPr>
        <p:txBody>
          <a:bodyPr>
            <a:normAutofit fontScale="90000"/>
          </a:bodyPr>
          <a:lstStyle/>
          <a:p>
            <a:r>
              <a:rPr lang="en-GB" b="1" dirty="0"/>
              <a:t>Capillaries and </a:t>
            </a:r>
            <a:r>
              <a:rPr lang="en-GB" b="1" dirty="0" err="1"/>
              <a:t>venules</a:t>
            </a:r>
            <a:endParaRPr lang="en-GB"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6841" y="448686"/>
            <a:ext cx="4828512" cy="2801590"/>
          </a:xfrm>
        </p:spPr>
      </p:pic>
      <p:sp>
        <p:nvSpPr>
          <p:cNvPr id="4" name="Text Placeholder 3"/>
          <p:cNvSpPr>
            <a:spLocks noGrp="1"/>
          </p:cNvSpPr>
          <p:nvPr>
            <p:ph type="body" sz="half" idx="2"/>
          </p:nvPr>
        </p:nvSpPr>
        <p:spPr>
          <a:xfrm>
            <a:off x="133004" y="1113906"/>
            <a:ext cx="4123112" cy="5220393"/>
          </a:xfrm>
        </p:spPr>
        <p:txBody>
          <a:bodyPr>
            <a:noAutofit/>
          </a:bodyPr>
          <a:lstStyle/>
          <a:p>
            <a:r>
              <a:rPr lang="en-GB" sz="2400" dirty="0"/>
              <a:t>Capillaries are the smallest blood vessels but there are loads of them</a:t>
            </a:r>
          </a:p>
          <a:p>
            <a:r>
              <a:rPr lang="en-GB" sz="2400" dirty="0"/>
              <a:t>Capillaries are adapted for diffusion and are one cell thick</a:t>
            </a:r>
          </a:p>
          <a:p>
            <a:r>
              <a:rPr lang="en-GB" sz="2400" dirty="0"/>
              <a:t>Have smooth inner surface – why?</a:t>
            </a:r>
          </a:p>
          <a:p>
            <a:r>
              <a:rPr lang="en-GB" sz="2400" dirty="0"/>
              <a:t>Exchange of substances take place here</a:t>
            </a:r>
          </a:p>
          <a:p>
            <a:r>
              <a:rPr lang="en-GB" sz="2400" dirty="0"/>
              <a:t>Capillaries connect to </a:t>
            </a:r>
            <a:r>
              <a:rPr lang="en-GB" sz="2400" dirty="0" err="1"/>
              <a:t>venules</a:t>
            </a:r>
            <a:endParaRPr lang="en-GB" sz="2400" dirty="0"/>
          </a:p>
          <a:p>
            <a:r>
              <a:rPr lang="en-GB" sz="2400" dirty="0" err="1"/>
              <a:t>Venules</a:t>
            </a:r>
            <a:r>
              <a:rPr lang="en-GB" sz="2400" dirty="0"/>
              <a:t> have thin walls but with some smooth muscle cells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616" y="3890356"/>
            <a:ext cx="4272740" cy="2643448"/>
          </a:xfrm>
          <a:prstGeom prst="rect">
            <a:avLst/>
          </a:prstGeom>
        </p:spPr>
      </p:pic>
    </p:spTree>
    <p:extLst>
      <p:ext uri="{BB962C8B-B14F-4D97-AF65-F5344CB8AC3E}">
        <p14:creationId xmlns:p14="http://schemas.microsoft.com/office/powerpoint/2010/main" val="38333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007"/>
            <a:ext cx="3200400" cy="665018"/>
          </a:xfrm>
        </p:spPr>
        <p:txBody>
          <a:bodyPr>
            <a:normAutofit/>
          </a:bodyPr>
          <a:lstStyle/>
          <a:p>
            <a:r>
              <a:rPr lang="en-GB" b="1" dirty="0"/>
              <a:t>Veins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2498" y="931025"/>
            <a:ext cx="8049031" cy="4995950"/>
          </a:xfrm>
        </p:spPr>
      </p:pic>
      <p:sp>
        <p:nvSpPr>
          <p:cNvPr id="4" name="Text Placeholder 3"/>
          <p:cNvSpPr>
            <a:spLocks noGrp="1"/>
          </p:cNvSpPr>
          <p:nvPr>
            <p:ph type="body" sz="half" idx="2"/>
          </p:nvPr>
        </p:nvSpPr>
        <p:spPr>
          <a:xfrm>
            <a:off x="182879" y="931025"/>
            <a:ext cx="4106487" cy="5374179"/>
          </a:xfrm>
        </p:spPr>
        <p:txBody>
          <a:bodyPr>
            <a:normAutofit/>
          </a:bodyPr>
          <a:lstStyle/>
          <a:p>
            <a:r>
              <a:rPr lang="en-GB" sz="2400" dirty="0"/>
              <a:t>Veins – take blood back to heart</a:t>
            </a:r>
          </a:p>
          <a:p>
            <a:r>
              <a:rPr lang="en-GB" sz="2400" dirty="0"/>
              <a:t>Low pressure in veins</a:t>
            </a:r>
          </a:p>
          <a:p>
            <a:r>
              <a:rPr lang="en-GB" sz="2400" dirty="0"/>
              <a:t>Wider lumen than arteries</a:t>
            </a:r>
          </a:p>
          <a:p>
            <a:r>
              <a:rPr lang="en-GB" sz="2400" dirty="0"/>
              <a:t>Much less elastic and muscle tissue than arteries</a:t>
            </a:r>
          </a:p>
          <a:p>
            <a:r>
              <a:rPr lang="en-GB" sz="2400" dirty="0"/>
              <a:t>Contain valves to stop blood flowing backwards. Blood flow is helped by movement (contraction) of muscles around them </a:t>
            </a:r>
          </a:p>
          <a:p>
            <a:r>
              <a:rPr lang="en-GB" sz="2400" dirty="0"/>
              <a:t>Carry deoxygenated blood (except pulmonary vein)</a:t>
            </a:r>
          </a:p>
          <a:p>
            <a:endParaRPr lang="en-GB" dirty="0"/>
          </a:p>
        </p:txBody>
      </p:sp>
    </p:spTree>
    <p:extLst>
      <p:ext uri="{BB962C8B-B14F-4D97-AF65-F5344CB8AC3E}">
        <p14:creationId xmlns:p14="http://schemas.microsoft.com/office/powerpoint/2010/main" val="254732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571" y="980902"/>
            <a:ext cx="6633556" cy="4779818"/>
          </a:xfrm>
          <a:prstGeom prst="rect">
            <a:avLst/>
          </a:prstGeom>
        </p:spPr>
      </p:pic>
      <p:sp>
        <p:nvSpPr>
          <p:cNvPr id="3" name="TextBox 2">
            <a:extLst>
              <a:ext uri="{FF2B5EF4-FFF2-40B4-BE49-F238E27FC236}">
                <a16:creationId xmlns:a16="http://schemas.microsoft.com/office/drawing/2014/main" id="{2CA92D91-8F46-463A-81CF-E2739939DAA1}"/>
              </a:ext>
            </a:extLst>
          </p:cNvPr>
          <p:cNvSpPr txBox="1"/>
          <p:nvPr/>
        </p:nvSpPr>
        <p:spPr>
          <a:xfrm>
            <a:off x="9659389" y="980902"/>
            <a:ext cx="2368534" cy="923330"/>
          </a:xfrm>
          <a:prstGeom prst="rect">
            <a:avLst/>
          </a:prstGeom>
          <a:noFill/>
        </p:spPr>
        <p:txBody>
          <a:bodyPr wrap="none" rtlCol="0">
            <a:spAutoFit/>
          </a:bodyPr>
          <a:lstStyle/>
          <a:p>
            <a:r>
              <a:rPr lang="en-GB" dirty="0"/>
              <a:t>Note the difference in</a:t>
            </a:r>
          </a:p>
          <a:p>
            <a:r>
              <a:rPr lang="en-GB" dirty="0"/>
              <a:t>wall thickness between</a:t>
            </a:r>
          </a:p>
          <a:p>
            <a:r>
              <a:rPr lang="en-GB" dirty="0"/>
              <a:t>the vein and artery</a:t>
            </a:r>
          </a:p>
        </p:txBody>
      </p:sp>
    </p:spTree>
    <p:extLst>
      <p:ext uri="{BB962C8B-B14F-4D97-AF65-F5344CB8AC3E}">
        <p14:creationId xmlns:p14="http://schemas.microsoft.com/office/powerpoint/2010/main" val="25191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8CD4C-80FF-463B-9475-53B4D7877A98}"/>
              </a:ext>
            </a:extLst>
          </p:cNvPr>
          <p:cNvSpPr>
            <a:spLocks noGrp="1"/>
          </p:cNvSpPr>
          <p:nvPr>
            <p:ph type="title"/>
          </p:nvPr>
        </p:nvSpPr>
        <p:spPr>
          <a:xfrm>
            <a:off x="5181601" y="634946"/>
            <a:ext cx="6368142" cy="1450757"/>
          </a:xfrm>
        </p:spPr>
        <p:txBody>
          <a:bodyPr>
            <a:normAutofit/>
          </a:bodyPr>
          <a:lstStyle/>
          <a:p>
            <a:r>
              <a:rPr lang="en-GB" sz="5400">
                <a:solidFill>
                  <a:srgbClr val="A43C22"/>
                </a:solidFill>
              </a:rPr>
              <a:t>Recap time </a:t>
            </a:r>
          </a:p>
        </p:txBody>
      </p:sp>
      <p:pic>
        <p:nvPicPr>
          <p:cNvPr id="4" name="Picture 3" descr="A heart-shaped paper origami">
            <a:extLst>
              <a:ext uri="{FF2B5EF4-FFF2-40B4-BE49-F238E27FC236}">
                <a16:creationId xmlns:a16="http://schemas.microsoft.com/office/drawing/2014/main" id="{CE647CDD-6D32-46B5-B484-EF0A7844A2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114" r="24075" b="-2"/>
          <a:stretch/>
        </p:blipFill>
        <p:spPr>
          <a:xfrm>
            <a:off x="20" y="-12128"/>
            <a:ext cx="4654276" cy="6870127"/>
          </a:xfrm>
          <a:prstGeom prst="rect">
            <a:avLst/>
          </a:prstGeom>
        </p:spPr>
      </p:pic>
      <p:cxnSp>
        <p:nvCxnSpPr>
          <p:cNvPr id="37"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847B81-7300-4A27-B944-1CB453F52122}"/>
              </a:ext>
            </a:extLst>
          </p:cNvPr>
          <p:cNvSpPr>
            <a:spLocks noGrp="1"/>
          </p:cNvSpPr>
          <p:nvPr>
            <p:ph idx="1"/>
          </p:nvPr>
        </p:nvSpPr>
        <p:spPr>
          <a:xfrm>
            <a:off x="5181601" y="2198914"/>
            <a:ext cx="6368142" cy="3670180"/>
          </a:xfrm>
        </p:spPr>
        <p:txBody>
          <a:bodyPr>
            <a:normAutofit/>
          </a:bodyPr>
          <a:lstStyle/>
          <a:p>
            <a:r>
              <a:rPr lang="en-GB"/>
              <a:t>Briefly summarise the differences in the 5 types of blood vessel in 5 bullet points</a:t>
            </a:r>
          </a:p>
        </p:txBody>
      </p:sp>
    </p:spTree>
    <p:extLst>
      <p:ext uri="{BB962C8B-B14F-4D97-AF65-F5344CB8AC3E}">
        <p14:creationId xmlns:p14="http://schemas.microsoft.com/office/powerpoint/2010/main" val="320470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6">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9313" y="-370935"/>
            <a:ext cx="6574972" cy="1259456"/>
          </a:xfrm>
        </p:spPr>
        <p:txBody>
          <a:bodyPr>
            <a:normAutofit/>
          </a:bodyPr>
          <a:lstStyle/>
          <a:p>
            <a:r>
              <a:rPr lang="en-GB" b="1" dirty="0"/>
              <a:t>Tissue fluid</a:t>
            </a:r>
          </a:p>
        </p:txBody>
      </p:sp>
      <p:pic>
        <p:nvPicPr>
          <p:cNvPr id="22" name="Picture 4" descr="Microscopic view of cells">
            <a:extLst>
              <a:ext uri="{FF2B5EF4-FFF2-40B4-BE49-F238E27FC236}">
                <a16:creationId xmlns:a16="http://schemas.microsoft.com/office/drawing/2014/main" id="{53C10332-1121-4B11-BF6B-7868FF0BDEE6}"/>
              </a:ext>
            </a:extLst>
          </p:cNvPr>
          <p:cNvPicPr>
            <a:picLocks noChangeAspect="1"/>
          </p:cNvPicPr>
          <p:nvPr/>
        </p:nvPicPr>
        <p:blipFill rotWithShape="1">
          <a:blip r:embed="rId2"/>
          <a:srcRect l="24872" r="24871" b="-1"/>
          <a:stretch/>
        </p:blipFill>
        <p:spPr>
          <a:xfrm>
            <a:off x="633999" y="640081"/>
            <a:ext cx="4001315" cy="5314406"/>
          </a:xfrm>
          <a:prstGeom prst="rect">
            <a:avLst/>
          </a:prstGeom>
        </p:spPr>
      </p:pic>
      <p:cxnSp>
        <p:nvCxnSpPr>
          <p:cNvPr id="45" name="Straight Connector 38">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48045" y="888521"/>
            <a:ext cx="7343956" cy="4980573"/>
          </a:xfrm>
        </p:spPr>
        <p:txBody>
          <a:bodyPr>
            <a:normAutofit/>
          </a:bodyPr>
          <a:lstStyle/>
          <a:p>
            <a:r>
              <a:rPr lang="en-GB" dirty="0"/>
              <a:t>Tissue fluid surrounds cells – called </a:t>
            </a:r>
            <a:r>
              <a:rPr lang="en-GB" b="1" dirty="0"/>
              <a:t>interstitial fluid</a:t>
            </a:r>
          </a:p>
          <a:p>
            <a:r>
              <a:rPr lang="en-GB" dirty="0"/>
              <a:t>Fluid forced out of capillaries (the capillary bed) by </a:t>
            </a:r>
            <a:r>
              <a:rPr lang="en-GB" b="1" dirty="0"/>
              <a:t>pressure filtration</a:t>
            </a:r>
          </a:p>
          <a:p>
            <a:r>
              <a:rPr lang="en-GB" dirty="0"/>
              <a:t>Composed of oxygen, water, glucose, ions</a:t>
            </a:r>
          </a:p>
          <a:p>
            <a:r>
              <a:rPr lang="en-GB" dirty="0"/>
              <a:t>Does not contain cells or large proteins as they are too large to easily leave the capillary</a:t>
            </a:r>
          </a:p>
          <a:p>
            <a:r>
              <a:rPr lang="en-GB" dirty="0"/>
              <a:t>At </a:t>
            </a:r>
            <a:r>
              <a:rPr lang="en-GB" b="1" dirty="0"/>
              <a:t>arteriole</a:t>
            </a:r>
            <a:r>
              <a:rPr lang="en-GB" dirty="0"/>
              <a:t> end of capillary, </a:t>
            </a:r>
            <a:r>
              <a:rPr lang="en-GB" b="1" dirty="0"/>
              <a:t>hydrostatic pressure </a:t>
            </a:r>
            <a:r>
              <a:rPr lang="en-GB" dirty="0"/>
              <a:t>is relatively higher in the capillary than in the tissue itself so fluid is forced </a:t>
            </a:r>
            <a:r>
              <a:rPr lang="en-GB" b="1" dirty="0"/>
              <a:t>out </a:t>
            </a:r>
            <a:r>
              <a:rPr lang="en-GB" dirty="0"/>
              <a:t>of capillary – net movement of water = </a:t>
            </a:r>
            <a:r>
              <a:rPr lang="en-GB" u="sng" dirty="0"/>
              <a:t>out</a:t>
            </a:r>
          </a:p>
          <a:p>
            <a:r>
              <a:rPr lang="en-GB" dirty="0"/>
              <a:t>As fluid leaves the capillary,  hydrostatic pressure is reduced in the capillary so at the venule end of the capillary, hydrostatic pressure is lower.</a:t>
            </a:r>
          </a:p>
          <a:p>
            <a:r>
              <a:rPr lang="en-GB" dirty="0"/>
              <a:t>Also at the </a:t>
            </a:r>
            <a:r>
              <a:rPr lang="en-GB" b="1" dirty="0"/>
              <a:t>venule</a:t>
            </a:r>
            <a:r>
              <a:rPr lang="en-GB" dirty="0"/>
              <a:t> end of the capillary, the </a:t>
            </a:r>
            <a:r>
              <a:rPr lang="en-GB" b="1" dirty="0"/>
              <a:t>water potential </a:t>
            </a:r>
            <a:r>
              <a:rPr lang="en-GB" dirty="0"/>
              <a:t>is </a:t>
            </a:r>
            <a:r>
              <a:rPr lang="en-GB" b="1" dirty="0"/>
              <a:t>lower</a:t>
            </a:r>
            <a:r>
              <a:rPr lang="en-GB" dirty="0"/>
              <a:t> than in the tissue because of the </a:t>
            </a:r>
            <a:r>
              <a:rPr lang="en-GB" b="1" dirty="0"/>
              <a:t>plasma proteins </a:t>
            </a:r>
            <a:r>
              <a:rPr lang="en-GB" dirty="0"/>
              <a:t>in the capillary</a:t>
            </a:r>
          </a:p>
          <a:p>
            <a:endParaRPr lang="en-GB" sz="1400" dirty="0"/>
          </a:p>
        </p:txBody>
      </p:sp>
      <p:sp>
        <p:nvSpPr>
          <p:cNvPr id="46" name="Rectangle 40">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28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5">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207042"/>
            <a:ext cx="6574972" cy="926423"/>
          </a:xfrm>
        </p:spPr>
        <p:txBody>
          <a:bodyPr vert="horz" lIns="91440" tIns="45720" rIns="91440" bIns="45720" rtlCol="0" anchor="b">
            <a:normAutofit/>
          </a:bodyPr>
          <a:lstStyle/>
          <a:p>
            <a:r>
              <a:rPr lang="en-US" sz="4800" b="1" dirty="0">
                <a:solidFill>
                  <a:schemeClr val="tx1">
                    <a:lumMod val="75000"/>
                    <a:lumOff val="25000"/>
                  </a:schemeClr>
                </a:solidFill>
              </a:rPr>
              <a:t>Tissue fluid</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7372" r="26160" b="2"/>
          <a:stretch/>
        </p:blipFill>
        <p:spPr>
          <a:xfrm>
            <a:off x="633999" y="640081"/>
            <a:ext cx="4001315" cy="5314406"/>
          </a:xfrm>
          <a:prstGeom prst="rect">
            <a:avLst/>
          </a:prstGeom>
        </p:spPr>
      </p:pic>
      <p:cxnSp>
        <p:nvCxnSpPr>
          <p:cNvPr id="28" name="Straight Connector 17">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974769" y="1133465"/>
            <a:ext cx="7050454" cy="4735629"/>
          </a:xfrm>
        </p:spPr>
        <p:txBody>
          <a:bodyPr vert="horz" lIns="0" tIns="45720" rIns="0" bIns="45720" rtlCol="0">
            <a:normAutofit/>
          </a:bodyPr>
          <a:lstStyle/>
          <a:p>
            <a:r>
              <a:rPr lang="en-US" sz="2400" dirty="0">
                <a:solidFill>
                  <a:schemeClr val="tx1">
                    <a:lumMod val="75000"/>
                    <a:lumOff val="25000"/>
                  </a:schemeClr>
                </a:solidFill>
              </a:rPr>
              <a:t>Also at the venule end of the capillary, the </a:t>
            </a:r>
            <a:r>
              <a:rPr lang="en-US" sz="2400" b="1" dirty="0">
                <a:solidFill>
                  <a:schemeClr val="tx1">
                    <a:lumMod val="75000"/>
                    <a:lumOff val="25000"/>
                  </a:schemeClr>
                </a:solidFill>
              </a:rPr>
              <a:t>water potential </a:t>
            </a:r>
            <a:r>
              <a:rPr lang="en-US" sz="2400" dirty="0">
                <a:solidFill>
                  <a:schemeClr val="tx1">
                    <a:lumMod val="75000"/>
                    <a:lumOff val="25000"/>
                  </a:schemeClr>
                </a:solidFill>
              </a:rPr>
              <a:t>is lower than in the tissue because of the plasma proteins in the capillary</a:t>
            </a:r>
          </a:p>
          <a:p>
            <a:r>
              <a:rPr lang="en-US" sz="2400" dirty="0">
                <a:solidFill>
                  <a:schemeClr val="tx1">
                    <a:lumMod val="75000"/>
                    <a:lumOff val="25000"/>
                  </a:schemeClr>
                </a:solidFill>
              </a:rPr>
              <a:t>This generates high </a:t>
            </a:r>
            <a:r>
              <a:rPr lang="en-US" sz="2400" b="1" dirty="0">
                <a:solidFill>
                  <a:schemeClr val="tx1">
                    <a:lumMod val="75000"/>
                    <a:lumOff val="25000"/>
                  </a:schemeClr>
                </a:solidFill>
              </a:rPr>
              <a:t>oncotic pressure (osmotic pressure)</a:t>
            </a:r>
          </a:p>
          <a:p>
            <a:r>
              <a:rPr lang="en-US" sz="2400" b="1" dirty="0">
                <a:solidFill>
                  <a:schemeClr val="tx1">
                    <a:lumMod val="75000"/>
                    <a:lumOff val="25000"/>
                  </a:schemeClr>
                </a:solidFill>
              </a:rPr>
              <a:t>The high oncotic pressure and lower water potential lead to</a:t>
            </a:r>
            <a:r>
              <a:rPr lang="en-US" sz="2400" b="1" u="sng" dirty="0">
                <a:solidFill>
                  <a:schemeClr val="tx1">
                    <a:lumMod val="75000"/>
                    <a:lumOff val="25000"/>
                  </a:schemeClr>
                </a:solidFill>
              </a:rPr>
              <a:t> some </a:t>
            </a:r>
            <a:r>
              <a:rPr lang="en-US" sz="2400" b="1" dirty="0">
                <a:solidFill>
                  <a:schemeClr val="tx1">
                    <a:lumMod val="75000"/>
                    <a:lumOff val="25000"/>
                  </a:schemeClr>
                </a:solidFill>
              </a:rPr>
              <a:t>water re-entering the capillary at the venule end </a:t>
            </a:r>
          </a:p>
          <a:p>
            <a:r>
              <a:rPr lang="en-US" sz="2400" b="1" dirty="0">
                <a:solidFill>
                  <a:schemeClr val="tx1">
                    <a:lumMod val="75000"/>
                    <a:lumOff val="25000"/>
                  </a:schemeClr>
                </a:solidFill>
              </a:rPr>
              <a:t>Net movement of water = in</a:t>
            </a:r>
          </a:p>
          <a:p>
            <a:endParaRPr lang="en-US" sz="2400" dirty="0">
              <a:solidFill>
                <a:schemeClr val="tx1">
                  <a:lumMod val="75000"/>
                  <a:lumOff val="25000"/>
                </a:schemeClr>
              </a:solidFill>
            </a:endParaRPr>
          </a:p>
          <a:p>
            <a:r>
              <a:rPr lang="en-US" sz="2400" dirty="0">
                <a:solidFill>
                  <a:schemeClr val="tx1">
                    <a:lumMod val="75000"/>
                    <a:lumOff val="25000"/>
                  </a:schemeClr>
                </a:solidFill>
              </a:rPr>
              <a:t>Click </a:t>
            </a:r>
            <a:r>
              <a:rPr lang="en-US" sz="2400" dirty="0">
                <a:solidFill>
                  <a:schemeClr val="tx1">
                    <a:lumMod val="75000"/>
                    <a:lumOff val="25000"/>
                  </a:schemeClr>
                </a:solidFill>
                <a:hlinkClick r:id="rId3"/>
              </a:rPr>
              <a:t>here</a:t>
            </a:r>
            <a:r>
              <a:rPr lang="en-US" sz="2400" dirty="0">
                <a:solidFill>
                  <a:schemeClr val="tx1">
                    <a:lumMod val="75000"/>
                    <a:lumOff val="25000"/>
                  </a:schemeClr>
                </a:solidFill>
              </a:rPr>
              <a:t> for tissue fluid video</a:t>
            </a:r>
          </a:p>
          <a:p>
            <a:endParaRPr lang="en-US" dirty="0">
              <a:solidFill>
                <a:schemeClr val="tx1">
                  <a:lumMod val="75000"/>
                  <a:lumOff val="25000"/>
                </a:schemeClr>
              </a:solidFill>
            </a:endParaRPr>
          </a:p>
        </p:txBody>
      </p:sp>
      <p:sp>
        <p:nvSpPr>
          <p:cNvPr id="29" name="Rectangle 19">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1">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125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771"/>
            <a:ext cx="3200400" cy="914400"/>
          </a:xfrm>
        </p:spPr>
        <p:txBody>
          <a:bodyPr>
            <a:normAutofit/>
          </a:bodyPr>
          <a:lstStyle/>
          <a:p>
            <a:r>
              <a:rPr lang="en-GB" b="1" dirty="0"/>
              <a:t>Lymph fluid</a:t>
            </a:r>
          </a:p>
        </p:txBody>
      </p:sp>
      <p:sp>
        <p:nvSpPr>
          <p:cNvPr id="4" name="Text Placeholder 3"/>
          <p:cNvSpPr>
            <a:spLocks noGrp="1"/>
          </p:cNvSpPr>
          <p:nvPr>
            <p:ph type="body" sz="half" idx="2"/>
          </p:nvPr>
        </p:nvSpPr>
        <p:spPr>
          <a:xfrm>
            <a:off x="0" y="1035171"/>
            <a:ext cx="4068592" cy="5270033"/>
          </a:xfrm>
        </p:spPr>
        <p:txBody>
          <a:bodyPr>
            <a:normAutofit lnSpcReduction="10000"/>
          </a:bodyPr>
          <a:lstStyle/>
          <a:p>
            <a:r>
              <a:rPr lang="en-GB" sz="2400" dirty="0"/>
              <a:t>Not all the fluid that was forced out of the capillary re-enters it</a:t>
            </a:r>
          </a:p>
          <a:p>
            <a:r>
              <a:rPr lang="en-GB" sz="2400" dirty="0"/>
              <a:t>Some fluid drains into the lymphatic system – made up of lymph vessels and lymph nodes</a:t>
            </a:r>
          </a:p>
          <a:p>
            <a:r>
              <a:rPr lang="en-GB" sz="2400" dirty="0"/>
              <a:t>This fluid is now termed lymph</a:t>
            </a:r>
          </a:p>
          <a:p>
            <a:r>
              <a:rPr lang="en-GB" sz="2400" dirty="0"/>
              <a:t>Lymph fluid flows through lymph nodes and vessels (containing valves to prevent backflow) up to the chest and empties back into the blood via the thoracic duct</a:t>
            </a:r>
          </a:p>
          <a:p>
            <a:r>
              <a:rPr lang="en-GB" sz="2400" dirty="0"/>
              <a:t> </a:t>
            </a:r>
          </a:p>
          <a:p>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21" t="14048" r="3576" b="5037"/>
          <a:stretch/>
        </p:blipFill>
        <p:spPr>
          <a:xfrm>
            <a:off x="4525792" y="414670"/>
            <a:ext cx="7209008" cy="5358809"/>
          </a:xfrm>
          <a:prstGeom prst="rect">
            <a:avLst/>
          </a:prstGeom>
          <a:ln>
            <a:noFill/>
          </a:ln>
        </p:spPr>
      </p:pic>
      <p:sp>
        <p:nvSpPr>
          <p:cNvPr id="7" name="Content Placeholder 6">
            <a:extLst>
              <a:ext uri="{FF2B5EF4-FFF2-40B4-BE49-F238E27FC236}">
                <a16:creationId xmlns:a16="http://schemas.microsoft.com/office/drawing/2014/main" id="{E8AE7A1E-B637-48F1-BE7B-C00253189C74}"/>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01341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9292" y="0"/>
            <a:ext cx="3645877" cy="6366293"/>
          </a:xfrm>
        </p:spPr>
      </p:pic>
      <p:sp>
        <p:nvSpPr>
          <p:cNvPr id="4" name="TextBox 3">
            <a:extLst>
              <a:ext uri="{FF2B5EF4-FFF2-40B4-BE49-F238E27FC236}">
                <a16:creationId xmlns:a16="http://schemas.microsoft.com/office/drawing/2014/main" id="{471DAB5D-1D6D-49A6-ABBE-353D20094B32}"/>
              </a:ext>
            </a:extLst>
          </p:cNvPr>
          <p:cNvSpPr txBox="1"/>
          <p:nvPr/>
        </p:nvSpPr>
        <p:spPr>
          <a:xfrm>
            <a:off x="4876909" y="5233038"/>
            <a:ext cx="6605013" cy="646331"/>
          </a:xfrm>
          <a:prstGeom prst="rect">
            <a:avLst/>
          </a:prstGeom>
          <a:noFill/>
        </p:spPr>
        <p:txBody>
          <a:bodyPr wrap="none" rtlCol="0">
            <a:spAutoFit/>
          </a:bodyPr>
          <a:lstStyle/>
          <a:p>
            <a:r>
              <a:rPr lang="en-GB" dirty="0"/>
              <a:t>Lymphoedema = swelling in tissues caused by disruption or blockage</a:t>
            </a:r>
          </a:p>
          <a:p>
            <a:r>
              <a:rPr lang="en-GB" dirty="0"/>
              <a:t>In lymph vessels</a:t>
            </a:r>
          </a:p>
        </p:txBody>
      </p:sp>
      <p:pic>
        <p:nvPicPr>
          <p:cNvPr id="1026" name="Picture 2" descr="LYMPHOEDEMA - Lab Medica Healthcare">
            <a:extLst>
              <a:ext uri="{FF2B5EF4-FFF2-40B4-BE49-F238E27FC236}">
                <a16:creationId xmlns:a16="http://schemas.microsoft.com/office/drawing/2014/main" id="{16BA013D-7775-41CE-846E-BFBFDF2B5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624" y="198353"/>
            <a:ext cx="8476376" cy="476796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A9B93A92-B0F7-4A8C-81B3-A4DE18B49354}"/>
              </a:ext>
            </a:extLst>
          </p:cNvPr>
          <p:cNvSpPr>
            <a:spLocks noGrp="1"/>
          </p:cNvSpPr>
          <p:nvPr>
            <p:ph sz="quarter" idx="4"/>
          </p:nvPr>
        </p:nvSpPr>
        <p:spPr>
          <a:xfrm>
            <a:off x="8534400" y="5380892"/>
            <a:ext cx="2621280" cy="488202"/>
          </a:xfrm>
        </p:spPr>
        <p:txBody>
          <a:bodyPr/>
          <a:lstStyle/>
          <a:p>
            <a:endParaRPr lang="en-GB" dirty="0"/>
          </a:p>
        </p:txBody>
      </p:sp>
    </p:spTree>
    <p:extLst>
      <p:ext uri="{BB962C8B-B14F-4D97-AF65-F5344CB8AC3E}">
        <p14:creationId xmlns:p14="http://schemas.microsoft.com/office/powerpoint/2010/main" val="71807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D5A85-8FE3-43EE-AF60-AA254B0A0EC3}"/>
              </a:ext>
            </a:extLst>
          </p:cNvPr>
          <p:cNvSpPr>
            <a:spLocks noGrp="1"/>
          </p:cNvSpPr>
          <p:nvPr>
            <p:ph type="title"/>
          </p:nvPr>
        </p:nvSpPr>
        <p:spPr>
          <a:xfrm>
            <a:off x="5181601" y="634946"/>
            <a:ext cx="6368142" cy="1450757"/>
          </a:xfrm>
        </p:spPr>
        <p:txBody>
          <a:bodyPr>
            <a:normAutofit/>
          </a:bodyPr>
          <a:lstStyle/>
          <a:p>
            <a:r>
              <a:rPr lang="en-GB" sz="5400">
                <a:solidFill>
                  <a:srgbClr val="A43C22"/>
                </a:solidFill>
              </a:rPr>
              <a:t>Recap time</a:t>
            </a:r>
          </a:p>
        </p:txBody>
      </p:sp>
      <p:pic>
        <p:nvPicPr>
          <p:cNvPr id="4" name="Picture 3" descr="A heart-shaped paper origami">
            <a:extLst>
              <a:ext uri="{FF2B5EF4-FFF2-40B4-BE49-F238E27FC236}">
                <a16:creationId xmlns:a16="http://schemas.microsoft.com/office/drawing/2014/main" id="{259AD337-CE46-493C-A1A3-05968B3752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114" r="24075"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ED0533-E203-48E9-A64B-62D7C3CF621C}"/>
              </a:ext>
            </a:extLst>
          </p:cNvPr>
          <p:cNvSpPr>
            <a:spLocks noGrp="1"/>
          </p:cNvSpPr>
          <p:nvPr>
            <p:ph idx="1"/>
          </p:nvPr>
        </p:nvSpPr>
        <p:spPr>
          <a:xfrm>
            <a:off x="5181601" y="2198914"/>
            <a:ext cx="6368142" cy="3670180"/>
          </a:xfrm>
        </p:spPr>
        <p:txBody>
          <a:bodyPr>
            <a:normAutofit/>
          </a:bodyPr>
          <a:lstStyle/>
          <a:p>
            <a:r>
              <a:rPr lang="en-GB" sz="2400" dirty="0"/>
              <a:t>Briefly summarise how lymph fluid forms, including the key terms arteriole end, venule end, hydrostatic pressure, oncotic pressure, water potential, net movement of water out, net movement of water in</a:t>
            </a:r>
          </a:p>
        </p:txBody>
      </p:sp>
    </p:spTree>
    <p:extLst>
      <p:ext uri="{BB962C8B-B14F-4D97-AF65-F5344CB8AC3E}">
        <p14:creationId xmlns:p14="http://schemas.microsoft.com/office/powerpoint/2010/main" val="329681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a:t>
            </a:r>
          </a:p>
        </p:txBody>
      </p:sp>
      <p:sp>
        <p:nvSpPr>
          <p:cNvPr id="3" name="Content Placeholder 2"/>
          <p:cNvSpPr>
            <a:spLocks noGrp="1"/>
          </p:cNvSpPr>
          <p:nvPr>
            <p:ph idx="1"/>
          </p:nvPr>
        </p:nvSpPr>
        <p:spPr/>
        <p:txBody>
          <a:bodyPr/>
          <a:lstStyle/>
          <a:p>
            <a:r>
              <a:rPr lang="en-GB" dirty="0"/>
              <a:t>“Students should demonstrate an understanding of the mammalian circulatory system and basic heart and blood vessel anatomy. Students should demonstrate an understanding of the lymphatic system and how tissue fluid is formed.”</a:t>
            </a:r>
          </a:p>
        </p:txBody>
      </p:sp>
    </p:spTree>
    <p:extLst>
      <p:ext uri="{BB962C8B-B14F-4D97-AF65-F5344CB8AC3E}">
        <p14:creationId xmlns:p14="http://schemas.microsoft.com/office/powerpoint/2010/main" val="253513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 between blood, tissue fluid and lymph fluid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352986"/>
              </p:ext>
            </p:extLst>
          </p:nvPr>
        </p:nvGraphicFramePr>
        <p:xfrm>
          <a:off x="1096963" y="1846263"/>
          <a:ext cx="10058400" cy="421132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375284910"/>
                    </a:ext>
                  </a:extLst>
                </a:gridCol>
                <a:gridCol w="2011680">
                  <a:extLst>
                    <a:ext uri="{9D8B030D-6E8A-4147-A177-3AD203B41FA5}">
                      <a16:colId xmlns:a16="http://schemas.microsoft.com/office/drawing/2014/main" val="914720950"/>
                    </a:ext>
                  </a:extLst>
                </a:gridCol>
                <a:gridCol w="2011680">
                  <a:extLst>
                    <a:ext uri="{9D8B030D-6E8A-4147-A177-3AD203B41FA5}">
                      <a16:colId xmlns:a16="http://schemas.microsoft.com/office/drawing/2014/main" val="1265430405"/>
                    </a:ext>
                  </a:extLst>
                </a:gridCol>
                <a:gridCol w="2011680">
                  <a:extLst>
                    <a:ext uri="{9D8B030D-6E8A-4147-A177-3AD203B41FA5}">
                      <a16:colId xmlns:a16="http://schemas.microsoft.com/office/drawing/2014/main" val="4033031818"/>
                    </a:ext>
                  </a:extLst>
                </a:gridCol>
                <a:gridCol w="2011680">
                  <a:extLst>
                    <a:ext uri="{9D8B030D-6E8A-4147-A177-3AD203B41FA5}">
                      <a16:colId xmlns:a16="http://schemas.microsoft.com/office/drawing/2014/main" val="2376973549"/>
                    </a:ext>
                  </a:extLst>
                </a:gridCol>
              </a:tblGrid>
              <a:tr h="370840">
                <a:tc>
                  <a:txBody>
                    <a:bodyPr/>
                    <a:lstStyle/>
                    <a:p>
                      <a:endParaRPr lang="en-GB" dirty="0"/>
                    </a:p>
                  </a:txBody>
                  <a:tcPr/>
                </a:tc>
                <a:tc>
                  <a:txBody>
                    <a:bodyPr/>
                    <a:lstStyle/>
                    <a:p>
                      <a:r>
                        <a:rPr lang="en-GB" dirty="0"/>
                        <a:t>Blood</a:t>
                      </a:r>
                    </a:p>
                  </a:txBody>
                  <a:tcPr/>
                </a:tc>
                <a:tc>
                  <a:txBody>
                    <a:bodyPr/>
                    <a:lstStyle/>
                    <a:p>
                      <a:r>
                        <a:rPr lang="en-GB" dirty="0"/>
                        <a:t>Tissue fluid</a:t>
                      </a:r>
                    </a:p>
                  </a:txBody>
                  <a:tcPr/>
                </a:tc>
                <a:tc>
                  <a:txBody>
                    <a:bodyPr/>
                    <a:lstStyle/>
                    <a:p>
                      <a:r>
                        <a:rPr lang="en-GB" dirty="0"/>
                        <a:t>Lymph fluid</a:t>
                      </a:r>
                    </a:p>
                  </a:txBody>
                  <a:tcPr/>
                </a:tc>
                <a:tc>
                  <a:txBody>
                    <a:bodyPr/>
                    <a:lstStyle/>
                    <a:p>
                      <a:r>
                        <a:rPr lang="en-GB" dirty="0"/>
                        <a:t>comment</a:t>
                      </a:r>
                    </a:p>
                  </a:txBody>
                  <a:tcPr/>
                </a:tc>
                <a:extLst>
                  <a:ext uri="{0D108BD9-81ED-4DB2-BD59-A6C34878D82A}">
                    <a16:rowId xmlns:a16="http://schemas.microsoft.com/office/drawing/2014/main" val="1079268243"/>
                  </a:ext>
                </a:extLst>
              </a:tr>
              <a:tr h="370840">
                <a:tc>
                  <a:txBody>
                    <a:bodyPr/>
                    <a:lstStyle/>
                    <a:p>
                      <a:r>
                        <a:rPr lang="en-GB" dirty="0"/>
                        <a:t>Red blood cells</a:t>
                      </a:r>
                    </a:p>
                  </a:txBody>
                  <a:tcPr/>
                </a:tc>
                <a:tc>
                  <a:txBody>
                    <a:bodyPr/>
                    <a:lstStyle/>
                    <a:p>
                      <a:r>
                        <a:rPr lang="en-GB" dirty="0"/>
                        <a:t>Yes</a:t>
                      </a:r>
                    </a:p>
                  </a:txBody>
                  <a:tcPr/>
                </a:tc>
                <a:tc>
                  <a:txBody>
                    <a:bodyPr/>
                    <a:lstStyle/>
                    <a:p>
                      <a:r>
                        <a:rPr lang="en-GB"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a:t>
                      </a:r>
                    </a:p>
                    <a:p>
                      <a:endParaRPr lang="en-GB" dirty="0"/>
                    </a:p>
                  </a:txBody>
                  <a:tcPr/>
                </a:tc>
                <a:tc>
                  <a:txBody>
                    <a:bodyPr/>
                    <a:lstStyle/>
                    <a:p>
                      <a:r>
                        <a:rPr lang="en-GB" dirty="0"/>
                        <a:t>RBCs too big to leave capillary</a:t>
                      </a:r>
                    </a:p>
                  </a:txBody>
                  <a:tcPr/>
                </a:tc>
                <a:extLst>
                  <a:ext uri="{0D108BD9-81ED-4DB2-BD59-A6C34878D82A}">
                    <a16:rowId xmlns:a16="http://schemas.microsoft.com/office/drawing/2014/main" val="583716941"/>
                  </a:ext>
                </a:extLst>
              </a:tr>
              <a:tr h="370840">
                <a:tc>
                  <a:txBody>
                    <a:bodyPr/>
                    <a:lstStyle/>
                    <a:p>
                      <a:r>
                        <a:rPr lang="en-GB" dirty="0"/>
                        <a:t>White blood cells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r>
                        <a:rPr lang="en-GB" dirty="0"/>
                        <a:t>Very few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r>
                        <a:rPr lang="en-GB" dirty="0"/>
                        <a:t>Only enter tissue during infection</a:t>
                      </a:r>
                    </a:p>
                  </a:txBody>
                  <a:tcPr/>
                </a:tc>
                <a:extLst>
                  <a:ext uri="{0D108BD9-81ED-4DB2-BD59-A6C34878D82A}">
                    <a16:rowId xmlns:a16="http://schemas.microsoft.com/office/drawing/2014/main" val="618524086"/>
                  </a:ext>
                </a:extLst>
              </a:tr>
              <a:tr h="370840">
                <a:tc>
                  <a:txBody>
                    <a:bodyPr/>
                    <a:lstStyle/>
                    <a:p>
                      <a:r>
                        <a:rPr lang="en-GB" dirty="0"/>
                        <a:t>Platelets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a:t>
                      </a:r>
                    </a:p>
                    <a:p>
                      <a:endParaRPr lang="en-GB" dirty="0"/>
                    </a:p>
                  </a:txBody>
                  <a:tcPr/>
                </a:tc>
                <a:tc>
                  <a:txBody>
                    <a:bodyPr/>
                    <a:lstStyle/>
                    <a:p>
                      <a:endParaRPr lang="en-GB" dirty="0"/>
                    </a:p>
                  </a:txBody>
                  <a:tcPr/>
                </a:tc>
                <a:extLst>
                  <a:ext uri="{0D108BD9-81ED-4DB2-BD59-A6C34878D82A}">
                    <a16:rowId xmlns:a16="http://schemas.microsoft.com/office/drawing/2014/main" val="1605129696"/>
                  </a:ext>
                </a:extLst>
              </a:tr>
              <a:tr h="370840">
                <a:tc>
                  <a:txBody>
                    <a:bodyPr/>
                    <a:lstStyle/>
                    <a:p>
                      <a:r>
                        <a:rPr lang="en-GB" dirty="0"/>
                        <a:t>Proteins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r>
                        <a:rPr lang="en-GB" dirty="0"/>
                        <a:t>Very few</a:t>
                      </a:r>
                    </a:p>
                  </a:txBody>
                  <a:tcPr/>
                </a:tc>
                <a:tc>
                  <a:txBody>
                    <a:bodyPr/>
                    <a:lstStyle/>
                    <a:p>
                      <a:r>
                        <a:rPr lang="en-GB" dirty="0"/>
                        <a:t>Antibodies</a:t>
                      </a:r>
                    </a:p>
                  </a:txBody>
                  <a:tcPr/>
                </a:tc>
                <a:tc>
                  <a:txBody>
                    <a:bodyPr/>
                    <a:lstStyle/>
                    <a:p>
                      <a:r>
                        <a:rPr lang="en-GB" dirty="0"/>
                        <a:t>Most are too big to leave capillary</a:t>
                      </a:r>
                    </a:p>
                  </a:txBody>
                  <a:tcPr/>
                </a:tc>
                <a:extLst>
                  <a:ext uri="{0D108BD9-81ED-4DB2-BD59-A6C34878D82A}">
                    <a16:rowId xmlns:a16="http://schemas.microsoft.com/office/drawing/2014/main" val="676616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Water</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endParaRPr lang="en-GB"/>
                    </a:p>
                  </a:txBody>
                  <a:tcPr/>
                </a:tc>
                <a:extLst>
                  <a:ext uri="{0D108BD9-81ED-4DB2-BD59-A6C34878D82A}">
                    <a16:rowId xmlns:a16="http://schemas.microsoft.com/office/drawing/2014/main" val="201707041"/>
                  </a:ext>
                </a:extLst>
              </a:tr>
              <a:tr h="370840">
                <a:tc>
                  <a:txBody>
                    <a:bodyPr/>
                    <a:lstStyle/>
                    <a:p>
                      <a:r>
                        <a:rPr lang="en-GB" dirty="0"/>
                        <a:t>Dissolved solutes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r>
                        <a:rPr lang="en-GB" dirty="0"/>
                        <a:t>Solutes can move freely</a:t>
                      </a:r>
                    </a:p>
                  </a:txBody>
                  <a:tcPr/>
                </a:tc>
                <a:extLst>
                  <a:ext uri="{0D108BD9-81ED-4DB2-BD59-A6C34878D82A}">
                    <a16:rowId xmlns:a16="http://schemas.microsoft.com/office/drawing/2014/main" val="744449517"/>
                  </a:ext>
                </a:extLst>
              </a:tr>
            </a:tbl>
          </a:graphicData>
        </a:graphic>
      </p:graphicFrame>
    </p:spTree>
    <p:extLst>
      <p:ext uri="{BB962C8B-B14F-4D97-AF65-F5344CB8AC3E}">
        <p14:creationId xmlns:p14="http://schemas.microsoft.com/office/powerpoint/2010/main" val="334331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time – </a:t>
            </a:r>
            <a:r>
              <a:rPr lang="en-GB" sz="3600" dirty="0"/>
              <a:t>you know you love it!</a:t>
            </a:r>
          </a:p>
        </p:txBody>
      </p:sp>
      <p:sp>
        <p:nvSpPr>
          <p:cNvPr id="3" name="Content Placeholder 2"/>
          <p:cNvSpPr>
            <a:spLocks noGrp="1"/>
          </p:cNvSpPr>
          <p:nvPr>
            <p:ph idx="1"/>
          </p:nvPr>
        </p:nvSpPr>
        <p:spPr/>
        <p:txBody>
          <a:bodyPr>
            <a:normAutofit lnSpcReduction="10000"/>
          </a:bodyPr>
          <a:lstStyle/>
          <a:p>
            <a:r>
              <a:rPr lang="en-GB" dirty="0"/>
              <a:t>Is blood pressure highest in veins or arteries?</a:t>
            </a:r>
          </a:p>
          <a:p>
            <a:r>
              <a:rPr lang="en-GB" dirty="0"/>
              <a:t>Which row shows the most appropriate diameter for the vessels?</a:t>
            </a:r>
          </a:p>
          <a:p>
            <a:endParaRPr lang="en-GB" dirty="0"/>
          </a:p>
          <a:p>
            <a:endParaRPr lang="en-GB" dirty="0"/>
          </a:p>
          <a:p>
            <a:endParaRPr lang="en-GB" dirty="0"/>
          </a:p>
          <a:p>
            <a:endParaRPr lang="en-GB" dirty="0"/>
          </a:p>
          <a:p>
            <a:endParaRPr lang="en-GB" dirty="0"/>
          </a:p>
          <a:p>
            <a:r>
              <a:rPr lang="en-GB" dirty="0"/>
              <a:t>At the arteriole end of a capillary bed the hydrostatic pressure is 5.1kPa in a capillary and 0.13kPa in the space around the cells. Explain the effect this has on the movement of fluid between the capillary and the cell space.</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04658902"/>
              </p:ext>
            </p:extLst>
          </p:nvPr>
        </p:nvGraphicFramePr>
        <p:xfrm>
          <a:off x="1159164" y="2726574"/>
          <a:ext cx="8128000" cy="18491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100381354"/>
                    </a:ext>
                  </a:extLst>
                </a:gridCol>
                <a:gridCol w="1625600">
                  <a:extLst>
                    <a:ext uri="{9D8B030D-6E8A-4147-A177-3AD203B41FA5}">
                      <a16:colId xmlns:a16="http://schemas.microsoft.com/office/drawing/2014/main" val="3342524500"/>
                    </a:ext>
                  </a:extLst>
                </a:gridCol>
                <a:gridCol w="1625600">
                  <a:extLst>
                    <a:ext uri="{9D8B030D-6E8A-4147-A177-3AD203B41FA5}">
                      <a16:colId xmlns:a16="http://schemas.microsoft.com/office/drawing/2014/main" val="1292444207"/>
                    </a:ext>
                  </a:extLst>
                </a:gridCol>
                <a:gridCol w="1625600">
                  <a:extLst>
                    <a:ext uri="{9D8B030D-6E8A-4147-A177-3AD203B41FA5}">
                      <a16:colId xmlns:a16="http://schemas.microsoft.com/office/drawing/2014/main" val="1688055820"/>
                    </a:ext>
                  </a:extLst>
                </a:gridCol>
                <a:gridCol w="1625600">
                  <a:extLst>
                    <a:ext uri="{9D8B030D-6E8A-4147-A177-3AD203B41FA5}">
                      <a16:colId xmlns:a16="http://schemas.microsoft.com/office/drawing/2014/main" val="1109302216"/>
                    </a:ext>
                  </a:extLst>
                </a:gridCol>
              </a:tblGrid>
              <a:tr h="342361">
                <a:tc>
                  <a:txBody>
                    <a:bodyPr/>
                    <a:lstStyle/>
                    <a:p>
                      <a:endParaRPr lang="en-GB" dirty="0"/>
                    </a:p>
                  </a:txBody>
                  <a:tcPr/>
                </a:tc>
                <a:tc>
                  <a:txBody>
                    <a:bodyPr/>
                    <a:lstStyle/>
                    <a:p>
                      <a:r>
                        <a:rPr lang="en-GB" dirty="0"/>
                        <a:t>Artery</a:t>
                      </a:r>
                    </a:p>
                  </a:txBody>
                  <a:tcPr/>
                </a:tc>
                <a:tc>
                  <a:txBody>
                    <a:bodyPr/>
                    <a:lstStyle/>
                    <a:p>
                      <a:r>
                        <a:rPr lang="en-GB" dirty="0"/>
                        <a:t>Arteriole </a:t>
                      </a:r>
                    </a:p>
                  </a:txBody>
                  <a:tcPr/>
                </a:tc>
                <a:tc>
                  <a:txBody>
                    <a:bodyPr/>
                    <a:lstStyle/>
                    <a:p>
                      <a:r>
                        <a:rPr lang="en-GB" dirty="0"/>
                        <a:t>Capillary</a:t>
                      </a:r>
                    </a:p>
                  </a:txBody>
                  <a:tcPr/>
                </a:tc>
                <a:tc>
                  <a:txBody>
                    <a:bodyPr/>
                    <a:lstStyle/>
                    <a:p>
                      <a:r>
                        <a:rPr lang="en-GB" dirty="0"/>
                        <a:t>Vein</a:t>
                      </a:r>
                    </a:p>
                  </a:txBody>
                  <a:tcPr/>
                </a:tc>
                <a:extLst>
                  <a:ext uri="{0D108BD9-81ED-4DB2-BD59-A6C34878D82A}">
                    <a16:rowId xmlns:a16="http://schemas.microsoft.com/office/drawing/2014/main" val="1455025736"/>
                  </a:ext>
                </a:extLst>
              </a:tr>
              <a:tr h="370840">
                <a:tc>
                  <a:txBody>
                    <a:bodyPr/>
                    <a:lstStyle/>
                    <a:p>
                      <a:r>
                        <a:rPr lang="en-GB" dirty="0"/>
                        <a:t>A</a:t>
                      </a:r>
                    </a:p>
                  </a:txBody>
                  <a:tcPr/>
                </a:tc>
                <a:tc>
                  <a:txBody>
                    <a:bodyPr/>
                    <a:lstStyle/>
                    <a:p>
                      <a:r>
                        <a:rPr lang="en-GB" dirty="0"/>
                        <a:t>13mm</a:t>
                      </a:r>
                    </a:p>
                  </a:txBody>
                  <a:tcPr/>
                </a:tc>
                <a:tc>
                  <a:txBody>
                    <a:bodyPr/>
                    <a:lstStyle/>
                    <a:p>
                      <a:r>
                        <a:rPr lang="en-GB" dirty="0"/>
                        <a:t>8µm</a:t>
                      </a:r>
                    </a:p>
                  </a:txBody>
                  <a:tcPr/>
                </a:tc>
                <a:tc>
                  <a:txBody>
                    <a:bodyPr/>
                    <a:lstStyle/>
                    <a:p>
                      <a:r>
                        <a:rPr lang="en-GB" dirty="0"/>
                        <a:t>2cm</a:t>
                      </a:r>
                    </a:p>
                  </a:txBody>
                  <a:tcPr/>
                </a:tc>
                <a:tc>
                  <a:txBody>
                    <a:bodyPr/>
                    <a:lstStyle/>
                    <a:p>
                      <a:r>
                        <a:rPr lang="en-GB" dirty="0"/>
                        <a:t>200µm</a:t>
                      </a:r>
                    </a:p>
                  </a:txBody>
                  <a:tcPr/>
                </a:tc>
                <a:extLst>
                  <a:ext uri="{0D108BD9-81ED-4DB2-BD59-A6C34878D82A}">
                    <a16:rowId xmlns:a16="http://schemas.microsoft.com/office/drawing/2014/main" val="3995465327"/>
                  </a:ext>
                </a:extLst>
              </a:tr>
              <a:tr h="370840">
                <a:tc>
                  <a:txBody>
                    <a:bodyPr/>
                    <a:lstStyle/>
                    <a:p>
                      <a:r>
                        <a:rPr lang="en-GB" dirty="0"/>
                        <a:t>B</a:t>
                      </a:r>
                    </a:p>
                  </a:txBody>
                  <a:tcPr/>
                </a:tc>
                <a:tc>
                  <a:txBody>
                    <a:bodyPr/>
                    <a:lstStyle/>
                    <a:p>
                      <a:r>
                        <a:rPr lang="en-GB" dirty="0"/>
                        <a:t>8µm</a:t>
                      </a:r>
                    </a:p>
                  </a:txBody>
                  <a:tcPr/>
                </a:tc>
                <a:tc>
                  <a:txBody>
                    <a:bodyPr/>
                    <a:lstStyle/>
                    <a:p>
                      <a:r>
                        <a:rPr lang="en-GB" dirty="0"/>
                        <a:t>2cm</a:t>
                      </a:r>
                    </a:p>
                  </a:txBody>
                  <a:tcPr/>
                </a:tc>
                <a:tc>
                  <a:txBody>
                    <a:bodyPr/>
                    <a:lstStyle/>
                    <a:p>
                      <a:r>
                        <a:rPr lang="en-GB" dirty="0"/>
                        <a:t>200µm</a:t>
                      </a:r>
                    </a:p>
                  </a:txBody>
                  <a:tcPr/>
                </a:tc>
                <a:tc>
                  <a:txBody>
                    <a:bodyPr/>
                    <a:lstStyle/>
                    <a:p>
                      <a:r>
                        <a:rPr lang="en-GB" dirty="0"/>
                        <a:t>13mm</a:t>
                      </a:r>
                    </a:p>
                  </a:txBody>
                  <a:tcPr/>
                </a:tc>
                <a:extLst>
                  <a:ext uri="{0D108BD9-81ED-4DB2-BD59-A6C34878D82A}">
                    <a16:rowId xmlns:a16="http://schemas.microsoft.com/office/drawing/2014/main" val="624218225"/>
                  </a:ext>
                </a:extLst>
              </a:tr>
              <a:tr h="370840">
                <a:tc>
                  <a:txBody>
                    <a:bodyPr/>
                    <a:lstStyle/>
                    <a:p>
                      <a:r>
                        <a:rPr lang="en-GB" dirty="0"/>
                        <a:t>C</a:t>
                      </a:r>
                    </a:p>
                  </a:txBody>
                  <a:tcPr/>
                </a:tc>
                <a:tc>
                  <a:txBody>
                    <a:bodyPr/>
                    <a:lstStyle/>
                    <a:p>
                      <a:r>
                        <a:rPr lang="en-GB" dirty="0"/>
                        <a:t>200µm</a:t>
                      </a:r>
                    </a:p>
                  </a:txBody>
                  <a:tcPr/>
                </a:tc>
                <a:tc>
                  <a:txBody>
                    <a:bodyPr/>
                    <a:lstStyle/>
                    <a:p>
                      <a:r>
                        <a:rPr lang="en-GB" dirty="0"/>
                        <a:t>13mm</a:t>
                      </a:r>
                    </a:p>
                  </a:txBody>
                  <a:tcPr/>
                </a:tc>
                <a:tc>
                  <a:txBody>
                    <a:bodyPr/>
                    <a:lstStyle/>
                    <a:p>
                      <a:r>
                        <a:rPr lang="en-GB" dirty="0"/>
                        <a:t>2cm</a:t>
                      </a:r>
                    </a:p>
                  </a:txBody>
                  <a:tcPr/>
                </a:tc>
                <a:tc>
                  <a:txBody>
                    <a:bodyPr/>
                    <a:lstStyle/>
                    <a:p>
                      <a:r>
                        <a:rPr lang="en-GB" dirty="0"/>
                        <a:t>8µm</a:t>
                      </a:r>
                    </a:p>
                  </a:txBody>
                  <a:tcPr/>
                </a:tc>
                <a:extLst>
                  <a:ext uri="{0D108BD9-81ED-4DB2-BD59-A6C34878D82A}">
                    <a16:rowId xmlns:a16="http://schemas.microsoft.com/office/drawing/2014/main" val="4271330602"/>
                  </a:ext>
                </a:extLst>
              </a:tr>
              <a:tr h="370840">
                <a:tc>
                  <a:txBody>
                    <a:bodyPr/>
                    <a:lstStyle/>
                    <a:p>
                      <a:r>
                        <a:rPr lang="en-GB" dirty="0"/>
                        <a:t>D</a:t>
                      </a:r>
                    </a:p>
                  </a:txBody>
                  <a:tcPr/>
                </a:tc>
                <a:tc>
                  <a:txBody>
                    <a:bodyPr/>
                    <a:lstStyle/>
                    <a:p>
                      <a:r>
                        <a:rPr lang="en-GB" dirty="0"/>
                        <a:t>2cm</a:t>
                      </a:r>
                    </a:p>
                  </a:txBody>
                  <a:tcPr/>
                </a:tc>
                <a:tc>
                  <a:txBody>
                    <a:bodyPr/>
                    <a:lstStyle/>
                    <a:p>
                      <a:r>
                        <a:rPr lang="en-GB" dirty="0"/>
                        <a:t>200µm</a:t>
                      </a:r>
                    </a:p>
                  </a:txBody>
                  <a:tcPr/>
                </a:tc>
                <a:tc>
                  <a:txBody>
                    <a:bodyPr/>
                    <a:lstStyle/>
                    <a:p>
                      <a:r>
                        <a:rPr lang="en-GB" dirty="0"/>
                        <a:t>8µm</a:t>
                      </a:r>
                    </a:p>
                  </a:txBody>
                  <a:tcPr/>
                </a:tc>
                <a:tc>
                  <a:txBody>
                    <a:bodyPr/>
                    <a:lstStyle/>
                    <a:p>
                      <a:r>
                        <a:rPr lang="en-GB" dirty="0"/>
                        <a:t>13mm</a:t>
                      </a:r>
                    </a:p>
                  </a:txBody>
                  <a:tcPr/>
                </a:tc>
                <a:extLst>
                  <a:ext uri="{0D108BD9-81ED-4DB2-BD59-A6C34878D82A}">
                    <a16:rowId xmlns:a16="http://schemas.microsoft.com/office/drawing/2014/main" val="1616514557"/>
                  </a:ext>
                </a:extLst>
              </a:tr>
            </a:tbl>
          </a:graphicData>
        </a:graphic>
      </p:graphicFrame>
    </p:spTree>
    <p:extLst>
      <p:ext uri="{BB962C8B-B14F-4D97-AF65-F5344CB8AC3E}">
        <p14:creationId xmlns:p14="http://schemas.microsoft.com/office/powerpoint/2010/main" val="244073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93062"/>
          </a:xfrm>
        </p:spPr>
        <p:txBody>
          <a:bodyPr/>
          <a:lstStyle/>
          <a:p>
            <a:r>
              <a:rPr lang="en-GB" dirty="0"/>
              <a:t>The Heart </a:t>
            </a:r>
          </a:p>
        </p:txBody>
      </p:sp>
      <p:sp>
        <p:nvSpPr>
          <p:cNvPr id="3" name="Text Placeholder 2"/>
          <p:cNvSpPr>
            <a:spLocks noGrp="1"/>
          </p:cNvSpPr>
          <p:nvPr>
            <p:ph type="body" idx="1"/>
          </p:nvPr>
        </p:nvSpPr>
        <p:spPr/>
        <p:txBody>
          <a:bodyPr/>
          <a:lstStyle/>
          <a:p>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51913" y="1681469"/>
            <a:ext cx="5203767" cy="3938138"/>
          </a:xfrm>
        </p:spPr>
      </p:pic>
      <p:sp>
        <p:nvSpPr>
          <p:cNvPr id="5" name="Text Placeholder 4"/>
          <p:cNvSpPr>
            <a:spLocks noGrp="1"/>
          </p:cNvSpPr>
          <p:nvPr>
            <p:ph type="body" sz="quarter" idx="3"/>
          </p:nvPr>
        </p:nvSpPr>
        <p:spPr>
          <a:xfrm>
            <a:off x="6217920" y="1746300"/>
            <a:ext cx="4937760" cy="736282"/>
          </a:xfrm>
        </p:spPr>
        <p:txBody>
          <a:bodyPr/>
          <a:lstStyle/>
          <a:p>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097281" y="1737361"/>
            <a:ext cx="4721628" cy="3882246"/>
          </a:xfrm>
        </p:spPr>
      </p:pic>
    </p:spTree>
    <p:extLst>
      <p:ext uri="{BB962C8B-B14F-4D97-AF65-F5344CB8AC3E}">
        <p14:creationId xmlns:p14="http://schemas.microsoft.com/office/powerpoint/2010/main" val="3555769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Heart – two muscular pumps</a:t>
            </a:r>
          </a:p>
        </p:txBody>
      </p:sp>
      <p:sp>
        <p:nvSpPr>
          <p:cNvPr id="3" name="Content Placeholder 2"/>
          <p:cNvSpPr>
            <a:spLocks noGrp="1"/>
          </p:cNvSpPr>
          <p:nvPr>
            <p:ph idx="1"/>
          </p:nvPr>
        </p:nvSpPr>
        <p:spPr/>
        <p:txBody>
          <a:bodyPr/>
          <a:lstStyle/>
          <a:p>
            <a:r>
              <a:rPr lang="en-GB" dirty="0"/>
              <a:t>The right hand side of the heart pumps deoxygenated blood to the lungs</a:t>
            </a:r>
          </a:p>
          <a:p>
            <a:r>
              <a:rPr lang="en-GB" dirty="0"/>
              <a:t>The left hand side pumps oxygenated blood around the body</a:t>
            </a:r>
          </a:p>
          <a:p>
            <a:r>
              <a:rPr lang="en-GB" dirty="0"/>
              <a:t>Valves in the heart prevent blood flowing back the wrong way – why is this essential and what happens if valves fail?</a:t>
            </a:r>
          </a:p>
          <a:p>
            <a:r>
              <a:rPr lang="en-GB" dirty="0"/>
              <a:t>Atrioventricular valves separate the atria from the ventricles and stop blood passing back into the atria from the ventricle – the </a:t>
            </a:r>
            <a:r>
              <a:rPr lang="en-GB" b="1" dirty="0"/>
              <a:t>tricuspid </a:t>
            </a:r>
            <a:r>
              <a:rPr lang="en-GB" dirty="0"/>
              <a:t>on the right hand side between the atrium and ventricle, the </a:t>
            </a:r>
            <a:r>
              <a:rPr lang="en-GB" b="1" dirty="0"/>
              <a:t>mitral</a:t>
            </a:r>
            <a:r>
              <a:rPr lang="en-GB" dirty="0"/>
              <a:t> </a:t>
            </a:r>
            <a:r>
              <a:rPr lang="en-GB"/>
              <a:t>(bicuspid) valve </a:t>
            </a:r>
            <a:r>
              <a:rPr lang="en-GB" dirty="0"/>
              <a:t>on the left hand side between the atrium and ventricle</a:t>
            </a:r>
          </a:p>
          <a:p>
            <a:r>
              <a:rPr lang="en-GB" b="1" dirty="0"/>
              <a:t>Semi-lunar</a:t>
            </a:r>
            <a:r>
              <a:rPr lang="en-GB" dirty="0"/>
              <a:t> valves stop blood flowing back from the pulmonary artery and aorta into the ventricles</a:t>
            </a:r>
          </a:p>
          <a:p>
            <a:r>
              <a:rPr lang="en-GB" dirty="0"/>
              <a:t>Valves open one way depending on pressure</a:t>
            </a:r>
          </a:p>
        </p:txBody>
      </p:sp>
    </p:spTree>
    <p:extLst>
      <p:ext uri="{BB962C8B-B14F-4D97-AF65-F5344CB8AC3E}">
        <p14:creationId xmlns:p14="http://schemas.microsoft.com/office/powerpoint/2010/main" val="16391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21" y="0"/>
            <a:ext cx="11081958" cy="6858000"/>
          </a:xfrm>
          <a:prstGeom prst="rect">
            <a:avLst/>
          </a:prstGeom>
        </p:spPr>
      </p:pic>
    </p:spTree>
    <p:extLst>
      <p:ext uri="{BB962C8B-B14F-4D97-AF65-F5344CB8AC3E}">
        <p14:creationId xmlns:p14="http://schemas.microsoft.com/office/powerpoint/2010/main" val="400156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8424-31FB-4140-9CB5-54EDB508F282}"/>
              </a:ext>
            </a:extLst>
          </p:cNvPr>
          <p:cNvSpPr>
            <a:spLocks noGrp="1"/>
          </p:cNvSpPr>
          <p:nvPr>
            <p:ph type="title"/>
          </p:nvPr>
        </p:nvSpPr>
        <p:spPr/>
        <p:txBody>
          <a:bodyPr/>
          <a:lstStyle/>
          <a:p>
            <a:r>
              <a:rPr lang="en-GB" b="1" dirty="0"/>
              <a:t>Summary</a:t>
            </a:r>
          </a:p>
        </p:txBody>
      </p:sp>
      <p:sp>
        <p:nvSpPr>
          <p:cNvPr id="3" name="Content Placeholder 2">
            <a:extLst>
              <a:ext uri="{FF2B5EF4-FFF2-40B4-BE49-F238E27FC236}">
                <a16:creationId xmlns:a16="http://schemas.microsoft.com/office/drawing/2014/main" id="{3057369A-6A24-4693-8752-BD259907D100}"/>
              </a:ext>
            </a:extLst>
          </p:cNvPr>
          <p:cNvSpPr>
            <a:spLocks noGrp="1"/>
          </p:cNvSpPr>
          <p:nvPr>
            <p:ph idx="1"/>
          </p:nvPr>
        </p:nvSpPr>
        <p:spPr/>
        <p:txBody>
          <a:bodyPr/>
          <a:lstStyle/>
          <a:p>
            <a:r>
              <a:rPr lang="en-GB" sz="2400" dirty="0"/>
              <a:t>Mammals have a double circulatory system divided into the pulmonary circulation and the systemic circulation</a:t>
            </a:r>
          </a:p>
          <a:p>
            <a:r>
              <a:rPr lang="en-GB" sz="2400" dirty="0"/>
              <a:t>Five types of blood vessels – arteries, arterioles, capillaries, venules, veins</a:t>
            </a:r>
          </a:p>
          <a:p>
            <a:r>
              <a:rPr lang="en-GB" sz="2400" dirty="0"/>
              <a:t>Tissue fluid is formed from blood leaving the capillary bed</a:t>
            </a:r>
          </a:p>
          <a:p>
            <a:r>
              <a:rPr lang="en-GB" sz="2400" dirty="0"/>
              <a:t>Net movement of fluid is out at the arteriole end of capillary (high hydrostatic pressure) and net movement of fluid is in at the venule end of capillary bed (high oncotic/osmotic pressure’ lower water potential)</a:t>
            </a:r>
          </a:p>
          <a:p>
            <a:endParaRPr lang="en-GB" dirty="0"/>
          </a:p>
        </p:txBody>
      </p:sp>
      <p:pic>
        <p:nvPicPr>
          <p:cNvPr id="4" name="Picture 3" descr="A heart-shaped paper origami">
            <a:extLst>
              <a:ext uri="{FF2B5EF4-FFF2-40B4-BE49-F238E27FC236}">
                <a16:creationId xmlns:a16="http://schemas.microsoft.com/office/drawing/2014/main" id="{9577BBE1-09E7-44BF-9D99-B662F2A821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4" t="12995" r="22902" b="21295"/>
          <a:stretch/>
        </p:blipFill>
        <p:spPr>
          <a:xfrm>
            <a:off x="8995144" y="180753"/>
            <a:ext cx="1541721" cy="1446028"/>
          </a:xfrm>
          <a:prstGeom prst="rect">
            <a:avLst/>
          </a:prstGeom>
          <a:effectLst>
            <a:softEdge rad="127000"/>
          </a:effectLst>
        </p:spPr>
      </p:pic>
    </p:spTree>
    <p:extLst>
      <p:ext uri="{BB962C8B-B14F-4D97-AF65-F5344CB8AC3E}">
        <p14:creationId xmlns:p14="http://schemas.microsoft.com/office/powerpoint/2010/main" val="314346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aims</a:t>
            </a:r>
          </a:p>
        </p:txBody>
      </p:sp>
      <p:sp>
        <p:nvSpPr>
          <p:cNvPr id="3" name="Content Placeholder 2"/>
          <p:cNvSpPr>
            <a:spLocks noGrp="1"/>
          </p:cNvSpPr>
          <p:nvPr>
            <p:ph idx="1"/>
          </p:nvPr>
        </p:nvSpPr>
        <p:spPr/>
        <p:txBody>
          <a:bodyPr/>
          <a:lstStyle/>
          <a:p>
            <a:r>
              <a:rPr lang="en-GB" dirty="0"/>
              <a:t>By the end of the lesson, students will be able to:</a:t>
            </a:r>
          </a:p>
          <a:p>
            <a:pPr marL="457200" indent="-457200">
              <a:buFont typeface="+mj-lt"/>
              <a:buAutoNum type="arabicPeriod"/>
            </a:pPr>
            <a:r>
              <a:rPr lang="en-GB" dirty="0"/>
              <a:t>Describe the mammalian circulatory system, basic heart and blood vessel anatomy</a:t>
            </a:r>
          </a:p>
          <a:p>
            <a:pPr marL="457200" indent="-457200">
              <a:buFont typeface="+mj-lt"/>
              <a:buAutoNum type="arabicPeriod"/>
            </a:pPr>
            <a:r>
              <a:rPr lang="en-GB" dirty="0"/>
              <a:t>Describe the differences between blood, tissue fluid and lymph</a:t>
            </a:r>
          </a:p>
        </p:txBody>
      </p:sp>
      <p:pic>
        <p:nvPicPr>
          <p:cNvPr id="4" name="Picture 3" descr="A heart-shaped paper origami">
            <a:extLst>
              <a:ext uri="{FF2B5EF4-FFF2-40B4-BE49-F238E27FC236}">
                <a16:creationId xmlns:a16="http://schemas.microsoft.com/office/drawing/2014/main" id="{12C7EC75-7A9A-4CB4-8A05-6F31959848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4" t="12995" r="22902" b="21295"/>
          <a:stretch/>
        </p:blipFill>
        <p:spPr>
          <a:xfrm>
            <a:off x="9035766" y="178229"/>
            <a:ext cx="1541721" cy="1446028"/>
          </a:xfrm>
          <a:prstGeom prst="rect">
            <a:avLst/>
          </a:prstGeom>
          <a:effectLst>
            <a:softEdge rad="127000"/>
          </a:effectLst>
        </p:spPr>
      </p:pic>
    </p:spTree>
    <p:extLst>
      <p:ext uri="{BB962C8B-B14F-4D97-AF65-F5344CB8AC3E}">
        <p14:creationId xmlns:p14="http://schemas.microsoft.com/office/powerpoint/2010/main" val="10627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a:normAutofit/>
          </a:bodyPr>
          <a:lstStyle/>
          <a:p>
            <a:r>
              <a:rPr lang="en-GB" dirty="0"/>
              <a:t>Lesson aims</a:t>
            </a:r>
          </a:p>
        </p:txBody>
      </p:sp>
      <p:pic>
        <p:nvPicPr>
          <p:cNvPr id="4" name="Picture 3" descr="A heart-shaped paper origami">
            <a:extLst>
              <a:ext uri="{FF2B5EF4-FFF2-40B4-BE49-F238E27FC236}">
                <a16:creationId xmlns:a16="http://schemas.microsoft.com/office/drawing/2014/main" id="{8027E734-A8B2-48A9-A126-ED571A0836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283" r="21249" b="2"/>
          <a:stretch/>
        </p:blipFill>
        <p:spPr>
          <a:xfrm>
            <a:off x="633999" y="640081"/>
            <a:ext cx="4001315" cy="5314406"/>
          </a:xfrm>
          <a:prstGeom prst="rect">
            <a:avLst/>
          </a:prstGeom>
        </p:spPr>
      </p:pic>
      <p:cxnSp>
        <p:nvCxnSpPr>
          <p:cNvPr id="11" name="Straight Connector 1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4769" y="2198914"/>
            <a:ext cx="6574973" cy="3670180"/>
          </a:xfrm>
        </p:spPr>
        <p:txBody>
          <a:bodyPr>
            <a:normAutofit/>
          </a:bodyPr>
          <a:lstStyle/>
          <a:p>
            <a:r>
              <a:rPr lang="en-GB" dirty="0"/>
              <a:t>By the end of the lesson, students will be able to:</a:t>
            </a:r>
          </a:p>
          <a:p>
            <a:pPr marL="457200" indent="-457200">
              <a:buFont typeface="+mj-lt"/>
              <a:buAutoNum type="arabicPeriod"/>
            </a:pPr>
            <a:r>
              <a:rPr lang="en-GB" dirty="0"/>
              <a:t>Describe the mammalian circulatory system, basic heart and blood vessel anatomy</a:t>
            </a:r>
          </a:p>
          <a:p>
            <a:pPr marL="457200" indent="-457200">
              <a:buFont typeface="+mj-lt"/>
              <a:buAutoNum type="arabicPeriod"/>
            </a:pPr>
            <a:r>
              <a:rPr lang="en-GB" dirty="0"/>
              <a:t>Describe the differences between blood, tissue fluid and lymph</a:t>
            </a:r>
          </a:p>
        </p:txBody>
      </p:sp>
      <p:sp>
        <p:nvSpPr>
          <p:cNvPr id="13" name="Rectangle 12">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731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C7548-FB50-44F8-B630-DC3C353CF01C}"/>
              </a:ext>
            </a:extLst>
          </p:cNvPr>
          <p:cNvSpPr>
            <a:spLocks noGrp="1"/>
          </p:cNvSpPr>
          <p:nvPr>
            <p:ph type="title"/>
          </p:nvPr>
        </p:nvSpPr>
        <p:spPr>
          <a:xfrm>
            <a:off x="4974771" y="634946"/>
            <a:ext cx="6574972" cy="1450757"/>
          </a:xfrm>
        </p:spPr>
        <p:txBody>
          <a:bodyPr>
            <a:normAutofit/>
          </a:bodyPr>
          <a:lstStyle/>
          <a:p>
            <a:r>
              <a:rPr lang="en-GB" dirty="0"/>
              <a:t>Circulatory systems</a:t>
            </a:r>
          </a:p>
        </p:txBody>
      </p:sp>
      <p:pic>
        <p:nvPicPr>
          <p:cNvPr id="4" name="Picture 3" descr="A heart-shaped paper origami">
            <a:extLst>
              <a:ext uri="{FF2B5EF4-FFF2-40B4-BE49-F238E27FC236}">
                <a16:creationId xmlns:a16="http://schemas.microsoft.com/office/drawing/2014/main" id="{548F2CFF-BCE9-46F4-9FCB-01C7DAFD9E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283" r="21249" b="2"/>
          <a:stretch/>
        </p:blipFill>
        <p:spPr>
          <a:xfrm>
            <a:off x="633999" y="640081"/>
            <a:ext cx="4001315" cy="5314406"/>
          </a:xfrm>
          <a:prstGeom prst="rect">
            <a:avLst/>
          </a:prstGeom>
        </p:spPr>
      </p:pic>
      <p:cxnSp>
        <p:nvCxnSpPr>
          <p:cNvPr id="11" name="Straight Connector 1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BADCCD-A614-4789-9567-16DFB0444DD9}"/>
              </a:ext>
            </a:extLst>
          </p:cNvPr>
          <p:cNvSpPr>
            <a:spLocks noGrp="1"/>
          </p:cNvSpPr>
          <p:nvPr>
            <p:ph idx="1"/>
          </p:nvPr>
        </p:nvSpPr>
        <p:spPr>
          <a:xfrm>
            <a:off x="4974769" y="2198914"/>
            <a:ext cx="6574973" cy="3670180"/>
          </a:xfrm>
        </p:spPr>
        <p:txBody>
          <a:bodyPr>
            <a:normAutofit/>
          </a:bodyPr>
          <a:lstStyle/>
          <a:p>
            <a:r>
              <a:rPr lang="en-GB" sz="2400" dirty="0"/>
              <a:t>If you’re single-celled, you can get everything you need by simple diffusion</a:t>
            </a:r>
          </a:p>
          <a:p>
            <a:r>
              <a:rPr lang="en-GB" sz="2400" dirty="0"/>
              <a:t>Bigger things (like us) need a circulatory (transport) system to ensure a constant supply of oxygen and glucose to our cells, and a means of removing waste before it build up and becomes toxic</a:t>
            </a:r>
          </a:p>
          <a:p>
            <a:r>
              <a:rPr lang="en-GB" sz="2400" dirty="0"/>
              <a:t>Two types of circulatory system – single and double </a:t>
            </a:r>
          </a:p>
        </p:txBody>
      </p:sp>
      <p:sp>
        <p:nvSpPr>
          <p:cNvPr id="13" name="Rectangle 12">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11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Circulatory system</a:t>
            </a:r>
          </a:p>
        </p:txBody>
      </p:sp>
      <p:sp>
        <p:nvSpPr>
          <p:cNvPr id="3" name="Content Placeholder 2"/>
          <p:cNvSpPr>
            <a:spLocks noGrp="1"/>
          </p:cNvSpPr>
          <p:nvPr>
            <p:ph idx="1"/>
          </p:nvPr>
        </p:nvSpPr>
        <p:spPr/>
        <p:txBody>
          <a:bodyPr>
            <a:normAutofit lnSpcReduction="10000"/>
          </a:bodyPr>
          <a:lstStyle/>
          <a:p>
            <a:r>
              <a:rPr lang="en-GB" sz="2800" dirty="0"/>
              <a:t>Mammals have a double circulatory (what does “double” mean in this context?) system which uses blood to transport substances</a:t>
            </a:r>
          </a:p>
          <a:p>
            <a:r>
              <a:rPr lang="en-GB" sz="2800" dirty="0"/>
              <a:t>Blood passes through the heart twice in one complete circuit of the body</a:t>
            </a:r>
          </a:p>
          <a:p>
            <a:r>
              <a:rPr lang="en-GB" sz="2800" dirty="0"/>
              <a:t>A single circulatory system means that blood passes through the heart once (fish have this type of circulatory system)</a:t>
            </a:r>
          </a:p>
          <a:p>
            <a:r>
              <a:rPr lang="en-GB" sz="2800" dirty="0"/>
              <a:t>A double circulatory system means that there is an extra push between the lungs and the rest of the body so blood travels faster and transport is better</a:t>
            </a:r>
          </a:p>
          <a:p>
            <a:endParaRPr lang="en-GB" sz="2800" dirty="0"/>
          </a:p>
          <a:p>
            <a:endParaRPr lang="en-GB" dirty="0"/>
          </a:p>
        </p:txBody>
      </p:sp>
      <p:pic>
        <p:nvPicPr>
          <p:cNvPr id="4" name="Picture 3" descr="A heart-shaped paper origami">
            <a:extLst>
              <a:ext uri="{FF2B5EF4-FFF2-40B4-BE49-F238E27FC236}">
                <a16:creationId xmlns:a16="http://schemas.microsoft.com/office/drawing/2014/main" id="{F3609EE6-6D65-4CDA-BD83-2892B62AF15F}"/>
              </a:ext>
            </a:extLst>
          </p:cNvPr>
          <p:cNvPicPr>
            <a:picLocks noChangeAspect="1"/>
          </p:cNvPicPr>
          <p:nvPr/>
        </p:nvPicPr>
        <p:blipFill rotWithShape="1">
          <a:blip r:embed="rId2">
            <a:extLst>
              <a:ext uri="{28A0092B-C50C-407E-A947-70E740481C1C}">
                <a14:useLocalDpi xmlns:a14="http://schemas.microsoft.com/office/drawing/2010/main" val="0"/>
              </a:ext>
            </a:extLst>
          </a:blip>
          <a:srcRect l="24554" t="12995" r="22902" b="21295"/>
          <a:stretch/>
        </p:blipFill>
        <p:spPr>
          <a:xfrm>
            <a:off x="9213520" y="178229"/>
            <a:ext cx="1541721" cy="1446028"/>
          </a:xfrm>
          <a:prstGeom prst="rect">
            <a:avLst/>
          </a:prstGeom>
          <a:effectLst>
            <a:softEdge rad="127000"/>
          </a:effectLst>
        </p:spPr>
      </p:pic>
    </p:spTree>
    <p:extLst>
      <p:ext uri="{BB962C8B-B14F-4D97-AF65-F5344CB8AC3E}">
        <p14:creationId xmlns:p14="http://schemas.microsoft.com/office/powerpoint/2010/main" val="30843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 y="257908"/>
            <a:ext cx="3856893" cy="1383323"/>
          </a:xfrm>
        </p:spPr>
        <p:txBody>
          <a:bodyPr/>
          <a:lstStyle/>
          <a:p>
            <a:r>
              <a:rPr lang="en-GB" b="1" dirty="0"/>
              <a:t>Circulatory system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092" y="691663"/>
            <a:ext cx="7596554" cy="5613542"/>
          </a:xfrm>
        </p:spPr>
      </p:pic>
      <p:sp>
        <p:nvSpPr>
          <p:cNvPr id="4" name="Text Placeholder 3"/>
          <p:cNvSpPr>
            <a:spLocks noGrp="1"/>
          </p:cNvSpPr>
          <p:nvPr>
            <p:ph type="body" sz="half" idx="2"/>
          </p:nvPr>
        </p:nvSpPr>
        <p:spPr>
          <a:xfrm>
            <a:off x="187569" y="1641231"/>
            <a:ext cx="3470031" cy="4663973"/>
          </a:xfrm>
        </p:spPr>
        <p:txBody>
          <a:bodyPr>
            <a:normAutofit/>
          </a:bodyPr>
          <a:lstStyle/>
          <a:p>
            <a:r>
              <a:rPr lang="en-GB" sz="2400" dirty="0"/>
              <a:t>The mammalian heart has two separate halves – left and right</a:t>
            </a:r>
          </a:p>
          <a:p>
            <a:r>
              <a:rPr lang="en-GB" sz="2400" dirty="0"/>
              <a:t>The right side of the heart pumps blood to the lungs to pick up oxygen – the </a:t>
            </a:r>
            <a:r>
              <a:rPr lang="en-GB" sz="2400" b="1" dirty="0"/>
              <a:t>pulmonary system</a:t>
            </a:r>
          </a:p>
          <a:p>
            <a:r>
              <a:rPr lang="en-GB" sz="2400" dirty="0"/>
              <a:t>The left side of the heart pumps the oxygenated blood around the body – the </a:t>
            </a:r>
            <a:r>
              <a:rPr lang="en-GB" sz="2400" b="1" dirty="0"/>
              <a:t>systemic system</a:t>
            </a:r>
          </a:p>
        </p:txBody>
      </p:sp>
      <p:pic>
        <p:nvPicPr>
          <p:cNvPr id="6" name="Picture 5" descr="A heart-shaped paper origami">
            <a:extLst>
              <a:ext uri="{FF2B5EF4-FFF2-40B4-BE49-F238E27FC236}">
                <a16:creationId xmlns:a16="http://schemas.microsoft.com/office/drawing/2014/main" id="{DB9039FE-4A42-4A9E-8F50-E8CD3CC9FC2F}"/>
              </a:ext>
            </a:extLst>
          </p:cNvPr>
          <p:cNvPicPr>
            <a:picLocks noChangeAspect="1"/>
          </p:cNvPicPr>
          <p:nvPr/>
        </p:nvPicPr>
        <p:blipFill rotWithShape="1">
          <a:blip r:embed="rId3">
            <a:extLst>
              <a:ext uri="{28A0092B-C50C-407E-A947-70E740481C1C}">
                <a14:useLocalDpi xmlns:a14="http://schemas.microsoft.com/office/drawing/2010/main" val="0"/>
              </a:ext>
            </a:extLst>
          </a:blip>
          <a:srcRect l="24554" t="12995" r="22902" b="21295"/>
          <a:stretch/>
        </p:blipFill>
        <p:spPr>
          <a:xfrm>
            <a:off x="4044462" y="0"/>
            <a:ext cx="1541721" cy="1446028"/>
          </a:xfrm>
          <a:prstGeom prst="rect">
            <a:avLst/>
          </a:prstGeom>
          <a:effectLst>
            <a:softEdge rad="127000"/>
          </a:effectLst>
        </p:spPr>
      </p:pic>
    </p:spTree>
    <p:extLst>
      <p:ext uri="{BB962C8B-B14F-4D97-AF65-F5344CB8AC3E}">
        <p14:creationId xmlns:p14="http://schemas.microsoft.com/office/powerpoint/2010/main" val="183850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Circulatory system and blood vessels</a:t>
            </a:r>
          </a:p>
        </p:txBody>
      </p:sp>
      <p:sp>
        <p:nvSpPr>
          <p:cNvPr id="3" name="Content Placeholder 2"/>
          <p:cNvSpPr>
            <a:spLocks noGrp="1"/>
          </p:cNvSpPr>
          <p:nvPr>
            <p:ph idx="1"/>
          </p:nvPr>
        </p:nvSpPr>
        <p:spPr/>
        <p:txBody>
          <a:bodyPr/>
          <a:lstStyle/>
          <a:p>
            <a:r>
              <a:rPr lang="en-GB" dirty="0"/>
              <a:t>We (vertebrates) have a </a:t>
            </a:r>
            <a:r>
              <a:rPr lang="en-GB" b="1" dirty="0"/>
              <a:t>closed</a:t>
            </a:r>
            <a:r>
              <a:rPr lang="en-GB" dirty="0"/>
              <a:t> circulatory system – what does this mean?</a:t>
            </a:r>
          </a:p>
          <a:p>
            <a:r>
              <a:rPr lang="en-GB" dirty="0"/>
              <a:t>The heart pumps the blood into the </a:t>
            </a:r>
            <a:r>
              <a:rPr lang="en-GB" b="1" dirty="0"/>
              <a:t>arteries</a:t>
            </a:r>
          </a:p>
          <a:p>
            <a:r>
              <a:rPr lang="en-GB" dirty="0"/>
              <a:t>Arteries are big blood vessels</a:t>
            </a:r>
          </a:p>
          <a:p>
            <a:r>
              <a:rPr lang="en-GB" dirty="0"/>
              <a:t>They decrease in size to become </a:t>
            </a:r>
            <a:r>
              <a:rPr lang="en-GB" b="1" dirty="0"/>
              <a:t>arterioles</a:t>
            </a:r>
          </a:p>
          <a:p>
            <a:r>
              <a:rPr lang="en-GB" dirty="0"/>
              <a:t>Arterioles decrease further to become </a:t>
            </a:r>
            <a:r>
              <a:rPr lang="en-GB" b="1" dirty="0"/>
              <a:t>capillaries </a:t>
            </a:r>
          </a:p>
          <a:p>
            <a:pPr marL="0" indent="0">
              <a:buNone/>
            </a:pPr>
            <a:r>
              <a:rPr lang="en-GB" dirty="0"/>
              <a:t>Capillaries connect to </a:t>
            </a:r>
            <a:r>
              <a:rPr lang="en-GB" b="1" dirty="0" err="1"/>
              <a:t>venules</a:t>
            </a:r>
            <a:endParaRPr lang="en-GB" b="1" dirty="0"/>
          </a:p>
          <a:p>
            <a:pPr marL="0" indent="0">
              <a:buNone/>
            </a:pPr>
            <a:r>
              <a:rPr lang="en-GB" dirty="0" err="1"/>
              <a:t>Venules</a:t>
            </a:r>
            <a:r>
              <a:rPr lang="en-GB" dirty="0"/>
              <a:t> increase in size to become </a:t>
            </a:r>
            <a:r>
              <a:rPr lang="en-GB" b="1" dirty="0"/>
              <a:t>veins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315" y="2364624"/>
            <a:ext cx="5200650" cy="2095500"/>
          </a:xfrm>
          <a:prstGeom prst="rect">
            <a:avLst/>
          </a:prstGeom>
        </p:spPr>
      </p:pic>
      <p:pic>
        <p:nvPicPr>
          <p:cNvPr id="5" name="Picture 4" descr="A heart-shaped paper origami">
            <a:extLst>
              <a:ext uri="{FF2B5EF4-FFF2-40B4-BE49-F238E27FC236}">
                <a16:creationId xmlns:a16="http://schemas.microsoft.com/office/drawing/2014/main" id="{432EA54C-45EC-44B2-8111-02C9E07AC8D7}"/>
              </a:ext>
            </a:extLst>
          </p:cNvPr>
          <p:cNvPicPr>
            <a:picLocks noChangeAspect="1"/>
          </p:cNvPicPr>
          <p:nvPr/>
        </p:nvPicPr>
        <p:blipFill rotWithShape="1">
          <a:blip r:embed="rId3">
            <a:extLst>
              <a:ext uri="{28A0092B-C50C-407E-A947-70E740481C1C}">
                <a14:useLocalDpi xmlns:a14="http://schemas.microsoft.com/office/drawing/2010/main" val="0"/>
              </a:ext>
            </a:extLst>
          </a:blip>
          <a:srcRect l="24554" t="12995" r="22902" b="21295"/>
          <a:stretch/>
        </p:blipFill>
        <p:spPr>
          <a:xfrm>
            <a:off x="10161181" y="178229"/>
            <a:ext cx="1541721" cy="1446028"/>
          </a:xfrm>
          <a:prstGeom prst="rect">
            <a:avLst/>
          </a:prstGeom>
          <a:effectLst>
            <a:softEdge rad="127000"/>
          </a:effectLst>
        </p:spPr>
      </p:pic>
    </p:spTree>
    <p:extLst>
      <p:ext uri="{BB962C8B-B14F-4D97-AF65-F5344CB8AC3E}">
        <p14:creationId xmlns:p14="http://schemas.microsoft.com/office/powerpoint/2010/main" val="232942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FAE2-E1DA-46AF-AFEF-DD5B05F76F7A}"/>
              </a:ext>
            </a:extLst>
          </p:cNvPr>
          <p:cNvSpPr>
            <a:spLocks noGrp="1"/>
          </p:cNvSpPr>
          <p:nvPr>
            <p:ph type="title"/>
          </p:nvPr>
        </p:nvSpPr>
        <p:spPr/>
        <p:txBody>
          <a:bodyPr/>
          <a:lstStyle/>
          <a:p>
            <a:r>
              <a:rPr lang="en-GB" dirty="0"/>
              <a:t>A few quick questions</a:t>
            </a:r>
          </a:p>
        </p:txBody>
      </p:sp>
      <p:sp>
        <p:nvSpPr>
          <p:cNvPr id="3" name="Content Placeholder 2">
            <a:extLst>
              <a:ext uri="{FF2B5EF4-FFF2-40B4-BE49-F238E27FC236}">
                <a16:creationId xmlns:a16="http://schemas.microsoft.com/office/drawing/2014/main" id="{9D640063-D68B-4EAD-8EA9-2728FE424F53}"/>
              </a:ext>
            </a:extLst>
          </p:cNvPr>
          <p:cNvSpPr>
            <a:spLocks noGrp="1"/>
          </p:cNvSpPr>
          <p:nvPr>
            <p:ph idx="1"/>
          </p:nvPr>
        </p:nvSpPr>
        <p:spPr/>
        <p:txBody>
          <a:bodyPr/>
          <a:lstStyle/>
          <a:p>
            <a:r>
              <a:rPr lang="en-GB" sz="2800" dirty="0"/>
              <a:t>Why do multicellular organisms need a circulatory system?</a:t>
            </a:r>
          </a:p>
          <a:p>
            <a:r>
              <a:rPr lang="en-GB" sz="2800" dirty="0"/>
              <a:t>Mammals have a double circulatory system – what does this mean?</a:t>
            </a:r>
          </a:p>
          <a:p>
            <a:r>
              <a:rPr lang="en-GB" sz="2800" dirty="0"/>
              <a:t>Where does the right side of the heart pump to?</a:t>
            </a:r>
          </a:p>
          <a:p>
            <a:r>
              <a:rPr lang="en-GB" sz="2800" dirty="0"/>
              <a:t>Where does the left side of the heart pump to?</a:t>
            </a:r>
          </a:p>
          <a:p>
            <a:r>
              <a:rPr lang="en-GB" sz="2800" dirty="0"/>
              <a:t>Name the 5 types of blood vessel.</a:t>
            </a:r>
          </a:p>
          <a:p>
            <a:endParaRPr lang="en-GB" dirty="0"/>
          </a:p>
        </p:txBody>
      </p:sp>
      <p:pic>
        <p:nvPicPr>
          <p:cNvPr id="5" name="Picture 4" descr="Small red balls forming a hear">
            <a:extLst>
              <a:ext uri="{FF2B5EF4-FFF2-40B4-BE49-F238E27FC236}">
                <a16:creationId xmlns:a16="http://schemas.microsoft.com/office/drawing/2014/main" id="{EC079C62-8E71-4E9A-9D53-FDE197767E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5721" y="3429000"/>
            <a:ext cx="3351363" cy="2234242"/>
          </a:xfrm>
          <a:prstGeom prst="rect">
            <a:avLst/>
          </a:prstGeom>
        </p:spPr>
      </p:pic>
    </p:spTree>
    <p:extLst>
      <p:ext uri="{BB962C8B-B14F-4D97-AF65-F5344CB8AC3E}">
        <p14:creationId xmlns:p14="http://schemas.microsoft.com/office/powerpoint/2010/main" val="264350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Blood vessels - arteries</a:t>
            </a:r>
          </a:p>
        </p:txBody>
      </p:sp>
      <p:sp>
        <p:nvSpPr>
          <p:cNvPr id="3" name="Content Placeholder 2"/>
          <p:cNvSpPr>
            <a:spLocks noGrp="1"/>
          </p:cNvSpPr>
          <p:nvPr>
            <p:ph idx="1"/>
          </p:nvPr>
        </p:nvSpPr>
        <p:spPr/>
        <p:txBody>
          <a:bodyPr/>
          <a:lstStyle/>
          <a:p>
            <a:r>
              <a:rPr lang="en-GB" b="1" dirty="0"/>
              <a:t>Arteries</a:t>
            </a:r>
            <a:r>
              <a:rPr lang="en-GB" dirty="0"/>
              <a:t> – carry blood from the heart.</a:t>
            </a:r>
          </a:p>
          <a:p>
            <a:r>
              <a:rPr lang="en-GB" dirty="0"/>
              <a:t>Have </a:t>
            </a:r>
            <a:r>
              <a:rPr lang="en-GB" b="1" dirty="0"/>
              <a:t>thick </a:t>
            </a:r>
            <a:r>
              <a:rPr lang="en-GB" dirty="0"/>
              <a:t>walls containing </a:t>
            </a:r>
            <a:r>
              <a:rPr lang="en-GB" b="1" dirty="0"/>
              <a:t>smooth muscle </a:t>
            </a:r>
            <a:r>
              <a:rPr lang="en-GB" dirty="0"/>
              <a:t>and </a:t>
            </a:r>
            <a:r>
              <a:rPr lang="en-GB" b="1" dirty="0"/>
              <a:t>elastic tissue</a:t>
            </a:r>
          </a:p>
          <a:p>
            <a:r>
              <a:rPr lang="en-GB" dirty="0"/>
              <a:t>Elastic tissue allows the artery to </a:t>
            </a:r>
            <a:r>
              <a:rPr lang="en-GB" b="1" dirty="0"/>
              <a:t>expand</a:t>
            </a:r>
            <a:r>
              <a:rPr lang="en-GB" dirty="0"/>
              <a:t> and </a:t>
            </a:r>
            <a:r>
              <a:rPr lang="en-GB" b="1" dirty="0"/>
              <a:t>recoil </a:t>
            </a:r>
          </a:p>
          <a:p>
            <a:r>
              <a:rPr lang="en-GB" dirty="0"/>
              <a:t>with each heart beat. This helps to maintain blood pressure</a:t>
            </a:r>
          </a:p>
          <a:p>
            <a:r>
              <a:rPr lang="en-GB" dirty="0"/>
              <a:t>Inner lining (</a:t>
            </a:r>
            <a:r>
              <a:rPr lang="en-GB" b="1" dirty="0"/>
              <a:t>endothelium</a:t>
            </a:r>
            <a:r>
              <a:rPr lang="en-GB" dirty="0"/>
              <a:t>) of artery is folded, </a:t>
            </a:r>
          </a:p>
          <a:p>
            <a:r>
              <a:rPr lang="en-GB" dirty="0"/>
              <a:t>allowing for the artery to expand, but the inner surface is</a:t>
            </a:r>
          </a:p>
          <a:p>
            <a:r>
              <a:rPr lang="en-GB" dirty="0"/>
              <a:t> smooth – why?</a:t>
            </a:r>
          </a:p>
          <a:p>
            <a:r>
              <a:rPr lang="en-GB" dirty="0"/>
              <a:t>Carry oxygenated blood (except pulmonary artery)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0" y="286603"/>
            <a:ext cx="4120081" cy="33084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593" y="3595069"/>
            <a:ext cx="4646814" cy="2940021"/>
          </a:xfrm>
          <a:prstGeom prst="rect">
            <a:avLst/>
          </a:prstGeom>
        </p:spPr>
      </p:pic>
    </p:spTree>
    <p:extLst>
      <p:ext uri="{BB962C8B-B14F-4D97-AF65-F5344CB8AC3E}">
        <p14:creationId xmlns:p14="http://schemas.microsoft.com/office/powerpoint/2010/main" val="25546218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659</TotalTime>
  <Words>1376</Words>
  <Application>Microsoft Office PowerPoint</Application>
  <PresentationFormat>Widescreen</PresentationFormat>
  <Paragraphs>177</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Calibri Light</vt:lpstr>
      <vt:lpstr>Retrospect</vt:lpstr>
      <vt:lpstr>Cardiovascular system III </vt:lpstr>
      <vt:lpstr>Learning objective</vt:lpstr>
      <vt:lpstr>Lesson aims</vt:lpstr>
      <vt:lpstr>Circulatory systems</vt:lpstr>
      <vt:lpstr>Circulatory system</vt:lpstr>
      <vt:lpstr>Circulatory system</vt:lpstr>
      <vt:lpstr>Circulatory system and blood vessels</vt:lpstr>
      <vt:lpstr>A few quick questions</vt:lpstr>
      <vt:lpstr>Blood vessels - arteries</vt:lpstr>
      <vt:lpstr>Arteriole</vt:lpstr>
      <vt:lpstr>Capillaries and venules</vt:lpstr>
      <vt:lpstr>Veins</vt:lpstr>
      <vt:lpstr>PowerPoint Presentation</vt:lpstr>
      <vt:lpstr>Recap time </vt:lpstr>
      <vt:lpstr>Tissue fluid</vt:lpstr>
      <vt:lpstr>Tissue fluid</vt:lpstr>
      <vt:lpstr>Lymph fluid</vt:lpstr>
      <vt:lpstr>PowerPoint Presentation</vt:lpstr>
      <vt:lpstr>Recap time</vt:lpstr>
      <vt:lpstr>Differences between blood, tissue fluid and lymph fluid</vt:lpstr>
      <vt:lpstr>Question time – you know you love it!</vt:lpstr>
      <vt:lpstr>The Heart </vt:lpstr>
      <vt:lpstr>The Heart – two muscular pumps</vt:lpstr>
      <vt:lpstr>PowerPoint Presentation</vt:lpstr>
      <vt:lpstr>Summary</vt:lpstr>
      <vt:lpstr>Lesson aims</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Nyree Myatt</dc:creator>
  <cp:lastModifiedBy>nyree myatt</cp:lastModifiedBy>
  <cp:revision>58</cp:revision>
  <dcterms:created xsi:type="dcterms:W3CDTF">2020-01-06T11:09:59Z</dcterms:created>
  <dcterms:modified xsi:type="dcterms:W3CDTF">2021-04-27T09:57:58Z</dcterms:modified>
</cp:coreProperties>
</file>