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3" r:id="rId3"/>
    <p:sldId id="264" r:id="rId4"/>
  </p:sldIdLst>
  <p:sldSz cx="30275213" cy="21388388"/>
  <p:notesSz cx="6858000" cy="9144000"/>
  <p:defaultTextStyle>
    <a:defPPr>
      <a:defRPr lang="en-US"/>
    </a:defPPr>
    <a:lvl1pPr marL="0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39833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79666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719499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959335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199166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438999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678834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918668" algn="l" defTabSz="2479666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6737">
          <p15:clr>
            <a:srgbClr val="A4A3A4"/>
          </p15:clr>
        </p15:guide>
        <p15:guide id="4" pos="9536">
          <p15:clr>
            <a:srgbClr val="A4A3A4"/>
          </p15:clr>
        </p15:guide>
        <p15:guide id="5" orient="horz" pos="2161">
          <p15:clr>
            <a:srgbClr val="A4A3A4"/>
          </p15:clr>
        </p15:guide>
        <p15:guide id="6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A"/>
    <a:srgbClr val="B5D2EC"/>
    <a:srgbClr val="FFE48F"/>
    <a:srgbClr val="FFE389"/>
    <a:srgbClr val="FFD85D"/>
    <a:srgbClr val="FFD13F"/>
    <a:srgbClr val="FFD757"/>
    <a:srgbClr val="FFC91D"/>
    <a:srgbClr val="E2AC00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95938" autoAdjust="0"/>
  </p:normalViewPr>
  <p:slideViewPr>
    <p:cSldViewPr snapToGrid="0">
      <p:cViewPr varScale="1">
        <p:scale>
          <a:sx n="25" d="100"/>
          <a:sy n="25" d="100"/>
        </p:scale>
        <p:origin x="1110" y="48"/>
      </p:cViewPr>
      <p:guideLst>
        <p:guide orient="horz" pos="2160"/>
        <p:guide pos="3840"/>
        <p:guide orient="horz" pos="6737"/>
        <p:guide pos="9536"/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124A-E9FC-4AA8-B75D-9D9CD28F6635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98468-BB33-47E4-9D5A-615FC5378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9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5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0369"/>
            <a:ext cx="22706410" cy="7446328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ctr">
              <a:defRPr sz="16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3857"/>
            <a:ext cx="22706410" cy="5163908"/>
          </a:xfrm>
        </p:spPr>
        <p:txBody>
          <a:bodyPr/>
          <a:lstStyle>
            <a:lvl1pPr marL="0" indent="0" algn="ctr">
              <a:buNone/>
              <a:defRPr sz="6500"/>
            </a:lvl1pPr>
            <a:lvl2pPr marL="1239833" indent="0" algn="ctr">
              <a:buNone/>
              <a:defRPr sz="5300"/>
            </a:lvl2pPr>
            <a:lvl3pPr marL="2479666" indent="0" algn="ctr">
              <a:buNone/>
              <a:defRPr sz="4800"/>
            </a:lvl3pPr>
            <a:lvl4pPr marL="3719499" indent="0" algn="ctr">
              <a:buNone/>
              <a:defRPr sz="4400"/>
            </a:lvl4pPr>
            <a:lvl5pPr marL="4959335" indent="0" algn="ctr">
              <a:buNone/>
              <a:defRPr sz="4400"/>
            </a:lvl5pPr>
            <a:lvl6pPr marL="6199166" indent="0" algn="ctr">
              <a:buNone/>
              <a:defRPr sz="4400"/>
            </a:lvl6pPr>
            <a:lvl7pPr marL="7438999" indent="0" algn="ctr">
              <a:buNone/>
              <a:defRPr sz="4400"/>
            </a:lvl7pPr>
            <a:lvl8pPr marL="8678834" indent="0" algn="ctr">
              <a:buNone/>
              <a:defRPr sz="4400"/>
            </a:lvl8pPr>
            <a:lvl9pPr marL="9918668" indent="0" algn="ctr">
              <a:buNone/>
              <a:defRPr sz="44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5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1138736"/>
            <a:ext cx="26112371" cy="413409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5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0" y="1138735"/>
            <a:ext cx="6528093" cy="18125670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2" y="1138735"/>
            <a:ext cx="19205838" cy="181256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8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1138736"/>
            <a:ext cx="26112371" cy="413409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05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2247"/>
            <a:ext cx="26112371" cy="8896974"/>
          </a:xfrm>
          <a:prstGeom prst="rect">
            <a:avLst/>
          </a:prstGeom>
        </p:spPr>
        <p:txBody>
          <a:bodyPr lIns="91432" tIns="45716" rIns="91432" bIns="45716" anchor="b"/>
          <a:lstStyle>
            <a:lvl1pPr>
              <a:defRPr sz="16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3390"/>
            <a:ext cx="26112371" cy="4678709"/>
          </a:xfrm>
        </p:spPr>
        <p:txBody>
          <a:bodyPr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239833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2pPr>
            <a:lvl3pPr marL="247966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3719499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4959335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619916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7438999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8678834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9918668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4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1138736"/>
            <a:ext cx="26112371" cy="413409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3669"/>
            <a:ext cx="12866966" cy="135707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3669"/>
            <a:ext cx="12866966" cy="135707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0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3" y="1138736"/>
            <a:ext cx="26112371" cy="413409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6" y="5243128"/>
            <a:ext cx="12807832" cy="2569576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9833" indent="0">
              <a:buNone/>
              <a:defRPr sz="5300" b="1"/>
            </a:lvl2pPr>
            <a:lvl3pPr marL="2479666" indent="0">
              <a:buNone/>
              <a:defRPr sz="4800" b="1"/>
            </a:lvl3pPr>
            <a:lvl4pPr marL="3719499" indent="0">
              <a:buNone/>
              <a:defRPr sz="4400" b="1"/>
            </a:lvl4pPr>
            <a:lvl5pPr marL="4959335" indent="0">
              <a:buNone/>
              <a:defRPr sz="4400" b="1"/>
            </a:lvl5pPr>
            <a:lvl6pPr marL="6199166" indent="0">
              <a:buNone/>
              <a:defRPr sz="4400" b="1"/>
            </a:lvl6pPr>
            <a:lvl7pPr marL="7438999" indent="0">
              <a:buNone/>
              <a:defRPr sz="4400" b="1"/>
            </a:lvl7pPr>
            <a:lvl8pPr marL="8678834" indent="0">
              <a:buNone/>
              <a:defRPr sz="4400" b="1"/>
            </a:lvl8pPr>
            <a:lvl9pPr marL="9918668" indent="0">
              <a:buNone/>
              <a:defRPr sz="4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6" y="7812704"/>
            <a:ext cx="12807832" cy="114913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0" y="5243128"/>
            <a:ext cx="12870908" cy="2569576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9833" indent="0">
              <a:buNone/>
              <a:defRPr sz="5300" b="1"/>
            </a:lvl2pPr>
            <a:lvl3pPr marL="2479666" indent="0">
              <a:buNone/>
              <a:defRPr sz="4800" b="1"/>
            </a:lvl3pPr>
            <a:lvl4pPr marL="3719499" indent="0">
              <a:buNone/>
              <a:defRPr sz="4400" b="1"/>
            </a:lvl4pPr>
            <a:lvl5pPr marL="4959335" indent="0">
              <a:buNone/>
              <a:defRPr sz="4400" b="1"/>
            </a:lvl5pPr>
            <a:lvl6pPr marL="6199166" indent="0">
              <a:buNone/>
              <a:defRPr sz="4400" b="1"/>
            </a:lvl6pPr>
            <a:lvl7pPr marL="7438999" indent="0">
              <a:buNone/>
              <a:defRPr sz="4400" b="1"/>
            </a:lvl7pPr>
            <a:lvl8pPr marL="8678834" indent="0">
              <a:buNone/>
              <a:defRPr sz="4400" b="1"/>
            </a:lvl8pPr>
            <a:lvl9pPr marL="9918668" indent="0">
              <a:buNone/>
              <a:defRPr sz="4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0" y="7812704"/>
            <a:ext cx="12870908" cy="114913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0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1138736"/>
            <a:ext cx="26112371" cy="4134099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8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7" y="1425892"/>
            <a:ext cx="9764544" cy="4990624"/>
          </a:xfrm>
          <a:prstGeom prst="rect">
            <a:avLst/>
          </a:prstGeom>
        </p:spPr>
        <p:txBody>
          <a:bodyPr lIns="91432" tIns="45716" rIns="91432" bIns="45716"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10" y="3079535"/>
            <a:ext cx="15326827" cy="15199618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5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7" y="6416517"/>
            <a:ext cx="9764544" cy="11887390"/>
          </a:xfrm>
        </p:spPr>
        <p:txBody>
          <a:bodyPr/>
          <a:lstStyle>
            <a:lvl1pPr marL="0" indent="0">
              <a:buNone/>
              <a:defRPr sz="4400"/>
            </a:lvl1pPr>
            <a:lvl2pPr marL="1239833" indent="0">
              <a:buNone/>
              <a:defRPr sz="3700"/>
            </a:lvl2pPr>
            <a:lvl3pPr marL="2479666" indent="0">
              <a:buNone/>
              <a:defRPr sz="3200"/>
            </a:lvl3pPr>
            <a:lvl4pPr marL="3719499" indent="0">
              <a:buNone/>
              <a:defRPr sz="2800"/>
            </a:lvl4pPr>
            <a:lvl5pPr marL="4959335" indent="0">
              <a:buNone/>
              <a:defRPr sz="2800"/>
            </a:lvl5pPr>
            <a:lvl6pPr marL="6199166" indent="0">
              <a:buNone/>
              <a:defRPr sz="2800"/>
            </a:lvl6pPr>
            <a:lvl7pPr marL="7438999" indent="0">
              <a:buNone/>
              <a:defRPr sz="2800"/>
            </a:lvl7pPr>
            <a:lvl8pPr marL="8678834" indent="0">
              <a:buNone/>
              <a:defRPr sz="2800"/>
            </a:lvl8pPr>
            <a:lvl9pPr marL="9918668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7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7" y="1425892"/>
            <a:ext cx="9764544" cy="4990624"/>
          </a:xfrm>
          <a:prstGeom prst="rect">
            <a:avLst/>
          </a:prstGeom>
        </p:spPr>
        <p:txBody>
          <a:bodyPr lIns="91432" tIns="45716" rIns="91432" bIns="45716"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0910" y="3079535"/>
            <a:ext cx="15326827" cy="15199618"/>
          </a:xfrm>
        </p:spPr>
        <p:txBody>
          <a:bodyPr/>
          <a:lstStyle>
            <a:lvl1pPr marL="0" indent="0">
              <a:buNone/>
              <a:defRPr sz="8800"/>
            </a:lvl1pPr>
            <a:lvl2pPr marL="1239833" indent="0">
              <a:buNone/>
              <a:defRPr sz="7600"/>
            </a:lvl2pPr>
            <a:lvl3pPr marL="2479666" indent="0">
              <a:buNone/>
              <a:defRPr sz="6500"/>
            </a:lvl3pPr>
            <a:lvl4pPr marL="3719499" indent="0">
              <a:buNone/>
              <a:defRPr sz="5300"/>
            </a:lvl4pPr>
            <a:lvl5pPr marL="4959335" indent="0">
              <a:buNone/>
              <a:defRPr sz="5300"/>
            </a:lvl5pPr>
            <a:lvl6pPr marL="6199166" indent="0">
              <a:buNone/>
              <a:defRPr sz="5300"/>
            </a:lvl6pPr>
            <a:lvl7pPr marL="7438999" indent="0">
              <a:buNone/>
              <a:defRPr sz="5300"/>
            </a:lvl7pPr>
            <a:lvl8pPr marL="8678834" indent="0">
              <a:buNone/>
              <a:defRPr sz="5300"/>
            </a:lvl8pPr>
            <a:lvl9pPr marL="9918668" indent="0">
              <a:buNone/>
              <a:defRPr sz="5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7" y="6416517"/>
            <a:ext cx="9764544" cy="11887390"/>
          </a:xfrm>
        </p:spPr>
        <p:txBody>
          <a:bodyPr/>
          <a:lstStyle>
            <a:lvl1pPr marL="0" indent="0">
              <a:buNone/>
              <a:defRPr sz="4400"/>
            </a:lvl1pPr>
            <a:lvl2pPr marL="1239833" indent="0">
              <a:buNone/>
              <a:defRPr sz="3700"/>
            </a:lvl2pPr>
            <a:lvl3pPr marL="2479666" indent="0">
              <a:buNone/>
              <a:defRPr sz="3200"/>
            </a:lvl3pPr>
            <a:lvl4pPr marL="3719499" indent="0">
              <a:buNone/>
              <a:defRPr sz="2800"/>
            </a:lvl4pPr>
            <a:lvl5pPr marL="4959335" indent="0">
              <a:buNone/>
              <a:defRPr sz="2800"/>
            </a:lvl5pPr>
            <a:lvl6pPr marL="6199166" indent="0">
              <a:buNone/>
              <a:defRPr sz="2800"/>
            </a:lvl6pPr>
            <a:lvl7pPr marL="7438999" indent="0">
              <a:buNone/>
              <a:defRPr sz="2800"/>
            </a:lvl7pPr>
            <a:lvl8pPr marL="8678834" indent="0">
              <a:buNone/>
              <a:defRPr sz="2800"/>
            </a:lvl8pPr>
            <a:lvl9pPr marL="9918668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19823870"/>
            <a:ext cx="6811923" cy="1138734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E3B645FB-BE5D-467E-94AE-D603C2944119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19823870"/>
            <a:ext cx="10217884" cy="11387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19823870"/>
            <a:ext cx="6811923" cy="1138734"/>
          </a:xfrm>
          <a:prstGeom prst="rect">
            <a:avLst/>
          </a:prstGeom>
        </p:spPr>
        <p:txBody>
          <a:bodyPr/>
          <a:lstStyle/>
          <a:p>
            <a:fld id="{E9736416-F98C-44DA-9EE0-F61F92AE5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39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0" y="-59688"/>
            <a:ext cx="30275213" cy="2353678"/>
          </a:xfrm>
          <a:prstGeom prst="rect">
            <a:avLst/>
          </a:prstGeom>
          <a:solidFill>
            <a:srgbClr val="00339A"/>
          </a:solidFill>
        </p:spPr>
        <p:txBody>
          <a:bodyPr wrap="square" lIns="247966" tIns="123983" rIns="247966" bIns="123983" rtlCol="0">
            <a:noAutofit/>
          </a:bodyPr>
          <a:lstStyle/>
          <a:p>
            <a:pPr algn="ctr"/>
            <a:endParaRPr lang="en-GB" sz="3900" dirty="0"/>
          </a:p>
        </p:txBody>
      </p:sp>
      <p:pic>
        <p:nvPicPr>
          <p:cNvPr id="11" name="Picture 2" descr="http://2.bp.blogspot.com/-8dXlQPR6Hh8/Tglsjl8WjzI/AAAAAAAADGw/Lo3RrYYnGwA/s1600/abstract+background+%25283%2529.jpg"/>
          <p:cNvPicPr>
            <a:picLocks noChangeAspect="1" noChangeArrowheads="1"/>
          </p:cNvPicPr>
          <p:nvPr userDrawn="1"/>
        </p:nvPicPr>
        <p:blipFill>
          <a:blip r:embed="rId13">
            <a:alphaModFix amt="5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5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7402"/>
            <a:ext cx="30275213" cy="173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0" y="19205807"/>
            <a:ext cx="30275213" cy="2182581"/>
          </a:xfrm>
          <a:prstGeom prst="rect">
            <a:avLst/>
          </a:prstGeom>
          <a:solidFill>
            <a:srgbClr val="00339A"/>
          </a:solidFill>
          <a:ln>
            <a:solidFill>
              <a:srgbClr val="0033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3669"/>
            <a:ext cx="26112371" cy="13570735"/>
          </a:xfrm>
          <a:prstGeom prst="rect">
            <a:avLst/>
          </a:prstGeom>
        </p:spPr>
        <p:txBody>
          <a:bodyPr vert="horz" lIns="247966" tIns="123983" rIns="247966" bIns="1239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 descr="99464.gif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4068" b="12945"/>
          <a:stretch/>
        </p:blipFill>
        <p:spPr>
          <a:xfrm>
            <a:off x="662369" y="0"/>
            <a:ext cx="2101845" cy="1997203"/>
          </a:xfrm>
          <a:prstGeom prst="rect">
            <a:avLst/>
          </a:prstGeom>
          <a:solidFill>
            <a:srgbClr val="00339A"/>
          </a:solidFill>
        </p:spPr>
      </p:pic>
      <p:pic>
        <p:nvPicPr>
          <p:cNvPr id="10" name="Picture 9" descr="99464.gif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4068" b="12945"/>
          <a:stretch/>
        </p:blipFill>
        <p:spPr>
          <a:xfrm>
            <a:off x="26939897" y="0"/>
            <a:ext cx="2101845" cy="1997203"/>
          </a:xfrm>
          <a:prstGeom prst="rect">
            <a:avLst/>
          </a:prstGeom>
          <a:solidFill>
            <a:srgbClr val="00339A"/>
          </a:solidFill>
        </p:spPr>
      </p:pic>
      <p:pic>
        <p:nvPicPr>
          <p:cNvPr id="15" name="Picture 14" descr="99464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2" y="19541937"/>
            <a:ext cx="8649718" cy="1504106"/>
          </a:xfrm>
          <a:prstGeom prst="rect">
            <a:avLst/>
          </a:prstGeom>
          <a:solidFill>
            <a:srgbClr val="00339A"/>
          </a:solidFill>
        </p:spPr>
      </p:pic>
    </p:spTree>
    <p:extLst>
      <p:ext uri="{BB962C8B-B14F-4D97-AF65-F5344CB8AC3E}">
        <p14:creationId xmlns:p14="http://schemas.microsoft.com/office/powerpoint/2010/main" val="205014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79666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619917" indent="-619917" algn="l" defTabSz="2479666" rtl="0" eaLnBrk="1" latinLnBrk="0" hangingPunct="1">
        <a:lnSpc>
          <a:spcPct val="90000"/>
        </a:lnSpc>
        <a:spcBef>
          <a:spcPts val="2712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859750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3099583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4339416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5579249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819082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8058918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9298751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538584" indent="-619917" algn="l" defTabSz="2479666" rtl="0" eaLnBrk="1" latinLnBrk="0" hangingPunct="1">
        <a:lnSpc>
          <a:spcPct val="90000"/>
        </a:lnSpc>
        <a:spcBef>
          <a:spcPts val="1356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39833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79666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719499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959335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199166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438999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678834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918668" algn="l" defTabSz="2479666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dsoc 2.JPG"/>
          <p:cNvPicPr>
            <a:picLocks noChangeAspect="1"/>
          </p:cNvPicPr>
          <p:nvPr/>
        </p:nvPicPr>
        <p:blipFill rotWithShape="1">
          <a:blip r:embed="rId2">
            <a:grayscl/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11" b="12009"/>
          <a:stretch/>
        </p:blipFill>
        <p:spPr>
          <a:xfrm>
            <a:off x="0" y="1250276"/>
            <a:ext cx="30275213" cy="178926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8518" y="2404209"/>
            <a:ext cx="25444786" cy="1692018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7200" dirty="0"/>
              <a:t>I</a:t>
            </a:r>
            <a:r>
              <a:rPr lang="en-US" sz="7200" dirty="0" smtClean="0"/>
              <a:t>nteractive </a:t>
            </a:r>
            <a:r>
              <a:rPr lang="en-US" sz="7200" dirty="0"/>
              <a:t>and varied as </a:t>
            </a:r>
            <a:r>
              <a:rPr lang="en-US" sz="7200" dirty="0" smtClean="0"/>
              <a:t>possible</a:t>
            </a:r>
          </a:p>
          <a:p>
            <a:r>
              <a:rPr lang="en-US" sz="7200" dirty="0" smtClean="0"/>
              <a:t>	Discussions</a:t>
            </a:r>
            <a:r>
              <a:rPr lang="en-US" sz="7200" dirty="0"/>
              <a:t>, debates, role plays, mind maps, </a:t>
            </a:r>
            <a:endParaRPr lang="en-US" sz="7200" dirty="0" smtClean="0"/>
          </a:p>
          <a:p>
            <a:r>
              <a:rPr lang="en-US" sz="7200" dirty="0"/>
              <a:t>	</a:t>
            </a:r>
            <a:r>
              <a:rPr lang="en-US" sz="7200" dirty="0" smtClean="0"/>
              <a:t>	patient </a:t>
            </a:r>
            <a:r>
              <a:rPr lang="en-US" sz="7200" dirty="0"/>
              <a:t>consultations and patient </a:t>
            </a:r>
            <a:r>
              <a:rPr lang="en-US" sz="7200" dirty="0" smtClean="0"/>
              <a:t>interviews</a:t>
            </a:r>
          </a:p>
          <a:p>
            <a:r>
              <a:rPr lang="en-US" sz="7200" dirty="0"/>
              <a:t>	H</a:t>
            </a:r>
            <a:r>
              <a:rPr lang="en-US" sz="7200" dirty="0" smtClean="0"/>
              <a:t>ome </a:t>
            </a:r>
            <a:r>
              <a:rPr lang="en-US" sz="7200" dirty="0"/>
              <a:t>visits </a:t>
            </a:r>
            <a:r>
              <a:rPr lang="en-US" sz="7200" dirty="0" smtClean="0"/>
              <a:t>are interesting</a:t>
            </a:r>
          </a:p>
          <a:p>
            <a:r>
              <a:rPr lang="en-US" sz="7200" dirty="0" smtClean="0"/>
              <a:t>	Feedback highly valued</a:t>
            </a:r>
            <a:endParaRPr lang="en-US" sz="7200" dirty="0"/>
          </a:p>
          <a:p>
            <a:r>
              <a:rPr lang="en-US" sz="7200" dirty="0" smtClean="0"/>
              <a:t>	Practice </a:t>
            </a:r>
            <a:r>
              <a:rPr lang="en-US" sz="7200" dirty="0"/>
              <a:t>examining patients</a:t>
            </a:r>
          </a:p>
          <a:p>
            <a:endParaRPr lang="en-US" sz="7200" dirty="0" smtClean="0"/>
          </a:p>
          <a:p>
            <a:r>
              <a:rPr lang="en-US" sz="7200" dirty="0"/>
              <a:t>J</a:t>
            </a:r>
            <a:r>
              <a:rPr lang="en-US" sz="7200" dirty="0" smtClean="0"/>
              <a:t>ointly</a:t>
            </a:r>
            <a:r>
              <a:rPr lang="en-US" sz="7200" dirty="0"/>
              <a:t> plan a </a:t>
            </a:r>
            <a:r>
              <a:rPr lang="en-US" sz="7200" dirty="0" smtClean="0"/>
              <a:t>timetable</a:t>
            </a:r>
            <a:endParaRPr lang="en-US" sz="7200" dirty="0"/>
          </a:p>
          <a:p>
            <a:endParaRPr lang="en-US" sz="7200" dirty="0" smtClean="0"/>
          </a:p>
          <a:p>
            <a:r>
              <a:rPr lang="en-US" sz="7200" dirty="0" smtClean="0"/>
              <a:t>communicating </a:t>
            </a:r>
            <a:r>
              <a:rPr lang="en-US" sz="7200" dirty="0"/>
              <a:t>with students - use of a secretary as a mediator</a:t>
            </a:r>
          </a:p>
          <a:p>
            <a:endParaRPr lang="en-US" sz="7200" dirty="0" smtClean="0"/>
          </a:p>
          <a:p>
            <a:r>
              <a:rPr lang="en-US" sz="7200" dirty="0"/>
              <a:t>B</a:t>
            </a:r>
            <a:r>
              <a:rPr lang="en-US" sz="7200" dirty="0" smtClean="0"/>
              <a:t>eing </a:t>
            </a:r>
            <a:r>
              <a:rPr lang="en-US" sz="7200" dirty="0"/>
              <a:t>positive about their own </a:t>
            </a:r>
            <a:r>
              <a:rPr lang="en-US" sz="7200" dirty="0" smtClean="0"/>
              <a:t>careers</a:t>
            </a:r>
          </a:p>
          <a:p>
            <a:endParaRPr lang="en-US" sz="7200" dirty="0" smtClean="0"/>
          </a:p>
          <a:p>
            <a:r>
              <a:rPr lang="en-US" sz="7200" dirty="0" smtClean="0"/>
              <a:t>Giving </a:t>
            </a:r>
            <a:r>
              <a:rPr lang="en-US" sz="7200" dirty="0"/>
              <a:t>students some responsibility and making them feel part of the </a:t>
            </a:r>
            <a:r>
              <a:rPr lang="en-US" sz="7200" dirty="0" smtClean="0"/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49739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58847"/>
            <a:ext cx="30275213" cy="168294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rdleBOS20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"/>
          <a:stretch/>
        </p:blipFill>
        <p:spPr>
          <a:xfrm>
            <a:off x="1269971" y="2404209"/>
            <a:ext cx="27670075" cy="1644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0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382" y="3765082"/>
            <a:ext cx="24537663" cy="121117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9600" i="1" dirty="0"/>
              <a:t>To promote General Practice </a:t>
            </a:r>
            <a:r>
              <a:rPr lang="en-US" sz="9600" i="1" dirty="0" smtClean="0"/>
              <a:t>amongst students</a:t>
            </a:r>
          </a:p>
          <a:p>
            <a:r>
              <a:rPr lang="en-US" sz="9600" i="1" dirty="0" smtClean="0"/>
              <a:t> </a:t>
            </a:r>
            <a:endParaRPr lang="en-US" sz="9600" i="1" dirty="0"/>
          </a:p>
          <a:p>
            <a:r>
              <a:rPr lang="en-US" sz="9600" i="1" dirty="0" smtClean="0"/>
              <a:t>To </a:t>
            </a:r>
            <a:r>
              <a:rPr lang="en-US" sz="9600" i="1" dirty="0"/>
              <a:t>offer mentorship and research opportunities in the field of General </a:t>
            </a:r>
            <a:endParaRPr lang="en-US" sz="9600" i="1" dirty="0" smtClean="0"/>
          </a:p>
          <a:p>
            <a:endParaRPr lang="en-US" sz="9600" i="1" dirty="0"/>
          </a:p>
          <a:p>
            <a:r>
              <a:rPr lang="en-US" sz="9600" i="1" dirty="0" smtClean="0"/>
              <a:t>Talks </a:t>
            </a:r>
            <a:r>
              <a:rPr lang="en-US" sz="9600" i="1" dirty="0"/>
              <a:t>and events </a:t>
            </a:r>
            <a:r>
              <a:rPr lang="en-US" sz="9600" i="1" dirty="0" smtClean="0"/>
              <a:t>clinical </a:t>
            </a:r>
            <a:r>
              <a:rPr lang="en-US" sz="9600" i="1" dirty="0"/>
              <a:t>and non-</a:t>
            </a:r>
            <a:r>
              <a:rPr lang="en-US" sz="9600" i="1" dirty="0" smtClean="0"/>
              <a:t>clinical about </a:t>
            </a:r>
            <a:r>
              <a:rPr lang="en-US" sz="9600" i="1" dirty="0"/>
              <a:t>aspects of the </a:t>
            </a:r>
            <a:r>
              <a:rPr lang="en-US" sz="9600" i="1" dirty="0" smtClean="0"/>
              <a:t>specialty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0295840" y="317537"/>
            <a:ext cx="9697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GP Student Society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7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7149</TotalTime>
  <Words>35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QMUL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Catharine Denning</dc:creator>
  <cp:lastModifiedBy>Jim Manzano</cp:lastModifiedBy>
  <cp:revision>176</cp:revision>
  <cp:lastPrinted>2015-10-09T22:18:18Z</cp:lastPrinted>
  <dcterms:created xsi:type="dcterms:W3CDTF">2015-09-29T15:57:36Z</dcterms:created>
  <dcterms:modified xsi:type="dcterms:W3CDTF">2018-06-28T13:08:34Z</dcterms:modified>
</cp:coreProperties>
</file>