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259" r:id="rId2"/>
    <p:sldId id="273" r:id="rId3"/>
    <p:sldId id="260" r:id="rId4"/>
    <p:sldId id="283" r:id="rId5"/>
    <p:sldId id="286" r:id="rId6"/>
    <p:sldId id="270" r:id="rId7"/>
    <p:sldId id="284" r:id="rId8"/>
    <p:sldId id="285" r:id="rId9"/>
    <p:sldId id="263" r:id="rId10"/>
    <p:sldId id="290" r:id="rId11"/>
    <p:sldId id="291" r:id="rId12"/>
    <p:sldId id="267" r:id="rId13"/>
    <p:sldId id="264" r:id="rId14"/>
    <p:sldId id="265" r:id="rId15"/>
    <p:sldId id="266" r:id="rId16"/>
    <p:sldId id="271" r:id="rId17"/>
    <p:sldId id="287" r:id="rId18"/>
    <p:sldId id="288" r:id="rId19"/>
    <p:sldId id="268" r:id="rId20"/>
    <p:sldId id="269" r:id="rId21"/>
    <p:sldId id="272" r:id="rId22"/>
    <p:sldId id="279" r:id="rId23"/>
    <p:sldId id="261" r:id="rId24"/>
    <p:sldId id="280" r:id="rId25"/>
    <p:sldId id="262" r:id="rId26"/>
    <p:sldId id="278" r:id="rId27"/>
    <p:sldId id="274" r:id="rId28"/>
    <p:sldId id="281" r:id="rId29"/>
    <p:sldId id="256" r:id="rId30"/>
    <p:sldId id="257" r:id="rId31"/>
    <p:sldId id="275" r:id="rId32"/>
    <p:sldId id="276" r:id="rId33"/>
    <p:sldId id="292" r:id="rId34"/>
    <p:sldId id="293" r:id="rId35"/>
    <p:sldId id="294"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1"/>
    <p:restoredTop sz="95884"/>
  </p:normalViewPr>
  <p:slideViewPr>
    <p:cSldViewPr snapToGrid="0" snapToObjects="1">
      <p:cViewPr varScale="1">
        <p:scale>
          <a:sx n="109" d="100"/>
          <a:sy n="109"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5FB89-7CE9-C349-AC01-26947668B0B7}"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C6B0B-A114-1345-831F-1F5483E45B12}" type="slidenum">
              <a:rPr lang="en-US" smtClean="0"/>
              <a:t>‹#›</a:t>
            </a:fld>
            <a:endParaRPr lang="en-US"/>
          </a:p>
        </p:txBody>
      </p:sp>
    </p:spTree>
    <p:extLst>
      <p:ext uri="{BB962C8B-B14F-4D97-AF65-F5344CB8AC3E}">
        <p14:creationId xmlns:p14="http://schemas.microsoft.com/office/powerpoint/2010/main" val="166699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Sedgwick – the presumptions of identity (1993: 7)</a:t>
            </a:r>
          </a:p>
          <a:p>
            <a:r>
              <a:rPr lang="en-US" dirty="0"/>
              <a:t>From the unanimity of the family and the presumptions of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one of the things that “queer” can refer to: </a:t>
            </a:r>
            <a:r>
              <a:rPr lang="en-GB" b="1" dirty="0"/>
              <a:t>the open mesh of possibilities, gaps, overlaps, dissonances and resonances, lapses and excesses of meaning when the constituent elements of anyone’s gender, of anyone’s sexuality aren’t made (or can’t be made) to signify monolithically</a:t>
            </a:r>
            <a:r>
              <a:rPr lang="en-GB" dirty="0"/>
              <a:t>. The experimental linguistic, epistemological, representational, political adventures attaching to the very many of us who may at times be moved to describe ourselves as (among many other possibilities) pushy femmes, radical faeries, fantasists, drags, clones, </a:t>
            </a:r>
            <a:r>
              <a:rPr lang="en-GB" dirty="0" err="1"/>
              <a:t>leatherfolk</a:t>
            </a:r>
            <a:r>
              <a:rPr lang="en-GB" dirty="0"/>
              <a:t>, ladies in tuxedoes, feminist women or feminist men, masturbators, </a:t>
            </a:r>
            <a:r>
              <a:rPr lang="en-GB" dirty="0" err="1"/>
              <a:t>bulldaggers</a:t>
            </a:r>
            <a:r>
              <a:rPr lang="en-GB" dirty="0"/>
              <a:t>, divas, Snap! queens, butch bottoms, storytellers, transsexuals, aunties, wannabes, lesbian-identified men or lesbians who sleep with men, or…people able to relish, learn from, or identify with such.</a:t>
            </a:r>
          </a:p>
          <a:p>
            <a:endParaRPr lang="en-US" dirty="0"/>
          </a:p>
        </p:txBody>
      </p:sp>
      <p:sp>
        <p:nvSpPr>
          <p:cNvPr id="4" name="Slide Number Placeholder 3"/>
          <p:cNvSpPr>
            <a:spLocks noGrp="1"/>
          </p:cNvSpPr>
          <p:nvPr>
            <p:ph type="sldNum" sz="quarter" idx="5"/>
          </p:nvPr>
        </p:nvSpPr>
        <p:spPr/>
        <p:txBody>
          <a:bodyPr/>
          <a:lstStyle/>
          <a:p>
            <a:fld id="{BE7C6B0B-A114-1345-831F-1F5483E45B12}" type="slidenum">
              <a:rPr lang="en-US" smtClean="0"/>
              <a:t>1</a:t>
            </a:fld>
            <a:endParaRPr lang="en-US"/>
          </a:p>
        </p:txBody>
      </p:sp>
    </p:spTree>
    <p:extLst>
      <p:ext uri="{BB962C8B-B14F-4D97-AF65-F5344CB8AC3E}">
        <p14:creationId xmlns:p14="http://schemas.microsoft.com/office/powerpoint/2010/main" val="231451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C6B0B-A114-1345-831F-1F5483E45B12}" type="slidenum">
              <a:rPr lang="en-US" smtClean="0"/>
              <a:t>4</a:t>
            </a:fld>
            <a:endParaRPr lang="en-US"/>
          </a:p>
        </p:txBody>
      </p:sp>
    </p:spTree>
    <p:extLst>
      <p:ext uri="{BB962C8B-B14F-4D97-AF65-F5344CB8AC3E}">
        <p14:creationId xmlns:p14="http://schemas.microsoft.com/office/powerpoint/2010/main" val="97737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7FAB2BB-3F17-4584-A794-CE002F349E75}" type="slidenum">
              <a:rPr lang="fr-FR" smtClean="0"/>
              <a:t>31</a:t>
            </a:fld>
            <a:endParaRPr lang="fr-FR"/>
          </a:p>
        </p:txBody>
      </p:sp>
    </p:spTree>
    <p:extLst>
      <p:ext uri="{BB962C8B-B14F-4D97-AF65-F5344CB8AC3E}">
        <p14:creationId xmlns:p14="http://schemas.microsoft.com/office/powerpoint/2010/main" val="339309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7FAB2BB-3F17-4584-A794-CE002F349E75}" type="slidenum">
              <a:rPr lang="fr-FR" smtClean="0"/>
              <a:t>32</a:t>
            </a:fld>
            <a:endParaRPr lang="fr-FR"/>
          </a:p>
        </p:txBody>
      </p:sp>
    </p:spTree>
    <p:extLst>
      <p:ext uri="{BB962C8B-B14F-4D97-AF65-F5344CB8AC3E}">
        <p14:creationId xmlns:p14="http://schemas.microsoft.com/office/powerpoint/2010/main" val="307962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DAC3-BDDA-F443-9B1A-11A7CB203C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0CC59B-4DE9-914A-B087-ED6312A1E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B5ED61-E5A2-D748-9519-0BE6BCE97E97}"/>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5" name="Footer Placeholder 4">
            <a:extLst>
              <a:ext uri="{FF2B5EF4-FFF2-40B4-BE49-F238E27FC236}">
                <a16:creationId xmlns:a16="http://schemas.microsoft.com/office/drawing/2014/main" id="{6A421BAE-5DFB-C944-A71E-533C8F295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A46EC-3860-594F-9A15-404753FBA06C}"/>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345806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7883-E2B6-2243-AD38-2CBE0DEDFF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37614E-77CB-C845-AE40-CA95A3F106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A99353-BC3D-194C-875F-04E7DDA2F4C0}"/>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5" name="Footer Placeholder 4">
            <a:extLst>
              <a:ext uri="{FF2B5EF4-FFF2-40B4-BE49-F238E27FC236}">
                <a16:creationId xmlns:a16="http://schemas.microsoft.com/office/drawing/2014/main" id="{C260CE86-CCCE-F949-8376-E15D1E754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A8605-811E-8845-9B61-D71423998200}"/>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423515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2C839-B365-0F4E-A7E9-41B82D59A5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35E3E2-4E27-BA4E-B3AB-1061E7C184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3BF8A6-7C1B-3A4C-B1A9-3E5B5B8919D3}"/>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5" name="Footer Placeholder 4">
            <a:extLst>
              <a:ext uri="{FF2B5EF4-FFF2-40B4-BE49-F238E27FC236}">
                <a16:creationId xmlns:a16="http://schemas.microsoft.com/office/drawing/2014/main" id="{F22E3EDA-8322-0749-8096-822D93757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CD122-5509-3449-B5A4-BABA03070ED8}"/>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37937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5B86-4DD7-534F-A5E2-674597E8F9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AAD369-F848-844E-844F-8201B9CE84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7C1679-5693-5C46-8558-DFB49E63130A}"/>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5" name="Footer Placeholder 4">
            <a:extLst>
              <a:ext uri="{FF2B5EF4-FFF2-40B4-BE49-F238E27FC236}">
                <a16:creationId xmlns:a16="http://schemas.microsoft.com/office/drawing/2014/main" id="{E8FF2D7F-564E-6E47-B0C5-A2A30AE76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04DB8-8E7D-5849-8F77-8F46E5152536}"/>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381669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8F52-9B15-2646-BA75-A5F6F220E5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448AC8-247E-CE43-9CCD-CAB55274C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16A43D-41B2-204D-B127-AA95BA676FE3}"/>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5" name="Footer Placeholder 4">
            <a:extLst>
              <a:ext uri="{FF2B5EF4-FFF2-40B4-BE49-F238E27FC236}">
                <a16:creationId xmlns:a16="http://schemas.microsoft.com/office/drawing/2014/main" id="{F295B4DE-E630-DE4D-B36D-6C52BE047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80CC8-E054-9146-A7D5-15FD2C139F60}"/>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331072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F9C-60BB-5D4B-AF52-E87C43C141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8C652F-CD39-7340-9ED4-FE3CB1AE04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967254A-4F26-594F-8BA3-B41C1E3CC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F230B8F-B6EB-EA46-A075-D7098A71D0E4}"/>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6" name="Footer Placeholder 5">
            <a:extLst>
              <a:ext uri="{FF2B5EF4-FFF2-40B4-BE49-F238E27FC236}">
                <a16:creationId xmlns:a16="http://schemas.microsoft.com/office/drawing/2014/main" id="{FBCD8A95-FA20-8B45-BDD4-3B8A0DEDD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EC07-85EE-3948-A07C-232C264546B7}"/>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207606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5B36-68A8-1A43-BF20-547F38CC17F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602D3A-4748-DE40-8EC9-6311A5408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9CC673-7A11-6B42-BEC8-4F6277656C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602233-4E9E-D94E-8462-45E26590B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5DD3B73-65A5-8A4C-A47A-2F71015CAD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72F060-474C-9A4B-B297-CD553D372348}"/>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8" name="Footer Placeholder 7">
            <a:extLst>
              <a:ext uri="{FF2B5EF4-FFF2-40B4-BE49-F238E27FC236}">
                <a16:creationId xmlns:a16="http://schemas.microsoft.com/office/drawing/2014/main" id="{FA0E8FB5-9EF0-0440-AAA7-2CC9B83CD4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F167E-C579-5649-AFBE-8962A5E1B82B}"/>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413593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6D90-55D0-CB46-9889-47D3C9D8D6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D8C159-F093-CF40-B13D-ACE0B4E6D263}"/>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4" name="Footer Placeholder 3">
            <a:extLst>
              <a:ext uri="{FF2B5EF4-FFF2-40B4-BE49-F238E27FC236}">
                <a16:creationId xmlns:a16="http://schemas.microsoft.com/office/drawing/2014/main" id="{797A9431-175F-AB43-AC54-0AA14E223E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00B4CE-B1AF-8D47-A889-A806AC64DB3A}"/>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121782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A87F1-55AA-624A-92CF-3E6FCBD5C8E0}"/>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3" name="Footer Placeholder 2">
            <a:extLst>
              <a:ext uri="{FF2B5EF4-FFF2-40B4-BE49-F238E27FC236}">
                <a16:creationId xmlns:a16="http://schemas.microsoft.com/office/drawing/2014/main" id="{9C0C6B34-6F78-9748-9200-4AF87966E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81E48-273A-2E47-A97F-72898921AB23}"/>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15511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BF93-F44A-1B45-AA05-8249A960BD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D4D3A98-E751-3D4B-82A9-5FD4A5087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62ED5D-1098-D546-AD84-140DD0680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04C19E-2603-4E4C-A73D-6A584216F7CE}"/>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6" name="Footer Placeholder 5">
            <a:extLst>
              <a:ext uri="{FF2B5EF4-FFF2-40B4-BE49-F238E27FC236}">
                <a16:creationId xmlns:a16="http://schemas.microsoft.com/office/drawing/2014/main" id="{DB49354F-A1D2-F948-9374-02AB8C37A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8EB7F-50E0-984D-87AE-74C99717CC20}"/>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356242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BE23-21BC-AB46-82B8-C304A0BC04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DDF9B55-1782-114C-8EC1-30C27A029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79E0E7-ADD7-9443-B644-5E6DB9874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D6DC63-8905-E744-A420-E3301471E8A9}"/>
              </a:ext>
            </a:extLst>
          </p:cNvPr>
          <p:cNvSpPr>
            <a:spLocks noGrp="1"/>
          </p:cNvSpPr>
          <p:nvPr>
            <p:ph type="dt" sz="half" idx="10"/>
          </p:nvPr>
        </p:nvSpPr>
        <p:spPr/>
        <p:txBody>
          <a:bodyPr/>
          <a:lstStyle/>
          <a:p>
            <a:fld id="{0AB77ADB-73FA-664B-8592-BC499B56E02E}" type="datetimeFigureOut">
              <a:rPr lang="en-US" smtClean="0"/>
              <a:t>3/2/23</a:t>
            </a:fld>
            <a:endParaRPr lang="en-US"/>
          </a:p>
        </p:txBody>
      </p:sp>
      <p:sp>
        <p:nvSpPr>
          <p:cNvPr id="6" name="Footer Placeholder 5">
            <a:extLst>
              <a:ext uri="{FF2B5EF4-FFF2-40B4-BE49-F238E27FC236}">
                <a16:creationId xmlns:a16="http://schemas.microsoft.com/office/drawing/2014/main" id="{A44F6810-5E08-F442-881F-4B16A72C7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A715E-7559-A342-9E65-D7A687BC06B1}"/>
              </a:ext>
            </a:extLst>
          </p:cNvPr>
          <p:cNvSpPr>
            <a:spLocks noGrp="1"/>
          </p:cNvSpPr>
          <p:nvPr>
            <p:ph type="sldNum" sz="quarter" idx="12"/>
          </p:nvPr>
        </p:nvSpPr>
        <p:spPr/>
        <p:txBody>
          <a:bodyPr/>
          <a:lstStyle/>
          <a:p>
            <a:fld id="{D0D0BCAA-1481-3C49-8175-FD13D54DE1A7}" type="slidenum">
              <a:rPr lang="en-US" smtClean="0"/>
              <a:t>‹#›</a:t>
            </a:fld>
            <a:endParaRPr lang="en-US"/>
          </a:p>
        </p:txBody>
      </p:sp>
    </p:spTree>
    <p:extLst>
      <p:ext uri="{BB962C8B-B14F-4D97-AF65-F5344CB8AC3E}">
        <p14:creationId xmlns:p14="http://schemas.microsoft.com/office/powerpoint/2010/main" val="131409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2056A-3B10-6346-B680-45320A320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599D15-67C6-A44F-8F0B-BF582B29E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0924D0-80DD-4946-98FD-D98F68FDF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77ADB-73FA-664B-8592-BC499B56E02E}" type="datetimeFigureOut">
              <a:rPr lang="en-US" smtClean="0"/>
              <a:t>3/2/23</a:t>
            </a:fld>
            <a:endParaRPr lang="en-US"/>
          </a:p>
        </p:txBody>
      </p:sp>
      <p:sp>
        <p:nvSpPr>
          <p:cNvPr id="5" name="Footer Placeholder 4">
            <a:extLst>
              <a:ext uri="{FF2B5EF4-FFF2-40B4-BE49-F238E27FC236}">
                <a16:creationId xmlns:a16="http://schemas.microsoft.com/office/drawing/2014/main" id="{E7E1A544-2E84-E943-8243-BE072D932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95C791-2DDB-D04D-AD05-B41F74428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0BCAA-1481-3C49-8175-FD13D54DE1A7}" type="slidenum">
              <a:rPr lang="en-US" smtClean="0"/>
              <a:t>‹#›</a:t>
            </a:fld>
            <a:endParaRPr lang="en-US"/>
          </a:p>
        </p:txBody>
      </p:sp>
    </p:spTree>
    <p:extLst>
      <p:ext uri="{BB962C8B-B14F-4D97-AF65-F5344CB8AC3E}">
        <p14:creationId xmlns:p14="http://schemas.microsoft.com/office/powerpoint/2010/main" val="3051891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Emily Apter on Eve Kosofsky Sedgwick - Artforum International">
            <a:extLst>
              <a:ext uri="{FF2B5EF4-FFF2-40B4-BE49-F238E27FC236}">
                <a16:creationId xmlns:a16="http://schemas.microsoft.com/office/drawing/2014/main" id="{28EDB8C5-6AB7-831C-BFC0-CAB41EB92965}"/>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3237" r="1" b="40360"/>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7F29FB3-6D6D-9E4C-8CE3-CEC43DC64543}"/>
              </a:ext>
            </a:extLst>
          </p:cNvPr>
          <p:cNvSpPr>
            <a:spLocks noGrp="1"/>
          </p:cNvSpPr>
          <p:nvPr>
            <p:ph type="ctrTitle"/>
          </p:nvPr>
        </p:nvSpPr>
        <p:spPr>
          <a:xfrm>
            <a:off x="643468" y="643467"/>
            <a:ext cx="4620584" cy="4567137"/>
          </a:xfrm>
        </p:spPr>
        <p:txBody>
          <a:bodyPr>
            <a:normAutofit/>
          </a:bodyPr>
          <a:lstStyle/>
          <a:p>
            <a:pPr algn="l"/>
            <a:r>
              <a:rPr lang="en-US" sz="4400">
                <a:solidFill>
                  <a:srgbClr val="FFFFFF"/>
                </a:solidFill>
              </a:rPr>
              <a:t>Jean Genet, 1910 - 1986</a:t>
            </a:r>
          </a:p>
        </p:txBody>
      </p:sp>
      <p:sp>
        <p:nvSpPr>
          <p:cNvPr id="5" name="Subtitle 4">
            <a:extLst>
              <a:ext uri="{FF2B5EF4-FFF2-40B4-BE49-F238E27FC236}">
                <a16:creationId xmlns:a16="http://schemas.microsoft.com/office/drawing/2014/main" id="{2FD513BB-2749-E540-93AD-D819884EB2EE}"/>
              </a:ext>
            </a:extLst>
          </p:cNvPr>
          <p:cNvSpPr>
            <a:spLocks noGrp="1"/>
          </p:cNvSpPr>
          <p:nvPr>
            <p:ph type="subTitle" idx="1"/>
          </p:nvPr>
        </p:nvSpPr>
        <p:spPr>
          <a:xfrm>
            <a:off x="643467" y="5277684"/>
            <a:ext cx="4620584" cy="775494"/>
          </a:xfrm>
        </p:spPr>
        <p:txBody>
          <a:bodyPr>
            <a:normAutofit/>
          </a:bodyPr>
          <a:lstStyle/>
          <a:p>
            <a:pPr algn="l"/>
            <a:r>
              <a:rPr lang="en-GB" sz="1100">
                <a:solidFill>
                  <a:srgbClr val="FFFFFF"/>
                </a:solidFill>
              </a:rPr>
              <a:t>‘As a prisoner, juvenile delinquent, homosexual, and prostitute, Genet incarnates one understanding of queer as a term that brings together a range of forms of social marginality’, Kadji Amin (2017: 4)</a:t>
            </a:r>
          </a:p>
          <a:p>
            <a:pPr algn="l"/>
            <a:endParaRPr lang="en-US" sz="1100">
              <a:solidFill>
                <a:srgbClr val="FFFFFF"/>
              </a:solidFill>
            </a:endParaRPr>
          </a:p>
        </p:txBody>
      </p:sp>
      <p:pic>
        <p:nvPicPr>
          <p:cNvPr id="7" name="Picture 4">
            <a:extLst>
              <a:ext uri="{FF2B5EF4-FFF2-40B4-BE49-F238E27FC236}">
                <a16:creationId xmlns:a16="http://schemas.microsoft.com/office/drawing/2014/main" id="{945C7576-8D4C-7B48-87A3-C4E9B80BB1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3163"/>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9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5A7A-628D-D54A-8E1C-2CF8E349B1E1}"/>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sz="1500" dirty="0"/>
              <a:t>Jean Genet’s Tomb</a:t>
            </a:r>
            <a:br>
              <a:rPr lang="en-US" sz="1500" dirty="0"/>
            </a:br>
            <a:r>
              <a:rPr lang="en-US" sz="1500" dirty="0" err="1"/>
              <a:t>Larache</a:t>
            </a:r>
            <a:r>
              <a:rPr lang="en-US" sz="1500" dirty="0"/>
              <a:t>, Morocco (photograph taken on my visit in 2018)</a:t>
            </a:r>
          </a:p>
        </p:txBody>
      </p:sp>
      <p:pic>
        <p:nvPicPr>
          <p:cNvPr id="8" name="Content Placeholder 4">
            <a:extLst>
              <a:ext uri="{FF2B5EF4-FFF2-40B4-BE49-F238E27FC236}">
                <a16:creationId xmlns:a16="http://schemas.microsoft.com/office/drawing/2014/main" id="{15EA78D7-5A58-6246-931A-11170FBD09D9}"/>
              </a:ext>
            </a:extLst>
          </p:cNvPr>
          <p:cNvPicPr>
            <a:picLocks noChangeAspect="1"/>
          </p:cNvPicPr>
          <p:nvPr/>
        </p:nvPicPr>
        <p:blipFill rotWithShape="1">
          <a:blip r:embed="rId2"/>
          <a:srcRect t="8592" r="1" b="23172"/>
          <a:stretch/>
        </p:blipFill>
        <p:spPr>
          <a:xfrm>
            <a:off x="4654296" y="10"/>
            <a:ext cx="7537703" cy="6857990"/>
          </a:xfrm>
          <a:prstGeom prst="rect">
            <a:avLst/>
          </a:prstGeom>
        </p:spPr>
      </p:pic>
    </p:spTree>
    <p:extLst>
      <p:ext uri="{BB962C8B-B14F-4D97-AF65-F5344CB8AC3E}">
        <p14:creationId xmlns:p14="http://schemas.microsoft.com/office/powerpoint/2010/main" val="162108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14" descr="A person standing on a sandy beach&#10;&#10;Description automatically generated">
            <a:extLst>
              <a:ext uri="{FF2B5EF4-FFF2-40B4-BE49-F238E27FC236}">
                <a16:creationId xmlns:a16="http://schemas.microsoft.com/office/drawing/2014/main" id="{04495B46-6678-FC42-AA3F-69BE60E777EF}"/>
              </a:ext>
            </a:extLst>
          </p:cNvPr>
          <p:cNvPicPr>
            <a:picLocks noGrp="1" noChangeAspect="1"/>
          </p:cNvPicPr>
          <p:nvPr>
            <p:ph idx="1"/>
          </p:nvPr>
        </p:nvPicPr>
        <p:blipFill rotWithShape="1">
          <a:blip r:embed="rId2"/>
          <a:srcRect t="25000"/>
          <a:stretch/>
        </p:blipFill>
        <p:spPr>
          <a:xfrm>
            <a:off x="0" y="0"/>
            <a:ext cx="12192000" cy="6858000"/>
          </a:xfrm>
          <a:prstGeom prst="rect">
            <a:avLst/>
          </a:prstGeom>
        </p:spPr>
      </p:pic>
    </p:spTree>
    <p:extLst>
      <p:ext uri="{BB962C8B-B14F-4D97-AF65-F5344CB8AC3E}">
        <p14:creationId xmlns:p14="http://schemas.microsoft.com/office/powerpoint/2010/main" val="68274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621E5-E737-1C4D-BB39-DD2A76F1D114}"/>
              </a:ext>
            </a:extLst>
          </p:cNvPr>
          <p:cNvSpPr>
            <a:spLocks noGrp="1"/>
          </p:cNvSpPr>
          <p:nvPr>
            <p:ph type="title"/>
          </p:nvPr>
        </p:nvSpPr>
        <p:spPr>
          <a:xfrm>
            <a:off x="838201" y="365125"/>
            <a:ext cx="5251316" cy="1807305"/>
          </a:xfrm>
        </p:spPr>
        <p:txBody>
          <a:bodyPr>
            <a:normAutofit/>
          </a:bodyPr>
          <a:lstStyle/>
          <a:p>
            <a:r>
              <a:rPr lang="en-US" dirty="0"/>
              <a:t>Literary career</a:t>
            </a:r>
          </a:p>
        </p:txBody>
      </p:sp>
      <p:sp>
        <p:nvSpPr>
          <p:cNvPr id="3" name="Content Placeholder 2">
            <a:extLst>
              <a:ext uri="{FF2B5EF4-FFF2-40B4-BE49-F238E27FC236}">
                <a16:creationId xmlns:a16="http://schemas.microsoft.com/office/drawing/2014/main" id="{1E718F3F-81BA-494F-A3FC-D27D72EAEFEE}"/>
              </a:ext>
            </a:extLst>
          </p:cNvPr>
          <p:cNvSpPr>
            <a:spLocks noGrp="1"/>
          </p:cNvSpPr>
          <p:nvPr>
            <p:ph idx="1"/>
          </p:nvPr>
        </p:nvSpPr>
        <p:spPr>
          <a:xfrm>
            <a:off x="838199" y="1666754"/>
            <a:ext cx="5124587" cy="5191246"/>
          </a:xfrm>
        </p:spPr>
        <p:txBody>
          <a:bodyPr>
            <a:normAutofit fontScale="92500" lnSpcReduction="10000"/>
          </a:bodyPr>
          <a:lstStyle/>
          <a:p>
            <a:pPr marL="0" indent="0">
              <a:buNone/>
            </a:pPr>
            <a:r>
              <a:rPr lang="en-US" sz="1200" dirty="0"/>
              <a:t>5 novels. - </a:t>
            </a:r>
            <a:r>
              <a:rPr lang="en-GB" sz="1200" dirty="0"/>
              <a:t>In an extraordinary burst of creative energy, he produced five full-length prose works in quick succession. Because of their scandalous dimension, only one of these carried the name of its publisher (Genet 1965)</a:t>
            </a:r>
          </a:p>
          <a:p>
            <a:r>
              <a:rPr lang="en-GB" sz="1200" i="1" dirty="0"/>
              <a:t>Our Lady of the Flowers</a:t>
            </a:r>
            <a:r>
              <a:rPr lang="en-GB" sz="1200" dirty="0"/>
              <a:t>. Translated by Bernard </a:t>
            </a:r>
            <a:r>
              <a:rPr lang="en-GB" sz="1200" dirty="0" err="1"/>
              <a:t>Frechtman</a:t>
            </a:r>
            <a:r>
              <a:rPr lang="en-GB" sz="1200" dirty="0"/>
              <a:t>. London: Panther, 1966. </a:t>
            </a:r>
          </a:p>
          <a:p>
            <a:r>
              <a:rPr lang="en-GB" sz="1600" i="1" dirty="0"/>
              <a:t>Miracle of the Rose.</a:t>
            </a:r>
            <a:r>
              <a:rPr lang="en-GB" sz="1600" dirty="0"/>
              <a:t> Translated by Bernard </a:t>
            </a:r>
            <a:r>
              <a:rPr lang="en-GB" sz="1600" dirty="0" err="1"/>
              <a:t>Frechtman</a:t>
            </a:r>
            <a:r>
              <a:rPr lang="en-GB" sz="1600" dirty="0"/>
              <a:t>. London: Penguin, 1965.</a:t>
            </a:r>
          </a:p>
          <a:p>
            <a:r>
              <a:rPr lang="en-GB" sz="1600" i="1" dirty="0"/>
              <a:t>Funeral Rites</a:t>
            </a:r>
            <a:r>
              <a:rPr lang="en-GB" sz="1600" dirty="0"/>
              <a:t>. Translated by Bernard </a:t>
            </a:r>
            <a:r>
              <a:rPr lang="en-GB" sz="1600" dirty="0" err="1"/>
              <a:t>Frechtman</a:t>
            </a:r>
            <a:r>
              <a:rPr lang="en-GB" sz="1600" dirty="0"/>
              <a:t>. London: Panther, 1971.</a:t>
            </a:r>
          </a:p>
          <a:p>
            <a:r>
              <a:rPr lang="en-GB" sz="1600" i="1" dirty="0" err="1"/>
              <a:t>Querelle</a:t>
            </a:r>
            <a:r>
              <a:rPr lang="en-GB" sz="1600" i="1" dirty="0"/>
              <a:t> of Brest. </a:t>
            </a:r>
            <a:r>
              <a:rPr lang="en-GB" sz="1600" dirty="0" err="1"/>
              <a:t>Tanslated</a:t>
            </a:r>
            <a:r>
              <a:rPr lang="en-GB" sz="1600" dirty="0"/>
              <a:t> by Gregory Streatham. London: Faber, 1973.</a:t>
            </a:r>
          </a:p>
          <a:p>
            <a:r>
              <a:rPr lang="en-GB" sz="1600" i="1" dirty="0"/>
              <a:t>The Thief’s Journal.</a:t>
            </a:r>
            <a:r>
              <a:rPr lang="en-GB" sz="1600" dirty="0"/>
              <a:t> Translated by Bernard </a:t>
            </a:r>
            <a:r>
              <a:rPr lang="en-GB" sz="1600" dirty="0" err="1"/>
              <a:t>Frechtman</a:t>
            </a:r>
            <a:r>
              <a:rPr lang="en-GB" sz="1600" dirty="0"/>
              <a:t>. London: Penguin, 1967.</a:t>
            </a:r>
          </a:p>
          <a:p>
            <a:r>
              <a:rPr lang="en-GB" sz="1600" dirty="0"/>
              <a:t>Jean-Paul Sartre, Saint Genet, OC 1 - As such, Sartre considered that Genet was not a revolutionary figure whose writing would effect significant political change. </a:t>
            </a:r>
          </a:p>
          <a:p>
            <a:r>
              <a:rPr lang="en-GB" sz="1200" dirty="0"/>
              <a:t>In addition to the five plays he published during his lifetime, three others have been published posthumously </a:t>
            </a:r>
          </a:p>
          <a:p>
            <a:pPr lvl="1"/>
            <a:r>
              <a:rPr lang="en-GB" sz="1200" i="1" dirty="0" err="1"/>
              <a:t>Deathwatch</a:t>
            </a:r>
            <a:r>
              <a:rPr lang="en-GB" sz="1200" i="1" dirty="0"/>
              <a:t>. </a:t>
            </a:r>
            <a:r>
              <a:rPr lang="en-GB" sz="1200" dirty="0"/>
              <a:t>Translated by Bernard </a:t>
            </a:r>
            <a:r>
              <a:rPr lang="en-GB" sz="1200" dirty="0" err="1"/>
              <a:t>Frechtman</a:t>
            </a:r>
            <a:r>
              <a:rPr lang="en-GB" sz="1200" dirty="0"/>
              <a:t>. London: Faber, 1954.</a:t>
            </a:r>
          </a:p>
          <a:p>
            <a:pPr lvl="1"/>
            <a:r>
              <a:rPr lang="en-GB" sz="1200" i="1" dirty="0"/>
              <a:t>The Maids. </a:t>
            </a:r>
            <a:r>
              <a:rPr lang="en-GB" sz="1200" dirty="0"/>
              <a:t>Translated by Bernard </a:t>
            </a:r>
            <a:r>
              <a:rPr lang="en-GB" sz="1200" dirty="0" err="1"/>
              <a:t>Frechtman</a:t>
            </a:r>
            <a:r>
              <a:rPr lang="en-GB" sz="1200" dirty="0"/>
              <a:t>. London: Faber, 1953.</a:t>
            </a:r>
          </a:p>
          <a:p>
            <a:pPr lvl="1"/>
            <a:r>
              <a:rPr lang="en-GB" sz="1200" i="1" dirty="0"/>
              <a:t>The Balcony. </a:t>
            </a:r>
            <a:r>
              <a:rPr lang="en-GB" sz="1200" dirty="0"/>
              <a:t>Translated by Bernard </a:t>
            </a:r>
            <a:r>
              <a:rPr lang="en-GB" sz="1200" dirty="0" err="1"/>
              <a:t>Frechtman</a:t>
            </a:r>
            <a:r>
              <a:rPr lang="en-GB" sz="1200" dirty="0"/>
              <a:t>. London: Faber, 1957.</a:t>
            </a:r>
          </a:p>
          <a:p>
            <a:pPr lvl="1"/>
            <a:r>
              <a:rPr lang="en-GB" sz="1200" i="1" dirty="0"/>
              <a:t>The Blacks. </a:t>
            </a:r>
            <a:r>
              <a:rPr lang="en-GB" sz="1200" dirty="0"/>
              <a:t>Translated by Bernard </a:t>
            </a:r>
            <a:r>
              <a:rPr lang="en-GB" sz="1200" dirty="0" err="1"/>
              <a:t>Frechtman</a:t>
            </a:r>
            <a:r>
              <a:rPr lang="en-GB" sz="1200" dirty="0"/>
              <a:t>. London: Faber, 1960.</a:t>
            </a:r>
          </a:p>
          <a:p>
            <a:pPr lvl="1"/>
            <a:r>
              <a:rPr lang="en-GB" sz="1200" dirty="0"/>
              <a:t>Genet, Jean. </a:t>
            </a:r>
            <a:r>
              <a:rPr lang="en-GB" sz="1200" i="1" dirty="0"/>
              <a:t>The Screens. </a:t>
            </a:r>
            <a:r>
              <a:rPr lang="en-GB" sz="1200" dirty="0"/>
              <a:t>Translated by Bernard </a:t>
            </a:r>
            <a:r>
              <a:rPr lang="en-GB" sz="1200" dirty="0" err="1"/>
              <a:t>Frechtman</a:t>
            </a:r>
            <a:r>
              <a:rPr lang="en-GB" sz="1200" dirty="0"/>
              <a:t>. London: Faber, 1963. </a:t>
            </a:r>
          </a:p>
        </p:txBody>
      </p:sp>
      <p:pic>
        <p:nvPicPr>
          <p:cNvPr id="4098" name="Picture 2" descr="Jean Genet - Oeuvres Complètes Tome II - 1951 - Catawiki">
            <a:extLst>
              <a:ext uri="{FF2B5EF4-FFF2-40B4-BE49-F238E27FC236}">
                <a16:creationId xmlns:a16="http://schemas.microsoft.com/office/drawing/2014/main" id="{0FB86818-C5DF-684C-B6F0-7A6110B63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5" r="644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0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C8A86-E70E-DD45-98F7-B648D6FC354A}"/>
              </a:ext>
            </a:extLst>
          </p:cNvPr>
          <p:cNvSpPr>
            <a:spLocks noGrp="1"/>
          </p:cNvSpPr>
          <p:nvPr>
            <p:ph type="title"/>
          </p:nvPr>
        </p:nvSpPr>
        <p:spPr>
          <a:xfrm>
            <a:off x="838201" y="365125"/>
            <a:ext cx="5251316" cy="1807305"/>
          </a:xfrm>
        </p:spPr>
        <p:txBody>
          <a:bodyPr>
            <a:normAutofit/>
          </a:bodyPr>
          <a:lstStyle/>
          <a:p>
            <a:r>
              <a:rPr lang="en-GB" dirty="0"/>
              <a:t>1.Prison and criminality</a:t>
            </a:r>
            <a:endParaRPr lang="en-US" dirty="0"/>
          </a:p>
        </p:txBody>
      </p:sp>
      <p:sp>
        <p:nvSpPr>
          <p:cNvPr id="3" name="Content Placeholder 2">
            <a:extLst>
              <a:ext uri="{FF2B5EF4-FFF2-40B4-BE49-F238E27FC236}">
                <a16:creationId xmlns:a16="http://schemas.microsoft.com/office/drawing/2014/main" id="{57AD4900-03A1-7145-B58D-F26F5D380437}"/>
              </a:ext>
            </a:extLst>
          </p:cNvPr>
          <p:cNvSpPr>
            <a:spLocks noGrp="1"/>
          </p:cNvSpPr>
          <p:nvPr>
            <p:ph idx="1"/>
          </p:nvPr>
        </p:nvSpPr>
        <p:spPr>
          <a:xfrm>
            <a:off x="838200" y="2333297"/>
            <a:ext cx="4619621" cy="3843666"/>
          </a:xfrm>
        </p:spPr>
        <p:txBody>
          <a:bodyPr>
            <a:normAutofit/>
          </a:bodyPr>
          <a:lstStyle/>
          <a:p>
            <a:pPr marL="0" indent="0">
              <a:buNone/>
            </a:pPr>
            <a:r>
              <a:rPr lang="en-GB" sz="2000" dirty="0" err="1"/>
              <a:t>Mettray</a:t>
            </a:r>
            <a:r>
              <a:rPr lang="en-GB" sz="2000" dirty="0"/>
              <a:t> Penal colony</a:t>
            </a:r>
          </a:p>
          <a:p>
            <a:pPr marL="0" indent="0">
              <a:buNone/>
            </a:pPr>
            <a:r>
              <a:rPr lang="en-GB" sz="2000" dirty="0" err="1"/>
              <a:t>Fontevrault</a:t>
            </a:r>
            <a:endParaRPr lang="en-GB" sz="2000" dirty="0"/>
          </a:p>
          <a:p>
            <a:pPr marL="0" indent="0">
              <a:buNone/>
            </a:pPr>
            <a:r>
              <a:rPr lang="en-GB" sz="2000" dirty="0"/>
              <a:t>Le </a:t>
            </a:r>
            <a:r>
              <a:rPr lang="en-GB" sz="2000" dirty="0" err="1"/>
              <a:t>bagne</a:t>
            </a:r>
            <a:r>
              <a:rPr lang="en-GB" sz="2000" dirty="0"/>
              <a:t> - Guyana</a:t>
            </a:r>
          </a:p>
          <a:p>
            <a:pPr marL="0" indent="0">
              <a:buNone/>
            </a:pPr>
            <a:endParaRPr lang="en-GB" sz="2000" dirty="0"/>
          </a:p>
          <a:p>
            <a:pPr marL="0" indent="0">
              <a:buNone/>
            </a:pPr>
            <a:r>
              <a:rPr lang="en-GB" sz="2000" dirty="0"/>
              <a:t>His text invites reading as an exercise in transgression as much as a representation of it, or as a mode of escape from prison (or return to it) as much as a depiction of incarceration. </a:t>
            </a:r>
          </a:p>
          <a:p>
            <a:pPr marL="0" indent="0">
              <a:buNone/>
            </a:pPr>
            <a:endParaRPr lang="en-GB" sz="2000" dirty="0"/>
          </a:p>
        </p:txBody>
      </p:sp>
      <p:pic>
        <p:nvPicPr>
          <p:cNvPr id="9218" name="Picture 2">
            <a:extLst>
              <a:ext uri="{FF2B5EF4-FFF2-40B4-BE49-F238E27FC236}">
                <a16:creationId xmlns:a16="http://schemas.microsoft.com/office/drawing/2014/main" id="{26E2CA1D-FF7B-974A-B497-402B33C925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92" r="2447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8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F0E1F-37F5-CF4E-9F6F-B9D53816B4C7}"/>
              </a:ext>
            </a:extLst>
          </p:cNvPr>
          <p:cNvSpPr>
            <a:spLocks noGrp="1"/>
          </p:cNvSpPr>
          <p:nvPr>
            <p:ph type="title"/>
          </p:nvPr>
        </p:nvSpPr>
        <p:spPr>
          <a:xfrm>
            <a:off x="838201" y="365125"/>
            <a:ext cx="5251316" cy="1807305"/>
          </a:xfrm>
        </p:spPr>
        <p:txBody>
          <a:bodyPr>
            <a:normAutofit/>
          </a:bodyPr>
          <a:lstStyle/>
          <a:p>
            <a:r>
              <a:rPr lang="en-GB" sz="4000" dirty="0"/>
              <a:t>2. Gender and Sexuality</a:t>
            </a:r>
            <a:endParaRPr lang="en-US" sz="4000" dirty="0"/>
          </a:p>
        </p:txBody>
      </p:sp>
      <p:sp>
        <p:nvSpPr>
          <p:cNvPr id="3" name="Content Placeholder 2">
            <a:extLst>
              <a:ext uri="{FF2B5EF4-FFF2-40B4-BE49-F238E27FC236}">
                <a16:creationId xmlns:a16="http://schemas.microsoft.com/office/drawing/2014/main" id="{4CA8D6A8-F42A-0B47-B851-1DB14F7A4247}"/>
              </a:ext>
            </a:extLst>
          </p:cNvPr>
          <p:cNvSpPr>
            <a:spLocks noGrp="1"/>
          </p:cNvSpPr>
          <p:nvPr>
            <p:ph idx="1"/>
          </p:nvPr>
        </p:nvSpPr>
        <p:spPr>
          <a:xfrm>
            <a:off x="835154" y="1781908"/>
            <a:ext cx="5647708" cy="4466492"/>
          </a:xfrm>
        </p:spPr>
        <p:txBody>
          <a:bodyPr>
            <a:normAutofit fontScale="85000" lnSpcReduction="10000"/>
          </a:bodyPr>
          <a:lstStyle/>
          <a:p>
            <a:pPr marL="0" indent="0">
              <a:buNone/>
            </a:pPr>
            <a:r>
              <a:rPr lang="en-GB" sz="1700" dirty="0"/>
              <a:t>The theoretical decoupling of gender from biological sex that emerged in the 1970s under the dual influences of feminism and poststructuralism meant that Genet was regularly invoked in debates about sexual difference. </a:t>
            </a:r>
            <a:r>
              <a:rPr lang="en-GB" sz="1700" dirty="0" err="1"/>
              <a:t>Cixous</a:t>
            </a:r>
            <a:r>
              <a:rPr lang="en-GB" sz="1700" dirty="0"/>
              <a:t> 1976 and Millett 1977 were influential interventions in the 1970s that recognised revolutionary potential in Genet’s treatment of femininity; their continuing impact can be seen in works such as Running-Johnson 1989. </a:t>
            </a:r>
          </a:p>
          <a:p>
            <a:pPr marL="0" indent="0">
              <a:buNone/>
            </a:pPr>
            <a:r>
              <a:rPr lang="en-GB" sz="1700" dirty="0"/>
              <a:t>In contrast, </a:t>
            </a:r>
            <a:r>
              <a:rPr lang="en-GB" sz="1700" dirty="0" err="1"/>
              <a:t>Bersani</a:t>
            </a:r>
            <a:r>
              <a:rPr lang="en-GB" sz="1700" dirty="0"/>
              <a:t> 1995 analyses Genet’s writing as an attempt to erase cultural relationality itself and sees in this rejection both the singular mark of homosexuality and the potential for a radical transformation of society. </a:t>
            </a:r>
            <a:r>
              <a:rPr lang="en-GB" sz="1700" dirty="0" err="1"/>
              <a:t>Bersani</a:t>
            </a:r>
            <a:r>
              <a:rPr lang="en-GB" sz="1700" dirty="0"/>
              <a:t> sets his work against what he sees as a tendency in queer studies to ‘</a:t>
            </a:r>
            <a:r>
              <a:rPr lang="en-GB" sz="1700" dirty="0" err="1"/>
              <a:t>degay</a:t>
            </a:r>
            <a:r>
              <a:rPr lang="en-GB" sz="1700" dirty="0"/>
              <a:t>’ gayness. </a:t>
            </a:r>
          </a:p>
          <a:p>
            <a:pPr marL="0" indent="0">
              <a:buNone/>
            </a:pPr>
            <a:r>
              <a:rPr lang="en-GB" sz="1700" dirty="0"/>
              <a:t>Debates about sexuality in Genet are in effect considerably more divided than debates about gender, a particular fault-line being the extent to which his writing is interpreted as destabilising all identity or affirming a homosexual one. </a:t>
            </a:r>
          </a:p>
          <a:p>
            <a:pPr marL="0" indent="0">
              <a:buNone/>
            </a:pPr>
            <a:r>
              <a:rPr lang="en-GB" sz="1700" dirty="0"/>
              <a:t>Stephens 2009 and Provencher 2007 are explicitly queer perspectives that share </a:t>
            </a:r>
            <a:r>
              <a:rPr lang="en-GB" sz="1700" dirty="0" err="1"/>
              <a:t>Bersani’s</a:t>
            </a:r>
            <a:r>
              <a:rPr lang="en-GB" sz="1700" dirty="0"/>
              <a:t> belief that Genet’s work has transformative potential; however, they differ both from him and from each other about the grounds on which it can be deemed radical. Stephens takes issue with </a:t>
            </a:r>
            <a:r>
              <a:rPr lang="en-GB" sz="1700" dirty="0" err="1"/>
              <a:t>psychobiographical</a:t>
            </a:r>
            <a:r>
              <a:rPr lang="en-GB" sz="1700" dirty="0"/>
              <a:t> readings of Genet’s texts as the expression of a homosexual identity; Provencher sees in Genet an authentic homosexual role-model. </a:t>
            </a:r>
          </a:p>
          <a:p>
            <a:pPr marL="0" indent="0">
              <a:buNone/>
            </a:pPr>
            <a:endParaRPr lang="en-US" sz="1000" dirty="0"/>
          </a:p>
        </p:txBody>
      </p:sp>
      <p:pic>
        <p:nvPicPr>
          <p:cNvPr id="6146" name="Picture 2">
            <a:extLst>
              <a:ext uri="{FF2B5EF4-FFF2-40B4-BE49-F238E27FC236}">
                <a16:creationId xmlns:a16="http://schemas.microsoft.com/office/drawing/2014/main" id="{1C6248FB-945A-BD4A-A73F-F7940A359C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81" r="2618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4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22268-F310-0B49-A911-CACFFA49FC3A}"/>
              </a:ext>
            </a:extLst>
          </p:cNvPr>
          <p:cNvSpPr>
            <a:spLocks noGrp="1"/>
          </p:cNvSpPr>
          <p:nvPr>
            <p:ph type="title"/>
          </p:nvPr>
        </p:nvSpPr>
        <p:spPr>
          <a:xfrm>
            <a:off x="838201" y="365125"/>
            <a:ext cx="4348654" cy="1938076"/>
          </a:xfrm>
        </p:spPr>
        <p:txBody>
          <a:bodyPr>
            <a:normAutofit/>
          </a:bodyPr>
          <a:lstStyle/>
          <a:p>
            <a:r>
              <a:rPr lang="en-US" dirty="0"/>
              <a:t>3.Politics/poetics</a:t>
            </a:r>
          </a:p>
        </p:txBody>
      </p:sp>
      <p:sp>
        <p:nvSpPr>
          <p:cNvPr id="3" name="Content Placeholder 2">
            <a:extLst>
              <a:ext uri="{FF2B5EF4-FFF2-40B4-BE49-F238E27FC236}">
                <a16:creationId xmlns:a16="http://schemas.microsoft.com/office/drawing/2014/main" id="{1B9DD9B5-333B-E546-B973-7BB6046F7864}"/>
              </a:ext>
            </a:extLst>
          </p:cNvPr>
          <p:cNvSpPr>
            <a:spLocks noGrp="1"/>
          </p:cNvSpPr>
          <p:nvPr>
            <p:ph idx="1"/>
          </p:nvPr>
        </p:nvSpPr>
        <p:spPr>
          <a:xfrm>
            <a:off x="551543" y="1828800"/>
            <a:ext cx="4470400" cy="5167085"/>
          </a:xfrm>
        </p:spPr>
        <p:txBody>
          <a:bodyPr>
            <a:normAutofit/>
          </a:bodyPr>
          <a:lstStyle/>
          <a:p>
            <a:r>
              <a:rPr lang="en-GB" sz="1400" dirty="0"/>
              <a:t>Genet’s politics has been a constant subject of debate for critics. Sharply divergent views exist about the politics of both the man and his work, with some arguing that his writing has a profoundly subversive dimension while others consider it reactionary</a:t>
            </a:r>
          </a:p>
          <a:p>
            <a:r>
              <a:rPr lang="en-GB" sz="1400" dirty="0"/>
              <a:t>Black Panthers - visits to the US to attend the Democrat Convention in 1968 and to support the Black Panthers in 1970; Genet’s influence on the Black Panthers in terms of alerting them to the dangers of unacknowledged homophobia</a:t>
            </a:r>
            <a:r>
              <a:rPr lang="en-GB" sz="1400" dirty="0">
                <a:effectLst/>
              </a:rPr>
              <a:t> </a:t>
            </a:r>
            <a:endParaRPr lang="en-GB" sz="1400" dirty="0"/>
          </a:p>
          <a:p>
            <a:r>
              <a:rPr lang="en-GB" sz="1400" dirty="0"/>
              <a:t>Palestinians (</a:t>
            </a:r>
            <a:r>
              <a:rPr lang="en-GB" sz="1400" i="1" dirty="0"/>
              <a:t>Prisoner of Love, </a:t>
            </a:r>
            <a:r>
              <a:rPr lang="en-GB" sz="1400" dirty="0"/>
              <a:t>1986</a:t>
            </a:r>
            <a:r>
              <a:rPr lang="en-GB" sz="1400" i="1" dirty="0"/>
              <a:t>)</a:t>
            </a:r>
            <a:endParaRPr lang="en-GB" sz="1400" dirty="0"/>
          </a:p>
          <a:p>
            <a:r>
              <a:rPr lang="en-GB" sz="1400" dirty="0"/>
              <a:t>Algerian War (</a:t>
            </a:r>
            <a:r>
              <a:rPr lang="en-GB" sz="1400" i="1" dirty="0"/>
              <a:t>The Screens, </a:t>
            </a:r>
            <a:r>
              <a:rPr lang="en-GB" sz="1400" dirty="0"/>
              <a:t>1963 - This play needed police protection when first performed at the Théâtre de </a:t>
            </a:r>
            <a:r>
              <a:rPr lang="en-GB" sz="1400" dirty="0" err="1"/>
              <a:t>l’Odéon</a:t>
            </a:r>
            <a:r>
              <a:rPr lang="en-GB" sz="1400" dirty="0"/>
              <a:t> in 1966, in Roger Blin’s production. Set in Algeria and requiring a very large cast, it explores questions of abjection and post-colonialism. Riotous and exuberant in both structure and language, Genet said he had written it in ‘jubilation’.</a:t>
            </a:r>
          </a:p>
          <a:p>
            <a:r>
              <a:rPr lang="en-GB" sz="1400" dirty="0"/>
              <a:t>The experience of the colonised or subaltern related throughout his work.</a:t>
            </a:r>
            <a:r>
              <a:rPr lang="en-GB" sz="1400" dirty="0">
                <a:effectLst/>
              </a:rPr>
              <a:t> </a:t>
            </a:r>
            <a:r>
              <a:rPr lang="en-GB" sz="1400" dirty="0"/>
              <a:t>Inequality, injustice, vehement anti-West sentiment (</a:t>
            </a:r>
            <a:r>
              <a:rPr lang="en-GB" sz="1400" i="1" dirty="0"/>
              <a:t>The Blacks, The Maids, </a:t>
            </a:r>
            <a:r>
              <a:rPr lang="en-GB" sz="1400" i="1" dirty="0" err="1"/>
              <a:t>Deathwatch</a:t>
            </a:r>
            <a:r>
              <a:rPr lang="en-GB" sz="1400" i="1" dirty="0"/>
              <a:t>)</a:t>
            </a:r>
            <a:endParaRPr lang="en-GB" sz="1400" dirty="0"/>
          </a:p>
        </p:txBody>
      </p:sp>
      <p:pic>
        <p:nvPicPr>
          <p:cNvPr id="5124" name="Picture 4" descr="Jean Genet, Jean Genet et les Black Panthers - La Règle du Jeu -  Littérature, Philosophie, Politique, Arts">
            <a:extLst>
              <a:ext uri="{FF2B5EF4-FFF2-40B4-BE49-F238E27FC236}">
                <a16:creationId xmlns:a16="http://schemas.microsoft.com/office/drawing/2014/main" id="{03B14030-1182-A542-84F6-1E653FFC7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0" r="-1" b="2287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Blues is My Middle Name: Jean Genet - controversial writer and activist">
            <a:extLst>
              <a:ext uri="{FF2B5EF4-FFF2-40B4-BE49-F238E27FC236}">
                <a16:creationId xmlns:a16="http://schemas.microsoft.com/office/drawing/2014/main" id="{4D908CC0-D9AD-3440-A953-2CB396FB74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82" b="30497"/>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1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1646-5B0C-CA44-B501-A7D768A3084F}"/>
              </a:ext>
            </a:extLst>
          </p:cNvPr>
          <p:cNvSpPr>
            <a:spLocks noGrp="1"/>
          </p:cNvSpPr>
          <p:nvPr>
            <p:ph type="title"/>
          </p:nvPr>
        </p:nvSpPr>
        <p:spPr>
          <a:xfrm>
            <a:off x="4965430" y="629268"/>
            <a:ext cx="6586491" cy="1286160"/>
          </a:xfrm>
        </p:spPr>
        <p:txBody>
          <a:bodyPr anchor="b">
            <a:normAutofit/>
          </a:bodyPr>
          <a:lstStyle/>
          <a:p>
            <a:r>
              <a:rPr lang="en-US" dirty="0"/>
              <a:t>The gay icon</a:t>
            </a:r>
          </a:p>
        </p:txBody>
      </p:sp>
      <p:sp>
        <p:nvSpPr>
          <p:cNvPr id="3" name="Content Placeholder 2">
            <a:extLst>
              <a:ext uri="{FF2B5EF4-FFF2-40B4-BE49-F238E27FC236}">
                <a16:creationId xmlns:a16="http://schemas.microsoft.com/office/drawing/2014/main" id="{FAD48163-D21B-6744-8D7D-2CBC26A4C0C2}"/>
              </a:ext>
            </a:extLst>
          </p:cNvPr>
          <p:cNvSpPr>
            <a:spLocks noGrp="1"/>
          </p:cNvSpPr>
          <p:nvPr>
            <p:ph idx="1"/>
          </p:nvPr>
        </p:nvSpPr>
        <p:spPr>
          <a:xfrm>
            <a:off x="4965431" y="2438400"/>
            <a:ext cx="6586489" cy="3785419"/>
          </a:xfrm>
        </p:spPr>
        <p:txBody>
          <a:bodyPr>
            <a:normAutofit fontScale="92500" lnSpcReduction="20000"/>
          </a:bodyPr>
          <a:lstStyle/>
          <a:p>
            <a:pPr marL="0" indent="0">
              <a:buNone/>
            </a:pPr>
            <a:r>
              <a:rPr lang="en-GB" sz="2200" dirty="0"/>
              <a:t>‘Genet is capable of sparking such passionate attachment because he resonates, more than any other canonical queer author from the pre-gay liberation past, with contemporary queer sensibilities attuned to a defiant non-normativity. Genet, after all, was not only sexually queer; he was also a criminal, hated France, and therefore, all nationalisms, famously “chose” abjection, taking up the position of the social pariah by begging, tramping, and prostituting himself, and allied himself, late in life, with the revolutionary anticolonial movements of the Black Panthers and the Palestinian Liberation Organization (PLO). From the vantage point of a “</a:t>
            </a:r>
            <a:r>
              <a:rPr lang="en-GB" sz="2200" dirty="0" err="1"/>
              <a:t>homonationalist</a:t>
            </a:r>
            <a:r>
              <a:rPr lang="en-GB" sz="2200" dirty="0"/>
              <a:t>” present in which gays and lesbians, as avatars of sexual modernity, have become assets to liberal states, Genet seems to exemplify a prior historical formation of queerness as politically potent </a:t>
            </a:r>
            <a:r>
              <a:rPr lang="en-GB" sz="2200" dirty="0" err="1"/>
              <a:t>outsiderhood</a:t>
            </a:r>
            <a:r>
              <a:rPr lang="en-GB" sz="2200" dirty="0"/>
              <a:t>. </a:t>
            </a:r>
            <a:r>
              <a:rPr lang="en-GB" sz="2200" b="1" dirty="0"/>
              <a:t>Genet embodies the queer romance of the alternative’ </a:t>
            </a:r>
            <a:r>
              <a:rPr lang="en-GB" sz="2200" dirty="0" err="1"/>
              <a:t>Kadji</a:t>
            </a:r>
            <a:r>
              <a:rPr lang="en-GB" sz="2200" dirty="0"/>
              <a:t> Amin (2017: 2)</a:t>
            </a:r>
          </a:p>
          <a:p>
            <a:endParaRPr lang="en-GB" sz="1700" dirty="0"/>
          </a:p>
          <a:p>
            <a:pPr marL="0" indent="0">
              <a:buNone/>
            </a:pPr>
            <a:endParaRPr lang="en-US" sz="1700" dirty="0"/>
          </a:p>
        </p:txBody>
      </p:sp>
      <p:pic>
        <p:nvPicPr>
          <p:cNvPr id="1026" name="Picture 2" descr="Disturbing Attachments">
            <a:extLst>
              <a:ext uri="{FF2B5EF4-FFF2-40B4-BE49-F238E27FC236}">
                <a16:creationId xmlns:a16="http://schemas.microsoft.com/office/drawing/2014/main" id="{85252A46-C9E4-399F-3518-E4F6A6DFE1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9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0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Voyez &quot;Un Chant d'amour&quot; de Jean Genet, et vibrez à la sensuelle image du  sexe entre quatre murs">
            <a:extLst>
              <a:ext uri="{FF2B5EF4-FFF2-40B4-BE49-F238E27FC236}">
                <a16:creationId xmlns:a16="http://schemas.microsoft.com/office/drawing/2014/main" id="{7FDE1B4B-F61F-9148-960D-A32261AD12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75" b="673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8B171D-5CFD-BA4D-A320-72C8B29C0CE1}"/>
              </a:ext>
            </a:extLst>
          </p:cNvPr>
          <p:cNvSpPr>
            <a:spLocks noGrp="1"/>
          </p:cNvSpPr>
          <p:nvPr>
            <p:ph type="title"/>
          </p:nvPr>
        </p:nvSpPr>
        <p:spPr>
          <a:xfrm>
            <a:off x="709448" y="1913950"/>
            <a:ext cx="4204137" cy="1342754"/>
          </a:xfrm>
        </p:spPr>
        <p:txBody>
          <a:bodyPr>
            <a:normAutofit/>
          </a:bodyPr>
          <a:lstStyle/>
          <a:p>
            <a:pPr algn="ctr"/>
            <a:r>
              <a:rPr lang="en-US" sz="3600"/>
              <a:t>Genet the archetype</a:t>
            </a: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BF12A8-C233-2747-85F7-908EF926002B}"/>
              </a:ext>
            </a:extLst>
          </p:cNvPr>
          <p:cNvSpPr>
            <a:spLocks noGrp="1"/>
          </p:cNvSpPr>
          <p:nvPr>
            <p:ph idx="1"/>
          </p:nvPr>
        </p:nvSpPr>
        <p:spPr>
          <a:xfrm>
            <a:off x="525516" y="3417573"/>
            <a:ext cx="4593021" cy="2619839"/>
          </a:xfrm>
        </p:spPr>
        <p:txBody>
          <a:bodyPr anchor="ctr">
            <a:normAutofit fontScale="92500"/>
          </a:bodyPr>
          <a:lstStyle/>
          <a:p>
            <a:pPr marL="0" indent="0">
              <a:buNone/>
            </a:pPr>
            <a:r>
              <a:rPr lang="en-GB" sz="1700" dirty="0"/>
              <a:t>“‘Genet is central to the construction of a major strain in gay culture. He is both a known set of symbols for a homosexual existence and a reference point for argument about what [it] is or should be” (48). The grammar of “Genet” [its] “Genet iconography” includes: “flowers, prisons, drag queens, dirt, melancholy unshaven criminals and sailors, crucifixes, crotches, tattoos and scars” (99).</a:t>
            </a:r>
          </a:p>
          <a:p>
            <a:pPr marL="0" indent="0">
              <a:buNone/>
            </a:pPr>
            <a:r>
              <a:rPr lang="en-GB" sz="1700" dirty="0"/>
              <a:t>Richard Dyer, </a:t>
            </a:r>
            <a:r>
              <a:rPr lang="en-GB" sz="1700" i="1" dirty="0"/>
              <a:t>Now you see it: studies on lesbian and gay film </a:t>
            </a:r>
            <a:r>
              <a:rPr lang="en-GB" sz="1700" dirty="0"/>
              <a:t>(London: Routledge</a:t>
            </a:r>
            <a:r>
              <a:rPr lang="en-GB" sz="1700" i="1" dirty="0"/>
              <a:t>, </a:t>
            </a:r>
            <a:r>
              <a:rPr lang="en-GB" sz="1700" dirty="0"/>
              <a:t>1990), pp.47 – 48.</a:t>
            </a:r>
          </a:p>
          <a:p>
            <a:pPr marL="0" indent="0">
              <a:buNone/>
            </a:pPr>
            <a:endParaRPr lang="en-US" sz="1700" dirty="0"/>
          </a:p>
        </p:txBody>
      </p:sp>
    </p:spTree>
    <p:extLst>
      <p:ext uri="{BB962C8B-B14F-4D97-AF65-F5344CB8AC3E}">
        <p14:creationId xmlns:p14="http://schemas.microsoft.com/office/powerpoint/2010/main" val="131278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54F59B-3E57-6649-B897-8451D95CB6A7}"/>
              </a:ext>
            </a:extLst>
          </p:cNvPr>
          <p:cNvSpPr>
            <a:spLocks noGrp="1"/>
          </p:cNvSpPr>
          <p:nvPr>
            <p:ph type="title"/>
          </p:nvPr>
        </p:nvSpPr>
        <p:spPr>
          <a:xfrm>
            <a:off x="1288064" y="1284731"/>
            <a:ext cx="9637776" cy="1430696"/>
          </a:xfrm>
        </p:spPr>
        <p:txBody>
          <a:bodyPr>
            <a:normAutofit/>
          </a:bodyPr>
          <a:lstStyle/>
          <a:p>
            <a:r>
              <a:rPr lang="en-US" dirty="0"/>
              <a:t>Or Genet the obsolete for a younger generation of gay French writers?</a:t>
            </a:r>
          </a:p>
        </p:txBody>
      </p:sp>
      <p:sp>
        <p:nvSpPr>
          <p:cNvPr id="3" name="Content Placeholder 2">
            <a:extLst>
              <a:ext uri="{FF2B5EF4-FFF2-40B4-BE49-F238E27FC236}">
                <a16:creationId xmlns:a16="http://schemas.microsoft.com/office/drawing/2014/main" id="{52523238-400E-E54B-8D13-C2846AA32E7C}"/>
              </a:ext>
            </a:extLst>
          </p:cNvPr>
          <p:cNvSpPr>
            <a:spLocks noGrp="1"/>
          </p:cNvSpPr>
          <p:nvPr>
            <p:ph idx="1"/>
          </p:nvPr>
        </p:nvSpPr>
        <p:spPr>
          <a:xfrm>
            <a:off x="1288064" y="2853879"/>
            <a:ext cx="9637776" cy="2714771"/>
          </a:xfrm>
        </p:spPr>
        <p:txBody>
          <a:bodyPr>
            <a:normAutofit/>
          </a:bodyPr>
          <a:lstStyle/>
          <a:p>
            <a:pPr marL="0" indent="0">
              <a:buNone/>
            </a:pPr>
            <a:r>
              <a:rPr lang="en-GB" sz="2000" dirty="0"/>
              <a:t>James Creech has praised Genet as 'the most out-queer writer in the French canon, the one great figure who (. . .) made literature explicitly from his own queer sexuality’</a:t>
            </a:r>
          </a:p>
          <a:p>
            <a:pPr marL="0" indent="0">
              <a:buNone/>
            </a:pPr>
            <a:r>
              <a:rPr lang="en-GB" sz="2000" dirty="0"/>
              <a:t>Richard Howard extols his novels as 'the first and perhaps the only texts to set forth for the Western imagination an explicit realisation of homosexual eros'.</a:t>
            </a:r>
          </a:p>
          <a:p>
            <a:pPr marL="0" indent="0">
              <a:buNone/>
            </a:pPr>
            <a:r>
              <a:rPr lang="en-GB" sz="2000" dirty="0"/>
              <a:t>Christopher Robinson argues that while '[f]or a long time Genet was seen as the real mould-breaker in the literary treatment of homosexuality', his novels have come to be read by a younger generation of gay French writers as 'at best obsolete, at worst pandering to heterosexual prejudice'.</a:t>
            </a:r>
          </a:p>
          <a:p>
            <a:pPr marL="0" indent="0">
              <a:buNone/>
            </a:pPr>
            <a:endParaRPr lang="en-US" sz="2000" dirty="0"/>
          </a:p>
        </p:txBody>
      </p:sp>
    </p:spTree>
    <p:extLst>
      <p:ext uri="{BB962C8B-B14F-4D97-AF65-F5344CB8AC3E}">
        <p14:creationId xmlns:p14="http://schemas.microsoft.com/office/powerpoint/2010/main" val="400876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A3DF-4C5E-BC4C-B767-DF986B4523B4}"/>
              </a:ext>
            </a:extLst>
          </p:cNvPr>
          <p:cNvSpPr>
            <a:spLocks noGrp="1"/>
          </p:cNvSpPr>
          <p:nvPr>
            <p:ph type="title"/>
          </p:nvPr>
        </p:nvSpPr>
        <p:spPr/>
        <p:txBody>
          <a:bodyPr>
            <a:normAutofit fontScale="90000"/>
          </a:bodyPr>
          <a:lstStyle/>
          <a:p>
            <a:r>
              <a:rPr lang="en-US" dirty="0"/>
              <a:t>Leo </a:t>
            </a:r>
            <a:r>
              <a:rPr lang="en-US" dirty="0" err="1"/>
              <a:t>Bersani</a:t>
            </a:r>
            <a:r>
              <a:rPr lang="en-US" dirty="0"/>
              <a:t>, ‘</a:t>
            </a:r>
            <a:r>
              <a:rPr lang="en-GB" dirty="0"/>
              <a:t>The Gay Outlaw’ </a:t>
            </a:r>
            <a:r>
              <a:rPr lang="en-GB" i="1" dirty="0"/>
              <a:t>Homos </a:t>
            </a:r>
            <a:r>
              <a:rPr lang="en-GB" dirty="0"/>
              <a:t>(Cambridge, MA: Harvard University Press, 1995),pp. 113-181. </a:t>
            </a:r>
            <a:endParaRPr lang="en-US" dirty="0"/>
          </a:p>
        </p:txBody>
      </p:sp>
      <p:pic>
        <p:nvPicPr>
          <p:cNvPr id="7" name="Picture 6" descr="Text&#10;&#10;Description automatically generated">
            <a:extLst>
              <a:ext uri="{FF2B5EF4-FFF2-40B4-BE49-F238E27FC236}">
                <a16:creationId xmlns:a16="http://schemas.microsoft.com/office/drawing/2014/main" id="{B08BC45B-A09E-5549-AAEB-008987E493AC}"/>
              </a:ext>
            </a:extLst>
          </p:cNvPr>
          <p:cNvPicPr>
            <a:picLocks noChangeAspect="1"/>
          </p:cNvPicPr>
          <p:nvPr/>
        </p:nvPicPr>
        <p:blipFill>
          <a:blip r:embed="rId2"/>
          <a:stretch>
            <a:fillRect/>
          </a:stretch>
        </p:blipFill>
        <p:spPr>
          <a:xfrm>
            <a:off x="838200" y="2070144"/>
            <a:ext cx="6616603" cy="2036673"/>
          </a:xfrm>
          <a:prstGeom prst="rect">
            <a:avLst/>
          </a:prstGeom>
        </p:spPr>
      </p:pic>
      <p:sp>
        <p:nvSpPr>
          <p:cNvPr id="8" name="Rectangle 7">
            <a:extLst>
              <a:ext uri="{FF2B5EF4-FFF2-40B4-BE49-F238E27FC236}">
                <a16:creationId xmlns:a16="http://schemas.microsoft.com/office/drawing/2014/main" id="{AF78DBDE-BE1B-8342-B309-6E89AE42B2F2}"/>
              </a:ext>
            </a:extLst>
          </p:cNvPr>
          <p:cNvSpPr/>
          <p:nvPr/>
        </p:nvSpPr>
        <p:spPr>
          <a:xfrm>
            <a:off x="838200" y="4486273"/>
            <a:ext cx="7602415" cy="1200329"/>
          </a:xfrm>
          <a:prstGeom prst="rect">
            <a:avLst/>
          </a:prstGeom>
        </p:spPr>
        <p:txBody>
          <a:bodyPr wrap="square">
            <a:spAutoFit/>
          </a:bodyPr>
          <a:lstStyle/>
          <a:p>
            <a:r>
              <a:rPr lang="en-GB" dirty="0" err="1"/>
              <a:t>Bersani</a:t>
            </a:r>
            <a:r>
              <a:rPr lang="en-GB" dirty="0"/>
              <a:t> reads Genet’s anti-communitarianism as the expression of a specifically gay subjectivity, arguing that homosexuality is characterised by a refusal of social relationality that can form the basis of a radical politics. </a:t>
            </a:r>
          </a:p>
          <a:p>
            <a:endParaRPr lang="en-US" dirty="0"/>
          </a:p>
        </p:txBody>
      </p:sp>
      <p:pic>
        <p:nvPicPr>
          <p:cNvPr id="7170" name="Picture 2" descr="Amazon.fr - Homos (Paper) - Bersani, Leo - Livres">
            <a:extLst>
              <a:ext uri="{FF2B5EF4-FFF2-40B4-BE49-F238E27FC236}">
                <a16:creationId xmlns:a16="http://schemas.microsoft.com/office/drawing/2014/main" id="{2E901440-1E22-AA48-86F4-2E3AE7B25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628" y="1864475"/>
            <a:ext cx="3077029" cy="462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6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2494-B0FA-864B-A244-A4A93ADE3CD6}"/>
              </a:ext>
            </a:extLst>
          </p:cNvPr>
          <p:cNvSpPr>
            <a:spLocks noGrp="1"/>
          </p:cNvSpPr>
          <p:nvPr>
            <p:ph type="title"/>
          </p:nvPr>
        </p:nvSpPr>
        <p:spPr>
          <a:xfrm>
            <a:off x="4965430" y="629268"/>
            <a:ext cx="6586491" cy="1286160"/>
          </a:xfrm>
        </p:spPr>
        <p:txBody>
          <a:bodyPr anchor="b">
            <a:normAutofit/>
          </a:bodyPr>
          <a:lstStyle/>
          <a:p>
            <a:r>
              <a:rPr lang="en-US" sz="4100"/>
              <a:t>Elizabeth Stephens (2009: 12)</a:t>
            </a:r>
          </a:p>
        </p:txBody>
      </p:sp>
      <p:sp>
        <p:nvSpPr>
          <p:cNvPr id="3" name="Content Placeholder 2">
            <a:extLst>
              <a:ext uri="{FF2B5EF4-FFF2-40B4-BE49-F238E27FC236}">
                <a16:creationId xmlns:a16="http://schemas.microsoft.com/office/drawing/2014/main" id="{F7613F88-B029-BC45-8719-B4693CE6A5AF}"/>
              </a:ext>
            </a:extLst>
          </p:cNvPr>
          <p:cNvSpPr>
            <a:spLocks noGrp="1"/>
          </p:cNvSpPr>
          <p:nvPr>
            <p:ph idx="1"/>
          </p:nvPr>
        </p:nvSpPr>
        <p:spPr>
          <a:xfrm>
            <a:off x="4965431" y="2438400"/>
            <a:ext cx="6586489" cy="3785419"/>
          </a:xfrm>
        </p:spPr>
        <p:txBody>
          <a:bodyPr>
            <a:normAutofit/>
          </a:bodyPr>
          <a:lstStyle/>
          <a:p>
            <a:pPr marL="0" indent="0">
              <a:buNone/>
            </a:pPr>
            <a:r>
              <a:rPr lang="en-GB" sz="2000" dirty="0"/>
              <a:t>Genet’s narratives mark an important shift from the concept of a stable </a:t>
            </a:r>
            <a:r>
              <a:rPr lang="en-GB" sz="2000" b="1" dirty="0"/>
              <a:t>homosexual literature to that of a queer writing</a:t>
            </a:r>
            <a:r>
              <a:rPr lang="en-GB" sz="2000" dirty="0"/>
              <a:t>. </a:t>
            </a:r>
            <a:r>
              <a:rPr lang="en-GB" sz="2000" b="1" dirty="0"/>
              <a:t>Homosexuality in Genet’s novels is not ‘represented</a:t>
            </a:r>
            <a:r>
              <a:rPr lang="en-GB" sz="2000" dirty="0"/>
              <a:t>’ – seen as external and prior to language – but </a:t>
            </a:r>
            <a:r>
              <a:rPr lang="en-GB" sz="2000" b="1" dirty="0"/>
              <a:t>rather written </a:t>
            </a:r>
            <a:r>
              <a:rPr lang="en-GB" sz="2000" dirty="0"/>
              <a:t>– </a:t>
            </a:r>
            <a:r>
              <a:rPr lang="en-GB" sz="2000" b="1" dirty="0"/>
              <a:t>shaped and transformed through its engagement with other languages, bodies and subjectivities</a:t>
            </a:r>
            <a:r>
              <a:rPr lang="en-GB" sz="2000" dirty="0"/>
              <a:t>. In this respect, it might be argued that Genet’s work also anticipates a move from gay and lesbian understandings of sexuality – with their investment in a more stable and shared notion of sexual subjectivity, as the basis of an identity politics – to a </a:t>
            </a:r>
            <a:r>
              <a:rPr lang="en-GB" sz="2000" b="1" dirty="0"/>
              <a:t>queer understanding of sexuality – seen as something more fluid and contingent </a:t>
            </a:r>
            <a:r>
              <a:rPr lang="en-GB" sz="2000" dirty="0"/>
              <a:t>– although, of course, Genet’s fiction is anterior to both these critical frameworks</a:t>
            </a:r>
          </a:p>
          <a:p>
            <a:pPr marL="0" indent="0">
              <a:buNone/>
            </a:pPr>
            <a:endParaRPr lang="en-US" sz="2000" dirty="0"/>
          </a:p>
        </p:txBody>
      </p:sp>
      <p:pic>
        <p:nvPicPr>
          <p:cNvPr id="4098" name="Picture 2" descr="Queer Writing | SpringerLink">
            <a:extLst>
              <a:ext uri="{FF2B5EF4-FFF2-40B4-BE49-F238E27FC236}">
                <a16:creationId xmlns:a16="http://schemas.microsoft.com/office/drawing/2014/main" id="{6FB16891-BE81-2A4A-8316-97D5DF6729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605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103" name="Straight Connector 410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AAA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16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AF37368-9647-DD4C-82C8-8084844392A8}"/>
              </a:ext>
            </a:extLst>
          </p:cNvPr>
          <p:cNvSpPr>
            <a:spLocks noGrp="1"/>
          </p:cNvSpPr>
          <p:nvPr>
            <p:ph type="title"/>
          </p:nvPr>
        </p:nvSpPr>
        <p:spPr>
          <a:xfrm>
            <a:off x="4965430" y="629268"/>
            <a:ext cx="6586491" cy="1286160"/>
          </a:xfrm>
        </p:spPr>
        <p:txBody>
          <a:bodyPr anchor="b">
            <a:normAutofit fontScale="90000"/>
          </a:bodyPr>
          <a:lstStyle/>
          <a:p>
            <a:r>
              <a:rPr lang="en-US" dirty="0" err="1"/>
              <a:t>Kadji</a:t>
            </a:r>
            <a:r>
              <a:rPr lang="en-US" dirty="0"/>
              <a:t> Amin, </a:t>
            </a:r>
            <a:r>
              <a:rPr lang="en-US" i="1" dirty="0"/>
              <a:t>Disturbing attachments </a:t>
            </a:r>
            <a:r>
              <a:rPr lang="en-US" dirty="0"/>
              <a:t>(Duke university Press, 2017), p.5.</a:t>
            </a:r>
          </a:p>
        </p:txBody>
      </p:sp>
      <p:sp>
        <p:nvSpPr>
          <p:cNvPr id="6" name="Content Placeholder 5">
            <a:extLst>
              <a:ext uri="{FF2B5EF4-FFF2-40B4-BE49-F238E27FC236}">
                <a16:creationId xmlns:a16="http://schemas.microsoft.com/office/drawing/2014/main" id="{5B89B8C9-2DFA-D045-9FFD-4F7028F0C513}"/>
              </a:ext>
            </a:extLst>
          </p:cNvPr>
          <p:cNvSpPr>
            <a:spLocks noGrp="1"/>
          </p:cNvSpPr>
          <p:nvPr>
            <p:ph idx="1"/>
          </p:nvPr>
        </p:nvSpPr>
        <p:spPr>
          <a:xfrm>
            <a:off x="4965431" y="2438400"/>
            <a:ext cx="6586489" cy="3785419"/>
          </a:xfrm>
        </p:spPr>
        <p:txBody>
          <a:bodyPr vert="horz" lIns="91440" tIns="45720" rIns="91440" bIns="45720" rtlCol="0">
            <a:normAutofit fontScale="77500" lnSpcReduction="20000"/>
          </a:bodyPr>
          <a:lstStyle/>
          <a:p>
            <a:pPr marL="0" indent="0">
              <a:buNone/>
            </a:pPr>
            <a:r>
              <a:rPr lang="en-US" sz="1700" dirty="0"/>
              <a:t>‘</a:t>
            </a:r>
            <a:r>
              <a:rPr lang="en-US" sz="2600" dirty="0"/>
              <a:t>Genet is the token white man who is said to be able to cross over and to comprehend fully, for Kate Millett and Hélène </a:t>
            </a:r>
            <a:r>
              <a:rPr lang="en-US" sz="2600" dirty="0" err="1"/>
              <a:t>Cixous</a:t>
            </a:r>
            <a:r>
              <a:rPr lang="en-US" sz="2600" dirty="0"/>
              <a:t>, the oppression of women, for Edward Said, of the colonized, and, for </a:t>
            </a:r>
            <a:r>
              <a:rPr lang="en-US" sz="2600" dirty="0" err="1"/>
              <a:t>Kobena</a:t>
            </a:r>
            <a:r>
              <a:rPr lang="en-US" sz="2600" dirty="0"/>
              <a:t> Mercer, to so skillfully expose the erotic ambivalences of postcolonial cross-racial political commitment […] Genet is the exceptional example of a white man whose attraction to brown and black male bodies led to or was the foundation of solidarity and political commitment rather than dehumanizing fetishization […] grew increasingly disturbed by aspects of Genet’s queer relations [and by…] the structuration of Genet’s relations by the politically and historically “backward” form of age-differentiated pederasty, with its constitutive inegalitarianism and fraught colonial history. Disaffected and uneasy with Genet, I came very close to abandoning him in the hopes of writing a more utopian book on truly marginalized and alternative queer </a:t>
            </a:r>
            <a:r>
              <a:rPr lang="en-US" sz="2600" dirty="0" err="1"/>
              <a:t>socialities</a:t>
            </a:r>
            <a:r>
              <a:rPr lang="en-US" sz="2600" dirty="0"/>
              <a:t>’</a:t>
            </a:r>
          </a:p>
          <a:p>
            <a:endParaRPr lang="en-US" sz="1700" dirty="0"/>
          </a:p>
          <a:p>
            <a:pPr marL="0"/>
            <a:endParaRPr lang="en-US" sz="1700" dirty="0"/>
          </a:p>
        </p:txBody>
      </p:sp>
      <p:pic>
        <p:nvPicPr>
          <p:cNvPr id="10242" name="Picture 2" descr="Duke University Press - Disturbing Attachments">
            <a:extLst>
              <a:ext uri="{FF2B5EF4-FFF2-40B4-BE49-F238E27FC236}">
                <a16:creationId xmlns:a16="http://schemas.microsoft.com/office/drawing/2014/main" id="{CBE7258A-541A-7349-A012-FC8D682988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9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22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620EA3-0C11-BD43-85A5-C22452973886}"/>
              </a:ext>
            </a:extLst>
          </p:cNvPr>
          <p:cNvSpPr>
            <a:spLocks noGrp="1"/>
          </p:cNvSpPr>
          <p:nvPr>
            <p:ph type="title"/>
          </p:nvPr>
        </p:nvSpPr>
        <p:spPr/>
        <p:txBody>
          <a:bodyPr>
            <a:noAutofit/>
          </a:bodyPr>
          <a:lstStyle/>
          <a:p>
            <a:r>
              <a:rPr lang="en-US" sz="3600" dirty="0"/>
              <a:t>Elizabeth Stephens, </a:t>
            </a:r>
            <a:r>
              <a:rPr lang="en-US" sz="3600" i="1" dirty="0"/>
              <a:t>Queer Writing: Homoeroticism in Jean Genet's Fiction </a:t>
            </a:r>
            <a:r>
              <a:rPr lang="en-US" sz="3600" dirty="0"/>
              <a:t>(London: Palgrave, 2009), p.7.</a:t>
            </a:r>
          </a:p>
        </p:txBody>
      </p:sp>
      <p:sp>
        <p:nvSpPr>
          <p:cNvPr id="6" name="Content Placeholder 5">
            <a:extLst>
              <a:ext uri="{FF2B5EF4-FFF2-40B4-BE49-F238E27FC236}">
                <a16:creationId xmlns:a16="http://schemas.microsoft.com/office/drawing/2014/main" id="{7C3F6D67-004E-5A47-B28D-D847FFA23012}"/>
              </a:ext>
            </a:extLst>
          </p:cNvPr>
          <p:cNvSpPr>
            <a:spLocks noGrp="1"/>
          </p:cNvSpPr>
          <p:nvPr>
            <p:ph idx="1"/>
          </p:nvPr>
        </p:nvSpPr>
        <p:spPr/>
        <p:txBody>
          <a:bodyPr/>
          <a:lstStyle/>
          <a:p>
            <a:pPr marL="0" indent="0">
              <a:buNone/>
            </a:pPr>
            <a:r>
              <a:rPr lang="en-US" dirty="0"/>
              <a:t>‘It is in Genet’s novels […] that we find what is still one of the most detailed accounts of the difficulties of writing homoerotically within a language that is itself inherently heteronormative. Genet’s narratives […] call constant attention to the difficulty of writing about marginal subjectivities and experiences within a normative language often hostile to the expression of such difference. For Genet, language is not a medium through which he can directly represent himself or his characters: words ‘</a:t>
            </a:r>
            <a:r>
              <a:rPr lang="en-US" dirty="0" err="1"/>
              <a:t>mélent</a:t>
            </a:r>
            <a:r>
              <a:rPr lang="en-US" dirty="0"/>
              <a:t>’ (mix); speech ‘kills, poisons, mutilates, distorts, dirties’ (FR 124)’</a:t>
            </a:r>
          </a:p>
        </p:txBody>
      </p:sp>
    </p:spTree>
    <p:extLst>
      <p:ext uri="{BB962C8B-B14F-4D97-AF65-F5344CB8AC3E}">
        <p14:creationId xmlns:p14="http://schemas.microsoft.com/office/powerpoint/2010/main" val="169889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25E9-FE68-C643-A227-B1BB0520A962}"/>
              </a:ext>
            </a:extLst>
          </p:cNvPr>
          <p:cNvSpPr>
            <a:spLocks noGrp="1"/>
          </p:cNvSpPr>
          <p:nvPr>
            <p:ph type="title"/>
          </p:nvPr>
        </p:nvSpPr>
        <p:spPr/>
        <p:txBody>
          <a:bodyPr/>
          <a:lstStyle/>
          <a:p>
            <a:r>
              <a:rPr lang="en-US" dirty="0"/>
              <a:t>Homosexuality as self-hatred?</a:t>
            </a:r>
          </a:p>
        </p:txBody>
      </p:sp>
      <p:sp>
        <p:nvSpPr>
          <p:cNvPr id="3" name="Content Placeholder 2">
            <a:extLst>
              <a:ext uri="{FF2B5EF4-FFF2-40B4-BE49-F238E27FC236}">
                <a16:creationId xmlns:a16="http://schemas.microsoft.com/office/drawing/2014/main" id="{FC83FC5A-DF95-0B42-B1D0-410E973BA95D}"/>
              </a:ext>
            </a:extLst>
          </p:cNvPr>
          <p:cNvSpPr>
            <a:spLocks noGrp="1"/>
          </p:cNvSpPr>
          <p:nvPr>
            <p:ph idx="1"/>
          </p:nvPr>
        </p:nvSpPr>
        <p:spPr>
          <a:xfrm>
            <a:off x="838200" y="1452401"/>
            <a:ext cx="10515600" cy="4351338"/>
          </a:xfrm>
        </p:spPr>
        <p:txBody>
          <a:bodyPr>
            <a:noAutofit/>
          </a:bodyPr>
          <a:lstStyle/>
          <a:p>
            <a:pPr marL="0" indent="0">
              <a:buNone/>
            </a:pPr>
            <a:r>
              <a:rPr lang="en-GB" sz="2000" dirty="0"/>
              <a:t>‘Abandoned by my family, I already felt it was very natural to aggravate this condition by a preference for boys, and this preference by theft, and theft by crime or a complacent attitude in regard to crime’ (</a:t>
            </a:r>
            <a:r>
              <a:rPr lang="en-GB" sz="2000" i="1" dirty="0"/>
              <a:t>Thief’s Journal</a:t>
            </a:r>
            <a:r>
              <a:rPr lang="en-GB" sz="2000" dirty="0"/>
              <a:t>, 1949, 87)</a:t>
            </a:r>
          </a:p>
          <a:p>
            <a:pPr marL="0" indent="0">
              <a:buNone/>
            </a:pPr>
            <a:endParaRPr lang="en-GB" sz="2000" dirty="0"/>
          </a:p>
          <a:p>
            <a:pPr marL="0" indent="0">
              <a:buNone/>
            </a:pPr>
            <a:r>
              <a:rPr lang="en-GB" sz="2000" dirty="0"/>
              <a:t>‘Pederasty comprises its own erotic system, its sensibility, its passions, its love, its ceremonial, its rites, its weddings, its mourning rituals, its songs: a civilization, but one that, instead of connecting, isolates, and that is lived solitarily in each of us’ (</a:t>
            </a:r>
            <a:r>
              <a:rPr lang="en-GB" sz="2000" i="1" dirty="0"/>
              <a:t>Fragments</a:t>
            </a:r>
            <a:r>
              <a:rPr lang="en-GB" sz="2000" dirty="0"/>
              <a:t>, 1950, 24). </a:t>
            </a:r>
          </a:p>
          <a:p>
            <a:pPr marL="0" indent="0">
              <a:buNone/>
            </a:pPr>
            <a:endParaRPr lang="en-GB" sz="2000" dirty="0"/>
          </a:p>
          <a:p>
            <a:pPr marL="0" indent="0">
              <a:buNone/>
            </a:pPr>
            <a:r>
              <a:rPr lang="en-GB" sz="2000" dirty="0"/>
              <a:t>"Queens," he writes, "our morality was an aesthetics" (</a:t>
            </a:r>
            <a:r>
              <a:rPr lang="en-GB" sz="2000" i="1" dirty="0"/>
              <a:t>Fragments</a:t>
            </a:r>
            <a:r>
              <a:rPr lang="en-GB" sz="2000" dirty="0"/>
              <a:t>, 1950, 27)</a:t>
            </a:r>
          </a:p>
          <a:p>
            <a:pPr marL="0" indent="0">
              <a:buNone/>
            </a:pPr>
            <a:endParaRPr lang="en-GB" sz="2000" dirty="0"/>
          </a:p>
          <a:p>
            <a:pPr marL="0" indent="0">
              <a:buNone/>
            </a:pPr>
            <a:r>
              <a:rPr lang="en-GB" sz="2000" dirty="0"/>
              <a:t>‘this nature […] isolates me, cuts me off from both the rest of the world and from other pederasts. We hate ourselves, each of us, and each other’ (</a:t>
            </a:r>
            <a:r>
              <a:rPr lang="en-GB" sz="2000" i="1" dirty="0"/>
              <a:t>Fragments</a:t>
            </a:r>
            <a:r>
              <a:rPr lang="en-GB" sz="2000" dirty="0"/>
              <a:t>, 1950, 77).</a:t>
            </a:r>
          </a:p>
          <a:p>
            <a:pPr marL="0" indent="0">
              <a:buNone/>
            </a:pPr>
            <a:endParaRPr lang="en-GB" sz="2000" dirty="0"/>
          </a:p>
          <a:p>
            <a:pPr marL="0" indent="0">
              <a:buNone/>
            </a:pPr>
            <a:r>
              <a:rPr lang="en-GB" sz="2000" dirty="0"/>
              <a:t>Edmund White: ‘the most religious of zealots could not have denounced the ‘hell’ of homosexuality with more vigour’. </a:t>
            </a:r>
            <a:endParaRPr lang="en-US" sz="2000" dirty="0"/>
          </a:p>
        </p:txBody>
      </p:sp>
    </p:spTree>
    <p:extLst>
      <p:ext uri="{BB962C8B-B14F-4D97-AF65-F5344CB8AC3E}">
        <p14:creationId xmlns:p14="http://schemas.microsoft.com/office/powerpoint/2010/main" val="2336968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6A58-3539-7D43-BE36-3C2B472E398F}"/>
              </a:ext>
            </a:extLst>
          </p:cNvPr>
          <p:cNvSpPr>
            <a:spLocks noGrp="1"/>
          </p:cNvSpPr>
          <p:nvPr>
            <p:ph type="title"/>
          </p:nvPr>
        </p:nvSpPr>
        <p:spPr/>
        <p:txBody>
          <a:bodyPr/>
          <a:lstStyle/>
          <a:p>
            <a:r>
              <a:rPr lang="en-US" i="1" dirty="0"/>
              <a:t>The Declared Enemy, </a:t>
            </a:r>
            <a:r>
              <a:rPr lang="en-US" dirty="0"/>
              <a:t>p.24</a:t>
            </a:r>
          </a:p>
        </p:txBody>
      </p:sp>
      <p:sp>
        <p:nvSpPr>
          <p:cNvPr id="3" name="Content Placeholder 2">
            <a:extLst>
              <a:ext uri="{FF2B5EF4-FFF2-40B4-BE49-F238E27FC236}">
                <a16:creationId xmlns:a16="http://schemas.microsoft.com/office/drawing/2014/main" id="{134572EA-128A-A943-AD8B-7286C2EA4022}"/>
              </a:ext>
            </a:extLst>
          </p:cNvPr>
          <p:cNvSpPr>
            <a:spLocks noGrp="1"/>
          </p:cNvSpPr>
          <p:nvPr>
            <p:ph idx="1"/>
          </p:nvPr>
        </p:nvSpPr>
        <p:spPr>
          <a:xfrm>
            <a:off x="762000" y="1862948"/>
            <a:ext cx="10515600" cy="4351338"/>
          </a:xfrm>
        </p:spPr>
        <p:txBody>
          <a:bodyPr>
            <a:normAutofit/>
          </a:bodyPr>
          <a:lstStyle/>
          <a:p>
            <a:pPr marL="0" indent="0">
              <a:buNone/>
            </a:pPr>
            <a:r>
              <a:rPr lang="en-US" dirty="0"/>
              <a:t>I have of course made love with all the boys I have taken care of. But I wasn’t concerned only with making love. I have tried to re-create with them the adventure that I had, </a:t>
            </a:r>
            <a:r>
              <a:rPr lang="en-US" b="1" dirty="0"/>
              <a:t>an adventure whose symbol is bastardy, betrayal, the refusal of society, and finally, writing, that is the return to society by other means.</a:t>
            </a:r>
            <a:r>
              <a:rPr lang="en-US" dirty="0"/>
              <a:t> Is this attitude peculiar to me? Pederasty, because it places the pederast outside the law, obliges him to question social values, so that if he decides to take care of a boy, he won’t take care of him in a dull and simplistic way. He will show him the contradictions, both of reason and of the heart, that are imposed by a normal society.</a:t>
            </a:r>
          </a:p>
          <a:p>
            <a:pPr marL="0" indent="0">
              <a:buNone/>
            </a:pPr>
            <a:endParaRPr lang="en-US" dirty="0"/>
          </a:p>
        </p:txBody>
      </p:sp>
    </p:spTree>
    <p:extLst>
      <p:ext uri="{BB962C8B-B14F-4D97-AF65-F5344CB8AC3E}">
        <p14:creationId xmlns:p14="http://schemas.microsoft.com/office/powerpoint/2010/main" val="247283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36">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2F937-2A5F-9441-941D-03AADED20CDD}"/>
              </a:ext>
            </a:extLst>
          </p:cNvPr>
          <p:cNvSpPr>
            <a:spLocks noGrp="1"/>
          </p:cNvSpPr>
          <p:nvPr>
            <p:ph type="title"/>
          </p:nvPr>
        </p:nvSpPr>
        <p:spPr>
          <a:xfrm>
            <a:off x="1265274" y="1063256"/>
            <a:ext cx="5624624" cy="1097210"/>
          </a:xfrm>
        </p:spPr>
        <p:txBody>
          <a:bodyPr anchor="b">
            <a:normAutofit/>
          </a:bodyPr>
          <a:lstStyle/>
          <a:p>
            <a:pPr algn="ctr"/>
            <a:r>
              <a:rPr lang="en-US" sz="3200">
                <a:solidFill>
                  <a:srgbClr val="595959"/>
                </a:solidFill>
              </a:rPr>
              <a:t>Playboy interview in 1964 with Madeleine Gobeil </a:t>
            </a:r>
          </a:p>
        </p:txBody>
      </p:sp>
      <p:sp>
        <p:nvSpPr>
          <p:cNvPr id="3" name="Content Placeholder 2">
            <a:extLst>
              <a:ext uri="{FF2B5EF4-FFF2-40B4-BE49-F238E27FC236}">
                <a16:creationId xmlns:a16="http://schemas.microsoft.com/office/drawing/2014/main" id="{148E6A10-C26D-9A48-8361-682A5B9A0770}"/>
              </a:ext>
            </a:extLst>
          </p:cNvPr>
          <p:cNvSpPr>
            <a:spLocks noGrp="1"/>
          </p:cNvSpPr>
          <p:nvPr>
            <p:ph idx="1"/>
          </p:nvPr>
        </p:nvSpPr>
        <p:spPr>
          <a:xfrm>
            <a:off x="1335801" y="2447337"/>
            <a:ext cx="5475266" cy="3156022"/>
          </a:xfrm>
        </p:spPr>
        <p:txBody>
          <a:bodyPr anchor="t">
            <a:normAutofit/>
          </a:bodyPr>
          <a:lstStyle/>
          <a:p>
            <a:pPr marL="0" indent="0">
              <a:buNone/>
            </a:pPr>
            <a:r>
              <a:rPr lang="en-US" sz="2000">
                <a:solidFill>
                  <a:srgbClr val="595959"/>
                </a:solidFill>
              </a:rPr>
              <a:t>Read the interview and consider the ways in which Genet might be helpful for constructing a queer vision of the world that troubles the authority of binary systems:</a:t>
            </a:r>
          </a:p>
          <a:p>
            <a:pPr marL="0" indent="0">
              <a:buNone/>
            </a:pPr>
            <a:endParaRPr lang="en-US" sz="2000">
              <a:solidFill>
                <a:srgbClr val="595959"/>
              </a:solidFill>
            </a:endParaRPr>
          </a:p>
          <a:p>
            <a:pPr marL="514350" indent="-514350">
              <a:buAutoNum type="arabicPeriod"/>
            </a:pPr>
            <a:r>
              <a:rPr lang="en-US" sz="2000">
                <a:solidFill>
                  <a:srgbClr val="595959"/>
                </a:solidFill>
              </a:rPr>
              <a:t>Homosexuality</a:t>
            </a:r>
          </a:p>
          <a:p>
            <a:pPr marL="514350" indent="-514350">
              <a:buAutoNum type="arabicPeriod"/>
            </a:pPr>
            <a:r>
              <a:rPr lang="en-US" sz="2000">
                <a:solidFill>
                  <a:srgbClr val="595959"/>
                </a:solidFill>
              </a:rPr>
              <a:t>Criminality</a:t>
            </a:r>
          </a:p>
          <a:p>
            <a:pPr marL="514350" indent="-514350">
              <a:buAutoNum type="arabicPeriod"/>
            </a:pPr>
            <a:r>
              <a:rPr lang="en-US" sz="2000">
                <a:solidFill>
                  <a:srgbClr val="595959"/>
                </a:solidFill>
              </a:rPr>
              <a:t>Power relations</a:t>
            </a:r>
          </a:p>
          <a:p>
            <a:pPr marL="514350" indent="-514350">
              <a:buAutoNum type="arabicPeriod"/>
            </a:pPr>
            <a:endParaRPr lang="en-US" sz="2000">
              <a:solidFill>
                <a:srgbClr val="595959"/>
              </a:solidFill>
            </a:endParaRPr>
          </a:p>
          <a:p>
            <a:pPr marL="0" indent="0">
              <a:buNone/>
            </a:pPr>
            <a:endParaRPr lang="en-US" sz="2000">
              <a:solidFill>
                <a:srgbClr val="595959"/>
              </a:solidFill>
            </a:endParaRPr>
          </a:p>
        </p:txBody>
      </p:sp>
      <p:pic>
        <p:nvPicPr>
          <p:cNvPr id="1026" name="Picture 2" descr="Playboy magazine April 1964 Ashlyn Martin Ian Fleming Jean Genet VERY GOOD  | #1898527216">
            <a:extLst>
              <a:ext uri="{FF2B5EF4-FFF2-40B4-BE49-F238E27FC236}">
                <a16:creationId xmlns:a16="http://schemas.microsoft.com/office/drawing/2014/main" id="{D5A3C780-DEEA-474F-A516-FA7DF442B6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Jean Genet - COCTEAU Notre-Dame des fleurs, Ed. Orig. 1944, DESSIN, envoi à  GIDE - viaLibri">
            <a:extLst>
              <a:ext uri="{FF2B5EF4-FFF2-40B4-BE49-F238E27FC236}">
                <a16:creationId xmlns:a16="http://schemas.microsoft.com/office/drawing/2014/main" id="{DB13ACD6-D2E1-4C4F-AC6B-4266343CFA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7" r="337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CDE21E-9919-6643-98D3-219E4999DE36}"/>
              </a:ext>
            </a:extLst>
          </p:cNvPr>
          <p:cNvSpPr>
            <a:spLocks noGrp="1"/>
          </p:cNvSpPr>
          <p:nvPr>
            <p:ph type="title"/>
          </p:nvPr>
        </p:nvSpPr>
        <p:spPr>
          <a:xfrm>
            <a:off x="5827048" y="407987"/>
            <a:ext cx="5721484" cy="1325563"/>
          </a:xfrm>
        </p:spPr>
        <p:txBody>
          <a:bodyPr>
            <a:normAutofit fontScale="90000"/>
          </a:bodyPr>
          <a:lstStyle/>
          <a:p>
            <a:r>
              <a:rPr lang="en-US" dirty="0"/>
              <a:t>Notre Dame des Fleurs / Our Lady of the flowers (1943)</a:t>
            </a:r>
          </a:p>
        </p:txBody>
      </p:sp>
      <p:sp>
        <p:nvSpPr>
          <p:cNvPr id="3" name="Content Placeholder 2">
            <a:extLst>
              <a:ext uri="{FF2B5EF4-FFF2-40B4-BE49-F238E27FC236}">
                <a16:creationId xmlns:a16="http://schemas.microsoft.com/office/drawing/2014/main" id="{436FA9A1-9417-5E44-8478-2E640C9AF57D}"/>
              </a:ext>
            </a:extLst>
          </p:cNvPr>
          <p:cNvSpPr>
            <a:spLocks noGrp="1"/>
          </p:cNvSpPr>
          <p:nvPr>
            <p:ph idx="1"/>
          </p:nvPr>
        </p:nvSpPr>
        <p:spPr>
          <a:xfrm>
            <a:off x="5827048" y="1868487"/>
            <a:ext cx="5721484" cy="4351338"/>
          </a:xfrm>
        </p:spPr>
        <p:txBody>
          <a:bodyPr>
            <a:normAutofit fontScale="77500" lnSpcReduction="20000"/>
          </a:bodyPr>
          <a:lstStyle/>
          <a:p>
            <a:r>
              <a:rPr lang="en-GB" sz="2600" dirty="0"/>
              <a:t>Genet’s first novel, a text that brought him to the attention of writers such as Jean Cocteau and Jean-Paul Sartre. Renowned for its explicit representation of homosexuality and for its use of ornate, formal language in relation to content likely to scandalise its bourgeois addressee.</a:t>
            </a:r>
          </a:p>
          <a:p>
            <a:r>
              <a:rPr lang="en-GB" dirty="0"/>
              <a:t>Bullock and Provencher 2001 explores the extent to which the characters’ discourse plays with gendered norms and stereotypes. </a:t>
            </a:r>
            <a:r>
              <a:rPr lang="en-GB" dirty="0" err="1"/>
              <a:t>Laforgue</a:t>
            </a:r>
            <a:r>
              <a:rPr lang="en-GB" dirty="0"/>
              <a:t> 2002 disconcertingly posits writing as the site of a hystericized masculinity. In contrast with readings of the novel as pornographic, Lucey 2007 offers a rich analysis of the moments in the novel when fantasy fails and serves to destabilise sexual identity. </a:t>
            </a:r>
            <a:endParaRPr lang="en-US" sz="2600" dirty="0"/>
          </a:p>
        </p:txBody>
      </p:sp>
    </p:spTree>
    <p:extLst>
      <p:ext uri="{BB962C8B-B14F-4D97-AF65-F5344CB8AC3E}">
        <p14:creationId xmlns:p14="http://schemas.microsoft.com/office/powerpoint/2010/main" val="81018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B9785-6534-4B49-BA74-33E23366EA08}"/>
              </a:ext>
            </a:extLst>
          </p:cNvPr>
          <p:cNvSpPr>
            <a:spLocks noGrp="1"/>
          </p:cNvSpPr>
          <p:nvPr>
            <p:ph type="title"/>
          </p:nvPr>
        </p:nvSpPr>
        <p:spPr>
          <a:xfrm>
            <a:off x="4553733" y="548464"/>
            <a:ext cx="6798541" cy="1675623"/>
          </a:xfrm>
        </p:spPr>
        <p:txBody>
          <a:bodyPr anchor="b">
            <a:normAutofit/>
          </a:bodyPr>
          <a:lstStyle/>
          <a:p>
            <a:r>
              <a:rPr lang="en-US" sz="4000"/>
              <a:t>Plot: Montmartre drag queens</a:t>
            </a:r>
          </a:p>
        </p:txBody>
      </p:sp>
      <p:pic>
        <p:nvPicPr>
          <p:cNvPr id="1026" name="Picture 2" descr="Notre-Dame-des-Fleurs&quot; de Jean Genet - La Parafe">
            <a:extLst>
              <a:ext uri="{FF2B5EF4-FFF2-40B4-BE49-F238E27FC236}">
                <a16:creationId xmlns:a16="http://schemas.microsoft.com/office/drawing/2014/main" id="{AAE33409-E93E-C84B-A159-83B9BB055A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358"/>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812099-4AF3-EB4F-BF3A-45DFA812BB77}"/>
              </a:ext>
            </a:extLst>
          </p:cNvPr>
          <p:cNvSpPr>
            <a:spLocks noGrp="1"/>
          </p:cNvSpPr>
          <p:nvPr>
            <p:ph idx="1"/>
          </p:nvPr>
        </p:nvSpPr>
        <p:spPr>
          <a:xfrm>
            <a:off x="4553734" y="2409830"/>
            <a:ext cx="6798539" cy="3705217"/>
          </a:xfrm>
        </p:spPr>
        <p:txBody>
          <a:bodyPr>
            <a:normAutofit/>
          </a:bodyPr>
          <a:lstStyle/>
          <a:p>
            <a:pPr marL="0" indent="0">
              <a:buNone/>
            </a:pPr>
            <a:r>
              <a:rPr lang="en-US" sz="1400"/>
              <a:t>Divine, a drag queen who, when the novel opens, has died of tuberculosis and been canonised as a result. The narrator tells us that the stories he is telling are mainly to amuse himself whilst he passes his sentence in prison – and the highly erotic, often explicitly sexual, stories are spun to assist his masturbation.</a:t>
            </a:r>
          </a:p>
          <a:p>
            <a:pPr marL="0" indent="0">
              <a:buNone/>
            </a:pPr>
            <a:r>
              <a:rPr lang="en-US" sz="1400"/>
              <a:t>Divine lives in an attic room overlooking Montmartre cemetery, which she shares with various lovers, the most important of whom is a pimp called Darling Daintyfoot. One day Darling brings home a young hoodlum and murderer. </a:t>
            </a:r>
          </a:p>
          <a:p>
            <a:pPr marL="0" indent="0">
              <a:buNone/>
            </a:pPr>
            <a:r>
              <a:rPr lang="en-US" sz="1400"/>
              <a:t>Divine’s narrative is meshed with that of one of his young criminal lovers, dubbed Our Lady of the Flowers, who is in a suspended moment of survival between committing a murder and being arrested, then guillotined that moment of survival is dense with insolent, intensive sexual acts, evoked by Genet with a precision and corporeality unknown in literature at that time. </a:t>
            </a:r>
          </a:p>
          <a:p>
            <a:pPr marL="0" indent="0">
              <a:buNone/>
            </a:pPr>
            <a:r>
              <a:rPr lang="en-US" sz="1400"/>
              <a:t>The narrative proceeds by aberrant flashbacks, moving a capricious will through time and space as it traces Divine’s ascent to glory in the alleys and bars of Montmartre, from his origin as the child Lou Culafroy in a backward rural village. </a:t>
            </a:r>
          </a:p>
        </p:txBody>
      </p:sp>
    </p:spTree>
    <p:extLst>
      <p:ext uri="{BB962C8B-B14F-4D97-AF65-F5344CB8AC3E}">
        <p14:creationId xmlns:p14="http://schemas.microsoft.com/office/powerpoint/2010/main" val="26749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E93D4-43B3-3B4B-B3C9-12239B399114}"/>
              </a:ext>
            </a:extLst>
          </p:cNvPr>
          <p:cNvSpPr>
            <a:spLocks noGrp="1"/>
          </p:cNvSpPr>
          <p:nvPr>
            <p:ph type="title"/>
          </p:nvPr>
        </p:nvSpPr>
        <p:spPr>
          <a:xfrm>
            <a:off x="1008184" y="174032"/>
            <a:ext cx="10175631" cy="1111843"/>
          </a:xfrm>
        </p:spPr>
        <p:txBody>
          <a:bodyPr anchor="ctr">
            <a:normAutofit/>
          </a:bodyPr>
          <a:lstStyle/>
          <a:p>
            <a:pPr algn="ctr"/>
            <a:r>
              <a:rPr lang="en-US" sz="4000"/>
              <a:t>Sartre on </a:t>
            </a:r>
            <a:r>
              <a:rPr lang="en-US" sz="4000" i="1"/>
              <a:t>Notre Dame des Fleurs</a:t>
            </a:r>
          </a:p>
        </p:txBody>
      </p:sp>
      <p:pic>
        <p:nvPicPr>
          <p:cNvPr id="5" name="Content Placeholder 4" descr="Text&#10;&#10;Description automatically generated">
            <a:extLst>
              <a:ext uri="{FF2B5EF4-FFF2-40B4-BE49-F238E27FC236}">
                <a16:creationId xmlns:a16="http://schemas.microsoft.com/office/drawing/2014/main" id="{7B9091C3-6BD1-914C-94C7-85CB5C23C627}"/>
              </a:ext>
            </a:extLst>
          </p:cNvPr>
          <p:cNvPicPr>
            <a:picLocks noChangeAspect="1"/>
          </p:cNvPicPr>
          <p:nvPr/>
        </p:nvPicPr>
        <p:blipFill>
          <a:blip r:embed="rId2"/>
          <a:stretch>
            <a:fillRect/>
          </a:stretch>
        </p:blipFill>
        <p:spPr>
          <a:xfrm>
            <a:off x="835154" y="2830084"/>
            <a:ext cx="10515595" cy="3049522"/>
          </a:xfrm>
          <a:prstGeom prst="rect">
            <a:avLst/>
          </a:prstGeom>
        </p:spPr>
      </p:pic>
    </p:spTree>
    <p:extLst>
      <p:ext uri="{BB962C8B-B14F-4D97-AF65-F5344CB8AC3E}">
        <p14:creationId xmlns:p14="http://schemas.microsoft.com/office/powerpoint/2010/main" val="131186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01FD-94ED-A840-8673-0A7B6BA2F66D}"/>
              </a:ext>
            </a:extLst>
          </p:cNvPr>
          <p:cNvSpPr>
            <a:spLocks noGrp="1"/>
          </p:cNvSpPr>
          <p:nvPr>
            <p:ph type="title"/>
          </p:nvPr>
        </p:nvSpPr>
        <p:spPr/>
        <p:txBody>
          <a:bodyPr/>
          <a:lstStyle/>
          <a:p>
            <a:r>
              <a:rPr lang="en-US" dirty="0"/>
              <a:t>Read the opening pages</a:t>
            </a:r>
          </a:p>
        </p:txBody>
      </p:sp>
      <p:sp>
        <p:nvSpPr>
          <p:cNvPr id="3" name="Content Placeholder 2">
            <a:extLst>
              <a:ext uri="{FF2B5EF4-FFF2-40B4-BE49-F238E27FC236}">
                <a16:creationId xmlns:a16="http://schemas.microsoft.com/office/drawing/2014/main" id="{78C2DDD0-94BC-7C4D-802C-8FFCD5AAFC2D}"/>
              </a:ext>
            </a:extLst>
          </p:cNvPr>
          <p:cNvSpPr>
            <a:spLocks noGrp="1"/>
          </p:cNvSpPr>
          <p:nvPr>
            <p:ph idx="1"/>
          </p:nvPr>
        </p:nvSpPr>
        <p:spPr/>
        <p:txBody>
          <a:bodyPr/>
          <a:lstStyle/>
          <a:p>
            <a:r>
              <a:rPr lang="en-US" dirty="0"/>
              <a:t>What examples of homoeroticism can you find (p.48)</a:t>
            </a:r>
          </a:p>
          <a:p>
            <a:r>
              <a:rPr lang="en-US" dirty="0"/>
              <a:t>How does Genet select the images for his prison cell wall (p.49)</a:t>
            </a:r>
          </a:p>
          <a:p>
            <a:r>
              <a:rPr lang="en-US" dirty="0"/>
              <a:t>‘With the help of my unknown lovers, I am going to write my story’ (p.50) </a:t>
            </a:r>
            <a:r>
              <a:rPr lang="en-US" dirty="0" err="1"/>
              <a:t>Analyse</a:t>
            </a:r>
            <a:r>
              <a:rPr lang="en-US" dirty="0"/>
              <a:t> the importance of the imagination in Genet’s queer style</a:t>
            </a:r>
          </a:p>
          <a:p>
            <a:r>
              <a:rPr lang="en-US" dirty="0"/>
              <a:t>How is Divine ‘the </a:t>
            </a:r>
            <a:r>
              <a:rPr lang="en-US" dirty="0" err="1"/>
              <a:t>gaytime</a:t>
            </a:r>
            <a:r>
              <a:rPr lang="en-US" dirty="0"/>
              <a:t> girl’ constructed (pp.51 – 52; 54)? What is the relation to Louis </a:t>
            </a:r>
            <a:r>
              <a:rPr lang="en-US" dirty="0" err="1"/>
              <a:t>Culafroy</a:t>
            </a:r>
            <a:r>
              <a:rPr lang="en-US"/>
              <a:t>?</a:t>
            </a:r>
            <a:endParaRPr lang="en-US" dirty="0"/>
          </a:p>
          <a:p>
            <a:r>
              <a:rPr lang="en-US" dirty="0"/>
              <a:t>And Darling the pimp? (p.53)</a:t>
            </a:r>
          </a:p>
          <a:p>
            <a:r>
              <a:rPr lang="en-US" dirty="0"/>
              <a:t>Thinking of Butler’s notion of gender performativity  </a:t>
            </a:r>
          </a:p>
          <a:p>
            <a:endParaRPr lang="en-US" dirty="0"/>
          </a:p>
          <a:p>
            <a:endParaRPr lang="en-US" dirty="0"/>
          </a:p>
        </p:txBody>
      </p:sp>
    </p:spTree>
    <p:extLst>
      <p:ext uri="{BB962C8B-B14F-4D97-AF65-F5344CB8AC3E}">
        <p14:creationId xmlns:p14="http://schemas.microsoft.com/office/powerpoint/2010/main" val="173927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C30E-BB2B-6047-A2BD-A6AD32E997E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690A00C-63B8-274E-A8FD-50ECFE418ED3}"/>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66C47453-700E-4241-BF6A-99D944265F6B}"/>
              </a:ext>
            </a:extLst>
          </p:cNvPr>
          <p:cNvPicPr>
            <a:picLocks noChangeAspect="1"/>
          </p:cNvPicPr>
          <p:nvPr/>
        </p:nvPicPr>
        <p:blipFill>
          <a:blip r:embed="rId2"/>
          <a:stretch>
            <a:fillRect/>
          </a:stretch>
        </p:blipFill>
        <p:spPr>
          <a:xfrm>
            <a:off x="2933700" y="1879600"/>
            <a:ext cx="6324600" cy="3098800"/>
          </a:xfrm>
          <a:prstGeom prst="rect">
            <a:avLst/>
          </a:prstGeom>
        </p:spPr>
      </p:pic>
    </p:spTree>
    <p:extLst>
      <p:ext uri="{BB962C8B-B14F-4D97-AF65-F5344CB8AC3E}">
        <p14:creationId xmlns:p14="http://schemas.microsoft.com/office/powerpoint/2010/main" val="355103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ABF1F-C021-E14B-AAAA-D45E8F0AAF8E}"/>
              </a:ext>
            </a:extLst>
          </p:cNvPr>
          <p:cNvSpPr>
            <a:spLocks noGrp="1"/>
          </p:cNvSpPr>
          <p:nvPr>
            <p:ph type="title"/>
          </p:nvPr>
        </p:nvSpPr>
        <p:spPr>
          <a:xfrm>
            <a:off x="841248" y="548640"/>
            <a:ext cx="3600860" cy="5431536"/>
          </a:xfrm>
        </p:spPr>
        <p:txBody>
          <a:bodyPr>
            <a:normAutofit/>
          </a:bodyPr>
          <a:lstStyle/>
          <a:p>
            <a:r>
              <a:rPr lang="en-US" sz="5400"/>
              <a:t>Today’s lecture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1A247A-137A-294C-9205-F5BF4C31B651}"/>
              </a:ext>
            </a:extLst>
          </p:cNvPr>
          <p:cNvSpPr>
            <a:spLocks noGrp="1"/>
          </p:cNvSpPr>
          <p:nvPr>
            <p:ph idx="1"/>
          </p:nvPr>
        </p:nvSpPr>
        <p:spPr>
          <a:xfrm>
            <a:off x="5126418" y="552091"/>
            <a:ext cx="6224335" cy="5431536"/>
          </a:xfrm>
        </p:spPr>
        <p:txBody>
          <a:bodyPr anchor="ctr">
            <a:normAutofit/>
          </a:bodyPr>
          <a:lstStyle/>
          <a:p>
            <a:pPr marL="514350" indent="-514350">
              <a:buFont typeface="+mj-lt"/>
              <a:buAutoNum type="arabicPeriod"/>
            </a:pPr>
            <a:r>
              <a:rPr lang="en-US" sz="2200" dirty="0"/>
              <a:t>Genet Bio</a:t>
            </a:r>
          </a:p>
          <a:p>
            <a:pPr marL="514350" indent="-514350">
              <a:buFont typeface="+mj-lt"/>
              <a:buAutoNum type="arabicPeriod"/>
            </a:pPr>
            <a:r>
              <a:rPr lang="en-US" sz="2200" dirty="0"/>
              <a:t>Literary career</a:t>
            </a:r>
          </a:p>
          <a:p>
            <a:pPr marL="514350" indent="-514350">
              <a:buFont typeface="+mj-lt"/>
              <a:buAutoNum type="arabicPeriod"/>
            </a:pPr>
            <a:r>
              <a:rPr lang="en-US" sz="2200" dirty="0"/>
              <a:t>Key themes</a:t>
            </a:r>
          </a:p>
          <a:p>
            <a:pPr marL="514350" indent="-514350">
              <a:buFont typeface="+mj-lt"/>
              <a:buAutoNum type="arabicPeriod"/>
            </a:pPr>
            <a:r>
              <a:rPr lang="en-US" sz="2200" dirty="0"/>
              <a:t>Political career</a:t>
            </a:r>
          </a:p>
          <a:p>
            <a:pPr marL="514350" indent="-514350">
              <a:buFont typeface="+mj-lt"/>
              <a:buAutoNum type="arabicPeriod"/>
            </a:pPr>
            <a:r>
              <a:rPr lang="en-US" sz="2200" dirty="0"/>
              <a:t>The gay icon - Genet’s homosexuality: the myth, the man, the discourse</a:t>
            </a:r>
          </a:p>
          <a:p>
            <a:pPr marL="514350" indent="-514350">
              <a:buFont typeface="+mj-lt"/>
              <a:buAutoNum type="arabicPeriod"/>
            </a:pPr>
            <a:r>
              <a:rPr lang="en-US" sz="2200" dirty="0"/>
              <a:t>Playboy interview with Madeleine </a:t>
            </a:r>
            <a:r>
              <a:rPr lang="en-US" sz="2200" dirty="0" err="1"/>
              <a:t>Gobeil</a:t>
            </a:r>
            <a:endParaRPr lang="en-US" sz="2200" dirty="0"/>
          </a:p>
          <a:p>
            <a:pPr marL="514350" indent="-514350">
              <a:buFont typeface="+mj-lt"/>
              <a:buAutoNum type="arabicPeriod"/>
            </a:pPr>
            <a:r>
              <a:rPr lang="en-US" sz="2200" dirty="0"/>
              <a:t>Quotation on homosexuality – Fragments. </a:t>
            </a:r>
          </a:p>
          <a:p>
            <a:pPr marL="514350" indent="-514350">
              <a:buFont typeface="+mj-lt"/>
              <a:buAutoNum type="arabicPeriod"/>
            </a:pPr>
            <a:r>
              <a:rPr lang="en-US" sz="2200" dirty="0"/>
              <a:t>Summary of </a:t>
            </a:r>
            <a:r>
              <a:rPr lang="en-US" sz="2200" i="1" dirty="0"/>
              <a:t>Notre Dame des Fleurs</a:t>
            </a:r>
          </a:p>
          <a:p>
            <a:pPr marL="514350" indent="-514350">
              <a:buFont typeface="+mj-lt"/>
              <a:buAutoNum type="arabicPeriod"/>
            </a:pPr>
            <a:r>
              <a:rPr lang="en-US" sz="2200" dirty="0"/>
              <a:t>Relate to Butler on gender politics? A refusal of the discursive systems of the world? </a:t>
            </a:r>
          </a:p>
          <a:p>
            <a:pPr marL="514350" indent="-514350">
              <a:buFont typeface="+mj-lt"/>
              <a:buAutoNum type="arabicPeriod"/>
            </a:pPr>
            <a:r>
              <a:rPr lang="en-US" sz="2200" dirty="0"/>
              <a:t>Close analysis of the opening of </a:t>
            </a:r>
            <a:r>
              <a:rPr lang="en-US" sz="2200" i="1" dirty="0"/>
              <a:t>Our lady of the flowers</a:t>
            </a:r>
          </a:p>
        </p:txBody>
      </p:sp>
    </p:spTree>
    <p:extLst>
      <p:ext uri="{BB962C8B-B14F-4D97-AF65-F5344CB8AC3E}">
        <p14:creationId xmlns:p14="http://schemas.microsoft.com/office/powerpoint/2010/main" val="1076261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326F-E7DC-ED44-AAF4-51D7E6CE6B03}"/>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CF2DB821-7220-FD48-B473-B3EB121B5BC3}"/>
              </a:ext>
            </a:extLst>
          </p:cNvPr>
          <p:cNvPicPr>
            <a:picLocks noGrp="1" noChangeAspect="1"/>
          </p:cNvPicPr>
          <p:nvPr>
            <p:ph idx="1"/>
          </p:nvPr>
        </p:nvPicPr>
        <p:blipFill>
          <a:blip r:embed="rId2"/>
          <a:stretch>
            <a:fillRect/>
          </a:stretch>
        </p:blipFill>
        <p:spPr>
          <a:xfrm>
            <a:off x="2959100" y="2502694"/>
            <a:ext cx="6273800" cy="2997200"/>
          </a:xfrm>
        </p:spPr>
      </p:pic>
    </p:spTree>
    <p:extLst>
      <p:ext uri="{BB962C8B-B14F-4D97-AF65-F5344CB8AC3E}">
        <p14:creationId xmlns:p14="http://schemas.microsoft.com/office/powerpoint/2010/main" val="3267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(Butler) </a:t>
            </a:r>
            <a:r>
              <a:rPr lang="fr-FR" dirty="0" err="1"/>
              <a:t>Performativity</a:t>
            </a:r>
            <a:r>
              <a:rPr lang="fr-FR" dirty="0"/>
              <a:t>…not </a:t>
            </a:r>
            <a:r>
              <a:rPr lang="fr-FR" i="1" dirty="0"/>
              <a:t>performance</a:t>
            </a:r>
          </a:p>
        </p:txBody>
      </p:sp>
      <p:sp>
        <p:nvSpPr>
          <p:cNvPr id="3" name="Content Placeholder 2"/>
          <p:cNvSpPr>
            <a:spLocks noGrp="1"/>
          </p:cNvSpPr>
          <p:nvPr>
            <p:ph idx="1"/>
          </p:nvPr>
        </p:nvSpPr>
        <p:spPr>
          <a:xfrm>
            <a:off x="1041621" y="2060420"/>
            <a:ext cx="10058400" cy="4023360"/>
          </a:xfrm>
        </p:spPr>
        <p:txBody>
          <a:bodyPr>
            <a:normAutofit fontScale="92500" lnSpcReduction="20000"/>
          </a:bodyPr>
          <a:lstStyle/>
          <a:p>
            <a:r>
              <a:rPr lang="en-US" dirty="0"/>
              <a:t>“The bad reading goes something like this: I can get up in the morning, look in my closet, and decide which gender I want to be today. I can take out a piece of clothing and change my gender, stylize it, and then that evening I can change it again and be something radically other, so that what you get is something like the commodification of gender, and the understanding of taking on a gender as a kind of consumerism […] my whole point was that […] gender is not to be chosen and that ‘performativity’ is not radical choice and its not voluntarism” </a:t>
            </a:r>
          </a:p>
          <a:p>
            <a:r>
              <a:rPr lang="en-US" dirty="0"/>
              <a:t>“Performativity has to do with repetition, very often the repetition of oppressive and painful gender norms . . . This is not freedom, but a question of how to work the trap that one is inevitably in”</a:t>
            </a:r>
            <a:r>
              <a:rPr lang="fr-FR" dirty="0"/>
              <a:t> (</a:t>
            </a:r>
            <a:r>
              <a:rPr lang="fr-FR" dirty="0" err="1"/>
              <a:t>qtd</a:t>
            </a:r>
            <a:r>
              <a:rPr lang="fr-FR" dirty="0"/>
              <a:t>. in </a:t>
            </a:r>
            <a:r>
              <a:rPr lang="fr-FR" dirty="0" err="1"/>
              <a:t>Bankowsky</a:t>
            </a:r>
            <a:r>
              <a:rPr lang="fr-FR" dirty="0"/>
              <a:t> and </a:t>
            </a:r>
            <a:r>
              <a:rPr lang="fr-FR" dirty="0" err="1"/>
              <a:t>Kotz</a:t>
            </a:r>
            <a:r>
              <a:rPr lang="fr-FR" dirty="0"/>
              <a:t>, 1992)</a:t>
            </a:r>
            <a:r>
              <a:rPr lang="en-US" i="1" dirty="0"/>
              <a:t>.</a:t>
            </a:r>
            <a:endParaRPr lang="fr-FR" dirty="0"/>
          </a:p>
        </p:txBody>
      </p:sp>
      <p:sp>
        <p:nvSpPr>
          <p:cNvPr id="4" name="Rectangle 3"/>
          <p:cNvSpPr/>
          <p:nvPr/>
        </p:nvSpPr>
        <p:spPr>
          <a:xfrm>
            <a:off x="505051" y="6406840"/>
            <a:ext cx="11430180" cy="307777"/>
          </a:xfrm>
          <a:prstGeom prst="rect">
            <a:avLst/>
          </a:prstGeom>
        </p:spPr>
        <p:txBody>
          <a:bodyPr wrap="none">
            <a:spAutoFit/>
          </a:bodyPr>
          <a:lstStyle/>
          <a:p>
            <a:r>
              <a:rPr lang="fr-FR" sz="1400" dirty="0"/>
              <a:t>‘The Body You </a:t>
            </a:r>
            <a:r>
              <a:rPr lang="fr-FR" sz="1400" dirty="0" err="1"/>
              <a:t>Want</a:t>
            </a:r>
            <a:r>
              <a:rPr lang="fr-FR" sz="1400" dirty="0"/>
              <a:t>: An Interview </a:t>
            </a:r>
            <a:r>
              <a:rPr lang="fr-FR" sz="1400" dirty="0" err="1"/>
              <a:t>with</a:t>
            </a:r>
            <a:r>
              <a:rPr lang="fr-FR" sz="1400" dirty="0"/>
              <a:t> Judith Butler’, https://www.artforum.com/print/199209/the-body-you-want-an-inteview-with-judith-butler-33505</a:t>
            </a:r>
          </a:p>
        </p:txBody>
      </p:sp>
    </p:spTree>
    <p:extLst>
      <p:ext uri="{BB962C8B-B14F-4D97-AF65-F5344CB8AC3E}">
        <p14:creationId xmlns:p14="http://schemas.microsoft.com/office/powerpoint/2010/main" val="253916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The Implications of </a:t>
            </a:r>
            <a:r>
              <a:rPr lang="fr-FR" dirty="0" err="1"/>
              <a:t>Butler’s</a:t>
            </a:r>
            <a:r>
              <a:rPr lang="fr-FR" dirty="0"/>
              <a:t> Theory…</a:t>
            </a:r>
          </a:p>
        </p:txBody>
      </p:sp>
      <p:sp>
        <p:nvSpPr>
          <p:cNvPr id="3" name="Content Placeholder 2"/>
          <p:cNvSpPr>
            <a:spLocks noGrp="1"/>
          </p:cNvSpPr>
          <p:nvPr>
            <p:ph idx="1"/>
          </p:nvPr>
        </p:nvSpPr>
        <p:spPr/>
        <p:txBody>
          <a:bodyPr>
            <a:normAutofit fontScale="77500" lnSpcReduction="20000"/>
          </a:bodyPr>
          <a:lstStyle/>
          <a:p>
            <a:r>
              <a:rPr lang="fr-FR" dirty="0"/>
              <a:t>The challenge to </a:t>
            </a:r>
            <a:r>
              <a:rPr lang="fr-FR" dirty="0" err="1"/>
              <a:t>binary</a:t>
            </a:r>
            <a:r>
              <a:rPr lang="fr-FR" dirty="0"/>
              <a:t> male/</a:t>
            </a:r>
            <a:r>
              <a:rPr lang="fr-FR" dirty="0" err="1"/>
              <a:t>female</a:t>
            </a:r>
            <a:r>
              <a:rPr lang="fr-FR" dirty="0"/>
              <a:t> distinctions </a:t>
            </a:r>
            <a:r>
              <a:rPr lang="fr-FR" dirty="0" err="1"/>
              <a:t>so</a:t>
            </a:r>
            <a:r>
              <a:rPr lang="fr-FR" dirty="0"/>
              <a:t> dominant in </a:t>
            </a:r>
            <a:r>
              <a:rPr lang="fr-FR" dirty="0" err="1"/>
              <a:t>many</a:t>
            </a:r>
            <a:r>
              <a:rPr lang="fr-FR" dirty="0"/>
              <a:t> cultures and </a:t>
            </a:r>
            <a:r>
              <a:rPr lang="fr-FR" dirty="0" err="1"/>
              <a:t>societies</a:t>
            </a:r>
            <a:endParaRPr lang="en-US" dirty="0"/>
          </a:p>
          <a:p>
            <a:r>
              <a:rPr lang="en-US" dirty="0"/>
              <a:t>“[H]</a:t>
            </a:r>
            <a:r>
              <a:rPr lang="en-US" dirty="0" err="1"/>
              <a:t>eterosexual</a:t>
            </a:r>
            <a:r>
              <a:rPr lang="en-US" dirty="0"/>
              <a:t> privilege operates in many ways, and two ways in which it operates include naturalizing itself and rendering itself as the original and the norm” (Bodies that Matter 1993, 126)</a:t>
            </a:r>
          </a:p>
          <a:p>
            <a:r>
              <a:rPr lang="en-US" dirty="0"/>
              <a:t>Butler’s theory of gender performativity and the notion that there is no ‘essential self’ prior to that performativity suggests “that ‘imitation’ is at the heart of the </a:t>
            </a:r>
            <a:r>
              <a:rPr lang="en-US" i="1" dirty="0"/>
              <a:t>heterosexual </a:t>
            </a:r>
            <a:r>
              <a:rPr lang="en-US" dirty="0"/>
              <a:t>project and its gender </a:t>
            </a:r>
            <a:r>
              <a:rPr lang="en-US" dirty="0" err="1"/>
              <a:t>binarism</a:t>
            </a:r>
            <a:r>
              <a:rPr lang="en-US" dirty="0"/>
              <a:t>” </a:t>
            </a:r>
          </a:p>
          <a:p>
            <a:r>
              <a:rPr lang="en-US" dirty="0"/>
              <a:t>It suggests ‘that hegemonic heterosexuality is itself a constant and repeated effort to imitate its own idealizations. That it must repeat this imitation, that it sets up </a:t>
            </a:r>
            <a:r>
              <a:rPr lang="en-US" dirty="0" err="1"/>
              <a:t>pathologizing</a:t>
            </a:r>
            <a:r>
              <a:rPr lang="en-US" dirty="0"/>
              <a:t> practices and normalizing sciences in order to produce and consecrate its own claim on originality and propriety, suggests that heterosexual performativity is beset by an anxiety that it can never fully overcome….that its effort to become its own idealizations can never be finally or fully achieved, and that it is constantly haunted by that domain of sexual possibility that must be excluded for </a:t>
            </a:r>
            <a:r>
              <a:rPr lang="en-US" dirty="0" err="1"/>
              <a:t>heterosexualized</a:t>
            </a:r>
            <a:r>
              <a:rPr lang="en-US" dirty="0"/>
              <a:t> gender to produce itself” (</a:t>
            </a:r>
            <a:r>
              <a:rPr lang="en-US" i="1" dirty="0"/>
              <a:t>Bodies that Matter</a:t>
            </a:r>
            <a:r>
              <a:rPr lang="en-US" dirty="0"/>
              <a:t>, 1993, 125). </a:t>
            </a:r>
            <a:endParaRPr lang="fr-FR" dirty="0"/>
          </a:p>
          <a:p>
            <a:endParaRPr lang="fr-FR" dirty="0"/>
          </a:p>
        </p:txBody>
      </p:sp>
      <p:sp>
        <p:nvSpPr>
          <p:cNvPr id="4" name="TextBox 3"/>
          <p:cNvSpPr txBox="1"/>
          <p:nvPr/>
        </p:nvSpPr>
        <p:spPr>
          <a:xfrm>
            <a:off x="1208598" y="6484438"/>
            <a:ext cx="5764696" cy="538609"/>
          </a:xfrm>
          <a:prstGeom prst="rect">
            <a:avLst/>
          </a:prstGeom>
          <a:noFill/>
        </p:spPr>
        <p:txBody>
          <a:bodyPr wrap="square" rtlCol="0">
            <a:spAutoFit/>
          </a:bodyPr>
          <a:lstStyle/>
          <a:p>
            <a:r>
              <a:rPr lang="fr-FR" sz="1100" dirty="0"/>
              <a:t>Butler, Judith (1993), </a:t>
            </a:r>
            <a:r>
              <a:rPr lang="en-US" sz="1100" i="1" dirty="0"/>
              <a:t>Bodies that Matter: On the Discursive Limits of "sex“,</a:t>
            </a:r>
            <a:r>
              <a:rPr lang="en-US" sz="1100" dirty="0"/>
              <a:t> New York: Routledge </a:t>
            </a:r>
          </a:p>
          <a:p>
            <a:r>
              <a:rPr lang="fr-FR" dirty="0"/>
              <a:t> </a:t>
            </a:r>
          </a:p>
        </p:txBody>
      </p:sp>
    </p:spTree>
    <p:extLst>
      <p:ext uri="{BB962C8B-B14F-4D97-AF65-F5344CB8AC3E}">
        <p14:creationId xmlns:p14="http://schemas.microsoft.com/office/powerpoint/2010/main" val="21502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an Genet and Cinema's Open Fly: Un Chant d'Amour - Luddite Robot">
            <a:extLst>
              <a:ext uri="{FF2B5EF4-FFF2-40B4-BE49-F238E27FC236}">
                <a16:creationId xmlns:a16="http://schemas.microsoft.com/office/drawing/2014/main" id="{05F6C4B7-B992-C04F-B819-5CF2CAB9264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358" b="2681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68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D09-C655-BD47-9925-B3E490C29264}"/>
              </a:ext>
            </a:extLst>
          </p:cNvPr>
          <p:cNvSpPr>
            <a:spLocks noGrp="1"/>
          </p:cNvSpPr>
          <p:nvPr>
            <p:ph type="title"/>
          </p:nvPr>
        </p:nvSpPr>
        <p:spPr/>
        <p:txBody>
          <a:bodyPr/>
          <a:lstStyle/>
          <a:p>
            <a:r>
              <a:rPr lang="en-US" dirty="0"/>
              <a:t>Un Chant d’amour (1950)</a:t>
            </a:r>
          </a:p>
        </p:txBody>
      </p:sp>
      <p:sp>
        <p:nvSpPr>
          <p:cNvPr id="3" name="Content Placeholder 2">
            <a:extLst>
              <a:ext uri="{FF2B5EF4-FFF2-40B4-BE49-F238E27FC236}">
                <a16:creationId xmlns:a16="http://schemas.microsoft.com/office/drawing/2014/main" id="{919A2069-D3A0-6047-9965-AB5049490F69}"/>
              </a:ext>
            </a:extLst>
          </p:cNvPr>
          <p:cNvSpPr>
            <a:spLocks noGrp="1"/>
          </p:cNvSpPr>
          <p:nvPr>
            <p:ph idx="1"/>
          </p:nvPr>
        </p:nvSpPr>
        <p:spPr/>
        <p:txBody>
          <a:bodyPr>
            <a:normAutofit lnSpcReduction="10000"/>
          </a:bodyPr>
          <a:lstStyle/>
          <a:p>
            <a:pPr marL="0" indent="0">
              <a:buNone/>
            </a:pPr>
            <a:r>
              <a:rPr lang="en-GB" dirty="0"/>
              <a:t>Only film Genet directed</a:t>
            </a:r>
          </a:p>
          <a:p>
            <a:pPr marL="0" indent="0">
              <a:buNone/>
            </a:pPr>
            <a:r>
              <a:rPr lang="en-GB" dirty="0"/>
              <a:t>Figured in underground cinema of the 1950s</a:t>
            </a:r>
          </a:p>
          <a:p>
            <a:pPr marL="0" indent="0">
              <a:buNone/>
            </a:pPr>
            <a:r>
              <a:rPr lang="en-GB" dirty="0"/>
              <a:t>It was shot by Jacques </a:t>
            </a:r>
            <a:r>
              <a:rPr lang="en-GB" dirty="0" err="1"/>
              <a:t>Natteau</a:t>
            </a:r>
            <a:r>
              <a:rPr lang="en-GB" dirty="0"/>
              <a:t>, director of photography for Renoir’s </a:t>
            </a:r>
            <a:r>
              <a:rPr lang="en-GB" i="1" dirty="0"/>
              <a:t>La Bête </a:t>
            </a:r>
            <a:r>
              <a:rPr lang="en-GB" i="1" dirty="0" err="1"/>
              <a:t>humaine</a:t>
            </a:r>
            <a:r>
              <a:rPr lang="en-GB" i="1" dirty="0"/>
              <a:t> </a:t>
            </a:r>
            <a:r>
              <a:rPr lang="en-GB" dirty="0"/>
              <a:t>(1938), and pro­ </a:t>
            </a:r>
            <a:r>
              <a:rPr lang="en-GB" dirty="0" err="1"/>
              <a:t>duced</a:t>
            </a:r>
            <a:r>
              <a:rPr lang="en-GB" dirty="0"/>
              <a:t> by Nico </a:t>
            </a:r>
            <a:r>
              <a:rPr lang="en-GB" dirty="0" err="1"/>
              <a:t>Papatakis</a:t>
            </a:r>
            <a:r>
              <a:rPr lang="en-GB" dirty="0"/>
              <a:t>, director of </a:t>
            </a:r>
            <a:r>
              <a:rPr lang="en-GB" i="1" dirty="0"/>
              <a:t>Les Abysses</a:t>
            </a:r>
            <a:r>
              <a:rPr lang="en-GB" dirty="0"/>
              <a:t> (1963), a gory film about two maids who murder their masters, that inspired the plot of Les </a:t>
            </a:r>
            <a:r>
              <a:rPr lang="en-GB" dirty="0" err="1"/>
              <a:t>Bonnes</a:t>
            </a:r>
            <a:r>
              <a:rPr lang="en-GB" dirty="0"/>
              <a:t>.</a:t>
            </a:r>
          </a:p>
          <a:p>
            <a:pPr marL="0" indent="0">
              <a:buNone/>
            </a:pPr>
            <a:r>
              <a:rPr lang="en-GB" dirty="0"/>
              <a:t>Filmed images become desired objects because they mirror a viewer’s desire to order and control others’ bodies. </a:t>
            </a:r>
          </a:p>
          <a:p>
            <a:pPr marL="0" indent="0">
              <a:buNone/>
            </a:pPr>
            <a:r>
              <a:rPr lang="en-GB" dirty="0"/>
              <a:t>Appearing and disappearing, the same images occlude desire, thus yielding ambivalent drives that confuse creativity with perversion. </a:t>
            </a:r>
          </a:p>
          <a:p>
            <a:pPr marL="0" indent="0">
              <a:buNone/>
            </a:pPr>
            <a:endParaRPr lang="en-US" b="1" dirty="0"/>
          </a:p>
        </p:txBody>
      </p:sp>
    </p:spTree>
    <p:extLst>
      <p:ext uri="{BB962C8B-B14F-4D97-AF65-F5344CB8AC3E}">
        <p14:creationId xmlns:p14="http://schemas.microsoft.com/office/powerpoint/2010/main" val="344200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75E7-0278-434F-A462-4ECA619FFE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350E0-7CC3-724C-812B-6FEFDA36AEA4}"/>
              </a:ext>
            </a:extLst>
          </p:cNvPr>
          <p:cNvSpPr>
            <a:spLocks noGrp="1"/>
          </p:cNvSpPr>
          <p:nvPr>
            <p:ph idx="1"/>
          </p:nvPr>
        </p:nvSpPr>
        <p:spPr/>
        <p:txBody>
          <a:bodyPr>
            <a:normAutofit/>
          </a:bodyPr>
          <a:lstStyle/>
          <a:p>
            <a:r>
              <a:rPr lang="en-GB" dirty="0"/>
              <a:t>Genet’s use of prison walls in </a:t>
            </a:r>
            <a:r>
              <a:rPr lang="en-GB" i="1" dirty="0"/>
              <a:t>Journal du </a:t>
            </a:r>
            <a:r>
              <a:rPr lang="en-GB" i="1" dirty="0" err="1"/>
              <a:t>voleur</a:t>
            </a:r>
            <a:r>
              <a:rPr lang="en-GB" i="1" dirty="0"/>
              <a:t> </a:t>
            </a:r>
            <a:r>
              <a:rPr lang="en-GB" dirty="0"/>
              <a:t>(1949) and Un Chant d’amour (1950), where such a physical barrier that generally represents a boundary between prisoners, actually serves as a form of communication between prisoners with the help of graffiti, holes, and chains of flowers or smoke.</a:t>
            </a:r>
          </a:p>
          <a:p>
            <a:r>
              <a:rPr lang="en-GB" dirty="0"/>
              <a:t>Stephens argues that the wall in Genet’s film </a:t>
            </a:r>
            <a:r>
              <a:rPr lang="en-GB" i="1" dirty="0"/>
              <a:t>Un Chant d’amour </a:t>
            </a:r>
            <a:r>
              <a:rPr lang="en-GB" dirty="0"/>
              <a:t>facilitates communication between and penetration of characters, and destabilizes the “in/out” dichotomy (2005:136) generally associated with the prison or other closed-in space.</a:t>
            </a:r>
          </a:p>
          <a:p>
            <a:pPr marL="0" indent="0">
              <a:buNone/>
            </a:pPr>
            <a:endParaRPr lang="en-US" dirty="0"/>
          </a:p>
        </p:txBody>
      </p:sp>
    </p:spTree>
    <p:extLst>
      <p:ext uri="{BB962C8B-B14F-4D97-AF65-F5344CB8AC3E}">
        <p14:creationId xmlns:p14="http://schemas.microsoft.com/office/powerpoint/2010/main" val="274472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E5FB-4C34-C243-9BEE-50BEA7D7BD72}"/>
              </a:ext>
            </a:extLst>
          </p:cNvPr>
          <p:cNvSpPr>
            <a:spLocks noGrp="1"/>
          </p:cNvSpPr>
          <p:nvPr>
            <p:ph type="title"/>
          </p:nvPr>
        </p:nvSpPr>
        <p:spPr>
          <a:xfrm>
            <a:off x="1008184" y="174032"/>
            <a:ext cx="10175631" cy="1111843"/>
          </a:xfrm>
        </p:spPr>
        <p:txBody>
          <a:bodyPr anchor="ctr">
            <a:normAutofit/>
          </a:bodyPr>
          <a:lstStyle/>
          <a:p>
            <a:pPr algn="ctr"/>
            <a:r>
              <a:rPr lang="en-US" sz="4000"/>
              <a:t>Homoerotism and the closet of desire</a:t>
            </a:r>
          </a:p>
        </p:txBody>
      </p:sp>
      <p:sp>
        <p:nvSpPr>
          <p:cNvPr id="9" name="Content Placeholder 8">
            <a:extLst>
              <a:ext uri="{FF2B5EF4-FFF2-40B4-BE49-F238E27FC236}">
                <a16:creationId xmlns:a16="http://schemas.microsoft.com/office/drawing/2014/main" id="{D6C29BB6-588F-4047-B648-DF3F5AE8D163}"/>
              </a:ext>
            </a:extLst>
          </p:cNvPr>
          <p:cNvSpPr>
            <a:spLocks noGrp="1"/>
          </p:cNvSpPr>
          <p:nvPr>
            <p:ph idx="1"/>
          </p:nvPr>
        </p:nvSpPr>
        <p:spPr>
          <a:xfrm>
            <a:off x="1008184" y="1459907"/>
            <a:ext cx="10175630" cy="767904"/>
          </a:xfrm>
        </p:spPr>
        <p:txBody>
          <a:bodyPr anchor="ctr">
            <a:normAutofit/>
          </a:bodyPr>
          <a:lstStyle/>
          <a:p>
            <a:pPr algn="ctr"/>
            <a:endParaRPr lang="en-US" sz="2000"/>
          </a:p>
        </p:txBody>
      </p:sp>
      <p:pic>
        <p:nvPicPr>
          <p:cNvPr id="5" name="Content Placeholder 4" descr="A screenshot of a computer&#10;&#10;Description automatically generated with low confidence">
            <a:extLst>
              <a:ext uri="{FF2B5EF4-FFF2-40B4-BE49-F238E27FC236}">
                <a16:creationId xmlns:a16="http://schemas.microsoft.com/office/drawing/2014/main" id="{CD829D82-DE29-8A4D-A98E-DAAA4E2D8064}"/>
              </a:ext>
            </a:extLst>
          </p:cNvPr>
          <p:cNvPicPr>
            <a:picLocks noChangeAspect="1"/>
          </p:cNvPicPr>
          <p:nvPr/>
        </p:nvPicPr>
        <p:blipFill>
          <a:blip r:embed="rId2"/>
          <a:stretch>
            <a:fillRect/>
          </a:stretch>
        </p:blipFill>
        <p:spPr>
          <a:xfrm>
            <a:off x="1081232" y="2405149"/>
            <a:ext cx="10023439" cy="3899393"/>
          </a:xfrm>
          <a:prstGeom prst="rect">
            <a:avLst/>
          </a:prstGeom>
        </p:spPr>
      </p:pic>
    </p:spTree>
    <p:extLst>
      <p:ext uri="{BB962C8B-B14F-4D97-AF65-F5344CB8AC3E}">
        <p14:creationId xmlns:p14="http://schemas.microsoft.com/office/powerpoint/2010/main" val="1975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53928F-5372-8141-95E1-67A14744E3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Eve </a:t>
            </a:r>
            <a:r>
              <a:rPr lang="en-US" sz="2800" kern="1200" dirty="0" err="1">
                <a:solidFill>
                  <a:srgbClr val="FFFFFF"/>
                </a:solidFill>
                <a:latin typeface="+mj-lt"/>
                <a:ea typeface="+mj-ea"/>
                <a:cs typeface="+mj-cs"/>
              </a:rPr>
              <a:t>Kofosky</a:t>
            </a:r>
            <a:r>
              <a:rPr lang="en-US" sz="2800" kern="1200" dirty="0">
                <a:solidFill>
                  <a:srgbClr val="FFFFFF"/>
                </a:solidFill>
                <a:latin typeface="+mj-lt"/>
                <a:ea typeface="+mj-ea"/>
                <a:cs typeface="+mj-cs"/>
              </a:rPr>
              <a:t> Sedgwick: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Queer as disarticulation / disidentification (1993: 5)</a:t>
            </a:r>
          </a:p>
        </p:txBody>
      </p:sp>
      <p:pic>
        <p:nvPicPr>
          <p:cNvPr id="4" name="Picture 3" descr="Text, letter&#10;&#10;Description automatically generated">
            <a:extLst>
              <a:ext uri="{FF2B5EF4-FFF2-40B4-BE49-F238E27FC236}">
                <a16:creationId xmlns:a16="http://schemas.microsoft.com/office/drawing/2014/main" id="{97E9DD6A-04F1-E84A-B4F1-A07F8B165C08}"/>
              </a:ext>
            </a:extLst>
          </p:cNvPr>
          <p:cNvPicPr>
            <a:picLocks noChangeAspect="1"/>
          </p:cNvPicPr>
          <p:nvPr/>
        </p:nvPicPr>
        <p:blipFill>
          <a:blip r:embed="rId3"/>
          <a:stretch>
            <a:fillRect/>
          </a:stretch>
        </p:blipFill>
        <p:spPr>
          <a:xfrm>
            <a:off x="4777316" y="935928"/>
            <a:ext cx="6780700" cy="4983814"/>
          </a:xfrm>
          <a:prstGeom prst="rect">
            <a:avLst/>
          </a:prstGeom>
        </p:spPr>
      </p:pic>
    </p:spTree>
    <p:extLst>
      <p:ext uri="{BB962C8B-B14F-4D97-AF65-F5344CB8AC3E}">
        <p14:creationId xmlns:p14="http://schemas.microsoft.com/office/powerpoint/2010/main" val="136945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0112-5D08-0747-93C5-E7F616867C30}"/>
              </a:ext>
            </a:extLst>
          </p:cNvPr>
          <p:cNvSpPr>
            <a:spLocks noGrp="1"/>
          </p:cNvSpPr>
          <p:nvPr>
            <p:ph type="title"/>
          </p:nvPr>
        </p:nvSpPr>
        <p:spPr/>
        <p:txBody>
          <a:bodyPr/>
          <a:lstStyle/>
          <a:p>
            <a:r>
              <a:rPr lang="en-US" dirty="0"/>
              <a:t>So what is queer?</a:t>
            </a:r>
          </a:p>
        </p:txBody>
      </p:sp>
      <p:sp>
        <p:nvSpPr>
          <p:cNvPr id="3" name="Content Placeholder 2">
            <a:extLst>
              <a:ext uri="{FF2B5EF4-FFF2-40B4-BE49-F238E27FC236}">
                <a16:creationId xmlns:a16="http://schemas.microsoft.com/office/drawing/2014/main" id="{058AF331-5588-A747-AD58-E17B1F6A4BA2}"/>
              </a:ext>
            </a:extLst>
          </p:cNvPr>
          <p:cNvSpPr>
            <a:spLocks noGrp="1"/>
          </p:cNvSpPr>
          <p:nvPr>
            <p:ph idx="1"/>
          </p:nvPr>
        </p:nvSpPr>
        <p:spPr/>
        <p:txBody>
          <a:bodyPr>
            <a:normAutofit fontScale="92500" lnSpcReduction="10000"/>
          </a:bodyPr>
          <a:lstStyle/>
          <a:p>
            <a:pPr marL="0" indent="0">
              <a:buNone/>
            </a:pPr>
            <a:r>
              <a:rPr lang="en-GB" dirty="0"/>
              <a:t>That’s one of the things that “queer” can refer to: </a:t>
            </a:r>
            <a:r>
              <a:rPr lang="en-GB" b="1" dirty="0"/>
              <a:t>the open mesh of possibilities, gaps, overlaps, dissonances and resonances, lapses and excesses of meaning when the constituent elements of anyone’s gender, of anyone’s sexuality aren’t made (or can’t be made) to signify monolithically</a:t>
            </a:r>
            <a:r>
              <a:rPr lang="en-GB" dirty="0"/>
              <a:t>. The experimental linguistic, epistemological, representational, political adventures attaching to the very many of us who may at times be moved to describe ourselves as (among many other possibilities) pushy femmes, radical faeries, fantasists, drags, clones, </a:t>
            </a:r>
            <a:r>
              <a:rPr lang="en-GB" dirty="0" err="1"/>
              <a:t>leatherfolk</a:t>
            </a:r>
            <a:r>
              <a:rPr lang="en-GB" dirty="0"/>
              <a:t>, ladies in tuxedoes, feminist women or feminist men, masturbators, </a:t>
            </a:r>
            <a:r>
              <a:rPr lang="en-GB" dirty="0" err="1"/>
              <a:t>bulldaggers</a:t>
            </a:r>
            <a:r>
              <a:rPr lang="en-GB" dirty="0"/>
              <a:t>, divas, Snap! queens, butch bottoms, storytellers, transsexuals, aunties, wannabes, lesbian-identified men or lesbians who sleep with men, or…people able to relish, learn from, or identify with such.</a:t>
            </a:r>
          </a:p>
          <a:p>
            <a:endParaRPr lang="en-GB" dirty="0"/>
          </a:p>
          <a:p>
            <a:pPr marL="0" indent="0">
              <a:buNone/>
            </a:pPr>
            <a:endParaRPr lang="en-US" dirty="0"/>
          </a:p>
        </p:txBody>
      </p:sp>
    </p:spTree>
    <p:extLst>
      <p:ext uri="{BB962C8B-B14F-4D97-AF65-F5344CB8AC3E}">
        <p14:creationId xmlns:p14="http://schemas.microsoft.com/office/powerpoint/2010/main" val="390777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picture containing text, newspaper&#10;&#10;Description automatically generated">
            <a:extLst>
              <a:ext uri="{FF2B5EF4-FFF2-40B4-BE49-F238E27FC236}">
                <a16:creationId xmlns:a16="http://schemas.microsoft.com/office/drawing/2014/main" id="{59A041AB-DDCF-4C44-996A-90EDA0D9401A}"/>
              </a:ext>
            </a:extLst>
          </p:cNvPr>
          <p:cNvPicPr>
            <a:picLocks noGrp="1" noChangeAspect="1"/>
          </p:cNvPicPr>
          <p:nvPr>
            <p:ph idx="1"/>
          </p:nvPr>
        </p:nvPicPr>
        <p:blipFill>
          <a:blip r:embed="rId2"/>
          <a:stretch>
            <a:fillRect/>
          </a:stretch>
        </p:blipFill>
        <p:spPr>
          <a:xfrm>
            <a:off x="4138869" y="392208"/>
            <a:ext cx="4410046" cy="6073583"/>
          </a:xfrm>
        </p:spPr>
      </p:pic>
    </p:spTree>
    <p:extLst>
      <p:ext uri="{BB962C8B-B14F-4D97-AF65-F5344CB8AC3E}">
        <p14:creationId xmlns:p14="http://schemas.microsoft.com/office/powerpoint/2010/main" val="139800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9D33-3395-1840-8612-BC998D407ECD}"/>
              </a:ext>
            </a:extLst>
          </p:cNvPr>
          <p:cNvSpPr>
            <a:spLocks noGrp="1"/>
          </p:cNvSpPr>
          <p:nvPr>
            <p:ph type="title"/>
          </p:nvPr>
        </p:nvSpPr>
        <p:spPr/>
        <p:txBody>
          <a:bodyPr/>
          <a:lstStyle/>
          <a:p>
            <a:r>
              <a:rPr lang="en-US" dirty="0"/>
              <a:t>Sedgwick: Resisting the ‘unanimity’ of family (1993: 6)</a:t>
            </a:r>
          </a:p>
        </p:txBody>
      </p:sp>
      <p:sp>
        <p:nvSpPr>
          <p:cNvPr id="3" name="Content Placeholder 2">
            <a:extLst>
              <a:ext uri="{FF2B5EF4-FFF2-40B4-BE49-F238E27FC236}">
                <a16:creationId xmlns:a16="http://schemas.microsoft.com/office/drawing/2014/main" id="{FF2CFCE4-D0BA-4F4F-B5D0-0EEAB114F83D}"/>
              </a:ext>
            </a:extLst>
          </p:cNvPr>
          <p:cNvSpPr>
            <a:spLocks noGrp="1"/>
          </p:cNvSpPr>
          <p:nvPr>
            <p:ph idx="1"/>
          </p:nvPr>
        </p:nvSpPr>
        <p:spPr/>
        <p:txBody>
          <a:bodyPr>
            <a:normAutofit/>
          </a:bodyPr>
          <a:lstStyle/>
          <a:p>
            <a:pPr marL="0" indent="0">
              <a:buNone/>
            </a:pPr>
            <a:r>
              <a:rPr lang="en-GB" dirty="0"/>
              <a:t>Looking at my own life, I see that— probably like most people—I have valued and pursued these various elements of family identity to quite differing degrees (e.g., no use at all for worship, much need of companionship). But what’s been consistent in this particular life is an interest in not letting very many of these dimensions line up directly with each other at one time. I see it’s been a ruling intuition for me that the most productive strategy (intellectually, emotionally) might be, whenever possible, to disarticulate them one from another, to disengage them—the bonds of blood, of law, of habitation, of privacy, of companionship and succour— from the lockstep of their unanimity in the system called “family.”</a:t>
            </a:r>
          </a:p>
          <a:p>
            <a:endParaRPr lang="en-GB" dirty="0"/>
          </a:p>
          <a:p>
            <a:pPr marL="0" indent="0">
              <a:buNone/>
            </a:pPr>
            <a:endParaRPr lang="en-US" dirty="0"/>
          </a:p>
        </p:txBody>
      </p:sp>
    </p:spTree>
    <p:extLst>
      <p:ext uri="{BB962C8B-B14F-4D97-AF65-F5344CB8AC3E}">
        <p14:creationId xmlns:p14="http://schemas.microsoft.com/office/powerpoint/2010/main" val="145623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D4942-D922-564F-89DD-EC2F448DD3D7}"/>
              </a:ext>
            </a:extLst>
          </p:cNvPr>
          <p:cNvSpPr>
            <a:spLocks noGrp="1"/>
          </p:cNvSpPr>
          <p:nvPr>
            <p:ph idx="1"/>
          </p:nvPr>
        </p:nvSpPr>
        <p:spPr/>
        <p:txBody>
          <a:bodyPr>
            <a:normAutofit fontScale="70000" lnSpcReduction="20000"/>
          </a:bodyPr>
          <a:lstStyle/>
          <a:p>
            <a:pPr marL="0" indent="0">
              <a:buNone/>
            </a:pPr>
            <a:r>
              <a:rPr lang="en-US" dirty="0"/>
              <a:t>Think of all the elements that are condensed in the notion of sexual identity, something that the common sense of our time presents as a unitary category. Yet, exerting any pressure at all on ‘sexual identity’ you see that its elements include</a:t>
            </a:r>
          </a:p>
          <a:p>
            <a:pPr marL="457200" lvl="1" indent="0">
              <a:buNone/>
            </a:pPr>
            <a:r>
              <a:rPr lang="en-US" dirty="0"/>
              <a:t>Your biological (chromosomal) sex, male or female</a:t>
            </a:r>
          </a:p>
          <a:p>
            <a:pPr marL="457200" lvl="1" indent="0">
              <a:buNone/>
            </a:pPr>
            <a:r>
              <a:rPr lang="en-US" dirty="0"/>
              <a:t>Your self-perceive gender assignment, male or female (supposed to be the same as your biological sex)</a:t>
            </a:r>
          </a:p>
          <a:p>
            <a:pPr marL="457200" lvl="1" indent="0">
              <a:buNone/>
            </a:pPr>
            <a:r>
              <a:rPr lang="en-US" dirty="0"/>
              <a:t>The preponderance of your traits of personality and appearance (masculine or feminine) supposed to correspond to your sex and gender</a:t>
            </a:r>
          </a:p>
          <a:p>
            <a:pPr marL="457200" lvl="1" indent="0">
              <a:buNone/>
            </a:pPr>
            <a:r>
              <a:rPr lang="en-US" dirty="0"/>
              <a:t>The biological sex of your preferred partner</a:t>
            </a:r>
          </a:p>
          <a:p>
            <a:pPr marL="457200" lvl="1" indent="0">
              <a:buNone/>
            </a:pPr>
            <a:r>
              <a:rPr lang="en-US" dirty="0"/>
              <a:t>The gender assignment of your preferred partner</a:t>
            </a:r>
          </a:p>
          <a:p>
            <a:pPr marL="457200" lvl="1" indent="0">
              <a:buNone/>
            </a:pPr>
            <a:r>
              <a:rPr lang="en-US" dirty="0"/>
              <a:t>Your self-perception as gay or straight</a:t>
            </a:r>
          </a:p>
          <a:p>
            <a:pPr marL="457200" lvl="1" indent="0">
              <a:buNone/>
            </a:pPr>
            <a:r>
              <a:rPr lang="en-US" dirty="0"/>
              <a:t>Your preferred partner’s self perception as gay or straight (supposed to be the </a:t>
            </a:r>
            <a:r>
              <a:rPr lang="en-US" dirty="0" err="1"/>
              <a:t>sae</a:t>
            </a:r>
            <a:r>
              <a:rPr lang="en-US" dirty="0"/>
              <a:t> as yours)</a:t>
            </a:r>
          </a:p>
          <a:p>
            <a:pPr marL="457200" lvl="1" indent="0">
              <a:buNone/>
            </a:pPr>
            <a:r>
              <a:rPr lang="en-US" dirty="0"/>
              <a:t>[…] the people from whom you learn about your own gender and sex (supposed to correspond to yourself in both respects)</a:t>
            </a:r>
          </a:p>
          <a:p>
            <a:pPr marL="457200" lvl="1" indent="0">
              <a:buNone/>
            </a:pPr>
            <a:r>
              <a:rPr lang="en-US" dirty="0"/>
              <a:t>Your community of cultural and political identification (supposed to correspond to your own identity)</a:t>
            </a:r>
          </a:p>
          <a:p>
            <a:pPr marL="457200" lvl="1" indent="0">
              <a:buNone/>
            </a:pPr>
            <a:r>
              <a:rPr lang="en-US" dirty="0"/>
              <a:t>[…] what is striking is the number and </a:t>
            </a:r>
            <a:r>
              <a:rPr lang="en-US" dirty="0" err="1"/>
              <a:t>diference</a:t>
            </a:r>
            <a:r>
              <a:rPr lang="en-US" dirty="0"/>
              <a:t> of the dimensions that ‘sexual identity’ is supposed to organize into a seamless and univocal whole</a:t>
            </a:r>
          </a:p>
          <a:p>
            <a:pPr marL="0" indent="0">
              <a:buNone/>
            </a:pPr>
            <a:r>
              <a:rPr lang="en-US" dirty="0"/>
              <a:t>And if it doesn’t?</a:t>
            </a:r>
          </a:p>
          <a:p>
            <a:pPr marL="0" indent="0">
              <a:buNone/>
            </a:pPr>
            <a:endParaRPr lang="en-US" dirty="0"/>
          </a:p>
        </p:txBody>
      </p:sp>
      <p:sp>
        <p:nvSpPr>
          <p:cNvPr id="4" name="Title 1">
            <a:extLst>
              <a:ext uri="{FF2B5EF4-FFF2-40B4-BE49-F238E27FC236}">
                <a16:creationId xmlns:a16="http://schemas.microsoft.com/office/drawing/2014/main" id="{3C76BA1B-1781-3145-A69A-10EE61E14DD6}"/>
              </a:ext>
            </a:extLst>
          </p:cNvPr>
          <p:cNvSpPr>
            <a:spLocks noGrp="1"/>
          </p:cNvSpPr>
          <p:nvPr>
            <p:ph type="title"/>
          </p:nvPr>
        </p:nvSpPr>
        <p:spPr/>
        <p:txBody>
          <a:bodyPr/>
          <a:lstStyle/>
          <a:p>
            <a:r>
              <a:rPr lang="en-US" dirty="0"/>
              <a:t>Sedgwick – the presumptions of identity (1993: 7)</a:t>
            </a:r>
          </a:p>
        </p:txBody>
      </p:sp>
    </p:spTree>
    <p:extLst>
      <p:ext uri="{BB962C8B-B14F-4D97-AF65-F5344CB8AC3E}">
        <p14:creationId xmlns:p14="http://schemas.microsoft.com/office/powerpoint/2010/main" val="98638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3EE4-A919-2340-8ACE-B615081C8633}"/>
              </a:ext>
            </a:extLst>
          </p:cNvPr>
          <p:cNvSpPr>
            <a:spLocks noGrp="1"/>
          </p:cNvSpPr>
          <p:nvPr>
            <p:ph type="title"/>
          </p:nvPr>
        </p:nvSpPr>
        <p:spPr>
          <a:xfrm>
            <a:off x="4965430" y="629268"/>
            <a:ext cx="6586491" cy="1286160"/>
          </a:xfrm>
        </p:spPr>
        <p:txBody>
          <a:bodyPr anchor="b">
            <a:normAutofit/>
          </a:bodyPr>
          <a:lstStyle/>
          <a:p>
            <a:r>
              <a:rPr lang="en-GB" sz="4100"/>
              <a:t>19 December 1910 – d. 15 April 1986)</a:t>
            </a:r>
            <a:endParaRPr lang="en-US" sz="4100"/>
          </a:p>
        </p:txBody>
      </p:sp>
      <p:sp>
        <p:nvSpPr>
          <p:cNvPr id="3" name="Content Placeholder 2">
            <a:extLst>
              <a:ext uri="{FF2B5EF4-FFF2-40B4-BE49-F238E27FC236}">
                <a16:creationId xmlns:a16="http://schemas.microsoft.com/office/drawing/2014/main" id="{163F5C36-3237-D548-A486-CBC3DD760921}"/>
              </a:ext>
            </a:extLst>
          </p:cNvPr>
          <p:cNvSpPr>
            <a:spLocks noGrp="1"/>
          </p:cNvSpPr>
          <p:nvPr>
            <p:ph idx="1"/>
          </p:nvPr>
        </p:nvSpPr>
        <p:spPr>
          <a:xfrm>
            <a:off x="4965431" y="2438400"/>
            <a:ext cx="7066148" cy="4186987"/>
          </a:xfrm>
        </p:spPr>
        <p:txBody>
          <a:bodyPr>
            <a:normAutofit fontScale="92500" lnSpcReduction="10000"/>
          </a:bodyPr>
          <a:lstStyle/>
          <a:p>
            <a:r>
              <a:rPr lang="en-US" sz="1400" dirty="0"/>
              <a:t>Orphan – maternal abandonment 7 months old  - Assistance </a:t>
            </a:r>
            <a:r>
              <a:rPr lang="en-US" sz="1400" dirty="0" err="1"/>
              <a:t>publique</a:t>
            </a:r>
            <a:r>
              <a:rPr lang="en-US" sz="1400" dirty="0"/>
              <a:t> 1910</a:t>
            </a:r>
          </a:p>
          <a:p>
            <a:r>
              <a:rPr lang="en-US" sz="1400" dirty="0"/>
              <a:t>Foster family</a:t>
            </a:r>
          </a:p>
          <a:p>
            <a:r>
              <a:rPr lang="en-US" sz="1400" dirty="0" err="1"/>
              <a:t>Mettray</a:t>
            </a:r>
            <a:r>
              <a:rPr lang="en-US" sz="1400" dirty="0"/>
              <a:t> – petty theft – reform school</a:t>
            </a:r>
          </a:p>
          <a:p>
            <a:r>
              <a:rPr lang="en-US" sz="1400" dirty="0"/>
              <a:t>Army – desertion (Mediterranean / Syria / Lebanon )</a:t>
            </a:r>
          </a:p>
          <a:p>
            <a:r>
              <a:rPr lang="en-GB" sz="1400" dirty="0">
                <a:latin typeface="Calibri" panose="020F0502020204030204" pitchFamily="34" charset="0"/>
                <a:ea typeface="Calibri" panose="020F0502020204030204" pitchFamily="34" charset="0"/>
                <a:cs typeface="Times New Roman" panose="02020603050405020304" pitchFamily="18" charset="0"/>
              </a:rPr>
              <a:t>H</a:t>
            </a:r>
            <a:r>
              <a:rPr lang="en-GB" sz="1400" dirty="0">
                <a:effectLst/>
                <a:latin typeface="Calibri" panose="020F0502020204030204" pitchFamily="34" charset="0"/>
                <a:ea typeface="Calibri" panose="020F0502020204030204" pitchFamily="34" charset="0"/>
                <a:cs typeface="Times New Roman" panose="02020603050405020304" pitchFamily="18" charset="0"/>
              </a:rPr>
              <a:t>ighly poetic language in conjunction with an extremely explicit, unapologetic treatment of themes such as homosexuality and criminality won him recognition as a major literary figure in a remarkably short space of time</a:t>
            </a:r>
            <a:r>
              <a:rPr lang="en-GB" sz="1400" dirty="0">
                <a:effectLst/>
              </a:rPr>
              <a:t> </a:t>
            </a:r>
            <a:endParaRPr lang="en-US" sz="1400" dirty="0">
              <a:effectLst/>
            </a:endParaRPr>
          </a:p>
          <a:p>
            <a:r>
              <a:rPr lang="en-US" sz="1400" dirty="0"/>
              <a:t>Sartre and Cocteau – prison. 1951 Saint Genet – </a:t>
            </a:r>
            <a:r>
              <a:rPr lang="en-US" sz="1400" i="1" dirty="0"/>
              <a:t>Actor and Martyr</a:t>
            </a:r>
          </a:p>
          <a:p>
            <a:r>
              <a:rPr lang="en-US" sz="1400" dirty="0"/>
              <a:t>Gallimard commissioned ‘Completed Works’ – unprecedented at 40</a:t>
            </a:r>
          </a:p>
          <a:p>
            <a:r>
              <a:rPr lang="en-US" sz="1400" dirty="0"/>
              <a:t>Suicide of his lover Abdallah in 1964 – literary silence</a:t>
            </a:r>
          </a:p>
          <a:p>
            <a:r>
              <a:rPr lang="en-US" sz="1400" dirty="0"/>
              <a:t>Political Activism from 1968 – Black Panthers and Palestinians - 1970 when he accepted an invitation to tour the United States in support of the Black Panthers, and spent six months with the Palestinian </a:t>
            </a:r>
            <a:r>
              <a:rPr lang="en-US" sz="1400" dirty="0" err="1"/>
              <a:t>feddayin</a:t>
            </a:r>
            <a:r>
              <a:rPr lang="en-US" sz="1400" dirty="0"/>
              <a:t> in Jordan </a:t>
            </a:r>
          </a:p>
          <a:p>
            <a:r>
              <a:rPr lang="en-US" sz="1400" dirty="0"/>
              <a:t>Angela Davis, Bobby Seale, Leila Shahid</a:t>
            </a:r>
          </a:p>
          <a:p>
            <a:r>
              <a:rPr lang="en-US" sz="1400" dirty="0"/>
              <a:t>1982 massacres in Sabra and Shatila – one of the first people to enter the camps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Buried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Larache</a:t>
            </a:r>
            <a:r>
              <a:rPr lang="en-GB" sz="1800" dirty="0">
                <a:effectLst/>
                <a:latin typeface="Calibri" panose="020F0502020204030204" pitchFamily="34" charset="0"/>
                <a:ea typeface="Calibri" panose="020F0502020204030204" pitchFamily="34" charset="0"/>
                <a:cs typeface="Times New Roman" panose="02020603050405020304" pitchFamily="18" charset="0"/>
              </a:rPr>
              <a:t>, Morocco. </a:t>
            </a:r>
          </a:p>
          <a:p>
            <a:endParaRPr lang="en-US" sz="1400" dirty="0"/>
          </a:p>
          <a:p>
            <a:endParaRPr lang="en-US" sz="1000" dirty="0"/>
          </a:p>
          <a:p>
            <a:endParaRPr lang="en-US" sz="1000" dirty="0"/>
          </a:p>
        </p:txBody>
      </p:sp>
      <p:pic>
        <p:nvPicPr>
          <p:cNvPr id="2052" name="Picture 4" descr="Genet par Edmund White">
            <a:extLst>
              <a:ext uri="{FF2B5EF4-FFF2-40B4-BE49-F238E27FC236}">
                <a16:creationId xmlns:a16="http://schemas.microsoft.com/office/drawing/2014/main" id="{A42D4B7D-4C04-AF4A-B193-33D95F2BAA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8"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98E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699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4171</Words>
  <Application>Microsoft Macintosh PowerPoint</Application>
  <PresentationFormat>Widescreen</PresentationFormat>
  <Paragraphs>155</Paragraphs>
  <Slides>36</Slides>
  <Notes>4</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Jean Genet, 1910 - 1986</vt:lpstr>
      <vt:lpstr>Elizabeth Stephens (2009: 12)</vt:lpstr>
      <vt:lpstr>Today’s lecture</vt:lpstr>
      <vt:lpstr>Eve Kofosky Sedgwick:  Queer as disarticulation / disidentification (1993: 5)</vt:lpstr>
      <vt:lpstr>So what is queer?</vt:lpstr>
      <vt:lpstr>PowerPoint Presentation</vt:lpstr>
      <vt:lpstr>Sedgwick: Resisting the ‘unanimity’ of family (1993: 6)</vt:lpstr>
      <vt:lpstr>Sedgwick – the presumptions of identity (1993: 7)</vt:lpstr>
      <vt:lpstr>19 December 1910 – d. 15 April 1986)</vt:lpstr>
      <vt:lpstr>Jean Genet’s Tomb Larache, Morocco (photograph taken on my visit in 2018)</vt:lpstr>
      <vt:lpstr>PowerPoint Presentation</vt:lpstr>
      <vt:lpstr>Literary career</vt:lpstr>
      <vt:lpstr>1.Prison and criminality</vt:lpstr>
      <vt:lpstr>2. Gender and Sexuality</vt:lpstr>
      <vt:lpstr>3.Politics/poetics</vt:lpstr>
      <vt:lpstr>The gay icon</vt:lpstr>
      <vt:lpstr>Genet the archetype</vt:lpstr>
      <vt:lpstr>Or Genet the obsolete for a younger generation of gay French writers?</vt:lpstr>
      <vt:lpstr>Leo Bersani, ‘The Gay Outlaw’ Homos (Cambridge, MA: Harvard University Press, 1995),pp. 113-181. </vt:lpstr>
      <vt:lpstr>Kadji Amin, Disturbing attachments (Duke university Press, 2017), p.5.</vt:lpstr>
      <vt:lpstr>Elizabeth Stephens, Queer Writing: Homoeroticism in Jean Genet's Fiction (London: Palgrave, 2009), p.7.</vt:lpstr>
      <vt:lpstr>Homosexuality as self-hatred?</vt:lpstr>
      <vt:lpstr>The Declared Enemy, p.24</vt:lpstr>
      <vt:lpstr>Playboy interview in 1964 with Madeleine Gobeil </vt:lpstr>
      <vt:lpstr>Notre Dame des Fleurs / Our Lady of the flowers (1943)</vt:lpstr>
      <vt:lpstr>Plot: Montmartre drag queens</vt:lpstr>
      <vt:lpstr>Sartre on Notre Dame des Fleurs</vt:lpstr>
      <vt:lpstr>Read the opening pages</vt:lpstr>
      <vt:lpstr>PowerPoint Presentation</vt:lpstr>
      <vt:lpstr>PowerPoint Presentation</vt:lpstr>
      <vt:lpstr>(Butler) Performativity…not performance</vt:lpstr>
      <vt:lpstr>The Implications of Butler’s Theory…</vt:lpstr>
      <vt:lpstr>PowerPoint Presentation</vt:lpstr>
      <vt:lpstr>Un Chant d’amour (1950)</vt:lpstr>
      <vt:lpstr>PowerPoint Presentation</vt:lpstr>
      <vt:lpstr>Homoerotism and the closet of desire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Genet, 1910 - 1986</dc:title>
  <dc:creator>Joanne Brueton</dc:creator>
  <cp:lastModifiedBy>Joanne Brueton</cp:lastModifiedBy>
  <cp:revision>7</cp:revision>
  <dcterms:created xsi:type="dcterms:W3CDTF">2021-02-23T12:23:53Z</dcterms:created>
  <dcterms:modified xsi:type="dcterms:W3CDTF">2023-03-02T08:46:54Z</dcterms:modified>
</cp:coreProperties>
</file>