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6" r:id="rId2"/>
    <p:sldId id="257" r:id="rId3"/>
    <p:sldId id="268" r:id="rId4"/>
    <p:sldId id="258" r:id="rId5"/>
    <p:sldId id="269" r:id="rId6"/>
    <p:sldId id="264" r:id="rId7"/>
    <p:sldId id="260" r:id="rId8"/>
    <p:sldId id="261" r:id="rId9"/>
    <p:sldId id="262" r:id="rId10"/>
    <p:sldId id="271" r:id="rId11"/>
    <p:sldId id="259" r:id="rId12"/>
    <p:sldId id="263" r:id="rId13"/>
    <p:sldId id="265" r:id="rId14"/>
    <p:sldId id="270" r:id="rId15"/>
    <p:sldId id="267" r:id="rId16"/>
    <p:sldId id="26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F6C8A5-2939-4F1E-BA1B-78335A55C760}" v="25" dt="2025-11-02T18:02:12.7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9340" autoAdjust="0"/>
  </p:normalViewPr>
  <p:slideViewPr>
    <p:cSldViewPr snapToGrid="0">
      <p:cViewPr varScale="1">
        <p:scale>
          <a:sx n="59" d="100"/>
          <a:sy n="59" d="100"/>
        </p:scale>
        <p:origin x="9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anie Echols" userId="e7afae9f-da64-448f-aa9d-155fce3b9f6c" providerId="ADAL" clId="{2C0BE324-1317-486D-9CE6-51185456A84E}"/>
    <pc:docChg chg="modSld">
      <pc:chgData name="Stephanie Echols" userId="e7afae9f-da64-448f-aa9d-155fce3b9f6c" providerId="ADAL" clId="{2C0BE324-1317-486D-9CE6-51185456A84E}" dt="2025-11-02T18:23:30.222" v="29" actId="403"/>
      <pc:docMkLst>
        <pc:docMk/>
      </pc:docMkLst>
      <pc:sldChg chg="modSp mod">
        <pc:chgData name="Stephanie Echols" userId="e7afae9f-da64-448f-aa9d-155fce3b9f6c" providerId="ADAL" clId="{2C0BE324-1317-486D-9CE6-51185456A84E}" dt="2025-11-02T18:23:30.222" v="29" actId="403"/>
        <pc:sldMkLst>
          <pc:docMk/>
          <pc:sldMk cId="854420661" sldId="260"/>
        </pc:sldMkLst>
        <pc:spChg chg="mod">
          <ac:chgData name="Stephanie Echols" userId="e7afae9f-da64-448f-aa9d-155fce3b9f6c" providerId="ADAL" clId="{2C0BE324-1317-486D-9CE6-51185456A84E}" dt="2025-11-02T18:23:30.222" v="29" actId="403"/>
          <ac:spMkLst>
            <pc:docMk/>
            <pc:sldMk cId="854420661" sldId="260"/>
            <ac:spMk id="3" creationId="{921BC648-4F0B-862C-B505-0C2ACB39026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E1DCC-16C5-493F-A938-F2255FFE0F6C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6E16EE-A07C-4B17-9FBB-0B1EA09623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938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6E16EE-A07C-4B17-9FBB-0B1EA09623C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236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want to be comfortable and familiar with the information that you learned in your module so that you can use it directly in your writing, without researching it first. </a:t>
            </a:r>
            <a:r>
              <a:rPr lang="en-GB" sz="1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6E16EE-A07C-4B17-9FBB-0B1EA09623C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561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6E16EE-A07C-4B17-9FBB-0B1EA09623C8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265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741D-3D3C-4A6D-821E-1F45DF0A972B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2B44B-8EB7-40D7-9820-C19208B592F5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6547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741D-3D3C-4A6D-821E-1F45DF0A972B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2B44B-8EB7-40D7-9820-C19208B592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71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741D-3D3C-4A6D-821E-1F45DF0A972B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2B44B-8EB7-40D7-9820-C19208B592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636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741D-3D3C-4A6D-821E-1F45DF0A972B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2B44B-8EB7-40D7-9820-C19208B592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543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741D-3D3C-4A6D-821E-1F45DF0A972B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2B44B-8EB7-40D7-9820-C19208B592F5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0993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741D-3D3C-4A6D-821E-1F45DF0A972B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2B44B-8EB7-40D7-9820-C19208B592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3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741D-3D3C-4A6D-821E-1F45DF0A972B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2B44B-8EB7-40D7-9820-C19208B592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69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741D-3D3C-4A6D-821E-1F45DF0A972B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2B44B-8EB7-40D7-9820-C19208B592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425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741D-3D3C-4A6D-821E-1F45DF0A972B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2B44B-8EB7-40D7-9820-C19208B592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8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FE0741D-3D3C-4A6D-821E-1F45DF0A972B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A2B44B-8EB7-40D7-9820-C19208B592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76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741D-3D3C-4A6D-821E-1F45DF0A972B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2B44B-8EB7-40D7-9820-C19208B592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89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FE0741D-3D3C-4A6D-821E-1F45DF0A972B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0A2B44B-8EB7-40D7-9820-C19208B592F5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1058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qmplus.qmul.ac.uk/course/view.php?id=11270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qmul.ac.uk/library/academic-skills/studiosity-/" TargetMode="External"/><Relationship Id="rId2" Type="http://schemas.openxmlformats.org/officeDocument/2006/relationships/hyperlink" Target="https://www.qmul.ac.uk/library/academic-skill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qmplus.qmul.ac.uk/mod/kalvidres/view.php?id=3288928" TargetMode="External"/><Relationship Id="rId2" Type="http://schemas.openxmlformats.org/officeDocument/2006/relationships/hyperlink" Target="mailto:Sbbs-psych-onlineassessment@qmul.ac.u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qmplus.qmul.ac.uk/course/view.php?id=11857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7CF08-15E0-EE03-2A38-02FBA3FDFF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Year 3</a:t>
            </a:r>
            <a:br>
              <a:rPr lang="en-GB" dirty="0"/>
            </a:br>
            <a:r>
              <a:rPr lang="en-GB" dirty="0"/>
              <a:t>Essay-Based Exams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88AC31-2B70-E420-7795-BD86331440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23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7FCAF-1D13-8DD0-6B29-3BF917939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Before you Start: Review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17B62-5D43-8E02-3EE5-8984AA4D1B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343606" cy="4023360"/>
          </a:xfrm>
        </p:spPr>
        <p:txBody>
          <a:bodyPr/>
          <a:lstStyle/>
          <a:p>
            <a:r>
              <a:rPr lang="en-GB" sz="2400" dirty="0"/>
              <a:t>If you have not done so, please see your Academic Advisor to review your Year 2 exam feedback</a:t>
            </a:r>
          </a:p>
          <a:p>
            <a:pPr lvl="1"/>
            <a:r>
              <a:rPr lang="en-GB" sz="2000" dirty="0"/>
              <a:t>See also your Year 2 and Year 3 Coursework Feedback</a:t>
            </a:r>
          </a:p>
          <a:p>
            <a:pPr marL="201168" lvl="1" indent="0">
              <a:buNone/>
            </a:pPr>
            <a:endParaRPr lang="en-GB" sz="2000" dirty="0"/>
          </a:p>
          <a:p>
            <a:pPr marL="201168" lvl="1" indent="0">
              <a:buNone/>
            </a:pPr>
            <a:r>
              <a:rPr lang="en-GB" sz="2400" dirty="0"/>
              <a:t>Actions: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Reflect on your strengths/things you did well; please continue these behaviours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Reflect on areas you could improve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sz="2000" dirty="0"/>
              <a:t>Make a SMART (</a:t>
            </a:r>
            <a:r>
              <a:rPr lang="en-GB" sz="2000" u="sng" dirty="0"/>
              <a:t>S</a:t>
            </a:r>
            <a:r>
              <a:rPr lang="en-GB" sz="2000" dirty="0"/>
              <a:t>pecific, </a:t>
            </a:r>
            <a:r>
              <a:rPr lang="en-GB" sz="2000" u="sng" dirty="0"/>
              <a:t>M</a:t>
            </a:r>
            <a:r>
              <a:rPr lang="en-GB" sz="2000" dirty="0"/>
              <a:t>easurable, </a:t>
            </a:r>
            <a:r>
              <a:rPr lang="en-GB" sz="2000" u="sng" dirty="0"/>
              <a:t>A</a:t>
            </a:r>
            <a:r>
              <a:rPr lang="en-GB" sz="2000" dirty="0"/>
              <a:t>chievable, </a:t>
            </a:r>
            <a:r>
              <a:rPr lang="en-GB" sz="2000" u="sng" dirty="0"/>
              <a:t>R</a:t>
            </a:r>
            <a:r>
              <a:rPr lang="en-GB" sz="2000" dirty="0"/>
              <a:t>elevant, </a:t>
            </a:r>
            <a:r>
              <a:rPr lang="en-GB" sz="2000" u="sng" dirty="0"/>
              <a:t>T</a:t>
            </a:r>
            <a:r>
              <a:rPr lang="en-GB" sz="2000" dirty="0"/>
              <a:t>ime-Bound) action plan for how to improve your revision &amp; writing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dirty="0"/>
          </a:p>
          <a:p>
            <a:pPr lvl="1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16935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0A12F-B408-DDA1-30A3-AABB36B1A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Essay exam vs. Coursework essay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850DA-612A-B2D2-7C8B-6DACA6AEAE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5658083" cy="4340462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solidFill>
                  <a:srgbClr val="39318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does a timed essay differ from a regular essay?                  It doesn’t include research!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are expected to answer the question </a:t>
            </a:r>
            <a:r>
              <a:rPr lang="en-GB" sz="180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with the knowledge that you have gained from the module and your revision that is readily available in your head.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is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why REVISION is extremely important in an online essay-based exam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However, all the other stages of essay planning are the same!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Preliminary Groundwork </a:t>
            </a:r>
            <a:endParaRPr lang="en-GB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Planning</a:t>
            </a:r>
            <a:endParaRPr lang="en-GB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Writing </a:t>
            </a:r>
            <a:endParaRPr lang="en-GB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Submission </a:t>
            </a:r>
            <a:endParaRPr lang="en-GB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F51BB93-E856-66D7-63D7-4F100236A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69521" y="21547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2055" name="Picture 1" descr="A diagram of assignment planning&#10;&#10;Description automatically generated">
            <a:extLst>
              <a:ext uri="{FF2B5EF4-FFF2-40B4-BE49-F238E27FC236}">
                <a16:creationId xmlns:a16="http://schemas.microsoft.com/office/drawing/2014/main" id="{226CEE0E-097A-BA80-8CC7-64C0221145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29"/>
          <a:stretch>
            <a:fillRect/>
          </a:stretch>
        </p:blipFill>
        <p:spPr bwMode="auto">
          <a:xfrm>
            <a:off x="6930982" y="2005435"/>
            <a:ext cx="4533900" cy="2408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47D9D75-8EB5-39EF-1B4E-55BF9D41A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7006" y="44136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Source image from PSY100 Essential Skills, Week B5 “How to write your first essay”</a:t>
            </a: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335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69003-6751-9207-C509-FD1EE872E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Tips &amp; Tricks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F7798-1FAD-3CCE-BDF9-A387F7244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7186641" cy="4473585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06000"/>
              </a:lnSpc>
              <a:buNone/>
            </a:pPr>
            <a:r>
              <a:rPr lang="en-GB" sz="1600" b="1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GB" sz="1800" b="1" kern="100" dirty="0"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GB" sz="1800" b="1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Read the question options carefully! </a:t>
            </a:r>
          </a:p>
          <a:p>
            <a:pPr lvl="1">
              <a:lnSpc>
                <a:spcPct val="106000"/>
              </a:lnSpc>
              <a:buFont typeface="Arial" panose="020B0604020202020204" pitchFamily="34" charset="0"/>
              <a:buChar char="•"/>
            </a:pPr>
            <a:r>
              <a:rPr lang="en-GB" sz="1600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This is the most critical part of your essay!</a:t>
            </a:r>
          </a:p>
          <a:p>
            <a:pPr lvl="2">
              <a:lnSpc>
                <a:spcPct val="106000"/>
              </a:lnSpc>
              <a:buFont typeface="Arial" panose="020B0604020202020204" pitchFamily="34" charset="0"/>
              <a:buChar char="•"/>
            </a:pPr>
            <a:r>
              <a:rPr lang="en-GB" sz="1600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Look for key terms “describe”, “analyse”, “compare” and make sure to answer the specific term required in your writing</a:t>
            </a:r>
          </a:p>
          <a:p>
            <a:pPr lvl="2">
              <a:lnSpc>
                <a:spcPct val="106000"/>
              </a:lnSpc>
              <a:buFont typeface="Arial" panose="020B0604020202020204" pitchFamily="34" charset="0"/>
              <a:buChar char="•"/>
            </a:pPr>
            <a:r>
              <a:rPr lang="en-GB" sz="1600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Look for questions with multiple parts, like “What theory could explain X behaviour? Using your learning from this module, what strategies would you recommend to improve x behaviour?” and </a:t>
            </a:r>
            <a:r>
              <a:rPr lang="en-GB" sz="1600" b="1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make sure that you answer all parts of the question</a:t>
            </a:r>
          </a:p>
          <a:p>
            <a:pPr lvl="2">
              <a:lnSpc>
                <a:spcPct val="106000"/>
              </a:lnSpc>
              <a:buFont typeface="Arial" panose="020B0604020202020204" pitchFamily="34" charset="0"/>
              <a:buChar char="•"/>
            </a:pPr>
            <a:r>
              <a:rPr lang="en-GB" sz="1600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Suggestion: </a:t>
            </a:r>
            <a:r>
              <a:rPr lang="en-GB" sz="1600" kern="100" dirty="0">
                <a:effectLst/>
                <a:highlight>
                  <a:srgbClr val="FFFF00"/>
                </a:highlight>
                <a:ea typeface="Calibri" panose="020F0502020204030204" pitchFamily="34" charset="0"/>
                <a:cs typeface="Calibri" panose="020F0502020204030204" pitchFamily="34" charset="0"/>
              </a:rPr>
              <a:t>highlight</a:t>
            </a:r>
            <a:r>
              <a:rPr lang="en-GB" sz="1600" kern="1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key terms and multiple questions so that you don’t forget!</a:t>
            </a:r>
          </a:p>
          <a:p>
            <a:pPr marL="0" lvl="0" indent="0">
              <a:lnSpc>
                <a:spcPct val="106000"/>
              </a:lnSpc>
              <a:buNone/>
            </a:pPr>
            <a:r>
              <a:rPr lang="en-GB" sz="2200" dirty="0"/>
              <a:t>2</a:t>
            </a:r>
            <a:r>
              <a:rPr lang="en-GB" sz="2200" b="1" dirty="0"/>
              <a:t>) </a:t>
            </a:r>
            <a:r>
              <a:rPr lang="en-GB" sz="1800" b="1" dirty="0"/>
              <a:t>Outline your answer</a:t>
            </a:r>
            <a:endParaRPr lang="en-GB" b="1" dirty="0"/>
          </a:p>
          <a:p>
            <a:pPr lvl="1">
              <a:lnSpc>
                <a:spcPct val="106000"/>
              </a:lnSpc>
              <a:buFont typeface="Arial" panose="020B0604020202020204" pitchFamily="34" charset="0"/>
              <a:buChar char="•"/>
            </a:pPr>
            <a:r>
              <a:rPr lang="en-GB" dirty="0"/>
              <a:t> </a:t>
            </a:r>
            <a:r>
              <a:rPr lang="en-GB" sz="1600" dirty="0"/>
              <a:t>Ensure </a:t>
            </a:r>
            <a:r>
              <a:rPr lang="en-GB" sz="1600" u="sng" dirty="0"/>
              <a:t>outline includes all question elements</a:t>
            </a:r>
          </a:p>
          <a:p>
            <a:pPr marL="0" indent="0">
              <a:buNone/>
            </a:pPr>
            <a:r>
              <a:rPr lang="en-GB" sz="1800" b="1" dirty="0"/>
              <a:t>3) Set a timer for each section &amp; stick to it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600" dirty="0"/>
              <a:t>Help you to ensure that you answer all question parts, even briefly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600" dirty="0"/>
              <a:t>Set a timer to start upload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DF0384-80A4-CAA1-B78D-33251B86D9D5}"/>
              </a:ext>
            </a:extLst>
          </p:cNvPr>
          <p:cNvSpPr txBox="1"/>
          <p:nvPr/>
        </p:nvSpPr>
        <p:spPr>
          <a:xfrm>
            <a:off x="8410668" y="3066862"/>
            <a:ext cx="305101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GB" sz="1800" b="1" i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Missing parts of the question or not answering the question asked is probably the most frequent reason why students loose marks on an essay!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147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77347-B952-29F5-C69C-64CF81D2A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Tips &amp; Tricks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F5D9E2-3447-F909-BE82-EE027AADE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lnSpc>
                <a:spcPct val="106000"/>
              </a:lnSpc>
              <a:buNone/>
            </a:pPr>
            <a:r>
              <a:rPr lang="en-GB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Practice writing essays in 2 hours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6000"/>
              </a:lnSpc>
              <a:buFont typeface="+mj-lt"/>
              <a:buAutoNum type="alphaLcPeriod"/>
            </a:pPr>
            <a:r>
              <a:rPr lang="en-GB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takes practice to get used to the timed-writing format!</a:t>
            </a:r>
            <a:endParaRPr lang="en-GB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lnSpc>
                <a:spcPct val="106000"/>
              </a:lnSpc>
              <a:buFont typeface="+mj-lt"/>
              <a:buAutoNum type="romanLcPeriod"/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 minimum, practice outlining an essay and adding evidence in 20 min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6000"/>
              </a:lnSpc>
              <a:buFont typeface="+mj-lt"/>
              <a:buAutoNum type="alphaLcPeriod"/>
            </a:pPr>
            <a:r>
              <a:rPr lang="en-GB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Write your own questions/share with a classmate for practice</a:t>
            </a:r>
            <a:endParaRPr lang="en-GB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6000"/>
              </a:lnSpc>
              <a:buFont typeface="+mj-lt"/>
              <a:buAutoNum type="alphaLcPeriod"/>
            </a:pPr>
            <a:r>
              <a:rPr lang="en-GB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Practice writing this question in full!</a:t>
            </a:r>
            <a:endParaRPr lang="en-GB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6000"/>
              </a:lnSpc>
              <a:buFont typeface="+mj-lt"/>
              <a:buAutoNum type="alphaLcPeriod"/>
            </a:pPr>
            <a:r>
              <a:rPr lang="en-GB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Practice writing in the same (quiet) location as you will write your exam</a:t>
            </a:r>
            <a:endParaRPr lang="en-GB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6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GB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Turn off your phone/internet while you practice to minimize distractions</a:t>
            </a:r>
          </a:p>
          <a:p>
            <a:pPr marL="742950" lvl="1" indent="-285750" algn="just">
              <a:lnSpc>
                <a:spcPct val="106000"/>
              </a:lnSpc>
              <a:spcAft>
                <a:spcPts val="800"/>
              </a:spcAft>
              <a:buFont typeface="+mj-lt"/>
              <a:buAutoNum type="alphaLcPeriod"/>
            </a:pPr>
            <a:r>
              <a:rPr lang="en-GB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Submit practice essay to </a:t>
            </a:r>
            <a:r>
              <a:rPr lang="en-GB" kern="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Studiosity</a:t>
            </a:r>
            <a:r>
              <a:rPr lang="en-GB" kern="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Feedback!</a:t>
            </a:r>
            <a:endParaRPr lang="en-GB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1741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9DBA61-A583-8E9E-5C21-4724F200F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7A23741-C8CC-49EF-950D-A0B72BACD6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4E823DD-C233-455F-9FF9-40C20F5D16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4CDC30-D328-FC24-58B2-97DF426EA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2103875"/>
          </a:xfrm>
        </p:spPr>
        <p:txBody>
          <a:bodyPr>
            <a:normAutofit/>
          </a:bodyPr>
          <a:lstStyle/>
          <a:p>
            <a:r>
              <a:rPr lang="en-GB" sz="3600">
                <a:solidFill>
                  <a:srgbClr val="FFFFFF"/>
                </a:solidFill>
              </a:rPr>
              <a:t>Further Exam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645FC-2590-567D-520A-898EE8A5B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71" y="2653800"/>
            <a:ext cx="3344430" cy="3335519"/>
          </a:xfrm>
        </p:spPr>
        <p:txBody>
          <a:bodyPr>
            <a:normAutofit/>
          </a:bodyPr>
          <a:lstStyle/>
          <a:p>
            <a:r>
              <a:rPr lang="en-GB" sz="1800" dirty="0">
                <a:solidFill>
                  <a:srgbClr val="FFFFFF"/>
                </a:solidFill>
              </a:rPr>
              <a:t>Please visit our new </a:t>
            </a:r>
            <a:r>
              <a:rPr lang="en-GB" sz="1800" b="1" dirty="0">
                <a:solidFill>
                  <a:srgbClr val="FFC000"/>
                </a:solidFill>
              </a:rPr>
              <a:t>SBBS Exams &amp; Assessment Support </a:t>
            </a:r>
            <a:r>
              <a:rPr lang="en-GB" sz="1800" dirty="0">
                <a:solidFill>
                  <a:srgbClr val="FFFFFF"/>
                </a:solidFill>
              </a:rPr>
              <a:t>page!</a:t>
            </a:r>
          </a:p>
          <a:p>
            <a:r>
              <a:rPr lang="en-GB" sz="1800" b="1" dirty="0">
                <a:solidFill>
                  <a:srgbClr val="FFFFFF"/>
                </a:solidFill>
              </a:rPr>
              <a:t>https://qmplus.qmul.ac.uk/course/view.php?id=11857 </a:t>
            </a:r>
          </a:p>
          <a:p>
            <a:r>
              <a:rPr lang="en-GB" sz="1800" dirty="0">
                <a:solidFill>
                  <a:srgbClr val="FFFFFF"/>
                </a:solidFill>
              </a:rPr>
              <a:t>See Tabs: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FFFFFF"/>
                </a:solidFill>
              </a:rPr>
              <a:t>Timed Exams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FFFFFF"/>
                </a:solidFill>
              </a:rPr>
              <a:t>Improving Your Grade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FFFFFF"/>
                </a:solidFill>
              </a:rPr>
              <a:t>Grade Improvement Tools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FFFFFF"/>
                </a:solidFill>
              </a:rPr>
              <a:t>Generative AI and Assessments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rgbClr val="FFFFFF"/>
                </a:solidFill>
              </a:rPr>
              <a:t>Sample Exam Question Papers</a:t>
            </a:r>
          </a:p>
          <a:p>
            <a:pPr marL="0" indent="0">
              <a:buNone/>
            </a:pPr>
            <a:endParaRPr lang="en-GB" sz="1500" dirty="0">
              <a:solidFill>
                <a:srgbClr val="FFFFFF"/>
              </a:solidFill>
            </a:endParaRPr>
          </a:p>
          <a:p>
            <a:endParaRPr lang="en-GB" sz="1500" dirty="0">
              <a:solidFill>
                <a:srgbClr val="FFFFFF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3CF00AF-6C1D-4FC6-89F3-121ED766AB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DE502E-D642-62BB-2429-A2BB8FA8797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677" b="7725"/>
          <a:stretch/>
        </p:blipFill>
        <p:spPr>
          <a:xfrm>
            <a:off x="4243340" y="990599"/>
            <a:ext cx="7803714" cy="4223658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C60D86D-C24B-FCBF-1EA2-69C178025F1A}"/>
              </a:ext>
            </a:extLst>
          </p:cNvPr>
          <p:cNvCxnSpPr>
            <a:cxnSpLocks/>
          </p:cNvCxnSpPr>
          <p:nvPr/>
        </p:nvCxnSpPr>
        <p:spPr>
          <a:xfrm flipH="1">
            <a:off x="7206343" y="4136571"/>
            <a:ext cx="413657" cy="45720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59F22BA-4255-0FB5-E8C4-8D336B32B9E5}"/>
              </a:ext>
            </a:extLst>
          </p:cNvPr>
          <p:cNvCxnSpPr>
            <a:cxnSpLocks/>
          </p:cNvCxnSpPr>
          <p:nvPr/>
        </p:nvCxnSpPr>
        <p:spPr>
          <a:xfrm flipH="1">
            <a:off x="8360181" y="4136571"/>
            <a:ext cx="413657" cy="45720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ECAFACE-70DA-75AA-A65F-431BBB42A855}"/>
              </a:ext>
            </a:extLst>
          </p:cNvPr>
          <p:cNvCxnSpPr>
            <a:cxnSpLocks/>
          </p:cNvCxnSpPr>
          <p:nvPr/>
        </p:nvCxnSpPr>
        <p:spPr>
          <a:xfrm flipH="1" flipV="1">
            <a:off x="7087839" y="5061857"/>
            <a:ext cx="357989" cy="57694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E8904BD-DB62-1767-6D24-0CF7F48AF0D9}"/>
              </a:ext>
            </a:extLst>
          </p:cNvPr>
          <p:cNvCxnSpPr>
            <a:cxnSpLocks/>
          </p:cNvCxnSpPr>
          <p:nvPr/>
        </p:nvCxnSpPr>
        <p:spPr>
          <a:xfrm flipH="1" flipV="1">
            <a:off x="8316523" y="5116286"/>
            <a:ext cx="357989" cy="57694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E2569D6-72F5-F911-4998-1E6701CF0D7A}"/>
              </a:ext>
            </a:extLst>
          </p:cNvPr>
          <p:cNvCxnSpPr>
            <a:cxnSpLocks/>
          </p:cNvCxnSpPr>
          <p:nvPr/>
        </p:nvCxnSpPr>
        <p:spPr>
          <a:xfrm flipH="1" flipV="1">
            <a:off x="9984556" y="5094515"/>
            <a:ext cx="357989" cy="57694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8661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D70AC-89DB-1B68-E838-AD6750461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Further Exam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DD254-A91D-0C1C-D8F1-EC8A57A85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550434" cy="4023360"/>
          </a:xfrm>
        </p:spPr>
        <p:txBody>
          <a:bodyPr>
            <a:normAutofit fontScale="92500" lnSpcReduction="10000"/>
          </a:bodyPr>
          <a:lstStyle/>
          <a:p>
            <a:r>
              <a:rPr lang="en-GB" sz="2800" dirty="0"/>
              <a:t>You will receive further training &amp; support within each of your exam modules!</a:t>
            </a:r>
          </a:p>
          <a:p>
            <a:pPr lvl="1"/>
            <a:r>
              <a:rPr lang="en-GB" sz="2400" dirty="0"/>
              <a:t>Examples could include:</a:t>
            </a:r>
          </a:p>
          <a:p>
            <a:pPr lvl="2"/>
            <a:r>
              <a:rPr lang="en-GB" sz="1800" dirty="0"/>
              <a:t>Information on the exam structure</a:t>
            </a:r>
          </a:p>
          <a:p>
            <a:pPr lvl="2"/>
            <a:r>
              <a:rPr lang="en-GB" sz="1800" dirty="0"/>
              <a:t>Practical tips on answering the exam question and revision strategies</a:t>
            </a:r>
          </a:p>
          <a:p>
            <a:pPr lvl="2"/>
            <a:r>
              <a:rPr lang="en-GB" sz="1800" dirty="0"/>
              <a:t>Practice exercises (i.e., outlining an answer, case study practice)</a:t>
            </a:r>
          </a:p>
          <a:p>
            <a:pPr lvl="2"/>
            <a:r>
              <a:rPr lang="en-GB" sz="1800" dirty="0"/>
              <a:t>Feedback on coursework, exercises, and explanations for how it can be applied to the exam</a:t>
            </a:r>
          </a:p>
          <a:p>
            <a:pPr lvl="2"/>
            <a:r>
              <a:rPr lang="en-GB" sz="1800" dirty="0"/>
              <a:t>Revision sessions tailored to the exam</a:t>
            </a:r>
          </a:p>
          <a:p>
            <a:pPr lvl="1"/>
            <a:endParaRPr lang="en-GB" sz="2400" dirty="0"/>
          </a:p>
          <a:p>
            <a:r>
              <a:rPr lang="en-GB" sz="2800" i="1" dirty="0"/>
              <a:t>Information for Psychology Students </a:t>
            </a:r>
            <a:r>
              <a:rPr lang="en-GB" sz="2800" dirty="0" err="1"/>
              <a:t>QMPlus</a:t>
            </a:r>
            <a:r>
              <a:rPr lang="en-GB" sz="2800" dirty="0"/>
              <a:t> page, tab “Exam preparation”</a:t>
            </a:r>
          </a:p>
          <a:p>
            <a:pPr lvl="1"/>
            <a:r>
              <a:rPr lang="en-GB" sz="2400" dirty="0">
                <a:hlinkClick r:id="rId2"/>
              </a:rPr>
              <a:t>https://qmplus.qmul.ac.uk/course/view.php?id=11270</a:t>
            </a:r>
            <a:endParaRPr lang="en-GB" sz="2400" dirty="0"/>
          </a:p>
          <a:p>
            <a:pPr lvl="1"/>
            <a:r>
              <a:rPr lang="en-GB" sz="2400" dirty="0"/>
              <a:t>Practice questions, FAQs, advice &amp; training on Academic Integrity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02295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A110A-6DF1-D36B-B4CE-339290B37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Extra Writing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992B1-352E-B52F-6C52-EC37813B2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Want extra support? Please visit our QMUL Library Skills team!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Visit: </a:t>
            </a:r>
            <a:r>
              <a:rPr lang="en-GB" sz="2400" dirty="0">
                <a:hlinkClick r:id="rId2"/>
              </a:rPr>
              <a:t>Academic Skills Centre - Library Services</a:t>
            </a:r>
            <a:endParaRPr lang="en-GB" sz="2400" dirty="0"/>
          </a:p>
          <a:p>
            <a:pPr lvl="2" algn="just">
              <a:lnSpc>
                <a:spcPct val="107000"/>
              </a:lnSpc>
              <a:spcAft>
                <a:spcPts val="800"/>
              </a:spcAft>
            </a:pPr>
            <a:r>
              <a:rPr lang="en-GB" sz="1800" dirty="0"/>
              <a:t>Workshops </a:t>
            </a:r>
          </a:p>
          <a:p>
            <a:pPr marL="818388" lvl="2" indent="-342900" algn="just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“Developing your writing” November 4/6</a:t>
            </a:r>
            <a:endParaRPr lang="en-GB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18388" lvl="2" indent="-342900" algn="just">
              <a:lnSpc>
                <a:spcPct val="106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“Literature searching for systematic reviews” November 25, 2 – 3:30pm, Teaching Room 1</a:t>
            </a:r>
            <a:endParaRPr lang="en-GB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/>
            <a:r>
              <a:rPr lang="en-GB" sz="1800" dirty="0"/>
              <a:t>Bookable one-on-ones</a:t>
            </a:r>
          </a:p>
          <a:p>
            <a:pPr lvl="2"/>
            <a:r>
              <a:rPr lang="en-GB" sz="1800" dirty="0"/>
              <a:t>Weekly drop-ins for support with academic writing, etc</a:t>
            </a:r>
          </a:p>
          <a:p>
            <a:pPr lvl="3"/>
            <a:r>
              <a:rPr lang="en-GB" sz="1800" dirty="0"/>
              <a:t>Mile End: Tuesdays, 2 – 4pm, Room 1.24</a:t>
            </a:r>
          </a:p>
          <a:p>
            <a:pPr lvl="3"/>
            <a:r>
              <a:rPr lang="en-GB" sz="1800" dirty="0"/>
              <a:t>Whitechapel: Wednesday, 2 – 4pm in The Pod</a:t>
            </a:r>
          </a:p>
          <a:p>
            <a:pPr lvl="2"/>
            <a:r>
              <a:rPr lang="en-GB" sz="1800" dirty="0" err="1"/>
              <a:t>Studiosity</a:t>
            </a:r>
            <a:r>
              <a:rPr lang="en-GB" sz="1800" dirty="0"/>
              <a:t> same-day writing feedback </a:t>
            </a:r>
            <a:r>
              <a:rPr lang="en-GB" sz="1800" dirty="0">
                <a:hlinkClick r:id="rId3"/>
              </a:rPr>
              <a:t>https://www.qmul.ac.uk/library/academic-skills/studiosity-/</a:t>
            </a:r>
            <a:r>
              <a:rPr lang="en-GB" sz="1800" dirty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6514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0E99F-8C0C-CF87-60A3-49BBAF7B1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Online Essay-based exams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F4317-467C-8A40-FD5A-A4643283D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Year 3 Exam Format: Essay-based exams</a:t>
            </a:r>
          </a:p>
          <a:p>
            <a:pPr marL="0" indent="0">
              <a:buNone/>
            </a:pPr>
            <a:r>
              <a:rPr lang="en-GB" sz="2800" dirty="0"/>
              <a:t>Structure: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Choose 1 out of 2 question options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1500-word (max) essay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2 hour writing period, 30-minute upload period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/>
              <a:t>No access to Turnitin, so please ensure all writing is your own</a:t>
            </a:r>
          </a:p>
          <a:p>
            <a:pPr lvl="3">
              <a:buFont typeface="Arial" panose="020B0604020202020204" pitchFamily="34" charset="0"/>
              <a:buChar char="•"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1624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55B12-80BC-B38F-A524-3AAA865A5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Online Essay Exam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C352B-7F9B-3AD5-C48D-4CF382D8D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Exam Procedure: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/>
              <a:t>Online exam via </a:t>
            </a:r>
            <a:r>
              <a:rPr lang="en-GB" sz="2000" dirty="0" err="1"/>
              <a:t>QMPlus</a:t>
            </a:r>
            <a:endParaRPr lang="en-GB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/>
              <a:t>Open at set time, published in exam timetable (local London time)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sz="2000" dirty="0"/>
              <a:t>Download Exam Paper (Microsoft Word document)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sz="2000" dirty="0"/>
              <a:t>Write your answer in the Exam Paper Word document (save every 15 minutes in a safe location)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sz="2000" dirty="0"/>
              <a:t>Upload your answer to </a:t>
            </a:r>
            <a:r>
              <a:rPr lang="en-GB" sz="2000" dirty="0" err="1"/>
              <a:t>QMPlus</a:t>
            </a:r>
            <a:endParaRPr lang="en-GB" sz="2000" dirty="0"/>
          </a:p>
          <a:p>
            <a:pPr lvl="3">
              <a:buFont typeface="Arial" panose="020B0604020202020204" pitchFamily="34" charset="0"/>
              <a:buChar char="•"/>
            </a:pPr>
            <a:r>
              <a:rPr lang="en-GB" sz="2000" dirty="0"/>
              <a:t>Also recommend email your answer to </a:t>
            </a:r>
            <a:r>
              <a:rPr lang="en-GB" sz="2000" dirty="0">
                <a:hlinkClick r:id="rId2"/>
              </a:rPr>
              <a:t>Sbbs-psych-onlineassessment@qmul.ac.uk</a:t>
            </a:r>
            <a:r>
              <a:rPr lang="en-GB" sz="2000" dirty="0"/>
              <a:t> as a back-up if you’re having trouble with </a:t>
            </a:r>
            <a:r>
              <a:rPr lang="en-GB" sz="2000" dirty="0" err="1"/>
              <a:t>QMPlus</a:t>
            </a:r>
            <a:endParaRPr lang="en-GB" sz="2000" dirty="0"/>
          </a:p>
          <a:p>
            <a:pPr marL="0" indent="0">
              <a:buNone/>
            </a:pPr>
            <a:r>
              <a:rPr lang="en-GB" dirty="0"/>
              <a:t>See this </a:t>
            </a:r>
            <a:r>
              <a:rPr lang="en-GB" dirty="0">
                <a:hlinkClick r:id="rId3"/>
              </a:rPr>
              <a:t>video tutorial</a:t>
            </a:r>
            <a:r>
              <a:rPr lang="en-GB" dirty="0"/>
              <a:t> on how to access and submit online exams for a reminder.</a:t>
            </a:r>
          </a:p>
          <a:p>
            <a:pPr lvl="3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7332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FE4AA-D39C-C5AF-3899-40FA3EE1D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Essay-Based Exams Timing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269B9-CA89-9D9E-08DE-6CB899690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3"/>
            <a:ext cx="10583091" cy="4725663"/>
          </a:xfrm>
        </p:spPr>
        <p:txBody>
          <a:bodyPr>
            <a:normAutofit/>
          </a:bodyPr>
          <a:lstStyle/>
          <a:p>
            <a:pPr marL="201168" lvl="1" indent="0">
              <a:buNone/>
            </a:pPr>
            <a:r>
              <a:rPr lang="en-GB" sz="2400" b="1" dirty="0"/>
              <a:t>Exam Timing: 2 hour “writing period”, THEN 30 minute “upload period”</a:t>
            </a:r>
          </a:p>
          <a:p>
            <a:r>
              <a:rPr lang="en-GB" sz="2200" dirty="0"/>
              <a:t>Extended 30-minute upload window to reduce stress of submitting your exam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/>
              <a:t>Please note that </a:t>
            </a:r>
            <a:r>
              <a:rPr lang="en-GB" sz="2000" dirty="0" err="1"/>
              <a:t>QMPLus</a:t>
            </a:r>
            <a:r>
              <a:rPr lang="en-GB" sz="2000" dirty="0"/>
              <a:t> slows down when lots of people are uploading, so please give yourself plenty of time to avoid stress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/>
              <a:t>Submissions started within 5 minutes of the deadline are very likely to incur late penalties.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/>
              <a:t>Because of the 30-minute upload period, “</a:t>
            </a:r>
            <a:r>
              <a:rPr lang="en-GB" sz="2000" dirty="0" err="1"/>
              <a:t>QMPlus</a:t>
            </a:r>
            <a:r>
              <a:rPr lang="en-GB" sz="2000" dirty="0"/>
              <a:t> issues” or “connectivity issues” (or similar) are not considered valid reasons to remove a late penalty. </a:t>
            </a:r>
          </a:p>
          <a:p>
            <a:r>
              <a:rPr lang="en-GB" sz="2400" dirty="0"/>
              <a:t>What if I submit late?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/>
              <a:t>If your submission is received between 1 second and 10 minutes late, then it will receive a 10-mark penalty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000" dirty="0"/>
              <a:t>If your submission is received more than 10 minutes late, then it will receive a zero.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dirty="0"/>
          </a:p>
          <a:p>
            <a:pPr lvl="3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4580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9DA87-27FB-CD35-F023-687494F5F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Can I Use AI in my exam?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E6114-E85B-F11B-2C74-73B5EE807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400" b="1" dirty="0"/>
              <a:t>You are not allowed to copy or paraphrase AI output and submit it as your own work in your exam assessments.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200" dirty="0"/>
              <a:t>This constitutes academic misconduct in the same way that copying or paraphrasing from any source is considered academic misconduct. </a:t>
            </a:r>
          </a:p>
          <a:p>
            <a:r>
              <a:rPr lang="en-GB" sz="2400" dirty="0"/>
              <a:t>Please use the material from your modules and your extra reading as the source material for your exams. AI is not a reliable source for information.</a:t>
            </a:r>
          </a:p>
          <a:p>
            <a:r>
              <a:rPr lang="en-GB" sz="2400" dirty="0"/>
              <a:t>For more information on the SBBS Policy on Generative AI, please review the tab “Generative AI and Assessments” on </a:t>
            </a:r>
            <a:r>
              <a:rPr lang="en-GB" sz="2400" dirty="0">
                <a:hlinkClick r:id="rId2"/>
              </a:rPr>
              <a:t>the SBBS Exam and Assessment </a:t>
            </a:r>
            <a:r>
              <a:rPr lang="en-GB" sz="2400" dirty="0" err="1"/>
              <a:t>QMPlus</a:t>
            </a:r>
            <a:r>
              <a:rPr lang="en-GB" sz="2400" dirty="0"/>
              <a:t> page.</a:t>
            </a:r>
          </a:p>
          <a:p>
            <a:r>
              <a:rPr lang="en-GB" sz="2400" dirty="0"/>
              <a:t>Please ask your MO if there is specific guidance on how AI can be used in your exams, beyond the SBBS guidance. </a:t>
            </a:r>
          </a:p>
        </p:txBody>
      </p:sp>
    </p:spTree>
    <p:extLst>
      <p:ext uri="{BB962C8B-B14F-4D97-AF65-F5344CB8AC3E}">
        <p14:creationId xmlns:p14="http://schemas.microsoft.com/office/powerpoint/2010/main" val="1684858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6EE77-4298-FB2E-959D-0E3406A09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References?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224A1-C5D3-0EE4-12CB-AA80C0783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298392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I need references in an essay-based exam?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“Good evidence of broad-based reading" is an important criterion for A-grade papers, as described in the </a:t>
            </a:r>
            <a:r>
              <a:rPr lang="en-GB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Psychology Essay Marking Scheme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One possible source of this evidence is in-text citations and a reference list. They’re a great way to show that you’re using evidence-based reasoning in your writing and that you’ve expanded on what is taught in the module.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However, please note that citations and references do not need to be formatted perfectly in a timed exam! We know you’re under time pressure, so even just a name and/or title is sometimes sufficient to show your source. </a:t>
            </a: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just need to provide enough information so that your lecturers understand the source of the information. </a:t>
            </a:r>
            <a:endParaRPr lang="en-GB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should I prepare references for an exam? 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recommend creating a reference list "crib sheet" as part of your revision strategy for the exam. Add a note about what the study demonstrates in your crib sheet, and structure the sheet so that you have references/citations for each of the module topics. Look for connections across references/weeks and even across different modules as part of your revision strategy. This will not only help you consolidate your learning for the module, but also give you a tool to use in your exam to demonstrate your knowledge and understanding of the literature. 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9174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1F30F-C868-5013-6F58-DC740E609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Before you start: Review Marking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BC648-4F0B-862C-B505-0C2ACB390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Please Review the Psychology Essay-Based Exam Marking Criteria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6000"/>
              </a:lnSpc>
              <a:buFont typeface="+mj-lt"/>
              <a:buAutoNum type="alphaLcParenR"/>
            </a:pPr>
            <a:r>
              <a:rPr lang="en-GB" sz="1800" dirty="0"/>
              <a:t>Review the Psychology Essay-Based Exam Marking Criteria on the PSY600 </a:t>
            </a:r>
            <a:r>
              <a:rPr lang="en-GB" sz="1800" dirty="0" err="1"/>
              <a:t>QMPlus</a:t>
            </a:r>
            <a:r>
              <a:rPr lang="en-GB" sz="1800" dirty="0"/>
              <a:t> page, under Week 6. </a:t>
            </a:r>
          </a:p>
          <a:p>
            <a:pPr marL="635508" lvl="1" indent="-342900" algn="just">
              <a:lnSpc>
                <a:spcPct val="106000"/>
              </a:lnSpc>
              <a:buFont typeface="+mj-lt"/>
              <a:buAutoNum type="alphaLcParenR"/>
            </a:pPr>
            <a:r>
              <a:rPr lang="en-GB" dirty="0"/>
              <a:t>Click on “Psychology Essay Marking Scheme” to review the grading criteria </a:t>
            </a:r>
          </a:p>
          <a:p>
            <a:pPr marL="635508" lvl="1" indent="-342900" algn="just">
              <a:lnSpc>
                <a:spcPct val="106000"/>
              </a:lnSpc>
              <a:buFont typeface="+mj-lt"/>
              <a:buAutoNum type="alphaLcParenR"/>
            </a:pPr>
            <a:r>
              <a:rPr lang="en-GB" sz="1600" dirty="0"/>
              <a:t>Click on “BSc Psychology Essay-style Marking Scheme Video Walkthrough” to watch detailed video on the mark-scheme, elements that distinguish between a 1:1 and a 2:1 (for example), and note that expectations differ for timed essay-based exams compared to coursework essays.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4420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C0AB1-DA9C-8A34-2F22-A2BE68EEB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82DCB-AA1C-A625-EFF7-F47CE3CEC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Before you start: Review Marking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404A6-8ED8-AD90-C987-1C329EE44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A screenshot of a computer&#10;&#10;Description automatically generated">
            <a:extLst>
              <a:ext uri="{FF2B5EF4-FFF2-40B4-BE49-F238E27FC236}">
                <a16:creationId xmlns:a16="http://schemas.microsoft.com/office/drawing/2014/main" id="{F58016DF-F953-1015-8110-3B6684D8B12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058" t="28538" r="5637" b="19483"/>
          <a:stretch/>
        </p:blipFill>
        <p:spPr bwMode="auto">
          <a:xfrm>
            <a:off x="1358669" y="2547895"/>
            <a:ext cx="7803803" cy="267469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Arrow: Left 4">
            <a:extLst>
              <a:ext uri="{FF2B5EF4-FFF2-40B4-BE49-F238E27FC236}">
                <a16:creationId xmlns:a16="http://schemas.microsoft.com/office/drawing/2014/main" id="{B0BABD04-183A-6DBD-B7F2-383989C3D92A}"/>
              </a:ext>
            </a:extLst>
          </p:cNvPr>
          <p:cNvSpPr/>
          <p:nvPr/>
        </p:nvSpPr>
        <p:spPr>
          <a:xfrm rot="18782779">
            <a:off x="8056304" y="2991857"/>
            <a:ext cx="1264920" cy="114935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" name="Arrow: Left 5">
            <a:extLst>
              <a:ext uri="{FF2B5EF4-FFF2-40B4-BE49-F238E27FC236}">
                <a16:creationId xmlns:a16="http://schemas.microsoft.com/office/drawing/2014/main" id="{30AADFB6-1F6E-7B70-6FA8-E249707CC82B}"/>
              </a:ext>
            </a:extLst>
          </p:cNvPr>
          <p:cNvSpPr/>
          <p:nvPr/>
        </p:nvSpPr>
        <p:spPr>
          <a:xfrm rot="18782779">
            <a:off x="8272839" y="4032622"/>
            <a:ext cx="1264920" cy="114935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112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5ABAF-353A-9608-0FBD-47550F80C5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91A52-36FF-DF60-80FE-C90653FEB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Before you start: Review Marking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8C8C4-7F26-6DC0-C00E-45347EBC7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 will see in the “Psychology Essay Marking Scheme” points 2 and 6 that the expectations for timed essays are not the same as coursework essays!</a:t>
            </a:r>
            <a:endParaRPr lang="en-GB" sz="1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sz="1800" b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do not expect your writing to be perfectly polished</a:t>
            </a:r>
            <a:endParaRPr lang="en-GB" sz="18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sz="1800" b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do not expect the essay to be perfectly structured</a:t>
            </a:r>
            <a:endParaRPr lang="en-GB" sz="1800" kern="1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800" b="1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do not expect perfect references</a:t>
            </a:r>
          </a:p>
          <a:p>
            <a:pPr marL="0" lvl="0" indent="0">
              <a:lnSpc>
                <a:spcPct val="106000"/>
              </a:lnSpc>
              <a:spcAft>
                <a:spcPts val="800"/>
              </a:spcAft>
              <a:buNone/>
            </a:pPr>
            <a:r>
              <a:rPr lang="en-GB" sz="18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 know that you are writing in 2 hours, so we expect an answer that can be created in that time, with the information that you have in your memory from revision and your module learning.</a:t>
            </a:r>
          </a:p>
          <a:p>
            <a:pPr marL="0" lvl="0" indent="0">
              <a:lnSpc>
                <a:spcPct val="106000"/>
              </a:lnSpc>
              <a:spcAft>
                <a:spcPts val="800"/>
              </a:spcAft>
              <a:buNone/>
            </a:pPr>
            <a:endParaRPr lang="en-GB" sz="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2400" b="1" dirty="0"/>
              <a:t>Coursework essay ≠ Exam Essay!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38C57BF-08DA-E62D-4FAA-6F737A5C4347}"/>
              </a:ext>
            </a:extLst>
          </p:cNvPr>
          <p:cNvSpPr/>
          <p:nvPr/>
        </p:nvSpPr>
        <p:spPr>
          <a:xfrm>
            <a:off x="3621385" y="5241956"/>
            <a:ext cx="5269117" cy="724277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74164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69df091-b013-40e3-86ee-bd9cb9e25814}" enabled="0" method="" siteId="{569df091-b013-40e3-86ee-bd9cb9e258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371</TotalTime>
  <Words>1616</Words>
  <Application>Microsoft Office PowerPoint</Application>
  <PresentationFormat>Widescreen</PresentationFormat>
  <Paragraphs>127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Arial</vt:lpstr>
      <vt:lpstr>Calibri</vt:lpstr>
      <vt:lpstr>Calibri Light</vt:lpstr>
      <vt:lpstr>Symbol</vt:lpstr>
      <vt:lpstr>Retrospect</vt:lpstr>
      <vt:lpstr>Year 3 Essay-Based Exams</vt:lpstr>
      <vt:lpstr>Online Essay-based exams</vt:lpstr>
      <vt:lpstr>Online Essay Exam Procedure</vt:lpstr>
      <vt:lpstr>Essay-Based Exams Timing</vt:lpstr>
      <vt:lpstr>Can I Use AI in my exam?</vt:lpstr>
      <vt:lpstr>References?</vt:lpstr>
      <vt:lpstr>Before you start: Review Marking Criteria</vt:lpstr>
      <vt:lpstr>Before you start: Review Marking Criteria</vt:lpstr>
      <vt:lpstr>Before you start: Review Marking Criteria</vt:lpstr>
      <vt:lpstr>Before you Start: Review Feedback</vt:lpstr>
      <vt:lpstr>Essay exam vs. Coursework essay</vt:lpstr>
      <vt:lpstr>Tips &amp; Tricks</vt:lpstr>
      <vt:lpstr>Tips &amp; Tricks</vt:lpstr>
      <vt:lpstr>Further Exam Support</vt:lpstr>
      <vt:lpstr>Further Exam Support</vt:lpstr>
      <vt:lpstr>Extra Writing Support</vt:lpstr>
    </vt:vector>
  </TitlesOfParts>
  <Company>Queen Mary, University of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Stephanie Echols</dc:creator>
  <cp:lastModifiedBy>Stephanie Echols</cp:lastModifiedBy>
  <cp:revision>3</cp:revision>
  <dcterms:created xsi:type="dcterms:W3CDTF">2024-10-29T08:55:12Z</dcterms:created>
  <dcterms:modified xsi:type="dcterms:W3CDTF">2025-11-02T18:23:37Z</dcterms:modified>
</cp:coreProperties>
</file>