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4CF0A-A50A-4FDF-A2F6-DBD4D2466119}" v="1" dt="2023-10-02T11:32:07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uard Morena" userId="2e121fa9-f008-4742-97be-48a08069b91e" providerId="ADAL" clId="{3AAE6B8A-6E26-463D-BD00-0E886F5A6AF5}"/>
    <pc:docChg chg="undo custSel addSld modSld">
      <pc:chgData name="Edouard Morena" userId="2e121fa9-f008-4742-97be-48a08069b91e" providerId="ADAL" clId="{3AAE6B8A-6E26-463D-BD00-0E886F5A6AF5}" dt="2022-10-04T08:21:54.489" v="524" actId="27636"/>
      <pc:docMkLst>
        <pc:docMk/>
      </pc:docMkLst>
      <pc:sldChg chg="modSp mod">
        <pc:chgData name="Edouard Morena" userId="2e121fa9-f008-4742-97be-48a08069b91e" providerId="ADAL" clId="{3AAE6B8A-6E26-463D-BD00-0E886F5A6AF5}" dt="2022-10-04T08:08:59.855" v="42" actId="1076"/>
        <pc:sldMkLst>
          <pc:docMk/>
          <pc:sldMk cId="2295896407" sldId="258"/>
        </pc:sldMkLst>
        <pc:spChg chg="mod">
          <ac:chgData name="Edouard Morena" userId="2e121fa9-f008-4742-97be-48a08069b91e" providerId="ADAL" clId="{3AAE6B8A-6E26-463D-BD00-0E886F5A6AF5}" dt="2022-10-04T08:08:59.855" v="42" actId="1076"/>
          <ac:spMkLst>
            <pc:docMk/>
            <pc:sldMk cId="2295896407" sldId="258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0:49.069" v="183" actId="5793"/>
        <pc:sldMkLst>
          <pc:docMk/>
          <pc:sldMk cId="2739928672" sldId="259"/>
        </pc:sldMkLst>
        <pc:spChg chg="mod">
          <ac:chgData name="Edouard Morena" userId="2e121fa9-f008-4742-97be-48a08069b91e" providerId="ADAL" clId="{3AAE6B8A-6E26-463D-BD00-0E886F5A6AF5}" dt="2022-10-04T08:10:49.069" v="183" actId="5793"/>
          <ac:spMkLst>
            <pc:docMk/>
            <pc:sldMk cId="2739928672" sldId="259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1:13.488" v="188" actId="20577"/>
        <pc:sldMkLst>
          <pc:docMk/>
          <pc:sldMk cId="2947865101" sldId="260"/>
        </pc:sldMkLst>
        <pc:spChg chg="mod">
          <ac:chgData name="Edouard Morena" userId="2e121fa9-f008-4742-97be-48a08069b91e" providerId="ADAL" clId="{3AAE6B8A-6E26-463D-BD00-0E886F5A6AF5}" dt="2022-10-04T08:11:13.488" v="188" actId="20577"/>
          <ac:spMkLst>
            <pc:docMk/>
            <pc:sldMk cId="2947865101" sldId="260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1:37.528" v="193" actId="20577"/>
        <pc:sldMkLst>
          <pc:docMk/>
          <pc:sldMk cId="3513739056" sldId="261"/>
        </pc:sldMkLst>
        <pc:spChg chg="mod">
          <ac:chgData name="Edouard Morena" userId="2e121fa9-f008-4742-97be-48a08069b91e" providerId="ADAL" clId="{3AAE6B8A-6E26-463D-BD00-0E886F5A6AF5}" dt="2022-10-04T08:11:37.528" v="193" actId="20577"/>
          <ac:spMkLst>
            <pc:docMk/>
            <pc:sldMk cId="3513739056" sldId="261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2:04.580" v="196" actId="20577"/>
        <pc:sldMkLst>
          <pc:docMk/>
          <pc:sldMk cId="623291882" sldId="262"/>
        </pc:sldMkLst>
        <pc:spChg chg="mod">
          <ac:chgData name="Edouard Morena" userId="2e121fa9-f008-4742-97be-48a08069b91e" providerId="ADAL" clId="{3AAE6B8A-6E26-463D-BD00-0E886F5A6AF5}" dt="2022-10-04T08:12:04.580" v="196" actId="20577"/>
          <ac:spMkLst>
            <pc:docMk/>
            <pc:sldMk cId="623291882" sldId="262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2:46.332" v="216" actId="313"/>
        <pc:sldMkLst>
          <pc:docMk/>
          <pc:sldMk cId="1522369477" sldId="263"/>
        </pc:sldMkLst>
        <pc:spChg chg="mod">
          <ac:chgData name="Edouard Morena" userId="2e121fa9-f008-4742-97be-48a08069b91e" providerId="ADAL" clId="{3AAE6B8A-6E26-463D-BD00-0E886F5A6AF5}" dt="2022-10-04T08:12:46.332" v="216" actId="313"/>
          <ac:spMkLst>
            <pc:docMk/>
            <pc:sldMk cId="1522369477" sldId="263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3:09.846" v="227" actId="20577"/>
        <pc:sldMkLst>
          <pc:docMk/>
          <pc:sldMk cId="3456206480" sldId="264"/>
        </pc:sldMkLst>
        <pc:spChg chg="mod">
          <ac:chgData name="Edouard Morena" userId="2e121fa9-f008-4742-97be-48a08069b91e" providerId="ADAL" clId="{3AAE6B8A-6E26-463D-BD00-0E886F5A6AF5}" dt="2022-10-04T08:13:09.846" v="227" actId="20577"/>
          <ac:spMkLst>
            <pc:docMk/>
            <pc:sldMk cId="3456206480" sldId="264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3:38.201" v="240" actId="20577"/>
        <pc:sldMkLst>
          <pc:docMk/>
          <pc:sldMk cId="3990386077" sldId="265"/>
        </pc:sldMkLst>
        <pc:spChg chg="mod">
          <ac:chgData name="Edouard Morena" userId="2e121fa9-f008-4742-97be-48a08069b91e" providerId="ADAL" clId="{3AAE6B8A-6E26-463D-BD00-0E886F5A6AF5}" dt="2022-10-04T08:13:38.201" v="240" actId="20577"/>
          <ac:spMkLst>
            <pc:docMk/>
            <pc:sldMk cId="3990386077" sldId="265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4:07.197" v="272" actId="313"/>
        <pc:sldMkLst>
          <pc:docMk/>
          <pc:sldMk cId="2169465989" sldId="266"/>
        </pc:sldMkLst>
        <pc:spChg chg="mod">
          <ac:chgData name="Edouard Morena" userId="2e121fa9-f008-4742-97be-48a08069b91e" providerId="ADAL" clId="{3AAE6B8A-6E26-463D-BD00-0E886F5A6AF5}" dt="2022-10-04T08:14:07.197" v="272" actId="313"/>
          <ac:spMkLst>
            <pc:docMk/>
            <pc:sldMk cId="2169465989" sldId="266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7:26.745" v="377" actId="27636"/>
        <pc:sldMkLst>
          <pc:docMk/>
          <pc:sldMk cId="3170863533" sldId="267"/>
        </pc:sldMkLst>
        <pc:spChg chg="mod">
          <ac:chgData name="Edouard Morena" userId="2e121fa9-f008-4742-97be-48a08069b91e" providerId="ADAL" clId="{3AAE6B8A-6E26-463D-BD00-0E886F5A6AF5}" dt="2022-10-04T08:17:26.745" v="377" actId="27636"/>
          <ac:spMkLst>
            <pc:docMk/>
            <pc:sldMk cId="3170863533" sldId="267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6:20.062" v="356" actId="27636"/>
        <pc:sldMkLst>
          <pc:docMk/>
          <pc:sldMk cId="875435658" sldId="268"/>
        </pc:sldMkLst>
        <pc:spChg chg="mod">
          <ac:chgData name="Edouard Morena" userId="2e121fa9-f008-4742-97be-48a08069b91e" providerId="ADAL" clId="{3AAE6B8A-6E26-463D-BD00-0E886F5A6AF5}" dt="2022-10-04T08:16:20.062" v="356" actId="27636"/>
          <ac:spMkLst>
            <pc:docMk/>
            <pc:sldMk cId="875435658" sldId="268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7:48.243" v="413" actId="20577"/>
        <pc:sldMkLst>
          <pc:docMk/>
          <pc:sldMk cId="781274214" sldId="269"/>
        </pc:sldMkLst>
        <pc:spChg chg="mod">
          <ac:chgData name="Edouard Morena" userId="2e121fa9-f008-4742-97be-48a08069b91e" providerId="ADAL" clId="{3AAE6B8A-6E26-463D-BD00-0E886F5A6AF5}" dt="2022-10-04T08:17:48.243" v="413" actId="20577"/>
          <ac:spMkLst>
            <pc:docMk/>
            <pc:sldMk cId="781274214" sldId="269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18:09.506" v="414" actId="14100"/>
        <pc:sldMkLst>
          <pc:docMk/>
          <pc:sldMk cId="296519047" sldId="271"/>
        </pc:sldMkLst>
        <pc:spChg chg="mod">
          <ac:chgData name="Edouard Morena" userId="2e121fa9-f008-4742-97be-48a08069b91e" providerId="ADAL" clId="{3AAE6B8A-6E26-463D-BD00-0E886F5A6AF5}" dt="2022-10-04T08:18:09.506" v="414" actId="14100"/>
          <ac:spMkLst>
            <pc:docMk/>
            <pc:sldMk cId="296519047" sldId="271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21:02.290" v="517" actId="27636"/>
        <pc:sldMkLst>
          <pc:docMk/>
          <pc:sldMk cId="3169804881" sldId="272"/>
        </pc:sldMkLst>
        <pc:spChg chg="mod">
          <ac:chgData name="Edouard Morena" userId="2e121fa9-f008-4742-97be-48a08069b91e" providerId="ADAL" clId="{3AAE6B8A-6E26-463D-BD00-0E886F5A6AF5}" dt="2022-10-04T08:21:02.290" v="517" actId="27636"/>
          <ac:spMkLst>
            <pc:docMk/>
            <pc:sldMk cId="3169804881" sldId="272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21:22.808" v="520" actId="20577"/>
        <pc:sldMkLst>
          <pc:docMk/>
          <pc:sldMk cId="2097667176" sldId="273"/>
        </pc:sldMkLst>
        <pc:spChg chg="mod">
          <ac:chgData name="Edouard Morena" userId="2e121fa9-f008-4742-97be-48a08069b91e" providerId="ADAL" clId="{3AAE6B8A-6E26-463D-BD00-0E886F5A6AF5}" dt="2022-10-04T08:21:22.808" v="520" actId="20577"/>
          <ac:spMkLst>
            <pc:docMk/>
            <pc:sldMk cId="2097667176" sldId="273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3AAE6B8A-6E26-463D-BD00-0E886F5A6AF5}" dt="2022-10-04T08:21:54.489" v="524" actId="27636"/>
        <pc:sldMkLst>
          <pc:docMk/>
          <pc:sldMk cId="4073022581" sldId="274"/>
        </pc:sldMkLst>
        <pc:spChg chg="mod">
          <ac:chgData name="Edouard Morena" userId="2e121fa9-f008-4742-97be-48a08069b91e" providerId="ADAL" clId="{3AAE6B8A-6E26-463D-BD00-0E886F5A6AF5}" dt="2022-10-04T08:21:54.489" v="524" actId="27636"/>
          <ac:spMkLst>
            <pc:docMk/>
            <pc:sldMk cId="4073022581" sldId="274"/>
            <ac:spMk id="3" creationId="{00000000-0000-0000-0000-000000000000}"/>
          </ac:spMkLst>
        </pc:spChg>
      </pc:sldChg>
      <pc:sldChg chg="addSp modSp new mod">
        <pc:chgData name="Edouard Morena" userId="2e121fa9-f008-4742-97be-48a08069b91e" providerId="ADAL" clId="{3AAE6B8A-6E26-463D-BD00-0E886F5A6AF5}" dt="2022-10-04T08:17:08.581" v="375" actId="1076"/>
        <pc:sldMkLst>
          <pc:docMk/>
          <pc:sldMk cId="215358340" sldId="278"/>
        </pc:sldMkLst>
        <pc:spChg chg="add mod">
          <ac:chgData name="Edouard Morena" userId="2e121fa9-f008-4742-97be-48a08069b91e" providerId="ADAL" clId="{3AAE6B8A-6E26-463D-BD00-0E886F5A6AF5}" dt="2022-10-04T08:17:08.581" v="375" actId="1076"/>
          <ac:spMkLst>
            <pc:docMk/>
            <pc:sldMk cId="215358340" sldId="278"/>
            <ac:spMk id="2" creationId="{C1F60BB8-39A6-5A33-3D67-C3C6F72CB7FB}"/>
          </ac:spMkLst>
        </pc:spChg>
        <pc:picChg chg="add">
          <ac:chgData name="Edouard Morena" userId="2e121fa9-f008-4742-97be-48a08069b91e" providerId="ADAL" clId="{3AAE6B8A-6E26-463D-BD00-0E886F5A6AF5}" dt="2022-10-04T08:16:29.576" v="358"/>
          <ac:picMkLst>
            <pc:docMk/>
            <pc:sldMk cId="215358340" sldId="278"/>
            <ac:picMk id="1026" creationId="{DC528BE7-4560-5AD6-CC79-7EBA79EA09D1}"/>
          </ac:picMkLst>
        </pc:picChg>
      </pc:sldChg>
      <pc:sldChg chg="addSp new">
        <pc:chgData name="Edouard Morena" userId="2e121fa9-f008-4742-97be-48a08069b91e" providerId="ADAL" clId="{3AAE6B8A-6E26-463D-BD00-0E886F5A6AF5}" dt="2022-10-04T08:19:24.302" v="416"/>
        <pc:sldMkLst>
          <pc:docMk/>
          <pc:sldMk cId="877985832" sldId="279"/>
        </pc:sldMkLst>
        <pc:picChg chg="add">
          <ac:chgData name="Edouard Morena" userId="2e121fa9-f008-4742-97be-48a08069b91e" providerId="ADAL" clId="{3AAE6B8A-6E26-463D-BD00-0E886F5A6AF5}" dt="2022-10-04T08:19:24.302" v="416"/>
          <ac:picMkLst>
            <pc:docMk/>
            <pc:sldMk cId="877985832" sldId="279"/>
            <ac:picMk id="2050" creationId="{3F1B96A7-3777-F2C2-8CB1-1528D51A59A9}"/>
          </ac:picMkLst>
        </pc:picChg>
      </pc:sldChg>
    </pc:docChg>
  </pc:docChgLst>
  <pc:docChgLst>
    <pc:chgData name="Edouard Morena" userId="2e121fa9-f008-4742-97be-48a08069b91e" providerId="ADAL" clId="{02B4CF0A-A50A-4FDF-A2F6-DBD4D2466119}"/>
    <pc:docChg chg="undo custSel modSld">
      <pc:chgData name="Edouard Morena" userId="2e121fa9-f008-4742-97be-48a08069b91e" providerId="ADAL" clId="{02B4CF0A-A50A-4FDF-A2F6-DBD4D2466119}" dt="2023-10-02T16:58:27.795" v="220" actId="20577"/>
      <pc:docMkLst>
        <pc:docMk/>
      </pc:docMkLst>
      <pc:sldChg chg="modSp mod">
        <pc:chgData name="Edouard Morena" userId="2e121fa9-f008-4742-97be-48a08069b91e" providerId="ADAL" clId="{02B4CF0A-A50A-4FDF-A2F6-DBD4D2466119}" dt="2023-10-02T16:52:03.228" v="16" actId="20577"/>
        <pc:sldMkLst>
          <pc:docMk/>
          <pc:sldMk cId="2295896407" sldId="258"/>
        </pc:sldMkLst>
        <pc:spChg chg="mod">
          <ac:chgData name="Edouard Morena" userId="2e121fa9-f008-4742-97be-48a08069b91e" providerId="ADAL" clId="{02B4CF0A-A50A-4FDF-A2F6-DBD4D2466119}" dt="2023-10-02T16:52:03.228" v="16" actId="20577"/>
          <ac:spMkLst>
            <pc:docMk/>
            <pc:sldMk cId="2295896407" sldId="258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02B4CF0A-A50A-4FDF-A2F6-DBD4D2466119}" dt="2023-10-02T16:53:28.844" v="26" actId="20577"/>
        <pc:sldMkLst>
          <pc:docMk/>
          <pc:sldMk cId="623291882" sldId="262"/>
        </pc:sldMkLst>
        <pc:spChg chg="mod">
          <ac:chgData name="Edouard Morena" userId="2e121fa9-f008-4742-97be-48a08069b91e" providerId="ADAL" clId="{02B4CF0A-A50A-4FDF-A2F6-DBD4D2466119}" dt="2023-10-02T16:53:28.844" v="26" actId="20577"/>
          <ac:spMkLst>
            <pc:docMk/>
            <pc:sldMk cId="623291882" sldId="262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02B4CF0A-A50A-4FDF-A2F6-DBD4D2466119}" dt="2023-10-02T16:55:18.978" v="116" actId="21"/>
        <pc:sldMkLst>
          <pc:docMk/>
          <pc:sldMk cId="3990386077" sldId="265"/>
        </pc:sldMkLst>
        <pc:spChg chg="mod">
          <ac:chgData name="Edouard Morena" userId="2e121fa9-f008-4742-97be-48a08069b91e" providerId="ADAL" clId="{02B4CF0A-A50A-4FDF-A2F6-DBD4D2466119}" dt="2023-10-02T16:55:18.978" v="116" actId="21"/>
          <ac:spMkLst>
            <pc:docMk/>
            <pc:sldMk cId="3990386077" sldId="265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02B4CF0A-A50A-4FDF-A2F6-DBD4D2466119}" dt="2023-10-02T16:55:58.573" v="156" actId="20577"/>
        <pc:sldMkLst>
          <pc:docMk/>
          <pc:sldMk cId="2169465989" sldId="266"/>
        </pc:sldMkLst>
        <pc:spChg chg="mod">
          <ac:chgData name="Edouard Morena" userId="2e121fa9-f008-4742-97be-48a08069b91e" providerId="ADAL" clId="{02B4CF0A-A50A-4FDF-A2F6-DBD4D2466119}" dt="2023-10-02T16:55:58.573" v="156" actId="20577"/>
          <ac:spMkLst>
            <pc:docMk/>
            <pc:sldMk cId="2169465989" sldId="266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02B4CF0A-A50A-4FDF-A2F6-DBD4D2466119}" dt="2023-10-02T16:56:13.876" v="212" actId="1036"/>
        <pc:sldMkLst>
          <pc:docMk/>
          <pc:sldMk cId="3170863533" sldId="267"/>
        </pc:sldMkLst>
        <pc:spChg chg="mod">
          <ac:chgData name="Edouard Morena" userId="2e121fa9-f008-4742-97be-48a08069b91e" providerId="ADAL" clId="{02B4CF0A-A50A-4FDF-A2F6-DBD4D2466119}" dt="2023-10-02T16:56:09.114" v="191" actId="20577"/>
          <ac:spMkLst>
            <pc:docMk/>
            <pc:sldMk cId="3170863533" sldId="267"/>
            <ac:spMk id="3" creationId="{00000000-0000-0000-0000-000000000000}"/>
          </ac:spMkLst>
        </pc:spChg>
        <pc:picChg chg="mod">
          <ac:chgData name="Edouard Morena" userId="2e121fa9-f008-4742-97be-48a08069b91e" providerId="ADAL" clId="{02B4CF0A-A50A-4FDF-A2F6-DBD4D2466119}" dt="2023-10-02T16:56:13.876" v="212" actId="1036"/>
          <ac:picMkLst>
            <pc:docMk/>
            <pc:sldMk cId="3170863533" sldId="267"/>
            <ac:picMk id="4" creationId="{00000000-0000-0000-0000-000000000000}"/>
          </ac:picMkLst>
        </pc:picChg>
      </pc:sldChg>
      <pc:sldChg chg="modSp mod">
        <pc:chgData name="Edouard Morena" userId="2e121fa9-f008-4742-97be-48a08069b91e" providerId="ADAL" clId="{02B4CF0A-A50A-4FDF-A2F6-DBD4D2466119}" dt="2023-10-02T16:56:31.306" v="219" actId="20577"/>
        <pc:sldMkLst>
          <pc:docMk/>
          <pc:sldMk cId="875435658" sldId="268"/>
        </pc:sldMkLst>
        <pc:spChg chg="mod">
          <ac:chgData name="Edouard Morena" userId="2e121fa9-f008-4742-97be-48a08069b91e" providerId="ADAL" clId="{02B4CF0A-A50A-4FDF-A2F6-DBD4D2466119}" dt="2023-10-02T16:56:31.306" v="219" actId="20577"/>
          <ac:spMkLst>
            <pc:docMk/>
            <pc:sldMk cId="875435658" sldId="268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02B4CF0A-A50A-4FDF-A2F6-DBD4D2466119}" dt="2023-10-02T16:58:27.795" v="220" actId="20577"/>
        <pc:sldMkLst>
          <pc:docMk/>
          <pc:sldMk cId="1075128326" sldId="270"/>
        </pc:sldMkLst>
        <pc:spChg chg="mod">
          <ac:chgData name="Edouard Morena" userId="2e121fa9-f008-4742-97be-48a08069b91e" providerId="ADAL" clId="{02B4CF0A-A50A-4FDF-A2F6-DBD4D2466119}" dt="2023-10-02T16:58:27.795" v="220" actId="20577"/>
          <ac:spMkLst>
            <pc:docMk/>
            <pc:sldMk cId="1075128326" sldId="270"/>
            <ac:spMk id="3" creationId="{00000000-0000-0000-0000-000000000000}"/>
          </ac:spMkLst>
        </pc:spChg>
      </pc:sldChg>
      <pc:sldChg chg="addSp delSp modSp mod setBg">
        <pc:chgData name="Edouard Morena" userId="2e121fa9-f008-4742-97be-48a08069b91e" providerId="ADAL" clId="{02B4CF0A-A50A-4FDF-A2F6-DBD4D2466119}" dt="2023-10-02T11:32:16.053" v="4" actId="26606"/>
        <pc:sldMkLst>
          <pc:docMk/>
          <pc:sldMk cId="3250761951" sldId="276"/>
        </pc:sldMkLst>
        <pc:spChg chg="add del">
          <ac:chgData name="Edouard Morena" userId="2e121fa9-f008-4742-97be-48a08069b91e" providerId="ADAL" clId="{02B4CF0A-A50A-4FDF-A2F6-DBD4D2466119}" dt="2023-10-02T11:32:16.045" v="3" actId="26606"/>
          <ac:spMkLst>
            <pc:docMk/>
            <pc:sldMk cId="3250761951" sldId="276"/>
            <ac:spMk id="8" creationId="{42A4FC2C-047E-45A5-965D-8E1E3BF09BC6}"/>
          </ac:spMkLst>
        </pc:spChg>
        <pc:spChg chg="add">
          <ac:chgData name="Edouard Morena" userId="2e121fa9-f008-4742-97be-48a08069b91e" providerId="ADAL" clId="{02B4CF0A-A50A-4FDF-A2F6-DBD4D2466119}" dt="2023-10-02T11:32:16.053" v="4" actId="26606"/>
          <ac:spMkLst>
            <pc:docMk/>
            <pc:sldMk cId="3250761951" sldId="276"/>
            <ac:spMk id="10" creationId="{42A4FC2C-047E-45A5-965D-8E1E3BF09BC6}"/>
          </ac:spMkLst>
        </pc:spChg>
        <pc:picChg chg="add mod">
          <ac:chgData name="Edouard Morena" userId="2e121fa9-f008-4742-97be-48a08069b91e" providerId="ADAL" clId="{02B4CF0A-A50A-4FDF-A2F6-DBD4D2466119}" dt="2023-10-02T11:32:16.053" v="4" actId="26606"/>
          <ac:picMkLst>
            <pc:docMk/>
            <pc:sldMk cId="3250761951" sldId="276"/>
            <ac:picMk id="3" creationId="{D6DDBEA8-9CFA-9091-57B9-110F00D6CB8A}"/>
          </ac:picMkLst>
        </pc:picChg>
        <pc:picChg chg="del">
          <ac:chgData name="Edouard Morena" userId="2e121fa9-f008-4742-97be-48a08069b91e" providerId="ADAL" clId="{02B4CF0A-A50A-4FDF-A2F6-DBD4D2466119}" dt="2023-10-02T11:32:07.756" v="0" actId="478"/>
          <ac:picMkLst>
            <pc:docMk/>
            <pc:sldMk cId="3250761951" sldId="276"/>
            <ac:picMk id="1026" creationId="{F9F56306-5B06-4CAC-A888-C86CF3DA3B94}"/>
          </ac:picMkLst>
        </pc:picChg>
      </pc:sldChg>
      <pc:sldChg chg="addSp delSp mod">
        <pc:chgData name="Edouard Morena" userId="2e121fa9-f008-4742-97be-48a08069b91e" providerId="ADAL" clId="{02B4CF0A-A50A-4FDF-A2F6-DBD4D2466119}" dt="2023-10-02T11:33:23.078" v="6" actId="22"/>
        <pc:sldMkLst>
          <pc:docMk/>
          <pc:sldMk cId="4291037277" sldId="277"/>
        </pc:sldMkLst>
        <pc:picChg chg="del">
          <ac:chgData name="Edouard Morena" userId="2e121fa9-f008-4742-97be-48a08069b91e" providerId="ADAL" clId="{02B4CF0A-A50A-4FDF-A2F6-DBD4D2466119}" dt="2023-10-02T11:32:25.635" v="5" actId="478"/>
          <ac:picMkLst>
            <pc:docMk/>
            <pc:sldMk cId="4291037277" sldId="277"/>
            <ac:picMk id="3" creationId="{B65E46BD-AC8B-41C4-8FC5-FEE4A0EF0360}"/>
          </ac:picMkLst>
        </pc:picChg>
        <pc:picChg chg="add">
          <ac:chgData name="Edouard Morena" userId="2e121fa9-f008-4742-97be-48a08069b91e" providerId="ADAL" clId="{02B4CF0A-A50A-4FDF-A2F6-DBD4D2466119}" dt="2023-10-02T11:33:23.078" v="6" actId="22"/>
          <ac:picMkLst>
            <pc:docMk/>
            <pc:sldMk cId="4291037277" sldId="277"/>
            <ac:picMk id="4" creationId="{A6A4BBE8-E49D-83F2-37CB-B25AB588CA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2587-7C94-674F-A789-0F280602AF7E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0AF1-8568-8F49-8D38-4A7FAAC9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9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0AF1-8568-8F49-8D38-4A7FAAC9BD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3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8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0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9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5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65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69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9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8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571F-0011-F545-8542-4A55C0ED494B}" type="datetimeFigureOut">
              <a:rPr lang="en-US" smtClean="0"/>
              <a:t>10/2/2023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AAA-2082-F64A-BEC4-F7CEC5716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fld id="{96A5571F-0011-F545-8542-4A55C0ED494B}" type="datetimeFigureOut">
              <a:rPr lang="en-US" smtClean="0"/>
              <a:pPr/>
              <a:t>10/2/2023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fld id="{9B3B6AAA-2082-F64A-BEC4-F7CEC57163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4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010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Immigration and the </a:t>
            </a:r>
            <a:r>
              <a:rPr lang="fr-FR" dirty="0" err="1"/>
              <a:t>debate</a:t>
            </a:r>
            <a:r>
              <a:rPr lang="fr-FR" dirty="0"/>
              <a:t> on </a:t>
            </a:r>
            <a:r>
              <a:rPr lang="fr-FR" dirty="0" err="1"/>
              <a:t>citizenship</a:t>
            </a:r>
            <a:r>
              <a:rPr lang="fr-FR" dirty="0"/>
              <a:t> in </a:t>
            </a:r>
            <a:r>
              <a:rPr lang="fr-FR" dirty="0" err="1"/>
              <a:t>contemporary</a:t>
            </a:r>
            <a:r>
              <a:rPr lang="fr-FR" dirty="0"/>
              <a:t>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27" y="3057575"/>
            <a:ext cx="3826064" cy="24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 Brief history of immigration 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998208" cy="4923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fr-FR" dirty="0"/>
              <a:t>Inter-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 (2)</a:t>
            </a:r>
          </a:p>
          <a:p>
            <a:pPr lvl="2"/>
            <a:r>
              <a:rPr lang="fr-FR" dirty="0"/>
              <a:t>« Problème de l’immigration »</a:t>
            </a:r>
          </a:p>
          <a:p>
            <a:pPr lvl="2"/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crisis</a:t>
            </a:r>
            <a:endParaRPr lang="fr-FR" dirty="0"/>
          </a:p>
          <a:p>
            <a:pPr lvl="2"/>
            <a:r>
              <a:rPr lang="fr-FR" dirty="0" err="1"/>
              <a:t>Racism</a:t>
            </a:r>
            <a:r>
              <a:rPr lang="fr-FR" dirty="0"/>
              <a:t>, </a:t>
            </a:r>
            <a:r>
              <a:rPr lang="fr-FR" dirty="0" err="1"/>
              <a:t>xenophobia</a:t>
            </a:r>
            <a:r>
              <a:rPr lang="fr-FR" dirty="0"/>
              <a:t>, </a:t>
            </a:r>
            <a:r>
              <a:rPr lang="fr-FR" dirty="0" err="1"/>
              <a:t>antisemitism</a:t>
            </a:r>
            <a:r>
              <a:rPr lang="fr-FR" dirty="0"/>
              <a:t> </a:t>
            </a:r>
          </a:p>
          <a:p>
            <a:pPr lvl="2"/>
            <a:r>
              <a:rPr lang="fr-FR" dirty="0" err="1"/>
              <a:t>Increasingly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question</a:t>
            </a:r>
          </a:p>
          <a:p>
            <a:pPr lvl="3"/>
            <a:r>
              <a:rPr lang="fr-FR" dirty="0"/>
              <a:t>Distinction </a:t>
            </a:r>
            <a:r>
              <a:rPr lang="fr-FR" dirty="0" err="1"/>
              <a:t>between</a:t>
            </a:r>
            <a:r>
              <a:rPr lang="fr-FR" dirty="0"/>
              <a:t> « good » and « </a:t>
            </a:r>
            <a:r>
              <a:rPr lang="fr-FR" dirty="0" err="1"/>
              <a:t>bad</a:t>
            </a:r>
            <a:r>
              <a:rPr lang="fr-FR" dirty="0"/>
              <a:t> » immigrants</a:t>
            </a:r>
          </a:p>
          <a:p>
            <a:pPr lvl="3"/>
            <a:r>
              <a:rPr lang="fr-FR" dirty="0"/>
              <a:t>Racial </a:t>
            </a:r>
            <a:r>
              <a:rPr lang="fr-FR" dirty="0" err="1"/>
              <a:t>criteria</a:t>
            </a:r>
            <a:endParaRPr lang="fr-FR" dirty="0"/>
          </a:p>
          <a:p>
            <a:pPr lvl="3"/>
            <a:r>
              <a:rPr lang="fr-FR" dirty="0" err="1"/>
              <a:t>Republic</a:t>
            </a:r>
            <a:r>
              <a:rPr lang="fr-FR" dirty="0"/>
              <a:t>: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« </a:t>
            </a:r>
            <a:r>
              <a:rPr lang="fr-FR" dirty="0" err="1"/>
              <a:t>assimilated</a:t>
            </a:r>
            <a:r>
              <a:rPr lang="fr-FR" dirty="0"/>
              <a:t> »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970" y="2392787"/>
            <a:ext cx="3097276" cy="31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6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 Brief history of immigration 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159"/>
            <a:ext cx="4372139" cy="45607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fr-FR" dirty="0"/>
              <a:t>Inter-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(3):</a:t>
            </a:r>
          </a:p>
          <a:p>
            <a:pPr lvl="2"/>
            <a:r>
              <a:rPr lang="fr-FR" dirty="0"/>
              <a:t>First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err="1"/>
              <a:t>aimed</a:t>
            </a:r>
            <a:r>
              <a:rPr lang="fr-FR" dirty="0"/>
              <a:t> at </a:t>
            </a:r>
            <a:r>
              <a:rPr lang="fr-FR" dirty="0" err="1"/>
              <a:t>restricting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of immigrants and </a:t>
            </a:r>
            <a:r>
              <a:rPr lang="fr-FR" dirty="0" err="1"/>
              <a:t>limiting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influx:</a:t>
            </a:r>
          </a:p>
          <a:p>
            <a:pPr lvl="3"/>
            <a:r>
              <a:rPr lang="fr-FR" dirty="0"/>
              <a:t>1927: More </a:t>
            </a:r>
            <a:r>
              <a:rPr lang="fr-FR" dirty="0" err="1"/>
              <a:t>complicated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nationality</a:t>
            </a:r>
            <a:r>
              <a:rPr lang="fr-FR" dirty="0"/>
              <a:t> and </a:t>
            </a:r>
            <a:r>
              <a:rPr lang="fr-FR" dirty="0" err="1"/>
              <a:t>civic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;</a:t>
            </a:r>
          </a:p>
          <a:p>
            <a:pPr lvl="3"/>
            <a:r>
              <a:rPr lang="fr-FR" dirty="0"/>
              <a:t>1932: « Préférence nationale » (National </a:t>
            </a:r>
            <a:r>
              <a:rPr lang="fr-FR" dirty="0" err="1"/>
              <a:t>preference</a:t>
            </a:r>
            <a:r>
              <a:rPr lang="fr-FR" dirty="0"/>
              <a:t>).</a:t>
            </a:r>
          </a:p>
          <a:p>
            <a:pPr lvl="3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30" y="1827085"/>
            <a:ext cx="2891331" cy="4336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4951A-5537-4F17-BF0A-1A1FDF4A9719}"/>
              </a:ext>
            </a:extLst>
          </p:cNvPr>
          <p:cNvSpPr txBox="1"/>
          <p:nvPr/>
        </p:nvSpPr>
        <p:spPr>
          <a:xfrm>
            <a:off x="6170326" y="620780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Mary Lewis (2007)</a:t>
            </a:r>
          </a:p>
        </p:txBody>
      </p:sp>
    </p:spTree>
    <p:extLst>
      <p:ext uri="{BB962C8B-B14F-4D97-AF65-F5344CB8AC3E}">
        <p14:creationId xmlns:p14="http://schemas.microsoft.com/office/powerpoint/2010/main" val="345620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 Brief history of immigration 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8718" cy="4750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fr-FR" dirty="0"/>
              <a:t>Post-</a:t>
            </a:r>
            <a:r>
              <a:rPr lang="fr-FR" dirty="0" err="1"/>
              <a:t>war</a:t>
            </a:r>
            <a:r>
              <a:rPr lang="fr-FR" dirty="0"/>
              <a:t> (1)</a:t>
            </a:r>
          </a:p>
          <a:p>
            <a:pPr lvl="2"/>
            <a:r>
              <a:rPr lang="fr-FR" dirty="0"/>
              <a:t>Large consensus: </a:t>
            </a:r>
            <a:r>
              <a:rPr lang="fr-FR" dirty="0" err="1"/>
              <a:t>need</a:t>
            </a:r>
            <a:r>
              <a:rPr lang="fr-FR" dirty="0"/>
              <a:t> for immigrants to </a:t>
            </a:r>
            <a:r>
              <a:rPr lang="fr-FR" dirty="0" err="1"/>
              <a:t>rebuild</a:t>
            </a:r>
            <a:r>
              <a:rPr lang="fr-FR" dirty="0"/>
              <a:t> France</a:t>
            </a:r>
          </a:p>
          <a:p>
            <a:pPr lvl="2"/>
            <a:r>
              <a:rPr lang="fr-FR" dirty="0"/>
              <a:t>State </a:t>
            </a:r>
            <a:r>
              <a:rPr lang="fr-FR" dirty="0" err="1"/>
              <a:t>takes</a:t>
            </a:r>
            <a:r>
              <a:rPr lang="fr-FR" dirty="0"/>
              <a:t> over (Office Nationale de l’Immigration)</a:t>
            </a:r>
          </a:p>
          <a:p>
            <a:pPr lvl="2"/>
            <a:r>
              <a:rPr lang="fr-FR" dirty="0"/>
              <a:t>Transformation in migration flows: </a:t>
            </a:r>
          </a:p>
          <a:p>
            <a:pPr lvl="3"/>
            <a:r>
              <a:rPr lang="fr-FR" dirty="0"/>
              <a:t>Europe no longer </a:t>
            </a:r>
            <a:r>
              <a:rPr lang="fr-FR" dirty="0" err="1"/>
              <a:t>only</a:t>
            </a:r>
            <a:r>
              <a:rPr lang="fr-FR" dirty="0"/>
              <a:t> source of </a:t>
            </a:r>
            <a:r>
              <a:rPr lang="fr-FR" dirty="0" err="1"/>
              <a:t>workers</a:t>
            </a:r>
            <a:endParaRPr lang="fr-FR" dirty="0"/>
          </a:p>
          <a:p>
            <a:pPr lvl="3"/>
            <a:r>
              <a:rPr lang="fr-FR" dirty="0"/>
              <a:t>Colonies and former colonies</a:t>
            </a:r>
          </a:p>
          <a:p>
            <a:pPr lvl="3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50" y="2018560"/>
            <a:ext cx="2815150" cy="3753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2F8F8-4AB4-43A1-B4F5-E52CD9F043B4}"/>
              </a:ext>
            </a:extLst>
          </p:cNvPr>
          <p:cNvSpPr txBox="1"/>
          <p:nvPr/>
        </p:nvSpPr>
        <p:spPr>
          <a:xfrm>
            <a:off x="6039163" y="580494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Yamina Benguigui (1997)</a:t>
            </a:r>
          </a:p>
        </p:txBody>
      </p:sp>
    </p:spTree>
    <p:extLst>
      <p:ext uri="{BB962C8B-B14F-4D97-AF65-F5344CB8AC3E}">
        <p14:creationId xmlns:p14="http://schemas.microsoft.com/office/powerpoint/2010/main" val="399038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94" y="2551550"/>
            <a:ext cx="3697175" cy="2931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 Brief history of immigration 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27070" cy="51358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fr-FR" dirty="0"/>
              <a:t>Post-</a:t>
            </a:r>
            <a:r>
              <a:rPr lang="fr-FR" dirty="0" err="1"/>
              <a:t>war</a:t>
            </a:r>
            <a:r>
              <a:rPr lang="fr-FR" dirty="0"/>
              <a:t> (2) </a:t>
            </a:r>
          </a:p>
          <a:p>
            <a:pPr lvl="2"/>
            <a:r>
              <a:rPr lang="fr-FR" dirty="0" err="1"/>
              <a:t>Algerians</a:t>
            </a:r>
            <a:r>
              <a:rPr lang="fr-FR" dirty="0"/>
              <a:t>: </a:t>
            </a:r>
          </a:p>
          <a:p>
            <a:pPr lvl="3"/>
            <a:r>
              <a:rPr lang="fr-FR" dirty="0"/>
              <a:t>1962-65: 111 000 </a:t>
            </a:r>
            <a:r>
              <a:rPr lang="fr-FR" dirty="0" err="1"/>
              <a:t>Algerians</a:t>
            </a:r>
            <a:r>
              <a:rPr lang="fr-FR" dirty="0"/>
              <a:t> come to France (</a:t>
            </a:r>
            <a:r>
              <a:rPr lang="fr-FR" dirty="0" err="1"/>
              <a:t>Context</a:t>
            </a:r>
            <a:r>
              <a:rPr lang="fr-FR" dirty="0"/>
              <a:t> of Algerian </a:t>
            </a:r>
            <a:r>
              <a:rPr lang="fr-FR" dirty="0" err="1"/>
              <a:t>War</a:t>
            </a:r>
            <a:r>
              <a:rPr lang="fr-FR" dirty="0"/>
              <a:t>)</a:t>
            </a:r>
          </a:p>
          <a:p>
            <a:pPr lvl="2"/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agreements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Algeria, Morocco, </a:t>
            </a:r>
            <a:r>
              <a:rPr lang="fr-FR" dirty="0" err="1"/>
              <a:t>Tunisia</a:t>
            </a:r>
            <a:r>
              <a:rPr lang="fr-FR" dirty="0"/>
              <a:t>, Mali, </a:t>
            </a:r>
            <a:r>
              <a:rPr lang="fr-FR" dirty="0" err="1"/>
              <a:t>Mauritania</a:t>
            </a:r>
            <a:r>
              <a:rPr lang="fr-FR" dirty="0"/>
              <a:t>, </a:t>
            </a:r>
            <a:r>
              <a:rPr lang="fr-FR" dirty="0" err="1"/>
              <a:t>Senegal</a:t>
            </a:r>
            <a:r>
              <a:rPr lang="fr-FR" dirty="0"/>
              <a:t>, </a:t>
            </a:r>
            <a:r>
              <a:rPr lang="fr-FR" dirty="0" err="1"/>
              <a:t>Turkey</a:t>
            </a:r>
            <a:r>
              <a:rPr lang="fr-FR" dirty="0"/>
              <a:t>...</a:t>
            </a:r>
          </a:p>
          <a:p>
            <a:pPr lvl="2"/>
            <a:r>
              <a:rPr lang="fr-FR" dirty="0"/>
              <a:t>« </a:t>
            </a:r>
            <a:r>
              <a:rPr lang="fr-FR" dirty="0" err="1"/>
              <a:t>spontaneous</a:t>
            </a:r>
            <a:r>
              <a:rPr lang="fr-FR" dirty="0"/>
              <a:t> » immigration </a:t>
            </a:r>
          </a:p>
          <a:p>
            <a:pPr lvl="2"/>
            <a:r>
              <a:rPr lang="fr-FR" dirty="0" err="1"/>
              <a:t>Politicians</a:t>
            </a:r>
            <a:r>
              <a:rPr lang="fr-FR" dirty="0"/>
              <a:t> and </a:t>
            </a:r>
            <a:r>
              <a:rPr lang="fr-FR" dirty="0" err="1"/>
              <a:t>economists</a:t>
            </a:r>
            <a:r>
              <a:rPr lang="fr-FR" dirty="0"/>
              <a:t> encourage immigration: </a:t>
            </a:r>
          </a:p>
          <a:p>
            <a:pPr lvl="3"/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development</a:t>
            </a:r>
            <a:endParaRPr lang="fr-FR" dirty="0"/>
          </a:p>
          <a:p>
            <a:pPr lvl="3"/>
            <a:r>
              <a:rPr lang="fr-FR" dirty="0"/>
              <a:t>Cheap labour </a:t>
            </a:r>
          </a:p>
        </p:txBody>
      </p:sp>
    </p:spTree>
    <p:extLst>
      <p:ext uri="{BB962C8B-B14F-4D97-AF65-F5344CB8AC3E}">
        <p14:creationId xmlns:p14="http://schemas.microsoft.com/office/powerpoint/2010/main" val="216946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4225" y="2989002"/>
            <a:ext cx="4252575" cy="327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II. « New » immigration policy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9094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Post-colonial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1968-74: « New » immigration </a:t>
            </a:r>
            <a:r>
              <a:rPr lang="fr-FR" dirty="0" err="1"/>
              <a:t>policy</a:t>
            </a:r>
            <a:r>
              <a:rPr lang="fr-FR" dirty="0"/>
              <a:t>.</a:t>
            </a:r>
          </a:p>
          <a:p>
            <a:r>
              <a:rPr lang="fr-FR" dirty="0"/>
              <a:t>Immigration </a:t>
            </a:r>
            <a:r>
              <a:rPr lang="fr-FR" dirty="0" err="1"/>
              <a:t>becomes</a:t>
            </a:r>
            <a:r>
              <a:rPr lang="fr-FR" dirty="0"/>
              <a:t> a « social </a:t>
            </a:r>
            <a:r>
              <a:rPr lang="fr-FR" dirty="0" err="1"/>
              <a:t>problem</a:t>
            </a:r>
            <a:r>
              <a:rPr lang="fr-FR" dirty="0"/>
              <a:t> ».</a:t>
            </a:r>
          </a:p>
          <a:p>
            <a:r>
              <a:rPr lang="fr-FR" dirty="0"/>
              <a:t>1974: </a:t>
            </a:r>
          </a:p>
          <a:p>
            <a:pPr lvl="1"/>
            <a:r>
              <a:rPr lang="fr-FR" dirty="0"/>
              <a:t>812 000 </a:t>
            </a:r>
            <a:r>
              <a:rPr lang="fr-FR" dirty="0" err="1"/>
              <a:t>Portuguese</a:t>
            </a:r>
            <a:endParaRPr lang="fr-FR" dirty="0"/>
          </a:p>
          <a:p>
            <a:pPr lvl="1"/>
            <a:r>
              <a:rPr lang="fr-FR" dirty="0"/>
              <a:t>571 000 </a:t>
            </a:r>
            <a:r>
              <a:rPr lang="fr-FR" dirty="0" err="1"/>
              <a:t>Spaniards</a:t>
            </a:r>
            <a:endParaRPr lang="fr-FR" dirty="0"/>
          </a:p>
          <a:p>
            <a:pPr lvl="1"/>
            <a:r>
              <a:rPr lang="fr-FR" dirty="0"/>
              <a:t>846 000 </a:t>
            </a:r>
            <a:r>
              <a:rPr lang="fr-FR" dirty="0" err="1"/>
              <a:t>Algerians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86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7238" y="1304695"/>
            <a:ext cx="4036762" cy="5088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1492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Racism and social tensions between migrants and </a:t>
            </a:r>
            <a:r>
              <a:rPr lang="en-US" i="1" dirty="0" err="1"/>
              <a:t>Français</a:t>
            </a:r>
            <a:r>
              <a:rPr lang="en-US" i="1" dirty="0"/>
              <a:t> de </a:t>
            </a:r>
            <a:r>
              <a:rPr lang="en-US" i="1" dirty="0" err="1"/>
              <a:t>souche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Summer 73: outbreak of racial violence</a:t>
            </a:r>
            <a:endParaRPr lang="fr-FR" dirty="0"/>
          </a:p>
          <a:p>
            <a:pPr lvl="1"/>
            <a:r>
              <a:rPr lang="fr-FR" dirty="0"/>
              <a:t>Mobilisations by immigrant </a:t>
            </a:r>
            <a:r>
              <a:rPr lang="fr-FR" dirty="0" err="1"/>
              <a:t>workers</a:t>
            </a:r>
            <a:endParaRPr lang="fr-FR" dirty="0"/>
          </a:p>
          <a:p>
            <a:pPr lvl="2"/>
            <a:r>
              <a:rPr lang="fr-FR" dirty="0"/>
              <a:t>Poor </a:t>
            </a:r>
            <a:r>
              <a:rPr lang="fr-FR" dirty="0" err="1"/>
              <a:t>housing</a:t>
            </a:r>
            <a:r>
              <a:rPr lang="fr-FR" dirty="0"/>
              <a:t>, </a:t>
            </a:r>
            <a:r>
              <a:rPr lang="fr-FR" dirty="0" err="1"/>
              <a:t>day</a:t>
            </a:r>
            <a:r>
              <a:rPr lang="fr-FR" dirty="0"/>
              <a:t> to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racism</a:t>
            </a:r>
            <a:r>
              <a:rPr lang="fr-FR" dirty="0"/>
              <a:t>, police </a:t>
            </a:r>
            <a:r>
              <a:rPr lang="fr-FR" dirty="0" err="1"/>
              <a:t>repression</a:t>
            </a:r>
            <a:r>
              <a:rPr lang="fr-F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754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528BE7-4560-5AD6-CC79-7EBA79EA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F60BB8-39A6-5A33-3D67-C3C6F72CB7FB}"/>
              </a:ext>
            </a:extLst>
          </p:cNvPr>
          <p:cNvSpPr txBox="1"/>
          <p:nvPr/>
        </p:nvSpPr>
        <p:spPr>
          <a:xfrm>
            <a:off x="2982460" y="6475413"/>
            <a:ext cx="317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Nanterre </a:t>
            </a:r>
            <a:r>
              <a:rPr lang="fr-FR" dirty="0" err="1"/>
              <a:t>slums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5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2335" cy="50196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1974-81: </a:t>
            </a:r>
            <a:r>
              <a:rPr lang="fr-FR" dirty="0" err="1"/>
              <a:t>Integration</a:t>
            </a:r>
            <a:r>
              <a:rPr lang="fr-FR" dirty="0"/>
              <a:t> or </a:t>
            </a:r>
            <a:r>
              <a:rPr lang="fr-FR" dirty="0" err="1"/>
              <a:t>repatriation</a:t>
            </a:r>
            <a:r>
              <a:rPr lang="fr-FR" dirty="0"/>
              <a:t>: </a:t>
            </a:r>
          </a:p>
          <a:p>
            <a:pPr lvl="1"/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recession</a:t>
            </a:r>
            <a:r>
              <a:rPr lang="fr-FR" dirty="0"/>
              <a:t>,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 (End of « </a:t>
            </a:r>
            <a:r>
              <a:rPr lang="fr-FR" i="1" dirty="0"/>
              <a:t>Trente Glorieuses</a:t>
            </a:r>
            <a:r>
              <a:rPr lang="fr-FR" dirty="0"/>
              <a:t> », </a:t>
            </a:r>
            <a:r>
              <a:rPr lang="fr-FR" dirty="0" err="1"/>
              <a:t>rise</a:t>
            </a:r>
            <a:r>
              <a:rPr lang="fr-FR" dirty="0"/>
              <a:t> of the Front National…)</a:t>
            </a:r>
          </a:p>
          <a:p>
            <a:pPr lvl="1"/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: « immigration </a:t>
            </a:r>
            <a:r>
              <a:rPr lang="fr-FR" dirty="0" err="1"/>
              <a:t>problem</a:t>
            </a:r>
            <a:r>
              <a:rPr lang="fr-FR" dirty="0"/>
              <a:t> » </a:t>
            </a:r>
            <a:r>
              <a:rPr lang="fr-FR" dirty="0" err="1"/>
              <a:t>becomes</a:t>
            </a:r>
            <a:r>
              <a:rPr lang="fr-FR" dirty="0"/>
              <a:t> « </a:t>
            </a:r>
            <a:r>
              <a:rPr lang="fr-FR" dirty="0" err="1"/>
              <a:t>problem</a:t>
            </a:r>
            <a:r>
              <a:rPr lang="fr-FR" dirty="0"/>
              <a:t> of non-</a:t>
            </a:r>
            <a:r>
              <a:rPr lang="fr-FR" dirty="0" err="1"/>
              <a:t>European</a:t>
            </a:r>
            <a:r>
              <a:rPr lang="fr-FR" dirty="0"/>
              <a:t> immigrants » </a:t>
            </a:r>
          </a:p>
          <a:p>
            <a:pPr lvl="1"/>
            <a:r>
              <a:rPr lang="fr-FR" dirty="0"/>
              <a:t>1974: </a:t>
            </a:r>
            <a:r>
              <a:rPr lang="fr-FR" dirty="0" err="1"/>
              <a:t>Temporary</a:t>
            </a:r>
            <a:r>
              <a:rPr lang="fr-FR" dirty="0"/>
              <a:t> suspension of immigration and </a:t>
            </a:r>
            <a:r>
              <a:rPr lang="fr-FR" dirty="0" err="1"/>
              <a:t>family</a:t>
            </a:r>
            <a:r>
              <a:rPr lang="fr-FR" dirty="0"/>
              <a:t> </a:t>
            </a:r>
            <a:r>
              <a:rPr lang="fr-FR" dirty="0" err="1"/>
              <a:t>reunification</a:t>
            </a:r>
            <a:endParaRPr lang="fr-FR" dirty="0"/>
          </a:p>
        </p:txBody>
      </p:sp>
      <p:pic>
        <p:nvPicPr>
          <p:cNvPr id="4" name="Picture 3" descr="lecanardenchainen453419e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39" y="2051168"/>
            <a:ext cx="3876149" cy="39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07" y="2408012"/>
            <a:ext cx="4438804" cy="3273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32240" cy="48849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1981-1991</a:t>
            </a:r>
            <a:r>
              <a:rPr lang="fr-FR"/>
              <a:t>: Mitterrand </a:t>
            </a:r>
            <a:endParaRPr lang="fr-FR" dirty="0"/>
          </a:p>
          <a:p>
            <a:pPr lvl="1"/>
            <a:r>
              <a:rPr lang="fr-FR" dirty="0"/>
              <a:t>Immigration </a:t>
            </a:r>
            <a:r>
              <a:rPr lang="fr-FR" dirty="0" err="1"/>
              <a:t>becomes</a:t>
            </a:r>
            <a:r>
              <a:rPr lang="fr-FR" dirty="0"/>
              <a:t> major </a:t>
            </a:r>
            <a:r>
              <a:rPr lang="fr-FR" dirty="0" err="1"/>
              <a:t>political</a:t>
            </a:r>
            <a:r>
              <a:rPr lang="fr-FR" dirty="0"/>
              <a:t> issue</a:t>
            </a:r>
          </a:p>
          <a:p>
            <a:pPr lvl="2"/>
            <a:r>
              <a:rPr lang="fr-FR" dirty="0" err="1"/>
              <a:t>Legislation</a:t>
            </a:r>
            <a:r>
              <a:rPr lang="fr-FR" dirty="0"/>
              <a:t>: 16 </a:t>
            </a:r>
            <a:r>
              <a:rPr lang="fr-FR" dirty="0" err="1"/>
              <a:t>laws</a:t>
            </a:r>
            <a:r>
              <a:rPr lang="fr-FR" dirty="0"/>
              <a:t>, 79 </a:t>
            </a:r>
            <a:r>
              <a:rPr lang="fr-FR" dirty="0" err="1"/>
              <a:t>decrees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1980 an d1985</a:t>
            </a:r>
          </a:p>
          <a:p>
            <a:pPr lvl="2"/>
            <a:r>
              <a:rPr lang="fr-FR" dirty="0" err="1"/>
              <a:t>Debate</a:t>
            </a:r>
            <a:r>
              <a:rPr lang="fr-FR" dirty="0"/>
              <a:t> on national </a:t>
            </a:r>
            <a:r>
              <a:rPr lang="fr-FR" dirty="0" err="1"/>
              <a:t>identity</a:t>
            </a:r>
            <a:endParaRPr lang="fr-FR" dirty="0"/>
          </a:p>
          <a:p>
            <a:pPr lvl="2"/>
            <a:r>
              <a:rPr lang="fr-FR" dirty="0"/>
              <a:t>Rise of the FN (National Front)</a:t>
            </a:r>
          </a:p>
          <a:p>
            <a:pPr lvl="2"/>
            <a:r>
              <a:rPr lang="fr-FR" dirty="0" err="1"/>
              <a:t>Parallel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of anti-</a:t>
            </a:r>
            <a:r>
              <a:rPr lang="fr-FR" dirty="0" err="1"/>
              <a:t>racism</a:t>
            </a:r>
            <a:endParaRPr lang="fr-FR" dirty="0"/>
          </a:p>
          <a:p>
            <a:pPr lvl="1"/>
            <a:r>
              <a:rPr lang="fr-FR" dirty="0"/>
              <a:t>Focus of attention: second-</a:t>
            </a:r>
            <a:r>
              <a:rPr lang="fr-FR" dirty="0" err="1"/>
              <a:t>generation</a:t>
            </a:r>
            <a:r>
              <a:rPr lang="fr-FR" dirty="0"/>
              <a:t> immigrant </a:t>
            </a:r>
            <a:r>
              <a:rPr lang="fr-FR" dirty="0" err="1"/>
              <a:t>origin</a:t>
            </a:r>
            <a:r>
              <a:rPr lang="fr-FR" dirty="0"/>
              <a:t> </a:t>
            </a:r>
            <a:r>
              <a:rPr lang="fr-FR" dirty="0" err="1"/>
              <a:t>youth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512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9178"/>
            <a:ext cx="4299574" cy="41869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FR" dirty="0"/>
              <a:t>1980s: Rise of anti-</a:t>
            </a:r>
            <a:r>
              <a:rPr lang="fr-FR" dirty="0" err="1"/>
              <a:t>racism</a:t>
            </a:r>
            <a:endParaRPr lang="fr-FR" dirty="0"/>
          </a:p>
          <a:p>
            <a:pPr lvl="1"/>
            <a:r>
              <a:rPr lang="fr-FR" dirty="0"/>
              <a:t>1983: Marche pour l’égalité et contre le racisme (Marche des beurs)</a:t>
            </a:r>
          </a:p>
          <a:p>
            <a:pPr lvl="1"/>
            <a:r>
              <a:rPr lang="fr-FR" dirty="0"/>
              <a:t>1984: SOS Racisme (</a:t>
            </a:r>
            <a:r>
              <a:rPr lang="fr-FR" dirty="0" err="1"/>
              <a:t>linked</a:t>
            </a:r>
            <a:r>
              <a:rPr lang="fr-FR" dirty="0"/>
              <a:t> to </a:t>
            </a:r>
            <a:r>
              <a:rPr lang="fr-FR" dirty="0" err="1"/>
              <a:t>Socialist</a:t>
            </a:r>
            <a:r>
              <a:rPr lang="fr-FR" dirty="0"/>
              <a:t> Party)</a:t>
            </a:r>
          </a:p>
          <a:p>
            <a:pPr lvl="1"/>
            <a:r>
              <a:rPr lang="fr-FR" dirty="0"/>
              <a:t>France Plus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134" y="2612719"/>
            <a:ext cx="3919046" cy="25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02280" cy="49334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dirty="0"/>
          </a:p>
          <a:p>
            <a:pPr lvl="1"/>
            <a:r>
              <a:rPr lang="en-GB" dirty="0"/>
              <a:t>Republican values </a:t>
            </a:r>
          </a:p>
          <a:p>
            <a:pPr lvl="1"/>
            <a:r>
              <a:rPr lang="en-GB" dirty="0"/>
              <a:t>Unitary tradition: a colour-blind Republic. </a:t>
            </a:r>
          </a:p>
          <a:p>
            <a:pPr lvl="1"/>
            <a:r>
              <a:rPr lang="en-GB" dirty="0"/>
              <a:t>Specificity of debate on immigration today: </a:t>
            </a:r>
          </a:p>
          <a:p>
            <a:pPr lvl="2"/>
            <a:r>
              <a:rPr lang="en-GB" dirty="0"/>
              <a:t>Not just arrival of foreigners </a:t>
            </a:r>
          </a:p>
          <a:p>
            <a:pPr lvl="2"/>
            <a:r>
              <a:rPr lang="en-GB" dirty="0"/>
              <a:t>BUT all aspects of relationships between settled communities of immigrant origin and the rest of French society. </a:t>
            </a:r>
            <a:endParaRPr lang="en-GB" dirty="0" err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13" y="2392787"/>
            <a:ext cx="2296387" cy="33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0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1B96A7-3777-F2C2-8CB1-1528D51A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8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32" y="1600200"/>
            <a:ext cx="5467448" cy="49285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/>
              <a:t>1990s: </a:t>
            </a:r>
            <a:r>
              <a:rPr lang="fr-FR" dirty="0" err="1"/>
              <a:t>Debate</a:t>
            </a:r>
            <a:r>
              <a:rPr lang="fr-FR" dirty="0"/>
              <a:t> on French </a:t>
            </a:r>
            <a:r>
              <a:rPr lang="fr-FR" dirty="0" err="1"/>
              <a:t>exceptionalism</a:t>
            </a:r>
            <a:endParaRPr lang="fr-FR" dirty="0"/>
          </a:p>
          <a:p>
            <a:pPr lvl="1"/>
            <a:r>
              <a:rPr lang="en-US" dirty="0"/>
              <a:t>Rather than giving rise to a new republican multiculturalism, led to a reassertion of the need to integrate (and even assimilate).</a:t>
            </a:r>
            <a:r>
              <a:rPr lang="fr-FR" dirty="0"/>
              <a:t> </a:t>
            </a:r>
          </a:p>
          <a:p>
            <a:pPr lvl="1"/>
            <a:r>
              <a:rPr lang="en-US" dirty="0"/>
              <a:t>Reluctance to talk of “ethnic minorities” for fear of weakening the drive to integration limited the perception of difference but strengthened the sense of one society.</a:t>
            </a:r>
          </a:p>
          <a:p>
            <a:pPr lvl="2"/>
            <a:r>
              <a:rPr lang="fr-FR" dirty="0"/>
              <a:t>« Right to </a:t>
            </a:r>
            <a:r>
              <a:rPr lang="fr-FR" dirty="0" err="1"/>
              <a:t>indifference</a:t>
            </a:r>
            <a:r>
              <a:rPr lang="fr-FR" dirty="0"/>
              <a:t> » (</a:t>
            </a:r>
            <a:r>
              <a:rPr lang="fr-FR" dirty="0" err="1"/>
              <a:t>instead</a:t>
            </a:r>
            <a:r>
              <a:rPr lang="fr-FR" dirty="0"/>
              <a:t> of « right to </a:t>
            </a:r>
            <a:r>
              <a:rPr lang="fr-FR" dirty="0" err="1"/>
              <a:t>difference</a:t>
            </a:r>
            <a:r>
              <a:rPr lang="fr-FR" dirty="0"/>
              <a:t> »)</a:t>
            </a:r>
          </a:p>
          <a:p>
            <a:pPr lvl="2"/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unitary</a:t>
            </a:r>
            <a:r>
              <a:rPr lang="fr-FR" dirty="0"/>
              <a:t> culture.</a:t>
            </a:r>
          </a:p>
          <a:p>
            <a:pPr lvl="2"/>
            <a:r>
              <a:rPr lang="fr-FR" b="1" u="sng" dirty="0"/>
              <a:t>But </a:t>
            </a:r>
            <a:r>
              <a:rPr lang="fr-FR" b="1" u="sng" dirty="0" err="1"/>
              <a:t>what</a:t>
            </a:r>
            <a:r>
              <a:rPr lang="fr-FR" b="1" u="sng" dirty="0"/>
              <a:t> culture?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75" y="1821660"/>
            <a:ext cx="2951161" cy="45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0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« New » immigration </a:t>
            </a:r>
            <a:r>
              <a:rPr lang="fr-FR" dirty="0" err="1"/>
              <a:t>policy</a:t>
            </a:r>
            <a:r>
              <a:rPr lang="fr-FR" dirty="0"/>
              <a:t> 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72641" cy="49204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“Problem of immigration” becomes “problem of individuals of North-African origin”</a:t>
            </a:r>
          </a:p>
          <a:p>
            <a:pPr lvl="1"/>
            <a:r>
              <a:rPr lang="en-GB" dirty="0"/>
              <a:t>Often linked to Islam </a:t>
            </a:r>
          </a:p>
          <a:p>
            <a:pPr lvl="2"/>
            <a:r>
              <a:rPr lang="en-GB" dirty="0"/>
              <a:t>Incompatibility with Republican values </a:t>
            </a:r>
          </a:p>
          <a:p>
            <a:r>
              <a:rPr lang="en-GB" dirty="0"/>
              <a:t>“Problem of the suburbs”</a:t>
            </a:r>
          </a:p>
          <a:p>
            <a:r>
              <a:rPr lang="en-GB" dirty="0"/>
              <a:t>Short parenthesis </a:t>
            </a:r>
          </a:p>
          <a:p>
            <a:pPr lvl="1"/>
            <a:r>
              <a:rPr lang="en-GB" dirty="0"/>
              <a:t>1998 World Cup</a:t>
            </a:r>
          </a:p>
          <a:p>
            <a:pPr lvl="1"/>
            <a:r>
              <a:rPr lang="en-GB" dirty="0"/>
              <a:t>“France black-</a:t>
            </a:r>
            <a:r>
              <a:rPr lang="en-GB" dirty="0" err="1"/>
              <a:t>blanc</a:t>
            </a:r>
            <a:r>
              <a:rPr lang="en-GB" dirty="0"/>
              <a:t>-</a:t>
            </a:r>
            <a:r>
              <a:rPr lang="en-GB" dirty="0" err="1"/>
              <a:t>beur</a:t>
            </a:r>
            <a:r>
              <a:rPr lang="en-GB" dirty="0"/>
              <a:t>”</a:t>
            </a:r>
          </a:p>
          <a:p>
            <a:r>
              <a:rPr lang="en-GB" dirty="0"/>
              <a:t>All came to an end with 9/11 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41" y="2902437"/>
            <a:ext cx="2831698" cy="18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11" y="2812375"/>
            <a:ext cx="4817060" cy="3126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0"/>
            <a:ext cx="3885880" cy="50004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CONTINUITY AND CHANGE in policies and debates </a:t>
            </a:r>
            <a:r>
              <a:rPr lang="en-US"/>
              <a:t>on “</a:t>
            </a:r>
            <a:r>
              <a:rPr lang="en-US" dirty="0"/>
              <a:t>immigration” </a:t>
            </a:r>
            <a:r>
              <a:rPr lang="fr-FR" dirty="0" err="1"/>
              <a:t>Continuity</a:t>
            </a:r>
            <a:r>
              <a:rPr lang="fr-FR" dirty="0"/>
              <a:t>: </a:t>
            </a:r>
          </a:p>
          <a:p>
            <a:pPr lvl="1"/>
            <a:r>
              <a:rPr lang="fr-FR" dirty="0"/>
              <a:t>Issue on </a:t>
            </a:r>
            <a:r>
              <a:rPr lang="fr-FR" dirty="0" err="1"/>
              <a:t>both</a:t>
            </a:r>
            <a:r>
              <a:rPr lang="fr-FR" dirty="0"/>
              <a:t> the Right and </a:t>
            </a:r>
            <a:r>
              <a:rPr lang="fr-FR" dirty="0" err="1"/>
              <a:t>Left</a:t>
            </a:r>
            <a:r>
              <a:rPr lang="fr-FR" dirty="0"/>
              <a:t> </a:t>
            </a:r>
          </a:p>
          <a:p>
            <a:pPr lvl="1"/>
            <a:r>
              <a:rPr lang="en-US" dirty="0"/>
              <a:t>Principles of republicanism vs. realities of policies and practices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02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23472" cy="49771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Change: </a:t>
            </a:r>
          </a:p>
          <a:p>
            <a:pPr lvl="1"/>
            <a:r>
              <a:rPr lang="en-US" dirty="0"/>
              <a:t>From controlling flows</a:t>
            </a:r>
            <a:endParaRPr lang="fr-FR" dirty="0"/>
          </a:p>
          <a:p>
            <a:pPr lvl="1"/>
            <a:r>
              <a:rPr lang="en-US" dirty="0"/>
              <a:t>To integration / assimilation </a:t>
            </a:r>
          </a:p>
          <a:p>
            <a:pPr lvl="1"/>
            <a:r>
              <a:rPr lang="fr-FR" dirty="0"/>
              <a:t>Focus on certain groups.</a:t>
            </a:r>
          </a:p>
          <a:p>
            <a:pPr lvl="1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15" y="2449508"/>
            <a:ext cx="4308982" cy="32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DDBEA8-9CFA-9091-57B9-110F00D6C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" r="21419" b="1"/>
          <a:stretch/>
        </p:blipFill>
        <p:spPr>
          <a:xfrm>
            <a:off x="147637" y="173518"/>
            <a:ext cx="8848725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6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A4BBE8-E49D-83F2-37CB-B25AB588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13"/>
            <a:ext cx="9144000" cy="55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3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233" y="2370107"/>
            <a:ext cx="3638960" cy="3493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07" y="1477017"/>
            <a:ext cx="5213975" cy="50131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r-FR" dirty="0" err="1"/>
              <a:t>Racism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stop </a:t>
            </a:r>
            <a:r>
              <a:rPr lang="fr-FR" dirty="0" err="1"/>
              <a:t>with</a:t>
            </a:r>
            <a:r>
              <a:rPr lang="fr-FR" dirty="0"/>
              <a:t> the acquisition of French </a:t>
            </a:r>
            <a:r>
              <a:rPr lang="fr-FR" dirty="0" err="1"/>
              <a:t>nationality</a:t>
            </a:r>
            <a:r>
              <a:rPr lang="fr-FR" dirty="0"/>
              <a:t>:</a:t>
            </a:r>
            <a:endParaRPr lang="en-US" dirty="0"/>
          </a:p>
          <a:p>
            <a:pPr lvl="1"/>
            <a:r>
              <a:rPr lang="fr-FR" dirty="0" err="1"/>
              <a:t>Statistically</a:t>
            </a:r>
            <a:r>
              <a:rPr lang="fr-FR" dirty="0"/>
              <a:t> not </a:t>
            </a:r>
            <a:r>
              <a:rPr lang="fr-FR" dirty="0" err="1"/>
              <a:t>foreigners</a:t>
            </a:r>
            <a:r>
              <a:rPr lang="fr-FR" dirty="0"/>
              <a:t> BUT </a:t>
            </a:r>
            <a:r>
              <a:rPr lang="fr-FR" dirty="0" err="1"/>
              <a:t>frequently</a:t>
            </a:r>
            <a:r>
              <a:rPr lang="fr-FR" dirty="0"/>
              <a:t> </a:t>
            </a:r>
            <a:r>
              <a:rPr lang="fr-FR" dirty="0" err="1"/>
              <a:t>treated</a:t>
            </a:r>
            <a:r>
              <a:rPr lang="fr-FR" dirty="0"/>
              <a:t> as immigrants </a:t>
            </a:r>
          </a:p>
          <a:p>
            <a:pPr lvl="1"/>
            <a:r>
              <a:rPr lang="fr-FR" dirty="0"/>
              <a:t>A</a:t>
            </a:r>
            <a:r>
              <a:rPr lang="en-US" dirty="0" err="1"/>
              <a:t>ssociation</a:t>
            </a:r>
            <a:r>
              <a:rPr lang="en-US" dirty="0"/>
              <a:t> between immigration, &amp; those of N. African and/or sub-Saharan descent.</a:t>
            </a:r>
          </a:p>
          <a:p>
            <a:pPr lvl="1"/>
            <a:r>
              <a:rPr lang="en-US" dirty="0"/>
              <a:t>White non-French Europeans resident in France (from Portugal, Italy, Spain) do form part of the statistical evidence on foreigners in France &amp; yet are less likely to suffer the stigma attached to immigration today.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8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062336" cy="50338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 err="1"/>
              <a:t>Overwhelming</a:t>
            </a:r>
            <a:r>
              <a:rPr lang="fr-FR" dirty="0"/>
              <a:t> </a:t>
            </a:r>
            <a:r>
              <a:rPr lang="fr-FR" dirty="0" err="1"/>
              <a:t>majority</a:t>
            </a:r>
            <a:r>
              <a:rPr lang="fr-FR" dirty="0"/>
              <a:t> of immigrant-</a:t>
            </a:r>
            <a:r>
              <a:rPr lang="fr-FR" dirty="0" err="1"/>
              <a:t>origin</a:t>
            </a:r>
            <a:r>
              <a:rPr lang="fr-FR" dirty="0"/>
              <a:t> population has French </a:t>
            </a:r>
            <a:r>
              <a:rPr lang="fr-FR" dirty="0" err="1"/>
              <a:t>nationality</a:t>
            </a:r>
            <a:r>
              <a:rPr lang="fr-FR" dirty="0"/>
              <a:t>. </a:t>
            </a:r>
          </a:p>
          <a:p>
            <a:r>
              <a:rPr lang="fr-FR" dirty="0"/>
              <a:t>% of </a:t>
            </a:r>
            <a:r>
              <a:rPr lang="fr-FR" dirty="0" err="1"/>
              <a:t>foreigners</a:t>
            </a:r>
            <a:r>
              <a:rPr lang="fr-FR" dirty="0"/>
              <a:t> in France (INSEE):</a:t>
            </a:r>
          </a:p>
          <a:p>
            <a:pPr lvl="1"/>
            <a:r>
              <a:rPr lang="fr-FR" dirty="0"/>
              <a:t>6,58% in 1931</a:t>
            </a:r>
          </a:p>
          <a:p>
            <a:pPr lvl="1"/>
            <a:r>
              <a:rPr lang="fr-FR" dirty="0"/>
              <a:t>6,35% in 1990</a:t>
            </a:r>
          </a:p>
          <a:p>
            <a:pPr lvl="1"/>
            <a:r>
              <a:rPr lang="fr-FR" dirty="0"/>
              <a:t>7,4% in 2019</a:t>
            </a:r>
          </a:p>
          <a:p>
            <a:r>
              <a:rPr lang="fr-FR" dirty="0" err="1"/>
              <a:t>Students</a:t>
            </a:r>
            <a:r>
              <a:rPr lang="fr-FR" dirty="0"/>
              <a:t>, </a:t>
            </a:r>
            <a:r>
              <a:rPr lang="fr-FR" dirty="0" err="1"/>
              <a:t>academics</a:t>
            </a:r>
            <a:r>
              <a:rPr lang="fr-FR" dirty="0"/>
              <a:t>, </a:t>
            </a:r>
            <a:r>
              <a:rPr lang="fr-FR" dirty="0" err="1"/>
              <a:t>seasonal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…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DB8ECA3-654A-4143-AA00-7B4C04CF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465" y="1659646"/>
            <a:ext cx="4064208" cy="44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13" y="2525303"/>
            <a:ext cx="3948940" cy="2783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0102" cy="46684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In the media and public </a:t>
            </a:r>
            <a:r>
              <a:rPr lang="fr-FR" dirty="0" err="1"/>
              <a:t>discourse</a:t>
            </a:r>
            <a:r>
              <a:rPr lang="fr-FR" dirty="0"/>
              <a:t>, </a:t>
            </a:r>
            <a:r>
              <a:rPr lang="fr-FR" dirty="0" err="1"/>
              <a:t>tendancy</a:t>
            </a:r>
            <a:r>
              <a:rPr lang="fr-FR" dirty="0"/>
              <a:t> to talk about a « </a:t>
            </a:r>
            <a:r>
              <a:rPr lang="fr-FR" dirty="0" err="1"/>
              <a:t>problem</a:t>
            </a:r>
            <a:r>
              <a:rPr lang="fr-FR" dirty="0"/>
              <a:t> of immigration ».</a:t>
            </a:r>
          </a:p>
          <a:p>
            <a:r>
              <a:rPr lang="fr-FR" dirty="0"/>
              <a:t>Focus on certain </a:t>
            </a:r>
            <a:r>
              <a:rPr lang="fr-FR" dirty="0" err="1"/>
              <a:t>individuals</a:t>
            </a:r>
            <a:r>
              <a:rPr lang="fr-FR" dirty="0"/>
              <a:t> or groups of </a:t>
            </a:r>
            <a:r>
              <a:rPr lang="fr-FR" dirty="0" err="1"/>
              <a:t>individuals</a:t>
            </a:r>
            <a:r>
              <a:rPr lang="fr-FR" dirty="0"/>
              <a:t>. </a:t>
            </a:r>
          </a:p>
          <a:p>
            <a:r>
              <a:rPr lang="fr-FR" dirty="0"/>
              <a:t>Far Right:</a:t>
            </a:r>
          </a:p>
          <a:p>
            <a:pPr lvl="1"/>
            <a:r>
              <a:rPr lang="fr-FR" dirty="0" err="1"/>
              <a:t>Nationality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French. </a:t>
            </a:r>
          </a:p>
          <a:p>
            <a:pPr lvl="1"/>
            <a:r>
              <a:rPr lang="fr-FR" dirty="0"/>
              <a:t>Focus on racial and cultural </a:t>
            </a:r>
            <a:r>
              <a:rPr lang="fr-FR" dirty="0" err="1"/>
              <a:t>differences</a:t>
            </a:r>
            <a:r>
              <a:rPr lang="fr-FR" dirty="0"/>
              <a:t> (cultural </a:t>
            </a:r>
            <a:r>
              <a:rPr lang="fr-FR" dirty="0" err="1"/>
              <a:t>racism</a:t>
            </a:r>
            <a:r>
              <a:rPr lang="fr-F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786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 Brief history of immigration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7938" cy="47956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/>
              <a:t>19th century: </a:t>
            </a:r>
          </a:p>
          <a:p>
            <a:pPr lvl="1"/>
            <a:r>
              <a:rPr lang="fr-FR" dirty="0"/>
              <a:t>France = country of immigration (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emigration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Demographic</a:t>
            </a:r>
            <a:r>
              <a:rPr lang="fr-FR" dirty="0"/>
              <a:t> stagnation: not </a:t>
            </a:r>
            <a:r>
              <a:rPr lang="fr-FR" dirty="0" err="1"/>
              <a:t>enough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 for </a:t>
            </a:r>
            <a:r>
              <a:rPr lang="fr-FR" dirty="0" err="1"/>
              <a:t>fields</a:t>
            </a:r>
            <a:r>
              <a:rPr lang="fr-FR" dirty="0"/>
              <a:t> and </a:t>
            </a:r>
            <a:r>
              <a:rPr lang="fr-FR" dirty="0" err="1"/>
              <a:t>factories</a:t>
            </a:r>
            <a:r>
              <a:rPr lang="fr-FR" dirty="0"/>
              <a:t> &amp; </a:t>
            </a:r>
            <a:r>
              <a:rPr lang="fr-FR" dirty="0" err="1"/>
              <a:t>soldiers</a:t>
            </a:r>
            <a:r>
              <a:rPr lang="fr-FR" dirty="0"/>
              <a:t> for national </a:t>
            </a:r>
            <a:r>
              <a:rPr lang="fr-FR" dirty="0" err="1"/>
              <a:t>defense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Mid-19</a:t>
            </a:r>
            <a:r>
              <a:rPr lang="fr-FR" baseline="30000" dirty="0"/>
              <a:t>th</a:t>
            </a:r>
            <a:r>
              <a:rPr lang="fr-FR" dirty="0"/>
              <a:t>: </a:t>
            </a:r>
            <a:r>
              <a:rPr lang="fr-FR" dirty="0" err="1"/>
              <a:t>Poles</a:t>
            </a:r>
            <a:r>
              <a:rPr lang="fr-FR" dirty="0"/>
              <a:t>, </a:t>
            </a:r>
            <a:r>
              <a:rPr lang="fr-FR" dirty="0" err="1"/>
              <a:t>Italians</a:t>
            </a:r>
            <a:r>
              <a:rPr lang="fr-FR" dirty="0"/>
              <a:t>, Central </a:t>
            </a:r>
            <a:r>
              <a:rPr lang="fr-FR" dirty="0" err="1"/>
              <a:t>Europeans</a:t>
            </a:r>
            <a:r>
              <a:rPr lang="fr-FR" dirty="0"/>
              <a:t>, </a:t>
            </a:r>
            <a:r>
              <a:rPr lang="fr-FR" dirty="0" err="1"/>
              <a:t>Spaniards</a:t>
            </a:r>
            <a:r>
              <a:rPr lang="fr-FR" dirty="0"/>
              <a:t>, </a:t>
            </a:r>
            <a:r>
              <a:rPr lang="fr-FR" dirty="0" err="1"/>
              <a:t>Portuguese</a:t>
            </a:r>
            <a:r>
              <a:rPr lang="fr-FR" dirty="0"/>
              <a:t> </a:t>
            </a:r>
            <a:r>
              <a:rPr lang="fr-FR" dirty="0" err="1"/>
              <a:t>arrived</a:t>
            </a:r>
            <a:r>
              <a:rPr lang="fr-FR" dirty="0"/>
              <a:t> and </a:t>
            </a:r>
            <a:r>
              <a:rPr lang="fr-FR" dirty="0" err="1"/>
              <a:t>settled</a:t>
            </a:r>
            <a:r>
              <a:rPr lang="fr-FR" dirty="0"/>
              <a:t> </a:t>
            </a:r>
            <a:r>
              <a:rPr lang="fr-FR" dirty="0" err="1"/>
              <a:t>permanently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borders</a:t>
            </a:r>
            <a:r>
              <a:rPr lang="fr-FR" dirty="0"/>
              <a:t>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38" y="2472168"/>
            <a:ext cx="4170225" cy="30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65" y="2304192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 Brief history of immigration 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5473" cy="51158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20th century:</a:t>
            </a:r>
          </a:p>
          <a:p>
            <a:pPr lvl="1"/>
            <a:r>
              <a:rPr lang="fr-FR" dirty="0"/>
              <a:t>Inter-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(1):</a:t>
            </a:r>
          </a:p>
          <a:p>
            <a:pPr lvl="2"/>
            <a:r>
              <a:rPr lang="fr-FR" dirty="0" err="1"/>
              <a:t>Political</a:t>
            </a:r>
            <a:r>
              <a:rPr lang="fr-FR" dirty="0"/>
              <a:t> immigration</a:t>
            </a:r>
          </a:p>
          <a:p>
            <a:pPr lvl="2"/>
            <a:r>
              <a:rPr lang="fr-FR" dirty="0"/>
              <a:t>Populations </a:t>
            </a:r>
            <a:r>
              <a:rPr lang="fr-FR" dirty="0" err="1"/>
              <a:t>fleeing</a:t>
            </a:r>
            <a:r>
              <a:rPr lang="fr-FR" dirty="0"/>
              <a:t> </a:t>
            </a:r>
            <a:r>
              <a:rPr lang="fr-FR" dirty="0" err="1"/>
              <a:t>persecution</a:t>
            </a:r>
            <a:endParaRPr lang="fr-FR" dirty="0"/>
          </a:p>
          <a:p>
            <a:pPr lvl="2"/>
            <a:r>
              <a:rPr lang="fr-FR" dirty="0" err="1"/>
              <a:t>Economic</a:t>
            </a:r>
            <a:r>
              <a:rPr lang="fr-FR" dirty="0"/>
              <a:t> immigration:</a:t>
            </a:r>
          </a:p>
          <a:p>
            <a:pPr lvl="3"/>
            <a:r>
              <a:rPr lang="fr-FR" dirty="0"/>
              <a:t>Années folles (1920s) </a:t>
            </a:r>
          </a:p>
          <a:p>
            <a:pPr lvl="3"/>
            <a:r>
              <a:rPr lang="fr-FR" dirty="0"/>
              <a:t>3 million </a:t>
            </a:r>
            <a:r>
              <a:rPr lang="fr-FR" dirty="0" err="1"/>
              <a:t>foreigners</a:t>
            </a:r>
            <a:r>
              <a:rPr lang="fr-FR" dirty="0"/>
              <a:t> in France in 1930 (1910: 1.1).</a:t>
            </a:r>
          </a:p>
          <a:p>
            <a:pPr lvl="2"/>
            <a:r>
              <a:rPr lang="fr-FR" dirty="0"/>
              <a:t>France = </a:t>
            </a:r>
            <a:r>
              <a:rPr lang="en-US" dirty="0"/>
              <a:t>world’s largest country of immigration during the interwar period</a:t>
            </a:r>
          </a:p>
          <a:p>
            <a:pPr lvl="2"/>
            <a:r>
              <a:rPr lang="en-US" dirty="0"/>
              <a:t>Internationalization but still predominantly European</a:t>
            </a:r>
          </a:p>
          <a:p>
            <a:pPr lvl="2"/>
            <a:r>
              <a:rPr lang="fr-FR" dirty="0" err="1"/>
              <a:t>Encouraged</a:t>
            </a:r>
            <a:r>
              <a:rPr lang="fr-FR" dirty="0"/>
              <a:t> and </a:t>
            </a:r>
            <a:r>
              <a:rPr lang="fr-FR" dirty="0" err="1"/>
              <a:t>organized</a:t>
            </a:r>
            <a:r>
              <a:rPr lang="fr-FR" dirty="0"/>
              <a:t> by </a:t>
            </a:r>
            <a:r>
              <a:rPr lang="fr-FR" dirty="0" err="1"/>
              <a:t>captains</a:t>
            </a:r>
            <a:r>
              <a:rPr lang="fr-FR" dirty="0"/>
              <a:t> of </a:t>
            </a:r>
            <a:r>
              <a:rPr lang="fr-FR" dirty="0" err="1"/>
              <a:t>industry</a:t>
            </a:r>
            <a:endParaRPr lang="fr-FR" dirty="0"/>
          </a:p>
          <a:p>
            <a:pPr lvl="3"/>
            <a:r>
              <a:rPr lang="fr-FR" dirty="0"/>
              <a:t>Société Générale d’Immigration (1924)</a:t>
            </a:r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B713E-2BA4-401C-A71F-85097318E3E8}"/>
              </a:ext>
            </a:extLst>
          </p:cNvPr>
          <p:cNvSpPr txBox="1"/>
          <p:nvPr/>
        </p:nvSpPr>
        <p:spPr>
          <a:xfrm>
            <a:off x="6516974" y="572999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Costa-Lascaux (1991)</a:t>
            </a:r>
          </a:p>
        </p:txBody>
      </p:sp>
    </p:spTree>
    <p:extLst>
      <p:ext uri="{BB962C8B-B14F-4D97-AF65-F5344CB8AC3E}">
        <p14:creationId xmlns:p14="http://schemas.microsoft.com/office/powerpoint/2010/main" val="62329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Affichage à l'écran (4:3)</PresentationFormat>
  <Paragraphs>134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Office Theme</vt:lpstr>
      <vt:lpstr>Immigration and the debate on citizenship in contemporary France</vt:lpstr>
      <vt:lpstr>Introduction (1)</vt:lpstr>
      <vt:lpstr>Présentation PowerPoint</vt:lpstr>
      <vt:lpstr>Présentation PowerPoint</vt:lpstr>
      <vt:lpstr>Introduction (2)</vt:lpstr>
      <vt:lpstr>Introduction (3)</vt:lpstr>
      <vt:lpstr>Introduction (4)</vt:lpstr>
      <vt:lpstr>I. Brief history of immigration (1)</vt:lpstr>
      <vt:lpstr>I. Brief history of immigration (2)</vt:lpstr>
      <vt:lpstr>I. Brief history of immigration (3)</vt:lpstr>
      <vt:lpstr>I. Brief history of immigration (4)</vt:lpstr>
      <vt:lpstr>I. Brief history of immigration (5)</vt:lpstr>
      <vt:lpstr>I. Brief history of immigration (6)</vt:lpstr>
      <vt:lpstr>II. « New » immigration policy (1)</vt:lpstr>
      <vt:lpstr>II. « New » immigration policy (2)</vt:lpstr>
      <vt:lpstr>Présentation PowerPoint</vt:lpstr>
      <vt:lpstr>II. « New » immigration policy (3)</vt:lpstr>
      <vt:lpstr>II. « New » immigration policy (4)</vt:lpstr>
      <vt:lpstr>II. « New » immigration policy (5)</vt:lpstr>
      <vt:lpstr>Présentation PowerPoint</vt:lpstr>
      <vt:lpstr>II. « New » immigration policy (6)</vt:lpstr>
      <vt:lpstr>II. « New » immigration policy (7)</vt:lpstr>
      <vt:lpstr>Conclusion (1)</vt:lpstr>
      <vt:lpstr>Conclusion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et ses immigrés</dc:title>
  <dc:creator>Anabella Rosemberg</dc:creator>
  <cp:lastModifiedBy>Edouard Morena</cp:lastModifiedBy>
  <cp:revision>423</cp:revision>
  <dcterms:created xsi:type="dcterms:W3CDTF">2015-01-26T10:34:07Z</dcterms:created>
  <dcterms:modified xsi:type="dcterms:W3CDTF">2023-10-02T16:58:36Z</dcterms:modified>
</cp:coreProperties>
</file>