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Playfair Display"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9"/>
  </p:normalViewPr>
  <p:slideViewPr>
    <p:cSldViewPr snapToGrid="0">
      <p:cViewPr varScale="1">
        <p:scale>
          <a:sx n="140" d="100"/>
          <a:sy n="140" d="100"/>
        </p:scale>
        <p:origin x="74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09d015827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09d01582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0a662af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0a662af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22661d56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22661d56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09d015827_0_1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09d015827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22661d566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22661d56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0a4952cd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0a4952cd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22661d56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d22661d56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22661d566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22661d56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0a4952cd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0a4952c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09d015827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09d015827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09d015827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09d01582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9d015827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09d015827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0a4952cd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0a4952cd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09d015827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09d01582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22661d5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22661d5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09d015827_0_1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09d015827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22661d56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22661d56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bg>
      <p:bgPr>
        <a:gradFill>
          <a:gsLst>
            <a:gs pos="0">
              <a:schemeClr val="accent1"/>
            </a:gs>
            <a:gs pos="37000">
              <a:schemeClr val="dk2"/>
            </a:gs>
            <a:gs pos="100000">
              <a:schemeClr val="dk2"/>
            </a:gs>
          </a:gsLst>
          <a:lin ang="10800025" scaled="0"/>
        </a:gradFill>
        <a:effectLst/>
      </p:bgPr>
    </p:bg>
    <p:spTree>
      <p:nvGrpSpPr>
        <p:cNvPr id="1" name="Shape 55"/>
        <p:cNvGrpSpPr/>
        <p:nvPr/>
      </p:nvGrpSpPr>
      <p:grpSpPr>
        <a:xfrm>
          <a:off x="0" y="0"/>
          <a:ext cx="0" cy="0"/>
          <a:chOff x="0" y="0"/>
          <a:chExt cx="0" cy="0"/>
        </a:xfrm>
      </p:grpSpPr>
      <p:grpSp>
        <p:nvGrpSpPr>
          <p:cNvPr id="56" name="Google Shape;56;p13"/>
          <p:cNvGrpSpPr/>
          <p:nvPr/>
        </p:nvGrpSpPr>
        <p:grpSpPr>
          <a:xfrm>
            <a:off x="-8" y="-13"/>
            <a:ext cx="7710766" cy="5142022"/>
            <a:chOff x="-8" y="-13"/>
            <a:chExt cx="7710766" cy="5142022"/>
          </a:xfrm>
        </p:grpSpPr>
        <p:sp>
          <p:nvSpPr>
            <p:cNvPr id="57" name="Google Shape;57;p13"/>
            <p:cNvSpPr/>
            <p:nvPr/>
          </p:nvSpPr>
          <p:spPr>
            <a:xfrm>
              <a:off x="-8" y="-13"/>
              <a:ext cx="7710766" cy="5142022"/>
            </a:xfrm>
            <a:custGeom>
              <a:avLst/>
              <a:gdLst/>
              <a:ahLst/>
              <a:cxnLst/>
              <a:rect l="l" t="t" r="r" b="b"/>
              <a:pathLst>
                <a:path w="3427007" h="2285343" extrusionOk="0">
                  <a:moveTo>
                    <a:pt x="3264200" y="1931013"/>
                  </a:moveTo>
                  <a:cubicBezTo>
                    <a:pt x="3059555" y="1738083"/>
                    <a:pt x="2707189" y="1625228"/>
                    <a:pt x="2663923" y="1311888"/>
                  </a:cubicBezTo>
                  <a:cubicBezTo>
                    <a:pt x="2646918" y="776320"/>
                    <a:pt x="3405816" y="668129"/>
                    <a:pt x="3258554" y="0"/>
                  </a:cubicBezTo>
                  <a:lnTo>
                    <a:pt x="0" y="0"/>
                  </a:lnTo>
                  <a:lnTo>
                    <a:pt x="0" y="2285343"/>
                  </a:lnTo>
                  <a:lnTo>
                    <a:pt x="3426103" y="2285343"/>
                  </a:lnTo>
                  <a:cubicBezTo>
                    <a:pt x="3436148" y="2153964"/>
                    <a:pt x="3361302" y="2023504"/>
                    <a:pt x="3264200" y="193101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13"/>
            <p:cNvSpPr/>
            <p:nvPr/>
          </p:nvSpPr>
          <p:spPr>
            <a:xfrm>
              <a:off x="-8" y="-13"/>
              <a:ext cx="7536339" cy="5142022"/>
            </a:xfrm>
            <a:custGeom>
              <a:avLst/>
              <a:gdLst/>
              <a:ahLst/>
              <a:cxnLst/>
              <a:rect l="l" t="t" r="r" b="b"/>
              <a:pathLst>
                <a:path w="3349484" h="2285343" extrusionOk="0">
                  <a:moveTo>
                    <a:pt x="3135123" y="1986849"/>
                  </a:moveTo>
                  <a:cubicBezTo>
                    <a:pt x="3002568" y="1888315"/>
                    <a:pt x="2836659" y="1848901"/>
                    <a:pt x="2687952" y="1777628"/>
                  </a:cubicBezTo>
                  <a:cubicBezTo>
                    <a:pt x="2379377" y="1643884"/>
                    <a:pt x="2269472" y="1317800"/>
                    <a:pt x="2551129" y="1092748"/>
                  </a:cubicBezTo>
                  <a:cubicBezTo>
                    <a:pt x="2647246" y="1012409"/>
                    <a:pt x="2763520" y="961040"/>
                    <a:pt x="2873688" y="901459"/>
                  </a:cubicBezTo>
                  <a:cubicBezTo>
                    <a:pt x="3268796" y="717528"/>
                    <a:pt x="3285865" y="371278"/>
                    <a:pt x="3154688" y="0"/>
                  </a:cubicBezTo>
                  <a:lnTo>
                    <a:pt x="0" y="0"/>
                  </a:lnTo>
                  <a:lnTo>
                    <a:pt x="0" y="2285343"/>
                  </a:lnTo>
                  <a:lnTo>
                    <a:pt x="3349485" y="2285343"/>
                  </a:lnTo>
                  <a:cubicBezTo>
                    <a:pt x="3310420" y="2166169"/>
                    <a:pt x="3235575" y="2061939"/>
                    <a:pt x="3135123" y="1986849"/>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3"/>
            <p:cNvSpPr/>
            <p:nvPr/>
          </p:nvSpPr>
          <p:spPr>
            <a:xfrm>
              <a:off x="-8" y="-13"/>
              <a:ext cx="6852517" cy="5142022"/>
            </a:xfrm>
            <a:custGeom>
              <a:avLst/>
              <a:gdLst/>
              <a:ahLst/>
              <a:cxnLst/>
              <a:rect l="l" t="t" r="r" b="b"/>
              <a:pathLst>
                <a:path w="3045563" h="2285343" extrusionOk="0">
                  <a:moveTo>
                    <a:pt x="2807574" y="2063115"/>
                  </a:moveTo>
                  <a:cubicBezTo>
                    <a:pt x="2956478" y="1994404"/>
                    <a:pt x="2840008" y="1887198"/>
                    <a:pt x="2727411" y="1875177"/>
                  </a:cubicBezTo>
                  <a:cubicBezTo>
                    <a:pt x="2250301" y="1750695"/>
                    <a:pt x="2181824" y="1070150"/>
                    <a:pt x="2624661" y="853112"/>
                  </a:cubicBezTo>
                  <a:cubicBezTo>
                    <a:pt x="2701215" y="814552"/>
                    <a:pt x="2785909" y="794451"/>
                    <a:pt x="2863446" y="757796"/>
                  </a:cubicBezTo>
                  <a:cubicBezTo>
                    <a:pt x="3297881" y="540560"/>
                    <a:pt x="2793262" y="253036"/>
                    <a:pt x="2983397" y="0"/>
                  </a:cubicBezTo>
                  <a:lnTo>
                    <a:pt x="0" y="0"/>
                  </a:lnTo>
                  <a:lnTo>
                    <a:pt x="0" y="2285343"/>
                  </a:lnTo>
                  <a:lnTo>
                    <a:pt x="2681190" y="2285343"/>
                  </a:lnTo>
                  <a:cubicBezTo>
                    <a:pt x="2683685" y="2196596"/>
                    <a:pt x="2730299" y="2108047"/>
                    <a:pt x="2807574" y="2063115"/>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3"/>
            <p:cNvSpPr/>
            <p:nvPr/>
          </p:nvSpPr>
          <p:spPr>
            <a:xfrm>
              <a:off x="-8" y="-13"/>
              <a:ext cx="6478551" cy="5142022"/>
            </a:xfrm>
            <a:custGeom>
              <a:avLst/>
              <a:gdLst/>
              <a:ahLst/>
              <a:cxnLst/>
              <a:rect l="l" t="t" r="r" b="b"/>
              <a:pathLst>
                <a:path w="2879356" h="2285343" extrusionOk="0">
                  <a:moveTo>
                    <a:pt x="2483636" y="1975748"/>
                  </a:moveTo>
                  <a:cubicBezTo>
                    <a:pt x="2425729" y="1949472"/>
                    <a:pt x="2357974" y="1946319"/>
                    <a:pt x="2304203" y="1912292"/>
                  </a:cubicBezTo>
                  <a:cubicBezTo>
                    <a:pt x="2200338" y="1846602"/>
                    <a:pt x="2149981" y="1693020"/>
                    <a:pt x="2194297" y="1578391"/>
                  </a:cubicBezTo>
                  <a:cubicBezTo>
                    <a:pt x="2362898" y="1262161"/>
                    <a:pt x="2082226" y="851863"/>
                    <a:pt x="2213994" y="698938"/>
                  </a:cubicBezTo>
                  <a:cubicBezTo>
                    <a:pt x="2289890" y="640671"/>
                    <a:pt x="2476086" y="701106"/>
                    <a:pt x="2569840" y="720484"/>
                  </a:cubicBezTo>
                  <a:cubicBezTo>
                    <a:pt x="3121795" y="827427"/>
                    <a:pt x="2785252" y="260657"/>
                    <a:pt x="2696422" y="0"/>
                  </a:cubicBezTo>
                  <a:lnTo>
                    <a:pt x="0" y="0"/>
                  </a:lnTo>
                  <a:lnTo>
                    <a:pt x="0" y="2285343"/>
                  </a:lnTo>
                  <a:lnTo>
                    <a:pt x="2605819" y="2285343"/>
                  </a:lnTo>
                  <a:cubicBezTo>
                    <a:pt x="2646787" y="2172291"/>
                    <a:pt x="2595314" y="2026460"/>
                    <a:pt x="2483636" y="1975748"/>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3"/>
            <p:cNvSpPr/>
            <p:nvPr/>
          </p:nvSpPr>
          <p:spPr>
            <a:xfrm>
              <a:off x="-8" y="-13"/>
              <a:ext cx="6272190" cy="5142022"/>
            </a:xfrm>
            <a:custGeom>
              <a:avLst/>
              <a:gdLst/>
              <a:ahLst/>
              <a:cxnLst/>
              <a:rect l="l" t="t" r="r" b="b"/>
              <a:pathLst>
                <a:path w="2787640" h="2285343" extrusionOk="0">
                  <a:moveTo>
                    <a:pt x="2551129" y="2165460"/>
                  </a:moveTo>
                  <a:cubicBezTo>
                    <a:pt x="2474839" y="1961822"/>
                    <a:pt x="2182086" y="2092478"/>
                    <a:pt x="2041192" y="1984090"/>
                  </a:cubicBezTo>
                  <a:cubicBezTo>
                    <a:pt x="1755530" y="1606309"/>
                    <a:pt x="2254765" y="1476178"/>
                    <a:pt x="2067125" y="765219"/>
                  </a:cubicBezTo>
                  <a:cubicBezTo>
                    <a:pt x="2053010" y="702617"/>
                    <a:pt x="2051631" y="620702"/>
                    <a:pt x="2107765" y="589762"/>
                  </a:cubicBezTo>
                  <a:cubicBezTo>
                    <a:pt x="2139214" y="572223"/>
                    <a:pt x="2178081" y="579120"/>
                    <a:pt x="2213403" y="586543"/>
                  </a:cubicBezTo>
                  <a:cubicBezTo>
                    <a:pt x="2363423" y="609994"/>
                    <a:pt x="2512983" y="669378"/>
                    <a:pt x="2665433" y="663991"/>
                  </a:cubicBezTo>
                  <a:cubicBezTo>
                    <a:pt x="2829568" y="636467"/>
                    <a:pt x="2809872" y="484724"/>
                    <a:pt x="2714805" y="382445"/>
                  </a:cubicBezTo>
                  <a:cubicBezTo>
                    <a:pt x="2614157" y="255007"/>
                    <a:pt x="2513443" y="127523"/>
                    <a:pt x="2412795" y="0"/>
                  </a:cubicBezTo>
                  <a:lnTo>
                    <a:pt x="0" y="0"/>
                  </a:lnTo>
                  <a:lnTo>
                    <a:pt x="0" y="2285343"/>
                  </a:lnTo>
                  <a:lnTo>
                    <a:pt x="2536094" y="2285343"/>
                  </a:lnTo>
                  <a:cubicBezTo>
                    <a:pt x="2555134" y="2247966"/>
                    <a:pt x="2563012" y="2205202"/>
                    <a:pt x="2551129" y="2165460"/>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3"/>
            <p:cNvSpPr/>
            <p:nvPr/>
          </p:nvSpPr>
          <p:spPr>
            <a:xfrm>
              <a:off x="-8" y="-13"/>
              <a:ext cx="5978795" cy="5142022"/>
            </a:xfrm>
            <a:custGeom>
              <a:avLst/>
              <a:gdLst/>
              <a:ahLst/>
              <a:cxnLst/>
              <a:rect l="l" t="t" r="r" b="b"/>
              <a:pathLst>
                <a:path w="2657242" h="2285343" extrusionOk="0">
                  <a:moveTo>
                    <a:pt x="2007248" y="2113499"/>
                  </a:moveTo>
                  <a:cubicBezTo>
                    <a:pt x="1570122" y="1477098"/>
                    <a:pt x="2433082" y="1775854"/>
                    <a:pt x="2003441" y="835244"/>
                  </a:cubicBezTo>
                  <a:cubicBezTo>
                    <a:pt x="1977901" y="745052"/>
                    <a:pt x="1922620" y="648094"/>
                    <a:pt x="1965558" y="564800"/>
                  </a:cubicBezTo>
                  <a:cubicBezTo>
                    <a:pt x="2004426" y="489322"/>
                    <a:pt x="2106518" y="470798"/>
                    <a:pt x="2189570" y="488337"/>
                  </a:cubicBezTo>
                  <a:cubicBezTo>
                    <a:pt x="2272623" y="505876"/>
                    <a:pt x="2348716" y="549428"/>
                    <a:pt x="2432491" y="564274"/>
                  </a:cubicBezTo>
                  <a:cubicBezTo>
                    <a:pt x="2646524" y="602374"/>
                    <a:pt x="2740016" y="398211"/>
                    <a:pt x="2567739" y="263810"/>
                  </a:cubicBezTo>
                  <a:cubicBezTo>
                    <a:pt x="2468142" y="185967"/>
                    <a:pt x="2311687" y="141430"/>
                    <a:pt x="2287855" y="0"/>
                  </a:cubicBezTo>
                  <a:lnTo>
                    <a:pt x="0" y="0"/>
                  </a:lnTo>
                  <a:lnTo>
                    <a:pt x="0" y="2285343"/>
                  </a:lnTo>
                  <a:lnTo>
                    <a:pt x="2023268" y="2285343"/>
                  </a:lnTo>
                  <a:cubicBezTo>
                    <a:pt x="2055570" y="2233645"/>
                    <a:pt x="2039156" y="2165000"/>
                    <a:pt x="2007248" y="2113499"/>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 name="Google Shape;63;p13"/>
          <p:cNvSpPr txBox="1">
            <a:spLocks noGrp="1"/>
          </p:cNvSpPr>
          <p:nvPr>
            <p:ph type="ctrTitle"/>
          </p:nvPr>
        </p:nvSpPr>
        <p:spPr>
          <a:xfrm>
            <a:off x="685800" y="658575"/>
            <a:ext cx="3620100" cy="3826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64"/>
        <p:cNvGrpSpPr/>
        <p:nvPr/>
      </p:nvGrpSpPr>
      <p:grpSpPr>
        <a:xfrm>
          <a:off x="0" y="0"/>
          <a:ext cx="0" cy="0"/>
          <a:chOff x="0" y="0"/>
          <a:chExt cx="0" cy="0"/>
        </a:xfrm>
      </p:grpSpPr>
      <p:sp>
        <p:nvSpPr>
          <p:cNvPr id="65" name="Google Shape;65;p14"/>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67" name="Google Shape;67;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5">
  <p:cSld name="AUTOLAYOUT_6">
    <p:bg>
      <p:bgPr>
        <a:solidFill>
          <a:srgbClr val="FFFFFF"/>
        </a:solidFill>
        <a:effectLst/>
      </p:bgPr>
    </p:bg>
    <p:spTree>
      <p:nvGrpSpPr>
        <p:cNvPr id="1" name="Shape 68"/>
        <p:cNvGrpSpPr/>
        <p:nvPr/>
      </p:nvGrpSpPr>
      <p:grpSpPr>
        <a:xfrm>
          <a:off x="0" y="0"/>
          <a:ext cx="0" cy="0"/>
          <a:chOff x="0" y="0"/>
          <a:chExt cx="0" cy="0"/>
        </a:xfrm>
      </p:grpSpPr>
      <p:sp>
        <p:nvSpPr>
          <p:cNvPr id="69" name="Google Shape;69;p15"/>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1" name="Google Shape;71;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6">
  <p:cSld name="AUTOLAYOUT_7">
    <p:bg>
      <p:bgPr>
        <a:solidFill>
          <a:srgbClr val="FFFFFF"/>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AUTOLAYOUT_8">
    <p:bg>
      <p:bgPr>
        <a:solidFill>
          <a:srgbClr val="FFFFFF"/>
        </a:solidFill>
        <a:effectLst/>
      </p:bgPr>
    </p:bg>
    <p:spTree>
      <p:nvGrpSpPr>
        <p:cNvPr id="1" name="Shape 76"/>
        <p:cNvGrpSpPr/>
        <p:nvPr/>
      </p:nvGrpSpPr>
      <p:grpSpPr>
        <a:xfrm>
          <a:off x="0" y="0"/>
          <a:ext cx="0" cy="0"/>
          <a:chOff x="0" y="0"/>
          <a:chExt cx="0" cy="0"/>
        </a:xfrm>
      </p:grpSpPr>
      <p:sp>
        <p:nvSpPr>
          <p:cNvPr id="77" name="Google Shape;77;p17"/>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9" name="Google Shape;79;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AUTOLAYOUT_9">
    <p:bg>
      <p:bgPr>
        <a:solidFill>
          <a:srgbClr val="FFFFFF"/>
        </a:solidFill>
        <a:effectLst/>
      </p:bgPr>
    </p:bg>
    <p:spTree>
      <p:nvGrpSpPr>
        <p:cNvPr id="1" name="Shape 80"/>
        <p:cNvGrpSpPr/>
        <p:nvPr/>
      </p:nvGrpSpPr>
      <p:grpSpPr>
        <a:xfrm>
          <a:off x="0" y="0"/>
          <a:ext cx="0" cy="0"/>
          <a:chOff x="0" y="0"/>
          <a:chExt cx="0" cy="0"/>
        </a:xfrm>
      </p:grpSpPr>
      <p:sp>
        <p:nvSpPr>
          <p:cNvPr id="81" name="Google Shape;81;p18"/>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3" name="Google Shape;83;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7">
  <p:cSld name="AUTOLAYOUT_11">
    <p:bg>
      <p:bgPr>
        <a:solidFill>
          <a:srgbClr val="FFFFFF"/>
        </a:solidFill>
        <a:effectLst/>
      </p:bgPr>
    </p:bg>
    <p:spTree>
      <p:nvGrpSpPr>
        <p:cNvPr id="1"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9"/>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7" name="Google Shape;87;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p:cSld name="AUTOLAYOUT_12">
    <p:bg>
      <p:bgPr>
        <a:solidFill>
          <a:srgbClr val="FFFFFF"/>
        </a:solidFill>
        <a:effectLst/>
      </p:bgPr>
    </p:bg>
    <p:spTree>
      <p:nvGrpSpPr>
        <p:cNvPr id="1"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0"/>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1" name="Google Shape;91;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AUTOLAYOUT_13">
    <p:bg>
      <p:bgPr>
        <a:solidFill>
          <a:srgbClr val="FFFFFF"/>
        </a:solidFill>
        <a:effectLst/>
      </p:bgPr>
    </p:bg>
    <p:spTree>
      <p:nvGrpSpPr>
        <p:cNvPr id="1" name="Shape 92"/>
        <p:cNvGrpSpPr/>
        <p:nvPr/>
      </p:nvGrpSpPr>
      <p:grpSpPr>
        <a:xfrm>
          <a:off x="0" y="0"/>
          <a:ext cx="0" cy="0"/>
          <a:chOff x="0" y="0"/>
          <a:chExt cx="0" cy="0"/>
        </a:xfrm>
      </p:grpSpPr>
      <p:sp>
        <p:nvSpPr>
          <p:cNvPr id="93" name="Google Shape;93;p21"/>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1"/>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5" name="Google Shape;95;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Clr>
                <a:srgbClr val="674EA7"/>
              </a:buClr>
              <a:buSzPts val="3200"/>
              <a:buNone/>
              <a:defRPr>
                <a:solidFill>
                  <a:srgbClr val="674EA7"/>
                </a:solidFill>
              </a:defRPr>
            </a:lvl1pPr>
            <a:lvl2pPr lvl="1">
              <a:spcBef>
                <a:spcPts val="0"/>
              </a:spcBef>
              <a:spcAft>
                <a:spcPts val="0"/>
              </a:spcAft>
              <a:buClr>
                <a:srgbClr val="674EA7"/>
              </a:buClr>
              <a:buSzPts val="3200"/>
              <a:buNone/>
              <a:defRPr>
                <a:solidFill>
                  <a:srgbClr val="674EA7"/>
                </a:solidFill>
              </a:defRPr>
            </a:lvl2pPr>
            <a:lvl3pPr lvl="2">
              <a:spcBef>
                <a:spcPts val="0"/>
              </a:spcBef>
              <a:spcAft>
                <a:spcPts val="0"/>
              </a:spcAft>
              <a:buClr>
                <a:srgbClr val="674EA7"/>
              </a:buClr>
              <a:buSzPts val="3200"/>
              <a:buNone/>
              <a:defRPr>
                <a:solidFill>
                  <a:srgbClr val="674EA7"/>
                </a:solidFill>
              </a:defRPr>
            </a:lvl3pPr>
            <a:lvl4pPr lvl="3">
              <a:spcBef>
                <a:spcPts val="0"/>
              </a:spcBef>
              <a:spcAft>
                <a:spcPts val="0"/>
              </a:spcAft>
              <a:buClr>
                <a:srgbClr val="674EA7"/>
              </a:buClr>
              <a:buSzPts val="3200"/>
              <a:buNone/>
              <a:defRPr>
                <a:solidFill>
                  <a:srgbClr val="674EA7"/>
                </a:solidFill>
              </a:defRPr>
            </a:lvl4pPr>
            <a:lvl5pPr lvl="4">
              <a:spcBef>
                <a:spcPts val="0"/>
              </a:spcBef>
              <a:spcAft>
                <a:spcPts val="0"/>
              </a:spcAft>
              <a:buClr>
                <a:srgbClr val="674EA7"/>
              </a:buClr>
              <a:buSzPts val="3200"/>
              <a:buNone/>
              <a:defRPr>
                <a:solidFill>
                  <a:srgbClr val="674EA7"/>
                </a:solidFill>
              </a:defRPr>
            </a:lvl5pPr>
            <a:lvl6pPr lvl="5">
              <a:spcBef>
                <a:spcPts val="0"/>
              </a:spcBef>
              <a:spcAft>
                <a:spcPts val="0"/>
              </a:spcAft>
              <a:buClr>
                <a:srgbClr val="674EA7"/>
              </a:buClr>
              <a:buSzPts val="3200"/>
              <a:buNone/>
              <a:defRPr>
                <a:solidFill>
                  <a:srgbClr val="674EA7"/>
                </a:solidFill>
              </a:defRPr>
            </a:lvl6pPr>
            <a:lvl7pPr lvl="6">
              <a:spcBef>
                <a:spcPts val="0"/>
              </a:spcBef>
              <a:spcAft>
                <a:spcPts val="0"/>
              </a:spcAft>
              <a:buClr>
                <a:srgbClr val="674EA7"/>
              </a:buClr>
              <a:buSzPts val="3200"/>
              <a:buNone/>
              <a:defRPr>
                <a:solidFill>
                  <a:srgbClr val="674EA7"/>
                </a:solidFill>
              </a:defRPr>
            </a:lvl7pPr>
            <a:lvl8pPr lvl="7">
              <a:spcBef>
                <a:spcPts val="0"/>
              </a:spcBef>
              <a:spcAft>
                <a:spcPts val="0"/>
              </a:spcAft>
              <a:buClr>
                <a:srgbClr val="674EA7"/>
              </a:buClr>
              <a:buSzPts val="3200"/>
              <a:buNone/>
              <a:defRPr>
                <a:solidFill>
                  <a:srgbClr val="674EA7"/>
                </a:solidFill>
              </a:defRPr>
            </a:lvl8pPr>
            <a:lvl9pPr lvl="8">
              <a:spcBef>
                <a:spcPts val="0"/>
              </a:spcBef>
              <a:spcAft>
                <a:spcPts val="0"/>
              </a:spcAft>
              <a:buClr>
                <a:srgbClr val="674EA7"/>
              </a:buClr>
              <a:buSzPts val="3200"/>
              <a:buNone/>
              <a:defRPr>
                <a:solidFill>
                  <a:srgbClr val="674EA7"/>
                </a:solidFill>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1pPr>
            <a:lvl2pPr lvl="1">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2pPr>
            <a:lvl3pPr lvl="2">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3pPr>
            <a:lvl4pPr lvl="3">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4pPr>
            <a:lvl5pPr lvl="4">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5pPr>
            <a:lvl6pPr lvl="5">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6pPr>
            <a:lvl7pPr lvl="6">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7pPr>
            <a:lvl8pPr lvl="7">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8pPr>
            <a:lvl9pPr lvl="8">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2"/>
          <p:cNvSpPr txBox="1">
            <a:spLocks noGrp="1"/>
          </p:cNvSpPr>
          <p:nvPr>
            <p:ph type="ctrTitle"/>
          </p:nvPr>
        </p:nvSpPr>
        <p:spPr>
          <a:xfrm>
            <a:off x="685800" y="658575"/>
            <a:ext cx="3620100" cy="38262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en" sz="3500"/>
              <a:t>Gender Identity:</a:t>
            </a:r>
            <a:endParaRPr sz="3500"/>
          </a:p>
          <a:p>
            <a:pPr marL="0" lvl="0" indent="0" algn="l" rtl="0">
              <a:lnSpc>
                <a:spcPct val="115000"/>
              </a:lnSpc>
              <a:spcBef>
                <a:spcPts val="0"/>
              </a:spcBef>
              <a:spcAft>
                <a:spcPts val="0"/>
              </a:spcAft>
              <a:buNone/>
            </a:pPr>
            <a:r>
              <a:rPr lang="en" sz="2400" b="0"/>
              <a:t>An exploration through Celine Sciama and Anne Garréta</a:t>
            </a:r>
            <a:endParaRPr sz="2400" b="0"/>
          </a:p>
          <a:p>
            <a:pPr marL="0" lvl="0" indent="0" algn="l" rtl="0">
              <a:lnSpc>
                <a:spcPct val="115000"/>
              </a:lnSpc>
              <a:spcBef>
                <a:spcPts val="0"/>
              </a:spcBef>
              <a:spcAft>
                <a:spcPts val="0"/>
              </a:spcAft>
              <a:buNone/>
            </a:pPr>
            <a:endParaRPr sz="3500"/>
          </a:p>
          <a:p>
            <a:pPr marL="0" lvl="0" indent="0" algn="l" rtl="0">
              <a:lnSpc>
                <a:spcPct val="115000"/>
              </a:lnSpc>
              <a:spcBef>
                <a:spcPts val="0"/>
              </a:spcBef>
              <a:spcAft>
                <a:spcPts val="0"/>
              </a:spcAft>
              <a:buNone/>
            </a:pPr>
            <a:r>
              <a:rPr lang="en" sz="1700" b="0"/>
              <a:t>By William Harris and Siena James</a:t>
            </a:r>
            <a:endParaRPr sz="17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1"/>
          <p:cNvPicPr preferRelativeResize="0"/>
          <p:nvPr/>
        </p:nvPicPr>
        <p:blipFill rotWithShape="1">
          <a:blip r:embed="rId3">
            <a:alphaModFix amt="50000"/>
          </a:blip>
          <a:srcRect/>
          <a:stretch/>
        </p:blipFill>
        <p:spPr>
          <a:xfrm>
            <a:off x="0" y="0"/>
            <a:ext cx="9144005" cy="5143497"/>
          </a:xfrm>
          <a:prstGeom prst="rect">
            <a:avLst/>
          </a:prstGeom>
          <a:noFill/>
          <a:ln>
            <a:noFill/>
          </a:ln>
        </p:spPr>
      </p:pic>
      <p:sp>
        <p:nvSpPr>
          <p:cNvPr id="158" name="Google Shape;158;p31"/>
          <p:cNvSpPr txBox="1">
            <a:spLocks noGrp="1"/>
          </p:cNvSpPr>
          <p:nvPr>
            <p:ph type="ctrTitle"/>
          </p:nvPr>
        </p:nvSpPr>
        <p:spPr>
          <a:xfrm>
            <a:off x="1849050" y="1251450"/>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Social Embodiment </a:t>
            </a:r>
            <a:endParaRPr sz="36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Tomboy</a:t>
            </a:r>
            <a:r>
              <a:rPr lang="en"/>
              <a:t> – Social Embodiment</a:t>
            </a:r>
            <a:endParaRPr/>
          </a:p>
        </p:txBody>
      </p:sp>
      <p:sp>
        <p:nvSpPr>
          <p:cNvPr id="164" name="Google Shape;16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Social divide betweensex and gender – what is socially conditioned?</a:t>
            </a:r>
            <a:endParaRPr/>
          </a:p>
          <a:p>
            <a:pPr marL="457200" lvl="0" indent="-342900" algn="l" rtl="0">
              <a:spcBef>
                <a:spcPts val="0"/>
              </a:spcBef>
              <a:spcAft>
                <a:spcPts val="0"/>
              </a:spcAft>
              <a:buSzPts val="1800"/>
              <a:buChar char="●"/>
            </a:pPr>
            <a:r>
              <a:rPr lang="en"/>
              <a:t>Laure perpetuates perception that she is a boy through actions</a:t>
            </a:r>
            <a:endParaRPr/>
          </a:p>
          <a:p>
            <a:pPr marL="914400" lvl="1" indent="-342900" algn="l" rtl="0">
              <a:spcBef>
                <a:spcPts val="0"/>
              </a:spcBef>
              <a:spcAft>
                <a:spcPts val="0"/>
              </a:spcAft>
              <a:buSzPts val="1800"/>
              <a:buChar char="○"/>
            </a:pPr>
            <a:r>
              <a:rPr lang="en" sz="1800"/>
              <a:t>Studies movements and practices them at home – scene where they are practicing in the bathroom, “swaggering, spitting”</a:t>
            </a:r>
            <a:endParaRPr sz="1800"/>
          </a:p>
          <a:p>
            <a:pPr marL="914400" lvl="1" indent="-342900" algn="l" rtl="0">
              <a:spcBef>
                <a:spcPts val="0"/>
              </a:spcBef>
              <a:spcAft>
                <a:spcPts val="0"/>
              </a:spcAft>
              <a:buSzPts val="1800"/>
              <a:buChar char="○"/>
            </a:pPr>
            <a:r>
              <a:rPr lang="en" sz="1800"/>
              <a:t>Experimenting with gender and gender fluidity</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3"/>
          <p:cNvPicPr preferRelativeResize="0"/>
          <p:nvPr/>
        </p:nvPicPr>
        <p:blipFill rotWithShape="1">
          <a:blip r:embed="rId3">
            <a:alphaModFix amt="50000"/>
          </a:blip>
          <a:srcRect/>
          <a:stretch/>
        </p:blipFill>
        <p:spPr>
          <a:xfrm>
            <a:off x="0" y="0"/>
            <a:ext cx="9144005" cy="5143497"/>
          </a:xfrm>
          <a:prstGeom prst="rect">
            <a:avLst/>
          </a:prstGeom>
          <a:noFill/>
          <a:ln>
            <a:noFill/>
          </a:ln>
        </p:spPr>
      </p:pic>
      <p:sp>
        <p:nvSpPr>
          <p:cNvPr id="170" name="Google Shape;170;p33"/>
          <p:cNvSpPr txBox="1">
            <a:spLocks noGrp="1"/>
          </p:cNvSpPr>
          <p:nvPr>
            <p:ph type="ctrTitle"/>
          </p:nvPr>
        </p:nvSpPr>
        <p:spPr>
          <a:xfrm>
            <a:off x="1849050" y="1251450"/>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The Body</a:t>
            </a:r>
            <a:endParaRPr sz="3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Sphinx</a:t>
            </a:r>
            <a:r>
              <a:rPr lang="en"/>
              <a:t> – The Body</a:t>
            </a:r>
            <a:endParaRPr/>
          </a:p>
        </p:txBody>
      </p:sp>
      <p:sp>
        <p:nvSpPr>
          <p:cNvPr id="176" name="Google Shape;176;p34"/>
          <p:cNvSpPr txBox="1">
            <a:spLocks noGrp="1"/>
          </p:cNvSpPr>
          <p:nvPr>
            <p:ph type="body" idx="1"/>
          </p:nvPr>
        </p:nvSpPr>
        <p:spPr>
          <a:xfrm>
            <a:off x="311700" y="1152475"/>
            <a:ext cx="8520600" cy="382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“Crotches crossed and sexes mixed”</a:t>
            </a:r>
            <a:endParaRPr/>
          </a:p>
          <a:p>
            <a:pPr marL="914400" lvl="1" indent="-342900" algn="l" rtl="0">
              <a:spcBef>
                <a:spcPts val="0"/>
              </a:spcBef>
              <a:spcAft>
                <a:spcPts val="0"/>
              </a:spcAft>
              <a:buSzPts val="1800"/>
              <a:buChar char="○"/>
            </a:pPr>
            <a:r>
              <a:rPr lang="en" sz="1800"/>
              <a:t>Ambiguity – freedom through the removal of the perception of “sex acts”</a:t>
            </a:r>
            <a:endParaRPr sz="1800"/>
          </a:p>
          <a:p>
            <a:pPr marL="914400" lvl="1" indent="-342900" algn="l" rtl="0">
              <a:spcBef>
                <a:spcPts val="0"/>
              </a:spcBef>
              <a:spcAft>
                <a:spcPts val="0"/>
              </a:spcAft>
              <a:buSzPts val="1800"/>
              <a:buChar char="○"/>
            </a:pPr>
            <a:r>
              <a:rPr lang="en" sz="1800"/>
              <a:t>Ramadan – ”explore the explicit within the ambiguous”</a:t>
            </a:r>
            <a:endParaRPr sz="1800"/>
          </a:p>
          <a:p>
            <a:pPr marL="457200" lvl="0" indent="-342900" algn="l" rtl="0">
              <a:spcBef>
                <a:spcPts val="0"/>
              </a:spcBef>
              <a:spcAft>
                <a:spcPts val="0"/>
              </a:spcAft>
              <a:buSzPts val="1800"/>
              <a:buChar char="●"/>
            </a:pPr>
            <a:r>
              <a:rPr lang="en"/>
              <a:t>Motif of bodies throughout the novel</a:t>
            </a:r>
            <a:endParaRPr/>
          </a:p>
          <a:p>
            <a:pPr marL="914400" lvl="1" indent="-342900" algn="l" rtl="0">
              <a:spcBef>
                <a:spcPts val="0"/>
              </a:spcBef>
              <a:spcAft>
                <a:spcPts val="0"/>
              </a:spcAft>
              <a:buSzPts val="1800"/>
              <a:buChar char="○"/>
            </a:pPr>
            <a:r>
              <a:rPr lang="en" sz="1800"/>
              <a:t>Invisibility – part of a group of unidentified “bodies” away from authority</a:t>
            </a:r>
            <a:endParaRPr sz="1800"/>
          </a:p>
          <a:p>
            <a:pPr marL="914400" lvl="1" indent="-342900" algn="l" rtl="0">
              <a:spcBef>
                <a:spcPts val="0"/>
              </a:spcBef>
              <a:spcAft>
                <a:spcPts val="0"/>
              </a:spcAft>
              <a:buSzPts val="1800"/>
              <a:buChar char="○"/>
            </a:pPr>
            <a:r>
              <a:rPr lang="en" sz="1800"/>
              <a:t>Anonymous and genderless</a:t>
            </a:r>
            <a:endParaRPr sz="1800"/>
          </a:p>
          <a:p>
            <a:pPr marL="914400" lvl="1" indent="-342900" algn="l" rtl="0">
              <a:spcBef>
                <a:spcPts val="0"/>
              </a:spcBef>
              <a:spcAft>
                <a:spcPts val="0"/>
              </a:spcAft>
              <a:buSzPts val="1800"/>
              <a:buChar char="○"/>
            </a:pPr>
            <a:r>
              <a:rPr lang="en" sz="1800"/>
              <a:t>Examples” “procession of </a:t>
            </a:r>
            <a:r>
              <a:rPr lang="en" sz="1800" b="1"/>
              <a:t>corpses</a:t>
            </a:r>
            <a:r>
              <a:rPr lang="en" sz="1800"/>
              <a:t>” (p.1) “succession of </a:t>
            </a:r>
            <a:r>
              <a:rPr lang="en" sz="1800" b="1"/>
              <a:t>bodies</a:t>
            </a:r>
            <a:r>
              <a:rPr lang="en" sz="1800"/>
              <a:t> … a </a:t>
            </a:r>
            <a:r>
              <a:rPr lang="en" sz="1800" b="1"/>
              <a:t>body</a:t>
            </a:r>
            <a:r>
              <a:rPr lang="en" sz="1800"/>
              <a:t> … a </a:t>
            </a:r>
            <a:r>
              <a:rPr lang="en" sz="1800" b="1"/>
              <a:t>body</a:t>
            </a:r>
            <a:r>
              <a:rPr lang="en" sz="1800"/>
              <a:t>” (p.2) “Her </a:t>
            </a:r>
            <a:r>
              <a:rPr lang="en" sz="1800" b="1"/>
              <a:t>joints</a:t>
            </a:r>
            <a:r>
              <a:rPr lang="en" sz="1800"/>
              <a:t>, </a:t>
            </a:r>
            <a:r>
              <a:rPr lang="en" sz="1800" b="1"/>
              <a:t>limbs</a:t>
            </a:r>
            <a:r>
              <a:rPr lang="en" sz="1800"/>
              <a:t>, and </a:t>
            </a:r>
            <a:r>
              <a:rPr lang="en" sz="1800" b="1"/>
              <a:t>torso</a:t>
            </a:r>
            <a:r>
              <a:rPr lang="en" sz="1800"/>
              <a:t>” (p.3) “the incredible sleep that follows the appeasement of the </a:t>
            </a:r>
            <a:r>
              <a:rPr lang="en" sz="1800" b="1"/>
              <a:t>flesh</a:t>
            </a:r>
            <a:r>
              <a:rPr lang="en" sz="1800"/>
              <a:t> … crowds of </a:t>
            </a:r>
            <a:r>
              <a:rPr lang="en" sz="1800" b="1"/>
              <a:t>bodies</a:t>
            </a:r>
            <a:r>
              <a:rPr lang="en" sz="1800"/>
              <a:t>” (p.57) “a confused cluster of </a:t>
            </a:r>
            <a:r>
              <a:rPr lang="en" sz="1800" b="1"/>
              <a:t>bodies</a:t>
            </a:r>
            <a:r>
              <a:rPr lang="en" sz="1800"/>
              <a:t>, some of them almost naked” (p.73)</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5"/>
          <p:cNvPicPr preferRelativeResize="0"/>
          <p:nvPr/>
        </p:nvPicPr>
        <p:blipFill rotWithShape="1">
          <a:blip r:embed="rId3">
            <a:alphaModFix amt="50000"/>
          </a:blip>
          <a:srcRect t="6754" b="6762"/>
          <a:stretch/>
        </p:blipFill>
        <p:spPr>
          <a:xfrm>
            <a:off x="0" y="0"/>
            <a:ext cx="9144003" cy="5143498"/>
          </a:xfrm>
          <a:prstGeom prst="rect">
            <a:avLst/>
          </a:prstGeom>
          <a:noFill/>
          <a:ln>
            <a:noFill/>
          </a:ln>
        </p:spPr>
      </p:pic>
      <p:sp>
        <p:nvSpPr>
          <p:cNvPr id="182" name="Google Shape;182;p35"/>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t>Judith Butler and Gender Performativity</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674EA7"/>
                </a:solidFill>
              </a:rPr>
              <a:t>Garréta</a:t>
            </a:r>
            <a:r>
              <a:rPr lang="en">
                <a:solidFill>
                  <a:srgbClr val="674EA7"/>
                </a:solidFill>
              </a:rPr>
              <a:t> and </a:t>
            </a:r>
            <a:r>
              <a:rPr lang="en"/>
              <a:t>Judith Butler</a:t>
            </a:r>
            <a:endParaRPr/>
          </a:p>
        </p:txBody>
      </p:sp>
      <p:sp>
        <p:nvSpPr>
          <p:cNvPr id="188" name="Google Shape;18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Judith Butler theorises that gender is a construct that is produced and reinforced through language. It creates a violent binary that is conditioned into everyday thinking, through language used, toys specified by gender and acts such as gender reveal parties. This violent binary forces us to identify ourselves and fill a certain box or perception of our gender role. This binary is destroyed in Sphinx by Garreta’s removal of grammatical gender. </a:t>
            </a:r>
            <a:endParaRPr sz="1300"/>
          </a:p>
          <a:p>
            <a:pPr marL="0" lvl="0" indent="0" algn="l" rtl="0">
              <a:spcBef>
                <a:spcPts val="1200"/>
              </a:spcBef>
              <a:spcAft>
                <a:spcPts val="1200"/>
              </a:spcAft>
              <a:buNone/>
            </a:pPr>
            <a:r>
              <a:rPr lang="en" sz="1300"/>
              <a:t>By leaving behind gendered language and actions, Garreta’s work emphasises Butler’s theory. The lack of gendered language and binaries emphasises the violence and codification that it produces. When the narrator and A*** are having sex, Garreta uses ambiguity in order to maintain the genderless story. In this instance, Garreta even problematises the idea of sex as an “act” or performance of gender, through her struggle to find specific non-gendered language to describe what happens. Whilst this creates a sense of intimacy within the ambiguity, the lack of description highlights how codified and performed sexual language is. Sex acts have specific names, and typically entail certain sexes to be involved. Here, we can see just how performed and ingrained “gender” is within society, even in the most intimate and vulnerable of moments. This helps us to understand Butler because it highlights her theory that gender constructions are maintained and normalised in everyday life, even in private moments.</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Sciama and Judith Butler</a:t>
            </a:r>
            <a:endParaRPr/>
          </a:p>
        </p:txBody>
      </p:sp>
      <p:sp>
        <p:nvSpPr>
          <p:cNvPr id="194" name="Google Shape;19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t>In many of the scenes we witness in Tomboy, they reveal the performative strategies that children undergo to be seen to comply with their prescribed gender. As Judith Butler has famously argued, “gender is a kind of imitation [...] that produces the very notion of the original as an effect and consequence of the imitation itself.” Butler is interested in “the normative conditions under which the materiality of the body is framed and formed, and, in particular, how it is formed through differential categories of sex.”  I found this prevalent when Laure tries to mould a clay penis for her swimming suit, she feels she need to conform as a  binary gender of a boy in order to belong and feel part of the group of boys in order for Mickael to feel a sense of  normality. The “norm of sex,” according to Butler, “takes hold to the extent that it is ‘cited’ as such a norm, but it also derives its power through the citations that it compels” .  She also says that “Gender is an act – we don’t know who created these stereotypes, but they have become a basis for how “women” or “men” must behave”. This illustrates the way Laure feels when her mother forcefully demands that she wears a dress when she has to apologise to the boy that she hit and to Lisa. This deep and separated version of stereotypical gender is stark here and also highlights that her mother has no real understanding or knowledge of gender non-conformity.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Bibliography</a:t>
            </a:r>
            <a:endParaRPr/>
          </a:p>
        </p:txBody>
      </p:sp>
      <p:sp>
        <p:nvSpPr>
          <p:cNvPr id="200" name="Google Shape;20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Butler, Judith (2004) “Gender Regulations” in </a:t>
            </a:r>
            <a:r>
              <a:rPr lang="en" i="1"/>
              <a:t>Undoing Gender</a:t>
            </a:r>
            <a:r>
              <a:rPr lang="en"/>
              <a:t> (New York: Routledge)</a:t>
            </a:r>
            <a:endParaRPr/>
          </a:p>
          <a:p>
            <a:pPr marL="0" lvl="0" indent="0" algn="l" rtl="0">
              <a:spcBef>
                <a:spcPts val="1200"/>
              </a:spcBef>
              <a:spcAft>
                <a:spcPts val="0"/>
              </a:spcAft>
              <a:buNone/>
            </a:pPr>
            <a:r>
              <a:rPr lang="en"/>
              <a:t>Dargis, Manohla (2011) “A Summer of Freedoms in Boyhood”, </a:t>
            </a:r>
            <a:r>
              <a:rPr lang="en" i="1"/>
              <a:t>The New York Times</a:t>
            </a:r>
            <a:r>
              <a:rPr lang="en"/>
              <a:t>, 15 November</a:t>
            </a:r>
            <a:endParaRPr/>
          </a:p>
          <a:p>
            <a:pPr marL="0" lvl="0" indent="0" algn="l" rtl="0">
              <a:spcBef>
                <a:spcPts val="1200"/>
              </a:spcBef>
              <a:spcAft>
                <a:spcPts val="0"/>
              </a:spcAft>
              <a:buNone/>
            </a:pPr>
            <a:r>
              <a:rPr lang="en"/>
              <a:t>Garreta, Anne (2015) </a:t>
            </a:r>
            <a:r>
              <a:rPr lang="en" i="1"/>
              <a:t>Sphinx</a:t>
            </a:r>
            <a:r>
              <a:rPr lang="en"/>
              <a:t> translated by Emma Ramadan (Dallas: Deep Vellum Publishing)</a:t>
            </a:r>
            <a:endParaRPr/>
          </a:p>
          <a:p>
            <a:pPr marL="0" lvl="0" indent="0" algn="l" rtl="0">
              <a:spcBef>
                <a:spcPts val="1200"/>
              </a:spcBef>
              <a:spcAft>
                <a:spcPts val="0"/>
              </a:spcAft>
              <a:buNone/>
            </a:pPr>
            <a:r>
              <a:rPr lang="en"/>
              <a:t>Ramadan, Emma (n.a.) “Translating Anne Garreta’s Sphnic, Emma Ramadan on the complications of a genderless love story”, </a:t>
            </a:r>
            <a:r>
              <a:rPr lang="en" i="1"/>
              <a:t>Five Dials</a:t>
            </a:r>
            <a:r>
              <a:rPr lang="en"/>
              <a:t>, 33(11): 36–38.</a:t>
            </a:r>
            <a:endParaRPr/>
          </a:p>
          <a:p>
            <a:pPr marL="0" lvl="0" indent="0" algn="l" rtl="0">
              <a:spcBef>
                <a:spcPts val="1200"/>
              </a:spcBef>
              <a:spcAft>
                <a:spcPts val="1200"/>
              </a:spcAft>
              <a:buNone/>
            </a:pPr>
            <a:r>
              <a:rPr lang="en"/>
              <a:t>Waldron, Darren (2013) “Embodying Gender Nonconformity in ‘Girls’: Celine Sciamma’s Tomboy”, </a:t>
            </a:r>
            <a:r>
              <a:rPr lang="en" i="1"/>
              <a:t>L’Espirit Createur</a:t>
            </a:r>
            <a:r>
              <a:rPr lang="en"/>
              <a:t>, 53(1): 60–73.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a:t>
            </a:r>
            <a:endParaRPr/>
          </a:p>
        </p:txBody>
      </p:sp>
      <p:sp>
        <p:nvSpPr>
          <p:cNvPr id="106" name="Google Shape;10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Relevant biographies</a:t>
            </a:r>
            <a:endParaRPr/>
          </a:p>
          <a:p>
            <a:pPr marL="457200" lvl="0" indent="-342900" algn="l" rtl="0">
              <a:spcBef>
                <a:spcPts val="0"/>
              </a:spcBef>
              <a:spcAft>
                <a:spcPts val="0"/>
              </a:spcAft>
              <a:buSzPts val="1800"/>
              <a:buAutoNum type="arabicPeriod"/>
            </a:pPr>
            <a:r>
              <a:rPr lang="en"/>
              <a:t>Definition of gender</a:t>
            </a:r>
            <a:endParaRPr/>
          </a:p>
          <a:p>
            <a:pPr marL="457200" lvl="0" indent="-342900" algn="l" rtl="0">
              <a:spcBef>
                <a:spcPts val="0"/>
              </a:spcBef>
              <a:spcAft>
                <a:spcPts val="0"/>
              </a:spcAft>
              <a:buSzPts val="1800"/>
              <a:buAutoNum type="arabicPeriod"/>
            </a:pPr>
            <a:r>
              <a:rPr lang="en"/>
              <a:t>Linguistic markers of gender (both)</a:t>
            </a:r>
            <a:endParaRPr/>
          </a:p>
          <a:p>
            <a:pPr marL="457200" lvl="0" indent="-342900" algn="l" rtl="0">
              <a:spcBef>
                <a:spcPts val="0"/>
              </a:spcBef>
              <a:spcAft>
                <a:spcPts val="0"/>
              </a:spcAft>
              <a:buSzPts val="1800"/>
              <a:buAutoNum type="arabicPeriod"/>
            </a:pPr>
            <a:r>
              <a:rPr lang="en"/>
              <a:t>Social embodiment (Sciama)</a:t>
            </a:r>
            <a:endParaRPr/>
          </a:p>
          <a:p>
            <a:pPr marL="457200" lvl="0" indent="-342900" algn="l" rtl="0">
              <a:spcBef>
                <a:spcPts val="0"/>
              </a:spcBef>
              <a:spcAft>
                <a:spcPts val="0"/>
              </a:spcAft>
              <a:buSzPts val="1800"/>
              <a:buAutoNum type="arabicPeriod"/>
            </a:pPr>
            <a:r>
              <a:rPr lang="en"/>
              <a:t>Gender and the body (Garréta)</a:t>
            </a:r>
            <a:endParaRPr/>
          </a:p>
          <a:p>
            <a:pPr marL="457200" lvl="0" indent="-342900" algn="l" rtl="0">
              <a:spcBef>
                <a:spcPts val="0"/>
              </a:spcBef>
              <a:spcAft>
                <a:spcPts val="0"/>
              </a:spcAft>
              <a:buSzPts val="1800"/>
              <a:buAutoNum type="arabicPeriod"/>
            </a:pPr>
            <a:r>
              <a:rPr lang="en"/>
              <a:t>Judith Butler</a:t>
            </a:r>
            <a:endParaRPr/>
          </a:p>
        </p:txBody>
      </p:sp>
      <p:pic>
        <p:nvPicPr>
          <p:cNvPr id="107" name="Google Shape;107;p23"/>
          <p:cNvPicPr preferRelativeResize="0"/>
          <p:nvPr/>
        </p:nvPicPr>
        <p:blipFill>
          <a:blip r:embed="rId3">
            <a:alphaModFix/>
          </a:blip>
          <a:stretch>
            <a:fillRect/>
          </a:stretch>
        </p:blipFill>
        <p:spPr>
          <a:xfrm>
            <a:off x="6633135" y="240010"/>
            <a:ext cx="1689300" cy="2247125"/>
          </a:xfrm>
          <a:prstGeom prst="rect">
            <a:avLst/>
          </a:prstGeom>
          <a:noFill/>
          <a:ln>
            <a:noFill/>
          </a:ln>
        </p:spPr>
      </p:pic>
      <p:pic>
        <p:nvPicPr>
          <p:cNvPr id="108" name="Google Shape;108;p23"/>
          <p:cNvPicPr preferRelativeResize="0"/>
          <p:nvPr/>
        </p:nvPicPr>
        <p:blipFill>
          <a:blip r:embed="rId4">
            <a:alphaModFix/>
          </a:blip>
          <a:stretch>
            <a:fillRect/>
          </a:stretch>
        </p:blipFill>
        <p:spPr>
          <a:xfrm>
            <a:off x="4763852" y="2492750"/>
            <a:ext cx="1733469" cy="2410763"/>
          </a:xfrm>
          <a:prstGeom prst="rect">
            <a:avLst/>
          </a:prstGeom>
          <a:noFill/>
          <a:ln>
            <a:noFill/>
          </a:ln>
        </p:spPr>
      </p:pic>
      <p:pic>
        <p:nvPicPr>
          <p:cNvPr id="109" name="Google Shape;109;p23"/>
          <p:cNvPicPr preferRelativeResize="0"/>
          <p:nvPr/>
        </p:nvPicPr>
        <p:blipFill rotWithShape="1">
          <a:blip r:embed="rId5">
            <a:alphaModFix/>
          </a:blip>
          <a:srcRect l="3866" r="3857"/>
          <a:stretch/>
        </p:blipFill>
        <p:spPr>
          <a:xfrm>
            <a:off x="6611050" y="2562678"/>
            <a:ext cx="1733476" cy="2340811"/>
          </a:xfrm>
          <a:prstGeom prst="rect">
            <a:avLst/>
          </a:prstGeom>
          <a:noFill/>
          <a:ln>
            <a:noFill/>
          </a:ln>
        </p:spPr>
      </p:pic>
      <p:pic>
        <p:nvPicPr>
          <p:cNvPr id="110" name="Google Shape;110;p23"/>
          <p:cNvPicPr preferRelativeResize="0"/>
          <p:nvPr/>
        </p:nvPicPr>
        <p:blipFill rotWithShape="1">
          <a:blip r:embed="rId6">
            <a:alphaModFix/>
          </a:blip>
          <a:srcRect l="651" r="651"/>
          <a:stretch/>
        </p:blipFill>
        <p:spPr>
          <a:xfrm>
            <a:off x="4763850" y="239988"/>
            <a:ext cx="1733475" cy="21398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4"/>
          <p:cNvPicPr preferRelativeResize="0"/>
          <p:nvPr/>
        </p:nvPicPr>
        <p:blipFill rotWithShape="1">
          <a:blip r:embed="rId3">
            <a:alphaModFix amt="50000"/>
          </a:blip>
          <a:srcRect/>
          <a:stretch/>
        </p:blipFill>
        <p:spPr>
          <a:xfrm>
            <a:off x="0" y="0"/>
            <a:ext cx="9144003" cy="5143496"/>
          </a:xfrm>
          <a:prstGeom prst="rect">
            <a:avLst/>
          </a:prstGeom>
          <a:noFill/>
          <a:ln>
            <a:noFill/>
          </a:ln>
        </p:spPr>
      </p:pic>
      <p:sp>
        <p:nvSpPr>
          <p:cNvPr id="116" name="Google Shape;116;p24"/>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Celine Sciamma</a:t>
            </a:r>
            <a:endParaRPr sz="36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p:cNvPicPr preferRelativeResize="0"/>
          <p:nvPr/>
        </p:nvPicPr>
        <p:blipFill rotWithShape="1">
          <a:blip r:embed="rId3">
            <a:alphaModFix amt="50000"/>
          </a:blip>
          <a:srcRect l="5555" r="5555"/>
          <a:stretch/>
        </p:blipFill>
        <p:spPr>
          <a:xfrm>
            <a:off x="0" y="0"/>
            <a:ext cx="9144006" cy="5143497"/>
          </a:xfrm>
          <a:prstGeom prst="rect">
            <a:avLst/>
          </a:prstGeom>
          <a:noFill/>
          <a:ln>
            <a:noFill/>
          </a:ln>
        </p:spPr>
      </p:pic>
      <p:sp>
        <p:nvSpPr>
          <p:cNvPr id="122" name="Google Shape;122;p25"/>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Anne Garréta</a:t>
            </a:r>
            <a:endParaRPr sz="3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6"/>
          <p:cNvPicPr preferRelativeResize="0"/>
          <p:nvPr/>
        </p:nvPicPr>
        <p:blipFill rotWithShape="1">
          <a:blip r:embed="rId3">
            <a:alphaModFix amt="50000"/>
          </a:blip>
          <a:srcRect t="12099" b="12091"/>
          <a:stretch/>
        </p:blipFill>
        <p:spPr>
          <a:xfrm>
            <a:off x="0" y="0"/>
            <a:ext cx="9144005" cy="5143498"/>
          </a:xfrm>
          <a:prstGeom prst="rect">
            <a:avLst/>
          </a:prstGeom>
          <a:noFill/>
          <a:ln>
            <a:noFill/>
          </a:ln>
        </p:spPr>
      </p:pic>
      <p:sp>
        <p:nvSpPr>
          <p:cNvPr id="128" name="Google Shape;128;p26"/>
          <p:cNvSpPr txBox="1">
            <a:spLocks noGrp="1"/>
          </p:cNvSpPr>
          <p:nvPr>
            <p:ph type="ctrTitle"/>
          </p:nvPr>
        </p:nvSpPr>
        <p:spPr>
          <a:xfrm>
            <a:off x="4508100" y="846150"/>
            <a:ext cx="4121700" cy="3451200"/>
          </a:xfrm>
          <a:prstGeom prst="rect">
            <a:avLst/>
          </a:prstGeom>
        </p:spPr>
        <p:txBody>
          <a:bodyPr spcFirstLastPara="1" wrap="square" lIns="91425" tIns="91425" rIns="91425" bIns="91425" anchor="ctr" anchorCtr="0">
            <a:normAutofit/>
          </a:bodyPr>
          <a:lstStyle/>
          <a:p>
            <a:pPr marL="0" lvl="0" indent="0" algn="just" rtl="0">
              <a:lnSpc>
                <a:spcPct val="115000"/>
              </a:lnSpc>
              <a:spcBef>
                <a:spcPts val="0"/>
              </a:spcBef>
              <a:spcAft>
                <a:spcPts val="0"/>
              </a:spcAft>
              <a:buNone/>
            </a:pPr>
            <a:r>
              <a:rPr lang="en" sz="1800" b="0">
                <a:solidFill>
                  <a:srgbClr val="FFFFFF"/>
                </a:solidFill>
                <a:latin typeface="Lato"/>
                <a:ea typeface="Lato"/>
                <a:cs typeface="Lato"/>
                <a:sym typeface="Lato"/>
              </a:rPr>
              <a:t>“Gender is the mechanism by which notions of masculine and feminine are produced and naturalized, but gender might very well be the apparatus by which such terms are deconstructed and denaturalized”</a:t>
            </a:r>
            <a:endParaRPr sz="1800" b="0">
              <a:solidFill>
                <a:srgbClr val="FFFFFF"/>
              </a:solidFill>
              <a:latin typeface="Lato"/>
              <a:ea typeface="Lato"/>
              <a:cs typeface="Lato"/>
              <a:sym typeface="Lato"/>
            </a:endParaRPr>
          </a:p>
          <a:p>
            <a:pPr marL="0" lvl="0" indent="0" algn="r" rtl="0">
              <a:lnSpc>
                <a:spcPct val="115000"/>
              </a:lnSpc>
              <a:spcBef>
                <a:spcPts val="1200"/>
              </a:spcBef>
              <a:spcAft>
                <a:spcPts val="1200"/>
              </a:spcAft>
              <a:buNone/>
            </a:pPr>
            <a:r>
              <a:rPr lang="en" sz="1100" b="0">
                <a:solidFill>
                  <a:srgbClr val="FFFFFF"/>
                </a:solidFill>
                <a:latin typeface="Lato"/>
                <a:ea typeface="Lato"/>
                <a:cs typeface="Lato"/>
                <a:sym typeface="Lato"/>
              </a:rPr>
              <a:t>Butler, Judith (2004) “Gender Regulations” in </a:t>
            </a:r>
            <a:r>
              <a:rPr lang="en" sz="1100" b="0" i="1">
                <a:solidFill>
                  <a:srgbClr val="FFFFFF"/>
                </a:solidFill>
                <a:latin typeface="Lato"/>
                <a:ea typeface="Lato"/>
                <a:cs typeface="Lato"/>
                <a:sym typeface="Lato"/>
              </a:rPr>
              <a:t>Undoing Gender</a:t>
            </a:r>
            <a:r>
              <a:rPr lang="en" sz="1100" b="0">
                <a:solidFill>
                  <a:srgbClr val="FFFFFF"/>
                </a:solidFill>
                <a:latin typeface="Lato"/>
                <a:ea typeface="Lato"/>
                <a:cs typeface="Lato"/>
                <a:sym typeface="Lato"/>
              </a:rPr>
              <a:t> (New York: Routledge)</a:t>
            </a:r>
            <a:endParaRPr sz="37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p:cNvPicPr preferRelativeResize="0"/>
          <p:nvPr/>
        </p:nvPicPr>
        <p:blipFill rotWithShape="1">
          <a:blip r:embed="rId3">
            <a:alphaModFix amt="50000"/>
          </a:blip>
          <a:srcRect l="2061" r="2061"/>
          <a:stretch/>
        </p:blipFill>
        <p:spPr>
          <a:xfrm>
            <a:off x="0" y="0"/>
            <a:ext cx="9144005" cy="5143496"/>
          </a:xfrm>
          <a:prstGeom prst="rect">
            <a:avLst/>
          </a:prstGeom>
          <a:noFill/>
          <a:ln>
            <a:noFill/>
          </a:ln>
        </p:spPr>
      </p:pic>
      <p:sp>
        <p:nvSpPr>
          <p:cNvPr id="134" name="Google Shape;134;p27"/>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Linguistic Gender Markers</a:t>
            </a:r>
            <a:endParaRPr sz="36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Tomboy</a:t>
            </a:r>
            <a:r>
              <a:rPr lang="en"/>
              <a:t> – Linguistic Gender Markers</a:t>
            </a:r>
            <a:endParaRPr/>
          </a:p>
        </p:txBody>
      </p:sp>
      <p:sp>
        <p:nvSpPr>
          <p:cNvPr id="140" name="Google Shape;14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Grammatical misgendering – “tu es nouveau” rather than “tu es nouvelle”</a:t>
            </a:r>
            <a:endParaRPr/>
          </a:p>
          <a:p>
            <a:pPr marL="457200" lvl="0" indent="-342900" algn="l" rtl="0">
              <a:spcBef>
                <a:spcPts val="0"/>
              </a:spcBef>
              <a:spcAft>
                <a:spcPts val="0"/>
              </a:spcAft>
              <a:buSzPts val="1800"/>
              <a:buChar char="●"/>
            </a:pPr>
            <a:r>
              <a:rPr lang="en"/>
              <a:t>Natural boyishness – cultural markers of femininity are jarring</a:t>
            </a:r>
            <a:endParaRPr/>
          </a:p>
          <a:p>
            <a:pPr marL="457200" lvl="0" indent="-342900" algn="l" rtl="0">
              <a:spcBef>
                <a:spcPts val="0"/>
              </a:spcBef>
              <a:spcAft>
                <a:spcPts val="0"/>
              </a:spcAft>
              <a:buSzPts val="1800"/>
              <a:buChar char="●"/>
            </a:pPr>
            <a:r>
              <a:rPr lang="en"/>
              <a:t>The mother is dominant in her use of female pronouns and language, emphasising the misuse of gendered language – ”ma cherie”</a:t>
            </a:r>
            <a:endParaRPr/>
          </a:p>
          <a:p>
            <a:pPr marL="457200" lvl="0" indent="-342900" algn="l" rtl="0">
              <a:spcBef>
                <a:spcPts val="0"/>
              </a:spcBef>
              <a:spcAft>
                <a:spcPts val="0"/>
              </a:spcAft>
              <a:buSzPts val="1800"/>
              <a:buChar char="●"/>
            </a:pPr>
            <a:r>
              <a:rPr lang="en"/>
              <a:t>Lisa – attempts to prevent the revelation that Laure is anatomically female by shouting “laisse-le”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9"/>
          <p:cNvPicPr preferRelativeResize="0"/>
          <p:nvPr/>
        </p:nvPicPr>
        <p:blipFill rotWithShape="1">
          <a:blip r:embed="rId3">
            <a:alphaModFix amt="50000"/>
          </a:blip>
          <a:srcRect t="11293" b="11301"/>
          <a:stretch/>
        </p:blipFill>
        <p:spPr>
          <a:xfrm>
            <a:off x="0" y="0"/>
            <a:ext cx="9144005" cy="5143497"/>
          </a:xfrm>
          <a:prstGeom prst="rect">
            <a:avLst/>
          </a:prstGeom>
          <a:noFill/>
          <a:ln>
            <a:noFill/>
          </a:ln>
        </p:spPr>
      </p:pic>
      <p:sp>
        <p:nvSpPr>
          <p:cNvPr id="146" name="Google Shape;146;p29"/>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Linguistic Gender Markers</a:t>
            </a:r>
            <a:endParaRPr sz="36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Sphinx</a:t>
            </a:r>
            <a:r>
              <a:rPr lang="en"/>
              <a:t> – Linguistic Gender Markers</a:t>
            </a:r>
            <a:endParaRPr/>
          </a:p>
        </p:txBody>
      </p:sp>
      <p:sp>
        <p:nvSpPr>
          <p:cNvPr id="152" name="Google Shape;15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Removal of grammatical gender</a:t>
            </a:r>
            <a:endParaRPr/>
          </a:p>
          <a:p>
            <a:pPr marL="457200" lvl="0" indent="-342900" algn="l" rtl="0">
              <a:spcBef>
                <a:spcPts val="0"/>
              </a:spcBef>
              <a:spcAft>
                <a:spcPts val="0"/>
              </a:spcAft>
              <a:buSzPts val="1800"/>
              <a:buChar char="●"/>
            </a:pPr>
            <a:r>
              <a:rPr lang="en"/>
              <a:t>Exploration of the freedom of gender removal</a:t>
            </a:r>
            <a:endParaRPr/>
          </a:p>
          <a:p>
            <a:pPr marL="457200" lvl="0" indent="-342900" algn="l" rtl="0">
              <a:spcBef>
                <a:spcPts val="0"/>
              </a:spcBef>
              <a:spcAft>
                <a:spcPts val="0"/>
              </a:spcAft>
              <a:buSzPts val="1800"/>
              <a:buChar char="●"/>
            </a:pPr>
            <a:r>
              <a:rPr lang="en"/>
              <a:t>Relies upon the passe simple and subjunctive</a:t>
            </a:r>
            <a:endParaRPr/>
          </a:p>
          <a:p>
            <a:pPr marL="457200" lvl="0" indent="-342900" algn="l" rtl="0">
              <a:spcBef>
                <a:spcPts val="0"/>
              </a:spcBef>
              <a:spcAft>
                <a:spcPts val="0"/>
              </a:spcAft>
              <a:buSzPts val="1800"/>
              <a:buChar char="●"/>
            </a:pPr>
            <a:r>
              <a:rPr lang="en"/>
              <a:t>Periphery characters are gendered</a:t>
            </a:r>
            <a:endParaRPr/>
          </a:p>
          <a:p>
            <a:pPr marL="914400" lvl="1" indent="-317500" algn="l" rtl="0">
              <a:spcBef>
                <a:spcPts val="0"/>
              </a:spcBef>
              <a:spcAft>
                <a:spcPts val="0"/>
              </a:spcAft>
              <a:buSzPts val="1400"/>
              <a:buChar char="○"/>
            </a:pPr>
            <a:r>
              <a:rPr lang="en"/>
              <a:t>“Her joints, limbs, and torso were bound in black leather … She looked like a gladiator”</a:t>
            </a:r>
            <a:endParaRPr/>
          </a:p>
          <a:p>
            <a:pPr marL="914400" lvl="1" indent="-317500" algn="l" rtl="0">
              <a:spcBef>
                <a:spcPts val="0"/>
              </a:spcBef>
              <a:spcAft>
                <a:spcPts val="0"/>
              </a:spcAft>
              <a:buSzPts val="1400"/>
              <a:buChar char="○"/>
            </a:pPr>
            <a:r>
              <a:rPr lang="en"/>
              <a:t>Suggests gender is a peripheral identity</a:t>
            </a:r>
            <a:endParaRPr/>
          </a:p>
          <a:p>
            <a:pPr marL="914400" lvl="1" indent="-317500" algn="l" rtl="0">
              <a:spcBef>
                <a:spcPts val="0"/>
              </a:spcBef>
              <a:spcAft>
                <a:spcPts val="0"/>
              </a:spcAft>
              <a:buSzPts val="1400"/>
              <a:buChar char="○"/>
            </a:pPr>
            <a:r>
              <a:rPr lang="en"/>
              <a:t>Highlights reductive nature of gender</a:t>
            </a:r>
            <a:endParaRPr/>
          </a:p>
          <a:p>
            <a:pPr marL="457200" lvl="0" indent="-342900" algn="l" rtl="0">
              <a:spcBef>
                <a:spcPts val="0"/>
              </a:spcBef>
              <a:spcAft>
                <a:spcPts val="0"/>
              </a:spcAft>
              <a:buSzPts val="1800"/>
              <a:buChar char="●"/>
            </a:pPr>
            <a:r>
              <a:rPr lang="en"/>
              <a:t>A***</a:t>
            </a:r>
            <a:endParaRPr/>
          </a:p>
          <a:p>
            <a:pPr marL="914400" lvl="1" indent="-317500" algn="l" rtl="0">
              <a:spcBef>
                <a:spcPts val="0"/>
              </a:spcBef>
              <a:spcAft>
                <a:spcPts val="0"/>
              </a:spcAft>
              <a:buSzPts val="1400"/>
              <a:buChar char="○"/>
            </a:pPr>
            <a:r>
              <a:rPr lang="en"/>
              <a:t>Repeats name consistently – much like the gendered peripheral characters, this shows that gender can be reductive and by removing gendered pronouns and language, Garreta highlights individuality</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1131</Words>
  <Application>Microsoft Macintosh PowerPoint</Application>
  <PresentationFormat>On-screen Show (16:9)</PresentationFormat>
  <Paragraphs>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Playfair Display</vt:lpstr>
      <vt:lpstr>Lato</vt:lpstr>
      <vt:lpstr>Calibri</vt:lpstr>
      <vt:lpstr>Arial</vt:lpstr>
      <vt:lpstr>Coral</vt:lpstr>
      <vt:lpstr>Gender Identity: An exploration through Celine Sciama and Anne Garréta  By William Harris and Siena James</vt:lpstr>
      <vt:lpstr>Today:</vt:lpstr>
      <vt:lpstr>Celine Sciamma</vt:lpstr>
      <vt:lpstr>Anne Garréta</vt:lpstr>
      <vt:lpstr>“Gender is the mechanism by which notions of masculine and feminine are produced and naturalized, but gender might very well be the apparatus by which such terms are deconstructed and denaturalized” Butler, Judith (2004) “Gender Regulations” in Undoing Gender (New York: Routledge)</vt:lpstr>
      <vt:lpstr>Linguistic Gender Markers</vt:lpstr>
      <vt:lpstr>Tomboy – Linguistic Gender Markers</vt:lpstr>
      <vt:lpstr>Linguistic Gender Markers</vt:lpstr>
      <vt:lpstr>Sphinx – Linguistic Gender Markers</vt:lpstr>
      <vt:lpstr>Social Embodiment </vt:lpstr>
      <vt:lpstr>Tomboy – Social Embodiment</vt:lpstr>
      <vt:lpstr>The Body</vt:lpstr>
      <vt:lpstr>Sphinx – The Body</vt:lpstr>
      <vt:lpstr>Judith Butler and Gender Performativity</vt:lpstr>
      <vt:lpstr>Garréta and Judith Butler</vt:lpstr>
      <vt:lpstr>Sciama and Judith Butler</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Identity: An exploration through Celine Sciama and Anne Garréta  By William Harris and Siena James</dc:title>
  <cp:lastModifiedBy>Joanne Brueton</cp:lastModifiedBy>
  <cp:revision>1</cp:revision>
  <dcterms:modified xsi:type="dcterms:W3CDTF">2023-03-30T09:37:58Z</dcterms:modified>
</cp:coreProperties>
</file>