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75" r:id="rId2"/>
    <p:sldId id="298" r:id="rId3"/>
    <p:sldId id="284" r:id="rId4"/>
    <p:sldId id="270" r:id="rId5"/>
    <p:sldId id="278" r:id="rId6"/>
    <p:sldId id="281" r:id="rId7"/>
    <p:sldId id="256" r:id="rId8"/>
    <p:sldId id="258" r:id="rId9"/>
    <p:sldId id="260" r:id="rId10"/>
    <p:sldId id="261" r:id="rId11"/>
    <p:sldId id="285" r:id="rId12"/>
    <p:sldId id="263" r:id="rId13"/>
    <p:sldId id="266" r:id="rId14"/>
    <p:sldId id="268" r:id="rId15"/>
    <p:sldId id="262" r:id="rId16"/>
    <p:sldId id="283" r:id="rId17"/>
    <p:sldId id="265" r:id="rId18"/>
    <p:sldId id="288" r:id="rId19"/>
    <p:sldId id="289" r:id="rId20"/>
    <p:sldId id="290" r:id="rId21"/>
    <p:sldId id="291" r:id="rId22"/>
    <p:sldId id="279" r:id="rId23"/>
    <p:sldId id="272" r:id="rId24"/>
    <p:sldId id="276" r:id="rId25"/>
    <p:sldId id="274" r:id="rId26"/>
    <p:sldId id="280" r:id="rId27"/>
    <p:sldId id="286" r:id="rId28"/>
    <p:sldId id="273" r:id="rId29"/>
    <p:sldId id="282" r:id="rId30"/>
    <p:sldId id="277" r:id="rId31"/>
    <p:sldId id="287" r:id="rId32"/>
    <p:sldId id="29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32"/>
    <p:restoredTop sz="86259"/>
  </p:normalViewPr>
  <p:slideViewPr>
    <p:cSldViewPr snapToGrid="0" snapToObjects="1">
      <p:cViewPr varScale="1">
        <p:scale>
          <a:sx n="96" d="100"/>
          <a:sy n="96" d="100"/>
        </p:scale>
        <p:origin x="1368"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C5C068-D430-B840-BBD3-4B9D6B817D6F}" type="datetimeFigureOut">
              <a:rPr lang="en-US" smtClean="0"/>
              <a:t>2/10/25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6F3354-3F07-F749-BAEB-4F4185A417A9}" type="slidenum">
              <a:rPr lang="en-US" smtClean="0"/>
              <a:t>‹#›</a:t>
            </a:fld>
            <a:endParaRPr lang="en-US"/>
          </a:p>
        </p:txBody>
      </p:sp>
    </p:spTree>
    <p:extLst>
      <p:ext uri="{BB962C8B-B14F-4D97-AF65-F5344CB8AC3E}">
        <p14:creationId xmlns:p14="http://schemas.microsoft.com/office/powerpoint/2010/main" val="1759138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The world has made significant progress against HIV/AIDS. Global deaths from AIDS have halved over the past decade.</a:t>
            </a:r>
          </a:p>
          <a:p>
            <a:r>
              <a:rPr lang="en-GB" sz="1200" b="0" i="0" u="none" strike="noStrike" kern="1200" dirty="0">
                <a:solidFill>
                  <a:schemeClr val="tx1"/>
                </a:solidFill>
                <a:effectLst/>
                <a:latin typeface="+mn-lt"/>
                <a:ea typeface="+mn-ea"/>
                <a:cs typeface="+mn-cs"/>
              </a:rPr>
              <a:t>In the visualization we see the global number of deaths from HIV/AIDS in recent decades – this is shown by age group. In the early 2000s – 2004 to 2005 – global deaths reached their peak at almost 2 million per year. </a:t>
            </a:r>
          </a:p>
          <a:p>
            <a:r>
              <a:rPr lang="en-GB" sz="1200" b="0" i="0" u="none" strike="noStrike" kern="1200" dirty="0">
                <a:solidFill>
                  <a:schemeClr val="tx1"/>
                </a:solidFill>
                <a:effectLst/>
                <a:latin typeface="+mn-lt"/>
                <a:ea typeface="+mn-ea"/>
                <a:cs typeface="+mn-cs"/>
              </a:rPr>
              <a:t>Driven mostly by the development and availability of antiretroviral therapy (ART), global deaths have halved since then. In 2017, just under one million died from the disease.</a:t>
            </a:r>
          </a:p>
          <a:p>
            <a:r>
              <a:rPr lang="en-GB" sz="1200" b="0" i="0" u="none" strike="noStrike" kern="1200" dirty="0">
                <a:solidFill>
                  <a:schemeClr val="tx1"/>
                </a:solidFill>
                <a:effectLst/>
                <a:latin typeface="+mn-lt"/>
                <a:ea typeface="+mn-ea"/>
                <a:cs typeface="+mn-cs"/>
              </a:rPr>
              <a:t>You can explore this change for any country or region using the “change country” toggle on the interactive chart.</a:t>
            </a:r>
          </a:p>
          <a:p>
            <a:endParaRPr lang="en-US" dirty="0"/>
          </a:p>
        </p:txBody>
      </p:sp>
      <p:sp>
        <p:nvSpPr>
          <p:cNvPr id="4" name="Slide Number Placeholder 3"/>
          <p:cNvSpPr>
            <a:spLocks noGrp="1"/>
          </p:cNvSpPr>
          <p:nvPr>
            <p:ph type="sldNum" sz="quarter" idx="5"/>
          </p:nvPr>
        </p:nvSpPr>
        <p:spPr/>
        <p:txBody>
          <a:bodyPr/>
          <a:lstStyle/>
          <a:p>
            <a:fld id="{256F3354-3F07-F749-BAEB-4F4185A417A9}" type="slidenum">
              <a:rPr lang="en-US" smtClean="0"/>
              <a:t>10</a:t>
            </a:fld>
            <a:endParaRPr lang="en-US"/>
          </a:p>
        </p:txBody>
      </p:sp>
    </p:spTree>
    <p:extLst>
      <p:ext uri="{BB962C8B-B14F-4D97-AF65-F5344CB8AC3E}">
        <p14:creationId xmlns:p14="http://schemas.microsoft.com/office/powerpoint/2010/main" val="3125148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science operates as if these two ways of medical thinking are compatible, each in fact carries incompatible cultural meanings and political metaphors” (Cindy Patton., </a:t>
            </a:r>
            <a:r>
              <a:rPr lang="en-US" i="1" dirty="0"/>
              <a:t>Inventing AIDS</a:t>
            </a:r>
            <a:r>
              <a:rPr lang="en-US" dirty="0"/>
              <a:t>, 58)</a:t>
            </a:r>
          </a:p>
          <a:p>
            <a:endParaRPr lang="en-US" dirty="0"/>
          </a:p>
        </p:txBody>
      </p:sp>
      <p:sp>
        <p:nvSpPr>
          <p:cNvPr id="4" name="Slide Number Placeholder 3"/>
          <p:cNvSpPr>
            <a:spLocks noGrp="1"/>
          </p:cNvSpPr>
          <p:nvPr>
            <p:ph type="sldNum" sz="quarter" idx="5"/>
          </p:nvPr>
        </p:nvSpPr>
        <p:spPr/>
        <p:txBody>
          <a:bodyPr/>
          <a:lstStyle/>
          <a:p>
            <a:fld id="{256F3354-3F07-F749-BAEB-4F4185A417A9}" type="slidenum">
              <a:rPr lang="en-US" smtClean="0"/>
              <a:t>12</a:t>
            </a:fld>
            <a:endParaRPr lang="en-US"/>
          </a:p>
        </p:txBody>
      </p:sp>
    </p:spTree>
    <p:extLst>
      <p:ext uri="{BB962C8B-B14F-4D97-AF65-F5344CB8AC3E}">
        <p14:creationId xmlns:p14="http://schemas.microsoft.com/office/powerpoint/2010/main" val="2472341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6F3354-3F07-F749-BAEB-4F4185A417A9}" type="slidenum">
              <a:rPr lang="en-US" smtClean="0"/>
              <a:t>17</a:t>
            </a:fld>
            <a:endParaRPr lang="en-US"/>
          </a:p>
        </p:txBody>
      </p:sp>
    </p:spTree>
    <p:extLst>
      <p:ext uri="{BB962C8B-B14F-4D97-AF65-F5344CB8AC3E}">
        <p14:creationId xmlns:p14="http://schemas.microsoft.com/office/powerpoint/2010/main" val="281898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Zaps include not just flooding an agency with phone calls, but the disruption of conferences or meetings (particularly if the press is </a:t>
            </a:r>
            <a:r>
              <a:rPr lang="en-US" dirty="0" err="1"/>
              <a:t>tobe</a:t>
            </a:r>
            <a:r>
              <a:rPr lang="en-US"/>
              <a:t> p</a:t>
            </a:r>
          </a:p>
        </p:txBody>
      </p:sp>
      <p:sp>
        <p:nvSpPr>
          <p:cNvPr id="4" name="Slide Number Placeholder 3"/>
          <p:cNvSpPr>
            <a:spLocks noGrp="1"/>
          </p:cNvSpPr>
          <p:nvPr>
            <p:ph type="sldNum" sz="quarter" idx="5"/>
          </p:nvPr>
        </p:nvSpPr>
        <p:spPr/>
        <p:txBody>
          <a:bodyPr/>
          <a:lstStyle/>
          <a:p>
            <a:fld id="{256F3354-3F07-F749-BAEB-4F4185A417A9}" type="slidenum">
              <a:rPr lang="en-US" smtClean="0"/>
              <a:t>22</a:t>
            </a:fld>
            <a:endParaRPr lang="en-US"/>
          </a:p>
        </p:txBody>
      </p:sp>
    </p:spTree>
    <p:extLst>
      <p:ext uri="{BB962C8B-B14F-4D97-AF65-F5344CB8AC3E}">
        <p14:creationId xmlns:p14="http://schemas.microsoft.com/office/powerpoint/2010/main" val="2666632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a:solidFill>
                  <a:schemeClr val="tx1"/>
                </a:solidFill>
                <a:effectLst/>
                <a:latin typeface="+mn-lt"/>
                <a:ea typeface="+mn-ea"/>
                <a:cs typeface="+mn-cs"/>
              </a:rPr>
              <a:t>Hervé</a:t>
            </a:r>
            <a:r>
              <a:rPr lang="en-GB" sz="1200" kern="1200" dirty="0">
                <a:solidFill>
                  <a:schemeClr val="tx1"/>
                </a:solidFill>
                <a:effectLst/>
                <a:latin typeface="+mn-lt"/>
                <a:ea typeface="+mn-ea"/>
                <a:cs typeface="+mn-cs"/>
              </a:rPr>
              <a:t> Guibert’s AIDS novels, published between 1990 and 1992, were the first</a:t>
            </a:r>
          </a:p>
          <a:p>
            <a:r>
              <a:rPr lang="en-GB" sz="1200" kern="1200" dirty="0">
                <a:solidFill>
                  <a:schemeClr val="tx1"/>
                </a:solidFill>
                <a:effectLst/>
                <a:latin typeface="+mn-lt"/>
                <a:ea typeface="+mn-ea"/>
                <a:cs typeface="+mn-cs"/>
              </a:rPr>
              <a:t>literary testimonies of their kind to enjoy a vast critical and commercial success</a:t>
            </a:r>
          </a:p>
          <a:p>
            <a:r>
              <a:rPr lang="en-GB" sz="1200" kern="1200" dirty="0">
                <a:solidFill>
                  <a:schemeClr val="tx1"/>
                </a:solidFill>
                <a:effectLst/>
                <a:latin typeface="+mn-lt"/>
                <a:ea typeface="+mn-ea"/>
                <a:cs typeface="+mn-cs"/>
              </a:rPr>
              <a:t>in France. Many reasons have been put forward to explain why Guibert became</a:t>
            </a:r>
          </a:p>
          <a:p>
            <a:r>
              <a:rPr lang="en-GB" sz="1200" kern="1200" dirty="0">
                <a:solidFill>
                  <a:schemeClr val="tx1"/>
                </a:solidFill>
                <a:effectLst/>
                <a:latin typeface="+mn-lt"/>
                <a:ea typeface="+mn-ea"/>
                <a:cs typeface="+mn-cs"/>
              </a:rPr>
              <a:t>such a cultural phenomenon. For some, a young, handsome, dying </a:t>
            </a:r>
            <a:r>
              <a:rPr lang="en-GB" sz="1200" kern="1200" dirty="0" err="1">
                <a:solidFill>
                  <a:schemeClr val="tx1"/>
                </a:solidFill>
                <a:effectLst/>
                <a:latin typeface="+mn-lt"/>
                <a:ea typeface="+mn-ea"/>
                <a:cs typeface="+mn-cs"/>
              </a:rPr>
              <a:t>Hervé</a:t>
            </a:r>
            <a:r>
              <a:rPr lang="en-GB" sz="1200" kern="1200" dirty="0">
                <a:solidFill>
                  <a:schemeClr val="tx1"/>
                </a:solidFill>
                <a:effectLst/>
                <a:latin typeface="+mn-lt"/>
                <a:ea typeface="+mn-ea"/>
                <a:cs typeface="+mn-cs"/>
              </a:rPr>
              <a:t> Guibert</a:t>
            </a:r>
          </a:p>
          <a:p>
            <a:r>
              <a:rPr lang="en-GB" sz="1200" kern="1200" dirty="0">
                <a:solidFill>
                  <a:schemeClr val="tx1"/>
                </a:solidFill>
                <a:effectLst/>
                <a:latin typeface="+mn-lt"/>
                <a:ea typeface="+mn-ea"/>
                <a:cs typeface="+mn-cs"/>
              </a:rPr>
              <a:t>embodied something like a romantic ideal of creativity and early death. For</a:t>
            </a:r>
          </a:p>
          <a:p>
            <a:r>
              <a:rPr lang="en-GB" sz="1200" kern="1200" dirty="0">
                <a:solidFill>
                  <a:schemeClr val="tx1"/>
                </a:solidFill>
                <a:effectLst/>
                <a:latin typeface="+mn-lt"/>
                <a:ea typeface="+mn-ea"/>
                <a:cs typeface="+mn-cs"/>
              </a:rPr>
              <a:t>others, he represented a long French literary tradition of first-person introspection</a:t>
            </a:r>
          </a:p>
          <a:p>
            <a:r>
              <a:rPr lang="en-GB" sz="1200" kern="1200" dirty="0">
                <a:solidFill>
                  <a:schemeClr val="tx1"/>
                </a:solidFill>
                <a:effectLst/>
                <a:latin typeface="+mn-lt"/>
                <a:ea typeface="+mn-ea"/>
                <a:cs typeface="+mn-cs"/>
              </a:rPr>
              <a:t>in the face of illness and death. For most, whether they praised or condemned</a:t>
            </a:r>
          </a:p>
          <a:p>
            <a:r>
              <a:rPr lang="en-GB" sz="1200" kern="1200" dirty="0">
                <a:solidFill>
                  <a:schemeClr val="tx1"/>
                </a:solidFill>
                <a:effectLst/>
                <a:latin typeface="+mn-lt"/>
                <a:ea typeface="+mn-ea"/>
                <a:cs typeface="+mn-cs"/>
              </a:rPr>
              <a:t>him for it, Guibert’s contribution was to be found in what he had to say</a:t>
            </a:r>
          </a:p>
          <a:p>
            <a:r>
              <a:rPr lang="en-GB" sz="1200" kern="1200" dirty="0">
                <a:solidFill>
                  <a:schemeClr val="tx1"/>
                </a:solidFill>
                <a:effectLst/>
                <a:latin typeface="+mn-lt"/>
                <a:ea typeface="+mn-ea"/>
                <a:cs typeface="+mn-cs"/>
              </a:rPr>
              <a:t>not about AIDS specifically but about universal human concerns with life, love,</a:t>
            </a:r>
          </a:p>
          <a:p>
            <a:r>
              <a:rPr lang="en-GB" sz="1200" kern="1200" dirty="0">
                <a:solidFill>
                  <a:schemeClr val="tx1"/>
                </a:solidFill>
                <a:effectLst/>
                <a:latin typeface="+mn-lt"/>
                <a:ea typeface="+mn-ea"/>
                <a:cs typeface="+mn-cs"/>
              </a:rPr>
              <a:t>creation, and death. </a:t>
            </a:r>
            <a:endParaRPr lang="en-US" dirty="0"/>
          </a:p>
        </p:txBody>
      </p:sp>
      <p:sp>
        <p:nvSpPr>
          <p:cNvPr id="4" name="Slide Number Placeholder 3"/>
          <p:cNvSpPr>
            <a:spLocks noGrp="1"/>
          </p:cNvSpPr>
          <p:nvPr>
            <p:ph type="sldNum" sz="quarter" idx="5"/>
          </p:nvPr>
        </p:nvSpPr>
        <p:spPr/>
        <p:txBody>
          <a:bodyPr/>
          <a:lstStyle/>
          <a:p>
            <a:fld id="{256F3354-3F07-F749-BAEB-4F4185A417A9}" type="slidenum">
              <a:rPr lang="en-US" smtClean="0"/>
              <a:t>25</a:t>
            </a:fld>
            <a:endParaRPr lang="en-US"/>
          </a:p>
        </p:txBody>
      </p:sp>
    </p:spTree>
    <p:extLst>
      <p:ext uri="{BB962C8B-B14F-4D97-AF65-F5344CB8AC3E}">
        <p14:creationId xmlns:p14="http://schemas.microsoft.com/office/powerpoint/2010/main" val="3614634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7FDC8-A824-5340-8A40-14DEFBC3A84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BF81EA6-00A2-0C45-8DAE-CF03242D6C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B5923F5-0072-DB4E-A3C6-056ECBC350B3}"/>
              </a:ext>
            </a:extLst>
          </p:cNvPr>
          <p:cNvSpPr>
            <a:spLocks noGrp="1"/>
          </p:cNvSpPr>
          <p:nvPr>
            <p:ph type="dt" sz="half" idx="10"/>
          </p:nvPr>
        </p:nvSpPr>
        <p:spPr/>
        <p:txBody>
          <a:bodyPr/>
          <a:lstStyle/>
          <a:p>
            <a:fld id="{60AF5CDE-188C-A949-A175-6EF451250B82}" type="datetimeFigureOut">
              <a:rPr lang="en-US" smtClean="0"/>
              <a:t>2/10/25</a:t>
            </a:fld>
            <a:endParaRPr lang="en-US"/>
          </a:p>
        </p:txBody>
      </p:sp>
      <p:sp>
        <p:nvSpPr>
          <p:cNvPr id="5" name="Footer Placeholder 4">
            <a:extLst>
              <a:ext uri="{FF2B5EF4-FFF2-40B4-BE49-F238E27FC236}">
                <a16:creationId xmlns:a16="http://schemas.microsoft.com/office/drawing/2014/main" id="{B97E3807-C189-C841-8EF7-F074BBFD71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896220-C1F5-DB42-82B6-6B413EE221F2}"/>
              </a:ext>
            </a:extLst>
          </p:cNvPr>
          <p:cNvSpPr>
            <a:spLocks noGrp="1"/>
          </p:cNvSpPr>
          <p:nvPr>
            <p:ph type="sldNum" sz="quarter" idx="12"/>
          </p:nvPr>
        </p:nvSpPr>
        <p:spPr/>
        <p:txBody>
          <a:bodyPr/>
          <a:lstStyle/>
          <a:p>
            <a:fld id="{5FF97EC8-79AC-6F4F-8E25-2A8E629E0A0B}" type="slidenum">
              <a:rPr lang="en-US" smtClean="0"/>
              <a:t>‹#›</a:t>
            </a:fld>
            <a:endParaRPr lang="en-US"/>
          </a:p>
        </p:txBody>
      </p:sp>
    </p:spTree>
    <p:extLst>
      <p:ext uri="{BB962C8B-B14F-4D97-AF65-F5344CB8AC3E}">
        <p14:creationId xmlns:p14="http://schemas.microsoft.com/office/powerpoint/2010/main" val="349790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8ADF9-77D1-7E4C-B5DD-E505DA5B050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6A01A37-BD2E-3C4C-BF3D-4CB66345951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3E8A5FF-F9AD-2B47-BCD5-6FC951EAB74F}"/>
              </a:ext>
            </a:extLst>
          </p:cNvPr>
          <p:cNvSpPr>
            <a:spLocks noGrp="1"/>
          </p:cNvSpPr>
          <p:nvPr>
            <p:ph type="dt" sz="half" idx="10"/>
          </p:nvPr>
        </p:nvSpPr>
        <p:spPr/>
        <p:txBody>
          <a:bodyPr/>
          <a:lstStyle/>
          <a:p>
            <a:fld id="{60AF5CDE-188C-A949-A175-6EF451250B82}" type="datetimeFigureOut">
              <a:rPr lang="en-US" smtClean="0"/>
              <a:t>2/10/25</a:t>
            </a:fld>
            <a:endParaRPr lang="en-US"/>
          </a:p>
        </p:txBody>
      </p:sp>
      <p:sp>
        <p:nvSpPr>
          <p:cNvPr id="5" name="Footer Placeholder 4">
            <a:extLst>
              <a:ext uri="{FF2B5EF4-FFF2-40B4-BE49-F238E27FC236}">
                <a16:creationId xmlns:a16="http://schemas.microsoft.com/office/drawing/2014/main" id="{E724C76F-A7C6-1546-852A-7C58C2A928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A6AFDF-2ABF-8140-9619-2AD32599A52D}"/>
              </a:ext>
            </a:extLst>
          </p:cNvPr>
          <p:cNvSpPr>
            <a:spLocks noGrp="1"/>
          </p:cNvSpPr>
          <p:nvPr>
            <p:ph type="sldNum" sz="quarter" idx="12"/>
          </p:nvPr>
        </p:nvSpPr>
        <p:spPr/>
        <p:txBody>
          <a:bodyPr/>
          <a:lstStyle/>
          <a:p>
            <a:fld id="{5FF97EC8-79AC-6F4F-8E25-2A8E629E0A0B}" type="slidenum">
              <a:rPr lang="en-US" smtClean="0"/>
              <a:t>‹#›</a:t>
            </a:fld>
            <a:endParaRPr lang="en-US"/>
          </a:p>
        </p:txBody>
      </p:sp>
    </p:spTree>
    <p:extLst>
      <p:ext uri="{BB962C8B-B14F-4D97-AF65-F5344CB8AC3E}">
        <p14:creationId xmlns:p14="http://schemas.microsoft.com/office/powerpoint/2010/main" val="3067569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E9BE2C-CAEC-D84E-8A23-F4A018B1907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47DE3AB-C485-3343-A88D-933BD81A0D9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83E321F-E7CA-2B4F-9E17-2A097886E9A5}"/>
              </a:ext>
            </a:extLst>
          </p:cNvPr>
          <p:cNvSpPr>
            <a:spLocks noGrp="1"/>
          </p:cNvSpPr>
          <p:nvPr>
            <p:ph type="dt" sz="half" idx="10"/>
          </p:nvPr>
        </p:nvSpPr>
        <p:spPr/>
        <p:txBody>
          <a:bodyPr/>
          <a:lstStyle/>
          <a:p>
            <a:fld id="{60AF5CDE-188C-A949-A175-6EF451250B82}" type="datetimeFigureOut">
              <a:rPr lang="en-US" smtClean="0"/>
              <a:t>2/10/25</a:t>
            </a:fld>
            <a:endParaRPr lang="en-US"/>
          </a:p>
        </p:txBody>
      </p:sp>
      <p:sp>
        <p:nvSpPr>
          <p:cNvPr id="5" name="Footer Placeholder 4">
            <a:extLst>
              <a:ext uri="{FF2B5EF4-FFF2-40B4-BE49-F238E27FC236}">
                <a16:creationId xmlns:a16="http://schemas.microsoft.com/office/drawing/2014/main" id="{1C4765B1-B83C-6B4D-8AE3-CE33377D89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995451-5924-E347-9903-ABFE1EA88A35}"/>
              </a:ext>
            </a:extLst>
          </p:cNvPr>
          <p:cNvSpPr>
            <a:spLocks noGrp="1"/>
          </p:cNvSpPr>
          <p:nvPr>
            <p:ph type="sldNum" sz="quarter" idx="12"/>
          </p:nvPr>
        </p:nvSpPr>
        <p:spPr/>
        <p:txBody>
          <a:bodyPr/>
          <a:lstStyle/>
          <a:p>
            <a:fld id="{5FF97EC8-79AC-6F4F-8E25-2A8E629E0A0B}" type="slidenum">
              <a:rPr lang="en-US" smtClean="0"/>
              <a:t>‹#›</a:t>
            </a:fld>
            <a:endParaRPr lang="en-US"/>
          </a:p>
        </p:txBody>
      </p:sp>
    </p:spTree>
    <p:extLst>
      <p:ext uri="{BB962C8B-B14F-4D97-AF65-F5344CB8AC3E}">
        <p14:creationId xmlns:p14="http://schemas.microsoft.com/office/powerpoint/2010/main" val="9106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C2AAF-5B4B-BB4A-BBF7-3266C2CF60E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0C3DD0D-0A34-9A48-94DD-2968721C4A8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2C47DE1-D5F8-A849-8B32-73A2E737B27A}"/>
              </a:ext>
            </a:extLst>
          </p:cNvPr>
          <p:cNvSpPr>
            <a:spLocks noGrp="1"/>
          </p:cNvSpPr>
          <p:nvPr>
            <p:ph type="dt" sz="half" idx="10"/>
          </p:nvPr>
        </p:nvSpPr>
        <p:spPr/>
        <p:txBody>
          <a:bodyPr/>
          <a:lstStyle/>
          <a:p>
            <a:fld id="{60AF5CDE-188C-A949-A175-6EF451250B82}" type="datetimeFigureOut">
              <a:rPr lang="en-US" smtClean="0"/>
              <a:t>2/10/25</a:t>
            </a:fld>
            <a:endParaRPr lang="en-US"/>
          </a:p>
        </p:txBody>
      </p:sp>
      <p:sp>
        <p:nvSpPr>
          <p:cNvPr id="5" name="Footer Placeholder 4">
            <a:extLst>
              <a:ext uri="{FF2B5EF4-FFF2-40B4-BE49-F238E27FC236}">
                <a16:creationId xmlns:a16="http://schemas.microsoft.com/office/drawing/2014/main" id="{4D706F1E-7053-CB40-BB88-56E4D11857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79FD8A-30F2-7E4E-B4C6-E705DF91CB2E}"/>
              </a:ext>
            </a:extLst>
          </p:cNvPr>
          <p:cNvSpPr>
            <a:spLocks noGrp="1"/>
          </p:cNvSpPr>
          <p:nvPr>
            <p:ph type="sldNum" sz="quarter" idx="12"/>
          </p:nvPr>
        </p:nvSpPr>
        <p:spPr/>
        <p:txBody>
          <a:bodyPr/>
          <a:lstStyle/>
          <a:p>
            <a:fld id="{5FF97EC8-79AC-6F4F-8E25-2A8E629E0A0B}" type="slidenum">
              <a:rPr lang="en-US" smtClean="0"/>
              <a:t>‹#›</a:t>
            </a:fld>
            <a:endParaRPr lang="en-US"/>
          </a:p>
        </p:txBody>
      </p:sp>
    </p:spTree>
    <p:extLst>
      <p:ext uri="{BB962C8B-B14F-4D97-AF65-F5344CB8AC3E}">
        <p14:creationId xmlns:p14="http://schemas.microsoft.com/office/powerpoint/2010/main" val="350311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F8637-36ED-1948-82A2-2C03C031BFF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132DC41-BBA2-2D44-AD7C-CD7B9736A2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2488297-DD02-874E-A76F-FBE83EF6807F}"/>
              </a:ext>
            </a:extLst>
          </p:cNvPr>
          <p:cNvSpPr>
            <a:spLocks noGrp="1"/>
          </p:cNvSpPr>
          <p:nvPr>
            <p:ph type="dt" sz="half" idx="10"/>
          </p:nvPr>
        </p:nvSpPr>
        <p:spPr/>
        <p:txBody>
          <a:bodyPr/>
          <a:lstStyle/>
          <a:p>
            <a:fld id="{60AF5CDE-188C-A949-A175-6EF451250B82}" type="datetimeFigureOut">
              <a:rPr lang="en-US" smtClean="0"/>
              <a:t>2/10/25</a:t>
            </a:fld>
            <a:endParaRPr lang="en-US"/>
          </a:p>
        </p:txBody>
      </p:sp>
      <p:sp>
        <p:nvSpPr>
          <p:cNvPr id="5" name="Footer Placeholder 4">
            <a:extLst>
              <a:ext uri="{FF2B5EF4-FFF2-40B4-BE49-F238E27FC236}">
                <a16:creationId xmlns:a16="http://schemas.microsoft.com/office/drawing/2014/main" id="{C8A9D8A8-6F7A-BB4C-8A5B-2C953731E4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09A50D-FC69-E54C-95E6-0F0C2B5B39BB}"/>
              </a:ext>
            </a:extLst>
          </p:cNvPr>
          <p:cNvSpPr>
            <a:spLocks noGrp="1"/>
          </p:cNvSpPr>
          <p:nvPr>
            <p:ph type="sldNum" sz="quarter" idx="12"/>
          </p:nvPr>
        </p:nvSpPr>
        <p:spPr/>
        <p:txBody>
          <a:bodyPr/>
          <a:lstStyle/>
          <a:p>
            <a:fld id="{5FF97EC8-79AC-6F4F-8E25-2A8E629E0A0B}" type="slidenum">
              <a:rPr lang="en-US" smtClean="0"/>
              <a:t>‹#›</a:t>
            </a:fld>
            <a:endParaRPr lang="en-US"/>
          </a:p>
        </p:txBody>
      </p:sp>
    </p:spTree>
    <p:extLst>
      <p:ext uri="{BB962C8B-B14F-4D97-AF65-F5344CB8AC3E}">
        <p14:creationId xmlns:p14="http://schemas.microsoft.com/office/powerpoint/2010/main" val="2875893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1258-CC28-DC49-83C1-B80C09F4582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D5602C9-7B22-0647-80FA-DEE8054CDEE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6D2A0BA-ED54-154A-A508-909B9C7140D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2A2B310-43A7-094B-B661-7F395377DB30}"/>
              </a:ext>
            </a:extLst>
          </p:cNvPr>
          <p:cNvSpPr>
            <a:spLocks noGrp="1"/>
          </p:cNvSpPr>
          <p:nvPr>
            <p:ph type="dt" sz="half" idx="10"/>
          </p:nvPr>
        </p:nvSpPr>
        <p:spPr/>
        <p:txBody>
          <a:bodyPr/>
          <a:lstStyle/>
          <a:p>
            <a:fld id="{60AF5CDE-188C-A949-A175-6EF451250B82}" type="datetimeFigureOut">
              <a:rPr lang="en-US" smtClean="0"/>
              <a:t>2/10/25</a:t>
            </a:fld>
            <a:endParaRPr lang="en-US"/>
          </a:p>
        </p:txBody>
      </p:sp>
      <p:sp>
        <p:nvSpPr>
          <p:cNvPr id="6" name="Footer Placeholder 5">
            <a:extLst>
              <a:ext uri="{FF2B5EF4-FFF2-40B4-BE49-F238E27FC236}">
                <a16:creationId xmlns:a16="http://schemas.microsoft.com/office/drawing/2014/main" id="{43D0334D-7369-A549-BF5E-500CCA1E0E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E9B574-652D-E14A-8671-632755D6389F}"/>
              </a:ext>
            </a:extLst>
          </p:cNvPr>
          <p:cNvSpPr>
            <a:spLocks noGrp="1"/>
          </p:cNvSpPr>
          <p:nvPr>
            <p:ph type="sldNum" sz="quarter" idx="12"/>
          </p:nvPr>
        </p:nvSpPr>
        <p:spPr/>
        <p:txBody>
          <a:bodyPr/>
          <a:lstStyle/>
          <a:p>
            <a:fld id="{5FF97EC8-79AC-6F4F-8E25-2A8E629E0A0B}" type="slidenum">
              <a:rPr lang="en-US" smtClean="0"/>
              <a:t>‹#›</a:t>
            </a:fld>
            <a:endParaRPr lang="en-US"/>
          </a:p>
        </p:txBody>
      </p:sp>
    </p:spTree>
    <p:extLst>
      <p:ext uri="{BB962C8B-B14F-4D97-AF65-F5344CB8AC3E}">
        <p14:creationId xmlns:p14="http://schemas.microsoft.com/office/powerpoint/2010/main" val="406588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49BD8-F07C-D042-ABF2-BEE87F8B15A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D3E3A74-D8C8-2441-8416-3870281FCD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F96A481-0D97-2E4E-A82D-BB456658E6C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D5AEDE-4C26-A044-ACB2-FF4A5BA532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8407F63-9ED3-114E-A629-D519999DAA5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E06DF84-C2AD-244B-95DD-B4F1A4371BD9}"/>
              </a:ext>
            </a:extLst>
          </p:cNvPr>
          <p:cNvSpPr>
            <a:spLocks noGrp="1"/>
          </p:cNvSpPr>
          <p:nvPr>
            <p:ph type="dt" sz="half" idx="10"/>
          </p:nvPr>
        </p:nvSpPr>
        <p:spPr/>
        <p:txBody>
          <a:bodyPr/>
          <a:lstStyle/>
          <a:p>
            <a:fld id="{60AF5CDE-188C-A949-A175-6EF451250B82}" type="datetimeFigureOut">
              <a:rPr lang="en-US" smtClean="0"/>
              <a:t>2/10/25</a:t>
            </a:fld>
            <a:endParaRPr lang="en-US"/>
          </a:p>
        </p:txBody>
      </p:sp>
      <p:sp>
        <p:nvSpPr>
          <p:cNvPr id="8" name="Footer Placeholder 7">
            <a:extLst>
              <a:ext uri="{FF2B5EF4-FFF2-40B4-BE49-F238E27FC236}">
                <a16:creationId xmlns:a16="http://schemas.microsoft.com/office/drawing/2014/main" id="{77CCBC23-8770-8743-BA66-22FD525EF3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D35D73-5885-BF4F-9409-AB54CFDA0079}"/>
              </a:ext>
            </a:extLst>
          </p:cNvPr>
          <p:cNvSpPr>
            <a:spLocks noGrp="1"/>
          </p:cNvSpPr>
          <p:nvPr>
            <p:ph type="sldNum" sz="quarter" idx="12"/>
          </p:nvPr>
        </p:nvSpPr>
        <p:spPr/>
        <p:txBody>
          <a:bodyPr/>
          <a:lstStyle/>
          <a:p>
            <a:fld id="{5FF97EC8-79AC-6F4F-8E25-2A8E629E0A0B}" type="slidenum">
              <a:rPr lang="en-US" smtClean="0"/>
              <a:t>‹#›</a:t>
            </a:fld>
            <a:endParaRPr lang="en-US"/>
          </a:p>
        </p:txBody>
      </p:sp>
    </p:spTree>
    <p:extLst>
      <p:ext uri="{BB962C8B-B14F-4D97-AF65-F5344CB8AC3E}">
        <p14:creationId xmlns:p14="http://schemas.microsoft.com/office/powerpoint/2010/main" val="309371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490DF-64F4-2E48-955A-EA947F1CBF1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CBCA417-0F24-1445-AEFD-20ACC93CE637}"/>
              </a:ext>
            </a:extLst>
          </p:cNvPr>
          <p:cNvSpPr>
            <a:spLocks noGrp="1"/>
          </p:cNvSpPr>
          <p:nvPr>
            <p:ph type="dt" sz="half" idx="10"/>
          </p:nvPr>
        </p:nvSpPr>
        <p:spPr/>
        <p:txBody>
          <a:bodyPr/>
          <a:lstStyle/>
          <a:p>
            <a:fld id="{60AF5CDE-188C-A949-A175-6EF451250B82}" type="datetimeFigureOut">
              <a:rPr lang="en-US" smtClean="0"/>
              <a:t>2/10/25</a:t>
            </a:fld>
            <a:endParaRPr lang="en-US"/>
          </a:p>
        </p:txBody>
      </p:sp>
      <p:sp>
        <p:nvSpPr>
          <p:cNvPr id="4" name="Footer Placeholder 3">
            <a:extLst>
              <a:ext uri="{FF2B5EF4-FFF2-40B4-BE49-F238E27FC236}">
                <a16:creationId xmlns:a16="http://schemas.microsoft.com/office/drawing/2014/main" id="{F7125F2E-D9CE-AB45-A731-576A480756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4F706-37BD-F443-B3DD-A306D4415458}"/>
              </a:ext>
            </a:extLst>
          </p:cNvPr>
          <p:cNvSpPr>
            <a:spLocks noGrp="1"/>
          </p:cNvSpPr>
          <p:nvPr>
            <p:ph type="sldNum" sz="quarter" idx="12"/>
          </p:nvPr>
        </p:nvSpPr>
        <p:spPr/>
        <p:txBody>
          <a:bodyPr/>
          <a:lstStyle/>
          <a:p>
            <a:fld id="{5FF97EC8-79AC-6F4F-8E25-2A8E629E0A0B}" type="slidenum">
              <a:rPr lang="en-US" smtClean="0"/>
              <a:t>‹#›</a:t>
            </a:fld>
            <a:endParaRPr lang="en-US"/>
          </a:p>
        </p:txBody>
      </p:sp>
    </p:spTree>
    <p:extLst>
      <p:ext uri="{BB962C8B-B14F-4D97-AF65-F5344CB8AC3E}">
        <p14:creationId xmlns:p14="http://schemas.microsoft.com/office/powerpoint/2010/main" val="2851779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827C31-2111-B043-849D-DF0EA34BBE46}"/>
              </a:ext>
            </a:extLst>
          </p:cNvPr>
          <p:cNvSpPr>
            <a:spLocks noGrp="1"/>
          </p:cNvSpPr>
          <p:nvPr>
            <p:ph type="dt" sz="half" idx="10"/>
          </p:nvPr>
        </p:nvSpPr>
        <p:spPr/>
        <p:txBody>
          <a:bodyPr/>
          <a:lstStyle/>
          <a:p>
            <a:fld id="{60AF5CDE-188C-A949-A175-6EF451250B82}" type="datetimeFigureOut">
              <a:rPr lang="en-US" smtClean="0"/>
              <a:t>2/10/25</a:t>
            </a:fld>
            <a:endParaRPr lang="en-US"/>
          </a:p>
        </p:txBody>
      </p:sp>
      <p:sp>
        <p:nvSpPr>
          <p:cNvPr id="3" name="Footer Placeholder 2">
            <a:extLst>
              <a:ext uri="{FF2B5EF4-FFF2-40B4-BE49-F238E27FC236}">
                <a16:creationId xmlns:a16="http://schemas.microsoft.com/office/drawing/2014/main" id="{3FEDE44C-459F-FC41-93DE-6F3C9535B3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00B9D5-4C39-3A47-86E5-C8D8CC5612D5}"/>
              </a:ext>
            </a:extLst>
          </p:cNvPr>
          <p:cNvSpPr>
            <a:spLocks noGrp="1"/>
          </p:cNvSpPr>
          <p:nvPr>
            <p:ph type="sldNum" sz="quarter" idx="12"/>
          </p:nvPr>
        </p:nvSpPr>
        <p:spPr/>
        <p:txBody>
          <a:bodyPr/>
          <a:lstStyle/>
          <a:p>
            <a:fld id="{5FF97EC8-79AC-6F4F-8E25-2A8E629E0A0B}" type="slidenum">
              <a:rPr lang="en-US" smtClean="0"/>
              <a:t>‹#›</a:t>
            </a:fld>
            <a:endParaRPr lang="en-US"/>
          </a:p>
        </p:txBody>
      </p:sp>
    </p:spTree>
    <p:extLst>
      <p:ext uri="{BB962C8B-B14F-4D97-AF65-F5344CB8AC3E}">
        <p14:creationId xmlns:p14="http://schemas.microsoft.com/office/powerpoint/2010/main" val="3166757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B83B9-9ADE-5A48-8E3D-64C77266963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614FB7D-1575-C54A-84B8-0572979996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B58C549-E144-9443-8F36-1A08E77F9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155C204-B8C5-924A-A199-308DE8E3FA68}"/>
              </a:ext>
            </a:extLst>
          </p:cNvPr>
          <p:cNvSpPr>
            <a:spLocks noGrp="1"/>
          </p:cNvSpPr>
          <p:nvPr>
            <p:ph type="dt" sz="half" idx="10"/>
          </p:nvPr>
        </p:nvSpPr>
        <p:spPr/>
        <p:txBody>
          <a:bodyPr/>
          <a:lstStyle/>
          <a:p>
            <a:fld id="{60AF5CDE-188C-A949-A175-6EF451250B82}" type="datetimeFigureOut">
              <a:rPr lang="en-US" smtClean="0"/>
              <a:t>2/10/25</a:t>
            </a:fld>
            <a:endParaRPr lang="en-US"/>
          </a:p>
        </p:txBody>
      </p:sp>
      <p:sp>
        <p:nvSpPr>
          <p:cNvPr id="6" name="Footer Placeholder 5">
            <a:extLst>
              <a:ext uri="{FF2B5EF4-FFF2-40B4-BE49-F238E27FC236}">
                <a16:creationId xmlns:a16="http://schemas.microsoft.com/office/drawing/2014/main" id="{0827972C-4CE7-2941-8847-3CE5BA09C6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545F69-EFF6-2245-B8BE-5937A59E14B5}"/>
              </a:ext>
            </a:extLst>
          </p:cNvPr>
          <p:cNvSpPr>
            <a:spLocks noGrp="1"/>
          </p:cNvSpPr>
          <p:nvPr>
            <p:ph type="sldNum" sz="quarter" idx="12"/>
          </p:nvPr>
        </p:nvSpPr>
        <p:spPr/>
        <p:txBody>
          <a:bodyPr/>
          <a:lstStyle/>
          <a:p>
            <a:fld id="{5FF97EC8-79AC-6F4F-8E25-2A8E629E0A0B}" type="slidenum">
              <a:rPr lang="en-US" smtClean="0"/>
              <a:t>‹#›</a:t>
            </a:fld>
            <a:endParaRPr lang="en-US"/>
          </a:p>
        </p:txBody>
      </p:sp>
    </p:spTree>
    <p:extLst>
      <p:ext uri="{BB962C8B-B14F-4D97-AF65-F5344CB8AC3E}">
        <p14:creationId xmlns:p14="http://schemas.microsoft.com/office/powerpoint/2010/main" val="4132290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4132B-E9F4-B847-8472-8B6760FCB04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D6DF049-A79E-014A-BD61-2E1CCFE6F8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C8029D-6892-FE46-A8A8-699B63B038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582F12-3A4A-0F41-AA53-7B888EDAD6E7}"/>
              </a:ext>
            </a:extLst>
          </p:cNvPr>
          <p:cNvSpPr>
            <a:spLocks noGrp="1"/>
          </p:cNvSpPr>
          <p:nvPr>
            <p:ph type="dt" sz="half" idx="10"/>
          </p:nvPr>
        </p:nvSpPr>
        <p:spPr/>
        <p:txBody>
          <a:bodyPr/>
          <a:lstStyle/>
          <a:p>
            <a:fld id="{60AF5CDE-188C-A949-A175-6EF451250B82}" type="datetimeFigureOut">
              <a:rPr lang="en-US" smtClean="0"/>
              <a:t>2/10/25</a:t>
            </a:fld>
            <a:endParaRPr lang="en-US"/>
          </a:p>
        </p:txBody>
      </p:sp>
      <p:sp>
        <p:nvSpPr>
          <p:cNvPr id="6" name="Footer Placeholder 5">
            <a:extLst>
              <a:ext uri="{FF2B5EF4-FFF2-40B4-BE49-F238E27FC236}">
                <a16:creationId xmlns:a16="http://schemas.microsoft.com/office/drawing/2014/main" id="{DB28432A-A5DB-4D4B-A9F8-8DA9695C60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19DA2E-9E8F-9740-A94E-B52EE27CED8E}"/>
              </a:ext>
            </a:extLst>
          </p:cNvPr>
          <p:cNvSpPr>
            <a:spLocks noGrp="1"/>
          </p:cNvSpPr>
          <p:nvPr>
            <p:ph type="sldNum" sz="quarter" idx="12"/>
          </p:nvPr>
        </p:nvSpPr>
        <p:spPr/>
        <p:txBody>
          <a:bodyPr/>
          <a:lstStyle/>
          <a:p>
            <a:fld id="{5FF97EC8-79AC-6F4F-8E25-2A8E629E0A0B}" type="slidenum">
              <a:rPr lang="en-US" smtClean="0"/>
              <a:t>‹#›</a:t>
            </a:fld>
            <a:endParaRPr lang="en-US"/>
          </a:p>
        </p:txBody>
      </p:sp>
    </p:spTree>
    <p:extLst>
      <p:ext uri="{BB962C8B-B14F-4D97-AF65-F5344CB8AC3E}">
        <p14:creationId xmlns:p14="http://schemas.microsoft.com/office/powerpoint/2010/main" val="536707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613FD5-5AED-CB48-80BE-CA4CCBA3E6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83354A9-4DF1-E44D-AAD4-467A756159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36AB8D-BFC1-EA41-91AE-E0F8E23D97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F5CDE-188C-A949-A175-6EF451250B82}" type="datetimeFigureOut">
              <a:rPr lang="en-US" smtClean="0"/>
              <a:t>2/10/25</a:t>
            </a:fld>
            <a:endParaRPr lang="en-US"/>
          </a:p>
        </p:txBody>
      </p:sp>
      <p:sp>
        <p:nvSpPr>
          <p:cNvPr id="5" name="Footer Placeholder 4">
            <a:extLst>
              <a:ext uri="{FF2B5EF4-FFF2-40B4-BE49-F238E27FC236}">
                <a16:creationId xmlns:a16="http://schemas.microsoft.com/office/drawing/2014/main" id="{2046ABBC-0F3E-234F-9569-E502F6E1DA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4974D0-5A6E-8C4D-8381-C6B1A73E67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F97EC8-79AC-6F4F-8E25-2A8E629E0A0B}" type="slidenum">
              <a:rPr lang="en-US" smtClean="0"/>
              <a:t>‹#›</a:t>
            </a:fld>
            <a:endParaRPr lang="en-US"/>
          </a:p>
        </p:txBody>
      </p:sp>
    </p:spTree>
    <p:extLst>
      <p:ext uri="{BB962C8B-B14F-4D97-AF65-F5344CB8AC3E}">
        <p14:creationId xmlns:p14="http://schemas.microsoft.com/office/powerpoint/2010/main" val="2826869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4" name="Rectangle 7183">
            <a:extLst>
              <a:ext uri="{FF2B5EF4-FFF2-40B4-BE49-F238E27FC236}">
                <a16:creationId xmlns:a16="http://schemas.microsoft.com/office/drawing/2014/main" id="{2DAA6C16-BF9B-4A3E-BC70-EE6015D4F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10;&#10;Description automatically generated">
            <a:extLst>
              <a:ext uri="{FF2B5EF4-FFF2-40B4-BE49-F238E27FC236}">
                <a16:creationId xmlns:a16="http://schemas.microsoft.com/office/drawing/2014/main" id="{CBDE07B3-B269-1C42-8025-AA84B556F6FA}"/>
              </a:ext>
            </a:extLst>
          </p:cNvPr>
          <p:cNvPicPr>
            <a:picLocks noGrp="1" noChangeAspect="1"/>
          </p:cNvPicPr>
          <p:nvPr>
            <p:ph idx="4294967295"/>
          </p:nvPr>
        </p:nvPicPr>
        <p:blipFill rotWithShape="1">
          <a:blip r:embed="rId2"/>
          <a:srcRect t="4856" r="1" b="21485"/>
          <a:stretch/>
        </p:blipFill>
        <p:spPr>
          <a:xfrm>
            <a:off x="6" y="-1"/>
            <a:ext cx="6000749"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p:spPr>
      </p:pic>
      <p:pic>
        <p:nvPicPr>
          <p:cNvPr id="7170" name="Picture 2" descr="Image result for hervé guibert foucault">
            <a:extLst>
              <a:ext uri="{FF2B5EF4-FFF2-40B4-BE49-F238E27FC236}">
                <a16:creationId xmlns:a16="http://schemas.microsoft.com/office/drawing/2014/main" id="{FF7AA5D5-3277-3E4E-99D2-4210D4EFC1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7" r="1" b="231"/>
          <a:stretch/>
        </p:blipFill>
        <p:spPr bwMode="auto">
          <a:xfrm>
            <a:off x="6191245" y="-1"/>
            <a:ext cx="6000750" cy="3988028"/>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a:noFill/>
          <a:extLst>
            <a:ext uri="{909E8E84-426E-40DD-AFC4-6F175D3DCCD1}">
              <a14:hiddenFill xmlns:a14="http://schemas.microsoft.com/office/drawing/2010/main">
                <a:solidFill>
                  <a:srgbClr val="FFFFFF"/>
                </a:solidFill>
              </a14:hiddenFill>
            </a:ext>
          </a:extLst>
        </p:spPr>
      </p:pic>
      <p:grpSp>
        <p:nvGrpSpPr>
          <p:cNvPr id="7186" name="Group 7185">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7187" name="Freeform: Shape 7186">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88" name="Freeform: Shape 7187">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Rectangle 5">
            <a:extLst>
              <a:ext uri="{FF2B5EF4-FFF2-40B4-BE49-F238E27FC236}">
                <a16:creationId xmlns:a16="http://schemas.microsoft.com/office/drawing/2014/main" id="{D7875AB0-51D8-1848-8970-94430316E69A}"/>
              </a:ext>
            </a:extLst>
          </p:cNvPr>
          <p:cNvSpPr/>
          <p:nvPr/>
        </p:nvSpPr>
        <p:spPr>
          <a:xfrm>
            <a:off x="1200150" y="4743451"/>
            <a:ext cx="10156825" cy="1100228"/>
          </a:xfrm>
          <a:prstGeom prst="rect">
            <a:avLst/>
          </a:prstGeom>
        </p:spPr>
        <p:txBody>
          <a:bodyPr vert="horz" lIns="91440" tIns="45720" rIns="91440" bIns="45720" rtlCol="0">
            <a:normAutofit fontScale="62500" lnSpcReduction="20000"/>
          </a:bodyPr>
          <a:lstStyle/>
          <a:p>
            <a:pPr algn="ctr">
              <a:lnSpc>
                <a:spcPct val="90000"/>
              </a:lnSpc>
              <a:spcAft>
                <a:spcPts val="600"/>
              </a:spcAft>
            </a:pPr>
            <a:br>
              <a:rPr lang="en-US" sz="4400" dirty="0">
                <a:solidFill>
                  <a:schemeClr val="bg1">
                    <a:alpha val="80000"/>
                  </a:schemeClr>
                </a:solidFill>
              </a:rPr>
            </a:br>
            <a:r>
              <a:rPr lang="en-US" sz="4400" dirty="0">
                <a:solidFill>
                  <a:schemeClr val="bg1">
                    <a:alpha val="80000"/>
                  </a:schemeClr>
                </a:solidFill>
              </a:rPr>
              <a:t>AIDS CRISIS I or when a virus becomes a muse: </a:t>
            </a:r>
          </a:p>
          <a:p>
            <a:pPr algn="ctr">
              <a:lnSpc>
                <a:spcPct val="90000"/>
              </a:lnSpc>
              <a:spcAft>
                <a:spcPts val="600"/>
              </a:spcAft>
            </a:pPr>
            <a:r>
              <a:rPr lang="en-US" sz="4400" dirty="0" err="1">
                <a:solidFill>
                  <a:schemeClr val="bg1">
                    <a:alpha val="80000"/>
                  </a:schemeClr>
                </a:solidFill>
              </a:rPr>
              <a:t>Hervé</a:t>
            </a:r>
            <a:r>
              <a:rPr lang="en-US" sz="4400" dirty="0">
                <a:solidFill>
                  <a:schemeClr val="bg1">
                    <a:alpha val="80000"/>
                  </a:schemeClr>
                </a:solidFill>
              </a:rPr>
              <a:t> Guibert (1955 – 1991)</a:t>
            </a:r>
          </a:p>
        </p:txBody>
      </p:sp>
    </p:spTree>
    <p:extLst>
      <p:ext uri="{BB962C8B-B14F-4D97-AF65-F5344CB8AC3E}">
        <p14:creationId xmlns:p14="http://schemas.microsoft.com/office/powerpoint/2010/main" val="3809365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BDEB79-6B10-5847-9ABB-C43154505A3F}"/>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Our world in data: HIV / AIDS in France</a:t>
            </a:r>
          </a:p>
        </p:txBody>
      </p:sp>
      <p:cxnSp>
        <p:nvCxnSpPr>
          <p:cNvPr id="16" name="Straight Connector 1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Chart, line chart&#10;&#10;Description automatically generated">
            <a:extLst>
              <a:ext uri="{FF2B5EF4-FFF2-40B4-BE49-F238E27FC236}">
                <a16:creationId xmlns:a16="http://schemas.microsoft.com/office/drawing/2014/main" id="{DAB495D3-57DE-7446-80F5-D43CB3F33C5C}"/>
              </a:ext>
            </a:extLst>
          </p:cNvPr>
          <p:cNvPicPr>
            <a:picLocks noGrp="1" noChangeAspect="1"/>
          </p:cNvPicPr>
          <p:nvPr>
            <p:ph idx="1"/>
          </p:nvPr>
        </p:nvPicPr>
        <p:blipFill>
          <a:blip r:embed="rId3"/>
          <a:stretch>
            <a:fillRect/>
          </a:stretch>
        </p:blipFill>
        <p:spPr>
          <a:xfrm>
            <a:off x="376548" y="2426818"/>
            <a:ext cx="5365955" cy="3997637"/>
          </a:xfrm>
          <a:prstGeom prst="rect">
            <a:avLst/>
          </a:prstGeom>
        </p:spPr>
      </p:pic>
      <p:cxnSp>
        <p:nvCxnSpPr>
          <p:cNvPr id="18" name="Straight Connector 17">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Picture 8" descr="Chart&#10;&#10;Description automatically generated">
            <a:extLst>
              <a:ext uri="{FF2B5EF4-FFF2-40B4-BE49-F238E27FC236}">
                <a16:creationId xmlns:a16="http://schemas.microsoft.com/office/drawing/2014/main" id="{62CDE000-B024-B346-9301-6A719E963BD2}"/>
              </a:ext>
            </a:extLst>
          </p:cNvPr>
          <p:cNvPicPr>
            <a:picLocks noChangeAspect="1"/>
          </p:cNvPicPr>
          <p:nvPr/>
        </p:nvPicPr>
        <p:blipFill>
          <a:blip r:embed="rId4"/>
          <a:stretch>
            <a:fillRect/>
          </a:stretch>
        </p:blipFill>
        <p:spPr>
          <a:xfrm>
            <a:off x="6462769" y="2426818"/>
            <a:ext cx="5420524" cy="3997637"/>
          </a:xfrm>
          <a:prstGeom prst="rect">
            <a:avLst/>
          </a:prstGeom>
        </p:spPr>
      </p:pic>
    </p:spTree>
    <p:extLst>
      <p:ext uri="{BB962C8B-B14F-4D97-AF65-F5344CB8AC3E}">
        <p14:creationId xmlns:p14="http://schemas.microsoft.com/office/powerpoint/2010/main" val="1130701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28F6D-1885-BD4D-9C67-0C0E32E8139F}"/>
              </a:ext>
            </a:extLst>
          </p:cNvPr>
          <p:cNvSpPr>
            <a:spLocks noGrp="1"/>
          </p:cNvSpPr>
          <p:nvPr>
            <p:ph type="title"/>
          </p:nvPr>
        </p:nvSpPr>
        <p:spPr/>
        <p:txBody>
          <a:bodyPr/>
          <a:lstStyle/>
          <a:p>
            <a:r>
              <a:rPr lang="en-US" dirty="0"/>
              <a:t>Situation in France</a:t>
            </a:r>
          </a:p>
        </p:txBody>
      </p:sp>
      <p:sp>
        <p:nvSpPr>
          <p:cNvPr id="3" name="Content Placeholder 2">
            <a:extLst>
              <a:ext uri="{FF2B5EF4-FFF2-40B4-BE49-F238E27FC236}">
                <a16:creationId xmlns:a16="http://schemas.microsoft.com/office/drawing/2014/main" id="{22BAB4B1-7D09-9647-B6C0-C848ED254E68}"/>
              </a:ext>
            </a:extLst>
          </p:cNvPr>
          <p:cNvSpPr>
            <a:spLocks noGrp="1"/>
          </p:cNvSpPr>
          <p:nvPr>
            <p:ph idx="1"/>
          </p:nvPr>
        </p:nvSpPr>
        <p:spPr/>
        <p:txBody>
          <a:bodyPr>
            <a:normAutofit fontScale="92500" lnSpcReduction="20000"/>
          </a:bodyPr>
          <a:lstStyle/>
          <a:p>
            <a:r>
              <a:rPr lang="en-US" dirty="0"/>
              <a:t>Early 1980s France at forefront of medical research into HIV / AIDS</a:t>
            </a:r>
          </a:p>
          <a:p>
            <a:r>
              <a:rPr lang="en-US" dirty="0"/>
              <a:t>1981: first labelled as GRID (gay-related immune deficiency). By 1981, an epidemiological cluster study in LA attempted to demonstrate it was sexually transmissible.</a:t>
            </a:r>
          </a:p>
          <a:p>
            <a:r>
              <a:rPr lang="en-US" dirty="0"/>
              <a:t>But slow to engage in public debate: silence of the press and government from 1980 – 1984, when AIDS was seen in France as a quintessentially American concern; denial in gay circles (fear of losing freedom post </a:t>
            </a:r>
            <a:r>
              <a:rPr lang="en-US" dirty="0" err="1"/>
              <a:t>Mitterand</a:t>
            </a:r>
            <a:r>
              <a:rPr lang="en-US" dirty="0"/>
              <a:t>); Republican universalism</a:t>
            </a:r>
          </a:p>
          <a:p>
            <a:r>
              <a:rPr lang="en-US" dirty="0"/>
              <a:t>Only in 1987 did it become legal to advertise condoms in France</a:t>
            </a:r>
          </a:p>
          <a:p>
            <a:r>
              <a:rPr lang="en-US" dirty="0" err="1"/>
              <a:t>PaCS</a:t>
            </a:r>
            <a:r>
              <a:rPr lang="en-US" dirty="0"/>
              <a:t> / wider debates about individual and community identities (against the backdrop of a universal citizenship) </a:t>
            </a:r>
          </a:p>
          <a:p>
            <a:r>
              <a:rPr lang="en-US" dirty="0"/>
              <a:t>Post-2000 French Republic has arguably transcended the old limitation of the discourse of Republicanism</a:t>
            </a:r>
          </a:p>
          <a:p>
            <a:endParaRPr lang="en-US" dirty="0"/>
          </a:p>
        </p:txBody>
      </p:sp>
    </p:spTree>
    <p:extLst>
      <p:ext uri="{BB962C8B-B14F-4D97-AF65-F5344CB8AC3E}">
        <p14:creationId xmlns:p14="http://schemas.microsoft.com/office/powerpoint/2010/main" val="3162616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6CAED0A-2A45-4C9C-BCDD-21A8A092C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C2E858-1535-6248-9A10-DA8F371B852A}"/>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kern="1200" dirty="0">
                <a:solidFill>
                  <a:schemeClr val="tx1"/>
                </a:solidFill>
                <a:latin typeface="+mj-lt"/>
                <a:ea typeface="+mj-ea"/>
                <a:cs typeface="+mj-cs"/>
              </a:rPr>
              <a:t>An epidemic of epidemiology or cultural narrative?</a:t>
            </a:r>
          </a:p>
        </p:txBody>
      </p:sp>
      <p:sp>
        <p:nvSpPr>
          <p:cNvPr id="2057" name="Rectangle 205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2" name="Rectangle 205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517A99BD-3C35-C44A-AD3B-B868411682ED}"/>
              </a:ext>
            </a:extLst>
          </p:cNvPr>
          <p:cNvSpPr>
            <a:spLocks noGrp="1"/>
          </p:cNvSpPr>
          <p:nvPr>
            <p:ph sz="half" idx="2"/>
          </p:nvPr>
        </p:nvSpPr>
        <p:spPr>
          <a:xfrm>
            <a:off x="793660" y="2599509"/>
            <a:ext cx="4160725" cy="3598989"/>
          </a:xfrm>
        </p:spPr>
        <p:txBody>
          <a:bodyPr vert="horz" lIns="91440" tIns="45720" rIns="91440" bIns="45720" rtlCol="0" anchor="ctr">
            <a:normAutofit/>
          </a:bodyPr>
          <a:lstStyle/>
          <a:p>
            <a:pPr marL="0"/>
            <a:r>
              <a:rPr lang="en-US" sz="1400" dirty="0"/>
              <a:t>Douglas Crimp: “AIDS does not exist apart from the practices that conceptualize it, represent it, and respond to it. We know AIDS only in and through those practices” (1988, 3)</a:t>
            </a:r>
          </a:p>
          <a:p>
            <a:pPr marL="0"/>
            <a:r>
              <a:rPr lang="en-US" sz="1400" dirty="0"/>
              <a:t>Paula </a:t>
            </a:r>
            <a:r>
              <a:rPr lang="en-US" sz="1400" dirty="0" err="1"/>
              <a:t>Treichler</a:t>
            </a:r>
            <a:r>
              <a:rPr lang="en-US" sz="1400" dirty="0"/>
              <a:t>: “We cannot . . . look ‘through’ language to determine what AIDS ‘really’ is. Rather, we must explore the site where such determinations really occur and intervene at the point where meaning is created: in language […AIDS is an] epidemic of meanings or signification’ (</a:t>
            </a:r>
            <a:r>
              <a:rPr lang="en-US" sz="1400" dirty="0" err="1"/>
              <a:t>Treichler</a:t>
            </a:r>
            <a:r>
              <a:rPr lang="en-US" sz="1400" dirty="0"/>
              <a:t> 1999: 11).</a:t>
            </a:r>
          </a:p>
          <a:p>
            <a:pPr marL="0"/>
            <a:r>
              <a:rPr lang="en-US" sz="1400" dirty="0"/>
              <a:t>Simon Watney: “there is not in fact a single, unified ‘truth’ about AIDS, available to be represented directly and universally or, for that matter, to be misrepresented. . . . AIDS is not only a medical crisis on an unparalleled scale, it involves a crisis of representation itself.”</a:t>
            </a:r>
          </a:p>
          <a:p>
            <a:pPr marL="0"/>
            <a:endParaRPr lang="en-US" sz="1400" dirty="0"/>
          </a:p>
        </p:txBody>
      </p:sp>
      <p:pic>
        <p:nvPicPr>
          <p:cNvPr id="3" name="Picture 2" descr="How to Have Theory in an Epidemic: Cultural Chronicles of AIDS:  Amazon.co.uk: Treichler, Paula A.: 9780822323181: Books">
            <a:extLst>
              <a:ext uri="{FF2B5EF4-FFF2-40B4-BE49-F238E27FC236}">
                <a16:creationId xmlns:a16="http://schemas.microsoft.com/office/drawing/2014/main" id="{CECFFA21-3C00-DBD5-3DC1-0509999027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352" r="3" b="3318"/>
          <a:stretch/>
        </p:blipFill>
        <p:spPr bwMode="auto">
          <a:xfrm>
            <a:off x="5418759" y="2559047"/>
            <a:ext cx="2741805" cy="36394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elancholia and Moralism: Essays on AIDS and Queer Politics (The MIT  Press): Amazon.co.uk: Crimp, Douglas: 9780262532648: Books">
            <a:extLst>
              <a:ext uri="{FF2B5EF4-FFF2-40B4-BE49-F238E27FC236}">
                <a16:creationId xmlns:a16="http://schemas.microsoft.com/office/drawing/2014/main" id="{E039850D-17A4-837B-1687-8D8E2E2237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019" b="762"/>
          <a:stretch/>
        </p:blipFill>
        <p:spPr bwMode="auto">
          <a:xfrm>
            <a:off x="8412616" y="2559047"/>
            <a:ext cx="2743620" cy="3639451"/>
          </a:xfrm>
          <a:prstGeom prst="rect">
            <a:avLst/>
          </a:prstGeom>
          <a:noFill/>
          <a:extLst>
            <a:ext uri="{909E8E84-426E-40DD-AFC4-6F175D3DCCD1}">
              <a14:hiddenFill xmlns:a14="http://schemas.microsoft.com/office/drawing/2010/main">
                <a:solidFill>
                  <a:srgbClr val="FFFFFF"/>
                </a:solidFill>
              </a14:hiddenFill>
            </a:ext>
          </a:extLst>
        </p:spPr>
      </p:pic>
      <p:sp>
        <p:nvSpPr>
          <p:cNvPr id="2061" name="Rectangle 206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5455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EA2180-969A-C14E-8F6D-0A06B158F9DD}"/>
              </a:ext>
            </a:extLst>
          </p:cNvPr>
          <p:cNvSpPr>
            <a:spLocks noGrp="1"/>
          </p:cNvSpPr>
          <p:nvPr>
            <p:ph type="title"/>
          </p:nvPr>
        </p:nvSpPr>
        <p:spPr>
          <a:xfrm>
            <a:off x="836679" y="723898"/>
            <a:ext cx="6002110" cy="1495425"/>
          </a:xfrm>
        </p:spPr>
        <p:txBody>
          <a:bodyPr>
            <a:normAutofit/>
          </a:bodyPr>
          <a:lstStyle/>
          <a:p>
            <a:r>
              <a:rPr lang="en-US" sz="4000"/>
              <a:t>Military Metaphor of AIDS</a:t>
            </a:r>
            <a:endParaRPr lang="en-US" sz="4000" i="1"/>
          </a:p>
        </p:txBody>
      </p:sp>
      <p:sp>
        <p:nvSpPr>
          <p:cNvPr id="3" name="Content Placeholder 2">
            <a:extLst>
              <a:ext uri="{FF2B5EF4-FFF2-40B4-BE49-F238E27FC236}">
                <a16:creationId xmlns:a16="http://schemas.microsoft.com/office/drawing/2014/main" id="{C2A35301-97B3-8B4D-9D6A-0D58CB461984}"/>
              </a:ext>
            </a:extLst>
          </p:cNvPr>
          <p:cNvSpPr>
            <a:spLocks noGrp="1"/>
          </p:cNvSpPr>
          <p:nvPr>
            <p:ph idx="1"/>
          </p:nvPr>
        </p:nvSpPr>
        <p:spPr>
          <a:xfrm>
            <a:off x="836679" y="2022764"/>
            <a:ext cx="6173721" cy="4613563"/>
          </a:xfrm>
        </p:spPr>
        <p:txBody>
          <a:bodyPr>
            <a:normAutofit fontScale="92500" lnSpcReduction="20000"/>
          </a:bodyPr>
          <a:lstStyle/>
          <a:p>
            <a:pPr marL="0" indent="0">
              <a:buNone/>
            </a:pPr>
            <a:r>
              <a:rPr lang="en-US" sz="1800" dirty="0"/>
              <a:t>AIDS has a dual metaphoric genealogy. As a micro- process, it is described as cancer is: an invasion. When the focus is transmission of the disease, an older meta- </a:t>
            </a:r>
            <a:r>
              <a:rPr lang="en-US" sz="1800" dirty="0" err="1"/>
              <a:t>phor</a:t>
            </a:r>
            <a:r>
              <a:rPr lang="en-US" sz="1800" dirty="0"/>
              <a:t>, reminiscent of syphilis, is invoked: pollution.  (One gets it from the blood or sexual fluids of infected people or from contaminated blood products.) But the military metaphors used to describe AIDS have a somewhat different focus from those used in describing cancer […] In the description of AIDS the enemy is what causes the disease, an infectious agent that comes from the outside (p.17)</a:t>
            </a:r>
          </a:p>
          <a:p>
            <a:pPr marL="0" indent="0">
              <a:buNone/>
            </a:pPr>
            <a:r>
              <a:rPr lang="en-GB" sz="1800" dirty="0"/>
              <a:t>“From the beginning the construction of the illness had depended on notions that separated one group of people from another-the sick from the well, people with ARC from people with AIDS, them and us-while implying the imminent dissolution of these distinctions. However hedged, the predictions always sounded fatalistic. (p.18)</a:t>
            </a:r>
          </a:p>
          <a:p>
            <a:pPr marL="0" indent="0">
              <a:buNone/>
            </a:pPr>
            <a:r>
              <a:rPr lang="en-GB" sz="1800" dirty="0"/>
              <a:t>We are not being invaded. T h e body is not a battlefield. T h e ill are neither un- avoidable casualties nor the enemy. We-medicine, society-are not authorized to fight back by any means whatever. . . . About that metaphor, the military one, I would say, if I may paraphrase Lucretius: Give it back to the war-makers. (p.95)</a:t>
            </a:r>
          </a:p>
          <a:p>
            <a:pPr marL="0" indent="0">
              <a:buNone/>
            </a:pPr>
            <a:r>
              <a:rPr lang="en-US" sz="1800" dirty="0"/>
              <a:t>Susan Sontag, </a:t>
            </a:r>
            <a:r>
              <a:rPr lang="en-US" sz="1800" i="1" dirty="0"/>
              <a:t>Illness as metaphor and AIDS as metaphor (</a:t>
            </a:r>
            <a:r>
              <a:rPr lang="en-US" sz="1800" dirty="0"/>
              <a:t>(</a:t>
            </a:r>
            <a:r>
              <a:rPr lang="en-GB" sz="1800" dirty="0"/>
              <a:t>New York : Doubleday, </a:t>
            </a:r>
            <a:r>
              <a:rPr lang="en-US" sz="1800" dirty="0"/>
              <a:t>1990), pp.95</a:t>
            </a:r>
          </a:p>
        </p:txBody>
      </p:sp>
      <p:pic>
        <p:nvPicPr>
          <p:cNvPr id="3074" name="Picture 2" descr="A book cover of a book&#10;&#10;Description automatically generated">
            <a:extLst>
              <a:ext uri="{FF2B5EF4-FFF2-40B4-BE49-F238E27FC236}">
                <a16:creationId xmlns:a16="http://schemas.microsoft.com/office/drawing/2014/main" id="{E9D436CE-A6ED-AB91-3B9F-0B6FE9ABF9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615"/>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858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307EC-A102-3140-8ACB-3F2E51C13436}"/>
              </a:ext>
            </a:extLst>
          </p:cNvPr>
          <p:cNvSpPr>
            <a:spLocks noGrp="1"/>
          </p:cNvSpPr>
          <p:nvPr>
            <p:ph type="title"/>
          </p:nvPr>
        </p:nvSpPr>
        <p:spPr/>
        <p:txBody>
          <a:bodyPr>
            <a:noAutofit/>
          </a:bodyPr>
          <a:lstStyle/>
          <a:p>
            <a:r>
              <a:rPr lang="en-US" sz="3600" dirty="0"/>
              <a:t>Susan Sontag, </a:t>
            </a:r>
            <a:r>
              <a:rPr lang="en-US" sz="3600" i="1" dirty="0"/>
              <a:t>Illness as metaphor and AIDS as metaphor </a:t>
            </a:r>
            <a:r>
              <a:rPr lang="en-US" sz="3600" dirty="0"/>
              <a:t>(</a:t>
            </a:r>
            <a:r>
              <a:rPr lang="en-GB" sz="3600" dirty="0"/>
              <a:t>New York : Doubleday, </a:t>
            </a:r>
            <a:r>
              <a:rPr lang="en-US" sz="3600" dirty="0"/>
              <a:t>1990), pp.72 – 73. </a:t>
            </a:r>
          </a:p>
        </p:txBody>
      </p:sp>
      <p:sp>
        <p:nvSpPr>
          <p:cNvPr id="3" name="Content Placeholder 2">
            <a:extLst>
              <a:ext uri="{FF2B5EF4-FFF2-40B4-BE49-F238E27FC236}">
                <a16:creationId xmlns:a16="http://schemas.microsoft.com/office/drawing/2014/main" id="{A93A7B61-65B1-1D48-871E-3C6372B53BB9}"/>
              </a:ext>
            </a:extLst>
          </p:cNvPr>
          <p:cNvSpPr>
            <a:spLocks noGrp="1"/>
          </p:cNvSpPr>
          <p:nvPr>
            <p:ph idx="1"/>
          </p:nvPr>
        </p:nvSpPr>
        <p:spPr/>
        <p:txBody>
          <a:bodyPr>
            <a:normAutofit lnSpcReduction="10000"/>
          </a:bodyPr>
          <a:lstStyle/>
          <a:p>
            <a:pPr marL="0" indent="0">
              <a:buNone/>
            </a:pPr>
            <a:r>
              <a:rPr lang="en-GB" sz="2400" dirty="0"/>
              <a:t>Now AIDS obliges people to think of sex as having, possibly, the direst consequences: suicide. Or murder.  (There was a trial run for the conversion of sexuality to something dangerous in the widely diffused panic about herpes in the United States in the early 1980s- and herpes in most cases is merely awful, erotically dis- qualifying.) The fear of AIDS imposes on an act whose ideal is an experience of pure </a:t>
            </a:r>
            <a:r>
              <a:rPr lang="en-GB" sz="2400" dirty="0" err="1"/>
              <a:t>presentness</a:t>
            </a:r>
            <a:r>
              <a:rPr lang="en-GB" sz="2400" dirty="0"/>
              <a:t> (and a creation of the future) a relation to the past to be ignored at one's peril. Sex no longer withdraws its partners, if only for a moment, from the social. It cannot be considered just a coupling; it is a chain, a chain of transmission from the past […] fear of sexuality is the new, disease-sponsored register of the universe of fear in which everyone lives [...] Life, blood, sexual fluids – is itself the bearer of contamination. These fluids are potentially lethal. Better to abstain […] self-interest now receives an added benefit of medical prudence</a:t>
            </a:r>
          </a:p>
          <a:p>
            <a:pPr marL="0" indent="0">
              <a:buNone/>
            </a:pPr>
            <a:endParaRPr lang="en-US" sz="2000" dirty="0"/>
          </a:p>
        </p:txBody>
      </p:sp>
    </p:spTree>
    <p:extLst>
      <p:ext uri="{BB962C8B-B14F-4D97-AF65-F5344CB8AC3E}">
        <p14:creationId xmlns:p14="http://schemas.microsoft.com/office/powerpoint/2010/main" val="1885741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389D3E0-BA02-41D3-B2AC-8FD6AA893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F2893D-0B97-E348-BC93-8992193BF02B}"/>
              </a:ext>
            </a:extLst>
          </p:cNvPr>
          <p:cNvSpPr>
            <a:spLocks noGrp="1"/>
          </p:cNvSpPr>
          <p:nvPr>
            <p:ph type="title"/>
          </p:nvPr>
        </p:nvSpPr>
        <p:spPr>
          <a:xfrm>
            <a:off x="838200" y="557189"/>
            <a:ext cx="3966463" cy="5571900"/>
          </a:xfrm>
        </p:spPr>
        <p:txBody>
          <a:bodyPr vert="horz" lIns="91440" tIns="45720" rIns="91440" bIns="45720" rtlCol="0" anchor="ctr">
            <a:normAutofit/>
          </a:bodyPr>
          <a:lstStyle/>
          <a:p>
            <a:r>
              <a:rPr lang="en-US" sz="5200" dirty="0"/>
              <a:t>Michel Foucault, </a:t>
            </a:r>
            <a:r>
              <a:rPr lang="en-US" sz="5200" i="1" dirty="0"/>
              <a:t>The Birth of the Clinic, </a:t>
            </a:r>
          </a:p>
        </p:txBody>
      </p:sp>
      <p:pic>
        <p:nvPicPr>
          <p:cNvPr id="5" name="Content Placeholder 4" descr="Text, letter&#10;&#10;Description automatically generated">
            <a:extLst>
              <a:ext uri="{FF2B5EF4-FFF2-40B4-BE49-F238E27FC236}">
                <a16:creationId xmlns:a16="http://schemas.microsoft.com/office/drawing/2014/main" id="{95F372F9-6FB0-0F4C-A98A-D12424BC6A4C}"/>
              </a:ext>
            </a:extLst>
          </p:cNvPr>
          <p:cNvPicPr>
            <a:picLocks noGrp="1" noChangeAspect="1"/>
          </p:cNvPicPr>
          <p:nvPr>
            <p:ph idx="1"/>
          </p:nvPr>
        </p:nvPicPr>
        <p:blipFill rotWithShape="1">
          <a:blip r:embed="rId2"/>
          <a:srcRect t="1388" r="2" b="750"/>
          <a:stretch/>
        </p:blipFill>
        <p:spPr>
          <a:xfrm>
            <a:off x="5176911" y="720190"/>
            <a:ext cx="6833848" cy="5584353"/>
          </a:xfrm>
          <a:prstGeom prst="rect">
            <a:avLst/>
          </a:prstGeom>
        </p:spPr>
      </p:pic>
    </p:spTree>
    <p:extLst>
      <p:ext uri="{BB962C8B-B14F-4D97-AF65-F5344CB8AC3E}">
        <p14:creationId xmlns:p14="http://schemas.microsoft.com/office/powerpoint/2010/main" val="1087995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AFD78-12AA-2D43-8D95-081CCA7A315C}"/>
              </a:ext>
            </a:extLst>
          </p:cNvPr>
          <p:cNvSpPr>
            <a:spLocks noGrp="1"/>
          </p:cNvSpPr>
          <p:nvPr>
            <p:ph type="title"/>
          </p:nvPr>
        </p:nvSpPr>
        <p:spPr/>
        <p:txBody>
          <a:bodyPr/>
          <a:lstStyle/>
          <a:p>
            <a:r>
              <a:rPr lang="en-US" dirty="0"/>
              <a:t>French lexical inflections of AIDS</a:t>
            </a:r>
          </a:p>
        </p:txBody>
      </p:sp>
      <p:sp>
        <p:nvSpPr>
          <p:cNvPr id="3" name="Content Placeholder 2">
            <a:extLst>
              <a:ext uri="{FF2B5EF4-FFF2-40B4-BE49-F238E27FC236}">
                <a16:creationId xmlns:a16="http://schemas.microsoft.com/office/drawing/2014/main" id="{DB01D513-0527-724D-8909-9AD027C1EC9D}"/>
              </a:ext>
            </a:extLst>
          </p:cNvPr>
          <p:cNvSpPr>
            <a:spLocks noGrp="1"/>
          </p:cNvSpPr>
          <p:nvPr>
            <p:ph idx="1"/>
          </p:nvPr>
        </p:nvSpPr>
        <p:spPr/>
        <p:txBody>
          <a:bodyPr>
            <a:normAutofit fontScale="77500" lnSpcReduction="20000"/>
          </a:bodyPr>
          <a:lstStyle/>
          <a:p>
            <a:r>
              <a:rPr lang="en-US" dirty="0"/>
              <a:t>Surprising cases of mainly gay men suffering with PCP (</a:t>
            </a:r>
            <a:r>
              <a:rPr lang="en-US" dirty="0" err="1"/>
              <a:t>penumoystic</a:t>
            </a:r>
            <a:r>
              <a:rPr lang="en-US" dirty="0"/>
              <a:t> carinii pneumonia which affects immuno-suppressed patients) and KS (Kaposi’s sarcoma, a rare for of skin cancer) in California and New York, a ‘gay cancer’ was reported in June 1981.</a:t>
            </a:r>
          </a:p>
          <a:p>
            <a:r>
              <a:rPr lang="en-US" dirty="0"/>
              <a:t>Acronym AIDS was finally accepted as medical norm in 1982. </a:t>
            </a:r>
          </a:p>
          <a:p>
            <a:r>
              <a:rPr lang="en-US" dirty="0"/>
              <a:t>In France, likewise, the name of the ‘disease’ underwent a series of changes: le cancer gay and la </a:t>
            </a:r>
            <a:r>
              <a:rPr lang="en-US" dirty="0" err="1"/>
              <a:t>peste</a:t>
            </a:r>
            <a:r>
              <a:rPr lang="en-US" dirty="0"/>
              <a:t> rose used in 1983.</a:t>
            </a:r>
          </a:p>
          <a:p>
            <a:r>
              <a:rPr lang="en-US" dirty="0"/>
              <a:t>S.I.D.A – le </a:t>
            </a:r>
            <a:r>
              <a:rPr lang="en-US" dirty="0" err="1"/>
              <a:t>sida</a:t>
            </a:r>
            <a:endParaRPr lang="en-US" dirty="0"/>
          </a:p>
          <a:p>
            <a:r>
              <a:rPr lang="en-US" dirty="0"/>
              <a:t>FN proposing socialism, immigration, drogue / </a:t>
            </a:r>
            <a:r>
              <a:rPr lang="en-US" dirty="0" err="1"/>
              <a:t>délinquance</a:t>
            </a:r>
            <a:r>
              <a:rPr lang="en-US" dirty="0"/>
              <a:t>, </a:t>
            </a:r>
            <a:r>
              <a:rPr lang="en-US" dirty="0" err="1"/>
              <a:t>affairisme</a:t>
            </a:r>
            <a:r>
              <a:rPr lang="en-US" dirty="0"/>
              <a:t> (Socialism, immigration, drugs and delinquency, political and economic racketeering) as the reinvented referents of </a:t>
            </a:r>
            <a:r>
              <a:rPr lang="en-US" dirty="0" err="1"/>
              <a:t>sida</a:t>
            </a:r>
            <a:r>
              <a:rPr lang="en-US" dirty="0"/>
              <a:t> – decadence of modern France</a:t>
            </a:r>
          </a:p>
          <a:p>
            <a:r>
              <a:rPr lang="en-US" dirty="0"/>
              <a:t>Act Up-Paris 1994: 205 – 6 ‘</a:t>
            </a:r>
            <a:r>
              <a:rPr lang="en-US" dirty="0" err="1"/>
              <a:t>homosexualité</a:t>
            </a:r>
            <a:r>
              <a:rPr lang="en-US" dirty="0"/>
              <a:t>, ignorance-innocence-incompetence, viol-violence </a:t>
            </a:r>
            <a:r>
              <a:rPr lang="en-US" dirty="0" err="1"/>
              <a:t>d’une</a:t>
            </a:r>
            <a:r>
              <a:rPr lang="en-US" dirty="0"/>
              <a:t> </a:t>
            </a:r>
            <a:r>
              <a:rPr lang="en-US" dirty="0" err="1"/>
              <a:t>sexualité</a:t>
            </a:r>
            <a:r>
              <a:rPr lang="en-US" dirty="0"/>
              <a:t> multi-</a:t>
            </a:r>
            <a:r>
              <a:rPr lang="en-US" dirty="0" err="1"/>
              <a:t>partenariat</a:t>
            </a:r>
            <a:r>
              <a:rPr lang="en-US" dirty="0"/>
              <a:t>’</a:t>
            </a:r>
          </a:p>
          <a:p>
            <a:r>
              <a:rPr lang="en-US" dirty="0"/>
              <a:t>AIDS – a disease which is not a disease, but a set of potential </a:t>
            </a:r>
          </a:p>
          <a:p>
            <a:endParaRPr lang="en-US" dirty="0"/>
          </a:p>
        </p:txBody>
      </p:sp>
    </p:spTree>
    <p:extLst>
      <p:ext uri="{BB962C8B-B14F-4D97-AF65-F5344CB8AC3E}">
        <p14:creationId xmlns:p14="http://schemas.microsoft.com/office/powerpoint/2010/main" val="3412112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136">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 y="0"/>
            <a:ext cx="7534621"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08B1FD-911C-CB41-BD93-D60216F26812}"/>
              </a:ext>
            </a:extLst>
          </p:cNvPr>
          <p:cNvSpPr>
            <a:spLocks noGrp="1"/>
          </p:cNvSpPr>
          <p:nvPr>
            <p:ph type="title"/>
          </p:nvPr>
        </p:nvSpPr>
        <p:spPr>
          <a:xfrm>
            <a:off x="1150548" y="637763"/>
            <a:ext cx="4940644" cy="1267237"/>
          </a:xfrm>
        </p:spPr>
        <p:txBody>
          <a:bodyPr anchor="t">
            <a:normAutofit/>
          </a:bodyPr>
          <a:lstStyle/>
          <a:p>
            <a:r>
              <a:rPr lang="en-US" sz="4000" dirty="0">
                <a:solidFill>
                  <a:schemeClr val="bg1"/>
                </a:solidFill>
              </a:rPr>
              <a:t>Act up: ZAPS</a:t>
            </a:r>
          </a:p>
        </p:txBody>
      </p:sp>
      <p:sp>
        <p:nvSpPr>
          <p:cNvPr id="139" name="Rectangle 138">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30" y="0"/>
            <a:ext cx="465736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C7E45F96-1292-4827-BBD9-CC1AE3B23B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8990" y="1623500"/>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 ">
            <a:extLst>
              <a:ext uri="{FF2B5EF4-FFF2-40B4-BE49-F238E27FC236}">
                <a16:creationId xmlns:a16="http://schemas.microsoft.com/office/drawing/2014/main" id="{AE66414F-4639-1949-BD16-E8056FF22C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00" r="3362" b="2"/>
          <a:stretch/>
        </p:blipFill>
        <p:spPr bwMode="auto">
          <a:xfrm>
            <a:off x="1150547" y="1991436"/>
            <a:ext cx="5732651" cy="422309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C0BEA91-ED72-BC42-9894-8E2704614196}"/>
              </a:ext>
            </a:extLst>
          </p:cNvPr>
          <p:cNvSpPr>
            <a:spLocks noGrp="1"/>
          </p:cNvSpPr>
          <p:nvPr>
            <p:ph idx="1"/>
          </p:nvPr>
        </p:nvSpPr>
        <p:spPr>
          <a:xfrm>
            <a:off x="8128990" y="1830086"/>
            <a:ext cx="2880334" cy="4384445"/>
          </a:xfrm>
        </p:spPr>
        <p:txBody>
          <a:bodyPr>
            <a:normAutofit fontScale="92500"/>
          </a:bodyPr>
          <a:lstStyle/>
          <a:p>
            <a:pPr marL="0" indent="0">
              <a:buNone/>
            </a:pPr>
            <a:r>
              <a:rPr lang="en-US" sz="1300" dirty="0"/>
              <a:t>The strategy of a group such as ACT UP, for instance, functions at several levels simultaneously, and its dramatic accomplishments, whether in France, in the United States, or elsewhere, are largely due to a systematic awareness and criticism of dominant AIDS representations. </a:t>
            </a:r>
            <a:r>
              <a:rPr lang="en-US" sz="1300" b="1" dirty="0"/>
              <a:t>For ACT UP, reading AIDS is fighting AIDS.</a:t>
            </a:r>
          </a:p>
          <a:p>
            <a:pPr marL="0" indent="0">
              <a:buNone/>
            </a:pPr>
            <a:r>
              <a:rPr lang="en-GB" sz="1300" dirty="0"/>
              <a:t>Act Up-Paris founder Didier Lestrade com- </a:t>
            </a:r>
            <a:r>
              <a:rPr lang="en-GB" sz="1300" dirty="0" err="1"/>
              <a:t>ments</a:t>
            </a:r>
            <a:r>
              <a:rPr lang="en-GB" sz="1300" dirty="0"/>
              <a:t>: "</a:t>
            </a:r>
            <a:r>
              <a:rPr lang="en-GB" sz="1300" dirty="0" err="1"/>
              <a:t>Dissocier</a:t>
            </a:r>
            <a:r>
              <a:rPr lang="en-GB" sz="1300" dirty="0"/>
              <a:t> les deux, </a:t>
            </a:r>
            <a:r>
              <a:rPr lang="en-GB" sz="1300" dirty="0" err="1"/>
              <a:t>c'est</a:t>
            </a:r>
            <a:r>
              <a:rPr lang="en-GB" sz="1300" dirty="0"/>
              <a:t> </a:t>
            </a:r>
            <a:r>
              <a:rPr lang="en-GB" sz="1300" dirty="0" err="1"/>
              <a:t>complètement</a:t>
            </a:r>
            <a:r>
              <a:rPr lang="en-GB" sz="1300" dirty="0"/>
              <a:t> </a:t>
            </a:r>
            <a:r>
              <a:rPr lang="en-GB" sz="1300" dirty="0" err="1"/>
              <a:t>chimérique</a:t>
            </a:r>
            <a:r>
              <a:rPr lang="en-GB" sz="1300" dirty="0"/>
              <a:t>!" (Gai Pied </a:t>
            </a:r>
            <a:r>
              <a:rPr lang="en-GB" sz="1300" dirty="0" err="1"/>
              <a:t>Heb</a:t>
            </a:r>
            <a:r>
              <a:rPr lang="en-GB" sz="1300" dirty="0"/>
              <a:t> - do, 4 April 1991, 52). Just as American chapters of Act Up accused the Reagan and Bush administrations of intentional neglect, Act Up-Paris faults government neglect and indifference for allowing the AIDS epidemic to reach such grave proportions in France.</a:t>
            </a:r>
          </a:p>
          <a:p>
            <a:pPr marL="0" indent="0">
              <a:buNone/>
            </a:pPr>
            <a:endParaRPr lang="en-GB" sz="1300" b="1" dirty="0"/>
          </a:p>
          <a:p>
            <a:pPr marL="0" indent="0">
              <a:buNone/>
            </a:pPr>
            <a:r>
              <a:rPr lang="en-GB" sz="1400" dirty="0"/>
              <a:t>Zaps include not just flooding an agency with phone calls, but the disruption of conferences or meetings (particularly if the press is </a:t>
            </a:r>
            <a:r>
              <a:rPr lang="en-GB" sz="1400" dirty="0" err="1"/>
              <a:t>tobe</a:t>
            </a:r>
            <a:r>
              <a:rPr lang="en-GB" sz="1400" dirty="0"/>
              <a:t> p </a:t>
            </a:r>
          </a:p>
          <a:p>
            <a:pPr marL="0" indent="0">
              <a:buNone/>
            </a:pPr>
            <a:endParaRPr lang="en-US" sz="1300" b="1" dirty="0"/>
          </a:p>
        </p:txBody>
      </p:sp>
    </p:spTree>
    <p:extLst>
      <p:ext uri="{BB962C8B-B14F-4D97-AF65-F5344CB8AC3E}">
        <p14:creationId xmlns:p14="http://schemas.microsoft.com/office/powerpoint/2010/main" val="3632560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4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62268D-75A9-8245-AEE1-D1EEEDD60956}"/>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1993 1</a:t>
            </a:r>
            <a:r>
              <a:rPr lang="en-US" sz="3600" baseline="30000" dirty="0">
                <a:solidFill>
                  <a:srgbClr val="FFFFFF"/>
                </a:solidFill>
              </a:rPr>
              <a:t>st</a:t>
            </a:r>
            <a:r>
              <a:rPr lang="en-US" sz="3600" dirty="0">
                <a:solidFill>
                  <a:srgbClr val="FFFFFF"/>
                </a:solidFill>
              </a:rPr>
              <a:t> December Concorde</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icture containing sky&#10;&#10;Description automatically generated">
            <a:extLst>
              <a:ext uri="{FF2B5EF4-FFF2-40B4-BE49-F238E27FC236}">
                <a16:creationId xmlns:a16="http://schemas.microsoft.com/office/drawing/2014/main" id="{D5F6B3C5-42B7-3945-AE1B-3058AEB21163}"/>
              </a:ext>
            </a:extLst>
          </p:cNvPr>
          <p:cNvPicPr>
            <a:picLocks noGrp="1" noChangeAspect="1"/>
          </p:cNvPicPr>
          <p:nvPr>
            <p:ph idx="1"/>
          </p:nvPr>
        </p:nvPicPr>
        <p:blipFill rotWithShape="1">
          <a:blip r:embed="rId2"/>
          <a:srcRect b="185"/>
          <a:stretch/>
        </p:blipFill>
        <p:spPr>
          <a:xfrm>
            <a:off x="976251" y="942538"/>
            <a:ext cx="7163222" cy="4808332"/>
          </a:xfrm>
          <a:prstGeom prst="rect">
            <a:avLst/>
          </a:prstGeom>
          <a:effectLst/>
        </p:spPr>
      </p:pic>
    </p:spTree>
    <p:extLst>
      <p:ext uri="{BB962C8B-B14F-4D97-AF65-F5344CB8AC3E}">
        <p14:creationId xmlns:p14="http://schemas.microsoft.com/office/powerpoint/2010/main" val="1765722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45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AEDF3B-4B47-854B-B03B-1FDED6732F84}"/>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26 April 1992 – denounces the state for the blood on their hands (inaction)</a:t>
            </a:r>
          </a:p>
        </p:txBody>
      </p:sp>
      <p:sp>
        <p:nvSpPr>
          <p:cNvPr id="137"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 ">
            <a:extLst>
              <a:ext uri="{FF2B5EF4-FFF2-40B4-BE49-F238E27FC236}">
                <a16:creationId xmlns:a16="http://schemas.microsoft.com/office/drawing/2014/main" id="{CDF0797A-1AE3-F449-A345-EA7AE211C1D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368" r="-2" b="-2"/>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17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C288F-6BF7-9990-BD2C-6650EEA6F8D1}"/>
              </a:ext>
            </a:extLst>
          </p:cNvPr>
          <p:cNvSpPr>
            <a:spLocks noGrp="1"/>
          </p:cNvSpPr>
          <p:nvPr>
            <p:ph type="title"/>
          </p:nvPr>
        </p:nvSpPr>
        <p:spPr/>
        <p:txBody>
          <a:bodyPr/>
          <a:lstStyle/>
          <a:p>
            <a:r>
              <a:rPr lang="en-FR" dirty="0"/>
              <a:t>Today’s objectives </a:t>
            </a:r>
          </a:p>
        </p:txBody>
      </p:sp>
      <p:sp>
        <p:nvSpPr>
          <p:cNvPr id="3" name="Content Placeholder 2">
            <a:extLst>
              <a:ext uri="{FF2B5EF4-FFF2-40B4-BE49-F238E27FC236}">
                <a16:creationId xmlns:a16="http://schemas.microsoft.com/office/drawing/2014/main" id="{AD1168FB-F13C-620B-BB9A-53C84CFCAE84}"/>
              </a:ext>
            </a:extLst>
          </p:cNvPr>
          <p:cNvSpPr>
            <a:spLocks noGrp="1"/>
          </p:cNvSpPr>
          <p:nvPr>
            <p:ph idx="1"/>
          </p:nvPr>
        </p:nvSpPr>
        <p:spPr/>
        <p:txBody>
          <a:bodyPr/>
          <a:lstStyle/>
          <a:p>
            <a:r>
              <a:rPr lang="en-FR" sz="2600" dirty="0"/>
              <a:t>Brief recap of queer theory as a form of ‘subjectless critique’</a:t>
            </a:r>
          </a:p>
          <a:p>
            <a:r>
              <a:rPr lang="en-FR" sz="2600" dirty="0"/>
              <a:t>Introduction of the </a:t>
            </a:r>
            <a:r>
              <a:rPr lang="en-US" sz="2600" dirty="0"/>
              <a:t>epistemic conditions for queer to emerge in 1980s based on the AIDS crisis</a:t>
            </a:r>
          </a:p>
          <a:p>
            <a:r>
              <a:rPr lang="en-US" sz="2600" dirty="0"/>
              <a:t>AIDS as </a:t>
            </a:r>
            <a:r>
              <a:rPr lang="en-US" sz="2600" kern="1200" dirty="0">
                <a:solidFill>
                  <a:schemeClr val="tx1"/>
                </a:solidFill>
                <a:ea typeface="+mj-ea"/>
                <a:cs typeface="+mj-cs"/>
              </a:rPr>
              <a:t>epidemiology or cultural narrative (Sontag)</a:t>
            </a:r>
            <a:endParaRPr lang="en-US" sz="2600" dirty="0"/>
          </a:p>
          <a:p>
            <a:r>
              <a:rPr lang="en-US" dirty="0"/>
              <a:t>Act Up Paris</a:t>
            </a:r>
          </a:p>
          <a:p>
            <a:r>
              <a:rPr lang="en-US" dirty="0"/>
              <a:t>Hervé Guibert intro</a:t>
            </a:r>
          </a:p>
          <a:p>
            <a:endParaRPr lang="en-FR" dirty="0"/>
          </a:p>
          <a:p>
            <a:endParaRPr lang="en-FR" dirty="0"/>
          </a:p>
          <a:p>
            <a:endParaRPr lang="en-FR" dirty="0"/>
          </a:p>
        </p:txBody>
      </p:sp>
    </p:spTree>
    <p:extLst>
      <p:ext uri="{BB962C8B-B14F-4D97-AF65-F5344CB8AC3E}">
        <p14:creationId xmlns:p14="http://schemas.microsoft.com/office/powerpoint/2010/main" val="879218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3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CCB305-8620-F440-8C44-52EE9EA0E811}"/>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1994 protest outside Arc de Triomphe</a:t>
            </a:r>
          </a:p>
        </p:txBody>
      </p:sp>
      <p:sp>
        <p:nvSpPr>
          <p:cNvPr id="137"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 ">
            <a:extLst>
              <a:ext uri="{FF2B5EF4-FFF2-40B4-BE49-F238E27FC236}">
                <a16:creationId xmlns:a16="http://schemas.microsoft.com/office/drawing/2014/main" id="{0EF9CD2C-D49C-1B44-ABDD-577FB99342C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4366" b="-2"/>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428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00"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D5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D1AE2A-D989-074D-98A9-7D21BEE683A9}"/>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Stages a fake gay marriage on 5</a:t>
            </a:r>
            <a:r>
              <a:rPr lang="en-US" sz="3600" baseline="30000">
                <a:solidFill>
                  <a:srgbClr val="FFFFFF"/>
                </a:solidFill>
              </a:rPr>
              <a:t>th</a:t>
            </a:r>
            <a:r>
              <a:rPr lang="en-US" sz="3600">
                <a:solidFill>
                  <a:srgbClr val="FFFFFF"/>
                </a:solidFill>
              </a:rPr>
              <a:t> June 2005</a:t>
            </a:r>
          </a:p>
        </p:txBody>
      </p:sp>
      <p:sp>
        <p:nvSpPr>
          <p:cNvPr id="410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 ">
            <a:extLst>
              <a:ext uri="{FF2B5EF4-FFF2-40B4-BE49-F238E27FC236}">
                <a16:creationId xmlns:a16="http://schemas.microsoft.com/office/drawing/2014/main" id="{2666AE24-FA16-1249-BCF2-BD733FDEAC2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368" r="-2" b="-2"/>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824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38E83-8589-F447-8C60-9AD372E5E083}"/>
              </a:ext>
            </a:extLst>
          </p:cNvPr>
          <p:cNvSpPr>
            <a:spLocks noGrp="1"/>
          </p:cNvSpPr>
          <p:nvPr>
            <p:ph type="title"/>
          </p:nvPr>
        </p:nvSpPr>
        <p:spPr/>
        <p:txBody>
          <a:bodyPr/>
          <a:lstStyle/>
          <a:p>
            <a:r>
              <a:rPr lang="en-US" dirty="0"/>
              <a:t>ACT UP-Paris, 176–77</a:t>
            </a:r>
          </a:p>
        </p:txBody>
      </p:sp>
      <p:sp>
        <p:nvSpPr>
          <p:cNvPr id="3" name="Content Placeholder 2">
            <a:extLst>
              <a:ext uri="{FF2B5EF4-FFF2-40B4-BE49-F238E27FC236}">
                <a16:creationId xmlns:a16="http://schemas.microsoft.com/office/drawing/2014/main" id="{F073F040-C490-1044-AE56-D940289855FA}"/>
              </a:ext>
            </a:extLst>
          </p:cNvPr>
          <p:cNvSpPr>
            <a:spLocks noGrp="1"/>
          </p:cNvSpPr>
          <p:nvPr>
            <p:ph idx="1"/>
          </p:nvPr>
        </p:nvSpPr>
        <p:spPr/>
        <p:txBody>
          <a:bodyPr>
            <a:normAutofit fontScale="77500" lnSpcReduction="20000"/>
          </a:bodyPr>
          <a:lstStyle/>
          <a:p>
            <a:pPr marL="0" indent="0">
              <a:buNone/>
            </a:pPr>
            <a:r>
              <a:rPr lang="en-US" dirty="0"/>
              <a:t>Neither </a:t>
            </a:r>
            <a:r>
              <a:rPr lang="en-US" dirty="0" err="1"/>
              <a:t>Hervé</a:t>
            </a:r>
            <a:r>
              <a:rPr lang="en-US" dirty="0"/>
              <a:t> Guibert nor Cyril Collard engage in major reflections on the social origins of AIDS, or on the social conditions of its transmission. AIDS is an outrage for neither one of them. . . . : it is only about their personal destiny as an artist. They never set the problem in concrete terms, hardly even in medical terms, surely never in political terms. AIDS is destiny, it’s fate, and therefore providence, redemption. . . . Whether fueled by compassion or by hatred, all teleological discourse on AIDS plays into the hands of the epidemic.</a:t>
            </a:r>
          </a:p>
          <a:p>
            <a:pPr marL="0" indent="0">
              <a:buNone/>
            </a:pPr>
            <a:endParaRPr lang="en-US" dirty="0"/>
          </a:p>
          <a:p>
            <a:pPr marL="0" indent="0">
              <a:buNone/>
            </a:pPr>
            <a:r>
              <a:rPr lang="en-US" dirty="0"/>
              <a:t>[Ni </a:t>
            </a:r>
            <a:r>
              <a:rPr lang="en-US" dirty="0" err="1"/>
              <a:t>Hervé</a:t>
            </a:r>
            <a:r>
              <a:rPr lang="en-US" dirty="0"/>
              <a:t> Guibert, </a:t>
            </a:r>
            <a:r>
              <a:rPr lang="en-US" dirty="0" err="1"/>
              <a:t>ni</a:t>
            </a:r>
            <a:r>
              <a:rPr lang="en-US" dirty="0"/>
              <a:t> Cyril Collard ne se </a:t>
            </a:r>
            <a:r>
              <a:rPr lang="en-US" dirty="0" err="1"/>
              <a:t>répandent</a:t>
            </a:r>
            <a:r>
              <a:rPr lang="en-US" dirty="0"/>
              <a:t> </a:t>
            </a:r>
            <a:r>
              <a:rPr lang="en-US" dirty="0" err="1"/>
              <a:t>en</a:t>
            </a:r>
            <a:r>
              <a:rPr lang="en-US" dirty="0"/>
              <a:t> </a:t>
            </a:r>
            <a:r>
              <a:rPr lang="en-US" dirty="0" err="1"/>
              <a:t>réflexions</a:t>
            </a:r>
            <a:r>
              <a:rPr lang="en-US" dirty="0"/>
              <a:t> sur les </a:t>
            </a:r>
            <a:r>
              <a:rPr lang="en-US" dirty="0" err="1"/>
              <a:t>origines</a:t>
            </a:r>
            <a:r>
              <a:rPr lang="en-US" dirty="0"/>
              <a:t> </a:t>
            </a:r>
            <a:r>
              <a:rPr lang="en-US" dirty="0" err="1"/>
              <a:t>sociales</a:t>
            </a:r>
            <a:r>
              <a:rPr lang="en-US" dirty="0"/>
              <a:t> du </a:t>
            </a:r>
            <a:r>
              <a:rPr lang="en-US" dirty="0" err="1"/>
              <a:t>sida</a:t>
            </a:r>
            <a:r>
              <a:rPr lang="en-US" dirty="0"/>
              <a:t>, sur les conditions </a:t>
            </a:r>
            <a:r>
              <a:rPr lang="en-US" dirty="0" err="1"/>
              <a:t>sociales</a:t>
            </a:r>
            <a:r>
              <a:rPr lang="en-US" dirty="0"/>
              <a:t> de </a:t>
            </a:r>
            <a:r>
              <a:rPr lang="en-US" dirty="0" err="1"/>
              <a:t>sa</a:t>
            </a:r>
            <a:r>
              <a:rPr lang="en-US" dirty="0"/>
              <a:t> transmission. Ni pour </a:t>
            </a:r>
            <a:r>
              <a:rPr lang="en-US" dirty="0" err="1"/>
              <a:t>l’un</a:t>
            </a:r>
            <a:r>
              <a:rPr lang="en-US" dirty="0"/>
              <a:t>, </a:t>
            </a:r>
            <a:r>
              <a:rPr lang="en-US" dirty="0" err="1"/>
              <a:t>ni</a:t>
            </a:r>
            <a:r>
              <a:rPr lang="en-US" dirty="0"/>
              <a:t> pour </a:t>
            </a:r>
            <a:r>
              <a:rPr lang="en-US" dirty="0" err="1"/>
              <a:t>l’autre</a:t>
            </a:r>
            <a:r>
              <a:rPr lang="en-US" dirty="0"/>
              <a:t>, le </a:t>
            </a:r>
            <a:r>
              <a:rPr lang="en-US" dirty="0" err="1"/>
              <a:t>sida</a:t>
            </a:r>
            <a:r>
              <a:rPr lang="en-US" dirty="0"/>
              <a:t> </a:t>
            </a:r>
            <a:r>
              <a:rPr lang="en-US" dirty="0" err="1"/>
              <a:t>n’est</a:t>
            </a:r>
            <a:r>
              <a:rPr lang="en-US" dirty="0"/>
              <a:t> un </a:t>
            </a:r>
            <a:r>
              <a:rPr lang="en-US" dirty="0" err="1"/>
              <a:t>scandale</a:t>
            </a:r>
            <a:r>
              <a:rPr lang="en-US" dirty="0"/>
              <a:t> . . . . : il ne </a:t>
            </a:r>
            <a:r>
              <a:rPr lang="en-US" dirty="0" err="1"/>
              <a:t>s’agit</a:t>
            </a:r>
            <a:r>
              <a:rPr lang="en-US" dirty="0"/>
              <a:t> que de </a:t>
            </a:r>
            <a:r>
              <a:rPr lang="en-US" dirty="0" err="1"/>
              <a:t>leur</a:t>
            </a:r>
            <a:r>
              <a:rPr lang="en-US" dirty="0"/>
              <a:t> </a:t>
            </a:r>
            <a:r>
              <a:rPr lang="en-US" dirty="0" err="1"/>
              <a:t>destin</a:t>
            </a:r>
            <a:r>
              <a:rPr lang="en-US" dirty="0"/>
              <a:t> </a:t>
            </a:r>
            <a:r>
              <a:rPr lang="en-US" dirty="0" err="1"/>
              <a:t>individuel</a:t>
            </a:r>
            <a:r>
              <a:rPr lang="en-US" dirty="0"/>
              <a:t> de </a:t>
            </a:r>
            <a:r>
              <a:rPr lang="en-US" dirty="0" err="1"/>
              <a:t>créateur</a:t>
            </a:r>
            <a:r>
              <a:rPr lang="en-US" dirty="0"/>
              <a:t>. Jamais la question </a:t>
            </a:r>
            <a:r>
              <a:rPr lang="en-US" dirty="0" err="1"/>
              <a:t>n’est</a:t>
            </a:r>
            <a:r>
              <a:rPr lang="en-US" dirty="0"/>
              <a:t> </a:t>
            </a:r>
            <a:r>
              <a:rPr lang="en-US" dirty="0" err="1"/>
              <a:t>posée</a:t>
            </a:r>
            <a:r>
              <a:rPr lang="en-US" dirty="0"/>
              <a:t> </a:t>
            </a:r>
            <a:r>
              <a:rPr lang="en-US" dirty="0" err="1"/>
              <a:t>en</a:t>
            </a:r>
            <a:r>
              <a:rPr lang="en-US" dirty="0"/>
              <a:t> </a:t>
            </a:r>
            <a:r>
              <a:rPr lang="en-US" dirty="0" err="1"/>
              <a:t>termes</a:t>
            </a:r>
            <a:r>
              <a:rPr lang="en-US" dirty="0"/>
              <a:t> </a:t>
            </a:r>
            <a:r>
              <a:rPr lang="en-US" dirty="0" err="1"/>
              <a:t>concrets</a:t>
            </a:r>
            <a:r>
              <a:rPr lang="en-US" dirty="0"/>
              <a:t>, tout </a:t>
            </a:r>
            <a:r>
              <a:rPr lang="en-US" dirty="0" err="1"/>
              <a:t>juste</a:t>
            </a:r>
            <a:r>
              <a:rPr lang="en-US" dirty="0"/>
              <a:t> </a:t>
            </a:r>
            <a:r>
              <a:rPr lang="en-US" dirty="0" err="1"/>
              <a:t>l’est-elle</a:t>
            </a:r>
            <a:r>
              <a:rPr lang="en-US" dirty="0"/>
              <a:t> </a:t>
            </a:r>
            <a:r>
              <a:rPr lang="en-US" dirty="0" err="1"/>
              <a:t>en</a:t>
            </a:r>
            <a:r>
              <a:rPr lang="en-US" dirty="0"/>
              <a:t> </a:t>
            </a:r>
            <a:r>
              <a:rPr lang="en-US" dirty="0" err="1"/>
              <a:t>termes</a:t>
            </a:r>
            <a:r>
              <a:rPr lang="en-US" dirty="0"/>
              <a:t> </a:t>
            </a:r>
            <a:r>
              <a:rPr lang="en-US" dirty="0" err="1"/>
              <a:t>médicaux</a:t>
            </a:r>
            <a:r>
              <a:rPr lang="en-US" dirty="0"/>
              <a:t>, </a:t>
            </a:r>
            <a:r>
              <a:rPr lang="en-US" dirty="0" err="1"/>
              <a:t>en</a:t>
            </a:r>
            <a:r>
              <a:rPr lang="en-US" dirty="0"/>
              <a:t> </a:t>
            </a:r>
            <a:r>
              <a:rPr lang="en-US" dirty="0" err="1"/>
              <a:t>tous</a:t>
            </a:r>
            <a:r>
              <a:rPr lang="en-US" dirty="0"/>
              <a:t> </a:t>
            </a:r>
            <a:r>
              <a:rPr lang="en-US" dirty="0" err="1"/>
              <a:t>cas</a:t>
            </a:r>
            <a:r>
              <a:rPr lang="en-US" dirty="0"/>
              <a:t> jamais </a:t>
            </a:r>
            <a:r>
              <a:rPr lang="en-US" dirty="0" err="1"/>
              <a:t>en</a:t>
            </a:r>
            <a:r>
              <a:rPr lang="en-US" dirty="0"/>
              <a:t> </a:t>
            </a:r>
            <a:r>
              <a:rPr lang="en-US" dirty="0" err="1"/>
              <a:t>termes</a:t>
            </a:r>
            <a:r>
              <a:rPr lang="en-US" dirty="0"/>
              <a:t> politiques. Le </a:t>
            </a:r>
            <a:r>
              <a:rPr lang="en-US" dirty="0" err="1"/>
              <a:t>sida</a:t>
            </a:r>
            <a:r>
              <a:rPr lang="en-US" dirty="0"/>
              <a:t>, </a:t>
            </a:r>
            <a:r>
              <a:rPr lang="en-US" dirty="0" err="1"/>
              <a:t>c’est</a:t>
            </a:r>
            <a:r>
              <a:rPr lang="en-US" dirty="0"/>
              <a:t> le </a:t>
            </a:r>
            <a:r>
              <a:rPr lang="en-US" dirty="0" err="1"/>
              <a:t>destin</a:t>
            </a:r>
            <a:r>
              <a:rPr lang="en-US" dirty="0"/>
              <a:t>, la </a:t>
            </a:r>
            <a:r>
              <a:rPr lang="en-US" dirty="0" err="1"/>
              <a:t>fatalité</a:t>
            </a:r>
            <a:r>
              <a:rPr lang="en-US" dirty="0"/>
              <a:t>, et </a:t>
            </a:r>
            <a:r>
              <a:rPr lang="en-US" dirty="0" err="1"/>
              <a:t>donc</a:t>
            </a:r>
            <a:r>
              <a:rPr lang="en-US" dirty="0"/>
              <a:t>, la providence, la </a:t>
            </a:r>
            <a:r>
              <a:rPr lang="en-US" dirty="0" err="1"/>
              <a:t>rédemption</a:t>
            </a:r>
            <a:r>
              <a:rPr lang="en-US" dirty="0"/>
              <a:t>. . . . </a:t>
            </a:r>
            <a:r>
              <a:rPr lang="en-US" dirty="0" err="1"/>
              <a:t>Qu’il</a:t>
            </a:r>
            <a:r>
              <a:rPr lang="en-US" dirty="0"/>
              <a:t> </a:t>
            </a:r>
            <a:r>
              <a:rPr lang="en-US" dirty="0" err="1"/>
              <a:t>soit</a:t>
            </a:r>
            <a:r>
              <a:rPr lang="en-US" dirty="0"/>
              <a:t> </a:t>
            </a:r>
            <a:r>
              <a:rPr lang="en-US" dirty="0" err="1"/>
              <a:t>compassionnel</a:t>
            </a:r>
            <a:r>
              <a:rPr lang="en-US" dirty="0"/>
              <a:t> </a:t>
            </a:r>
            <a:r>
              <a:rPr lang="en-US" dirty="0" err="1"/>
              <a:t>ou</a:t>
            </a:r>
            <a:r>
              <a:rPr lang="en-US" dirty="0"/>
              <a:t> </a:t>
            </a:r>
            <a:r>
              <a:rPr lang="en-US" dirty="0" err="1"/>
              <a:t>haineux</a:t>
            </a:r>
            <a:r>
              <a:rPr lang="en-US" dirty="0"/>
              <a:t>, tout </a:t>
            </a:r>
            <a:r>
              <a:rPr lang="en-US" dirty="0" err="1"/>
              <a:t>discours</a:t>
            </a:r>
            <a:r>
              <a:rPr lang="en-US" dirty="0"/>
              <a:t> </a:t>
            </a:r>
            <a:r>
              <a:rPr lang="en-US" dirty="0" err="1"/>
              <a:t>téléologique</a:t>
            </a:r>
            <a:r>
              <a:rPr lang="en-US" dirty="0"/>
              <a:t> sur le </a:t>
            </a:r>
            <a:r>
              <a:rPr lang="en-US" dirty="0" err="1"/>
              <a:t>sida</a:t>
            </a:r>
            <a:r>
              <a:rPr lang="en-US" dirty="0"/>
              <a:t> fait le jeu de </a:t>
            </a:r>
            <a:r>
              <a:rPr lang="en-US" dirty="0" err="1"/>
              <a:t>l’épidémie</a:t>
            </a:r>
            <a:r>
              <a:rPr lang="en-US" dirty="0"/>
              <a:t>. (ACT UP-Paris, 176–77)]</a:t>
            </a:r>
          </a:p>
          <a:p>
            <a:endParaRPr lang="en-US" dirty="0"/>
          </a:p>
          <a:p>
            <a:pPr marL="0" indent="0">
              <a:buNone/>
            </a:pPr>
            <a:endParaRPr lang="en-US" dirty="0"/>
          </a:p>
        </p:txBody>
      </p:sp>
    </p:spTree>
    <p:extLst>
      <p:ext uri="{BB962C8B-B14F-4D97-AF65-F5344CB8AC3E}">
        <p14:creationId xmlns:p14="http://schemas.microsoft.com/office/powerpoint/2010/main" val="626862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Image result for hervé guibert">
            <a:extLst>
              <a:ext uri="{FF2B5EF4-FFF2-40B4-BE49-F238E27FC236}">
                <a16:creationId xmlns:a16="http://schemas.microsoft.com/office/drawing/2014/main" id="{6EDCC3E0-04FC-8146-8FDE-5081253FAE9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346" b="1301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F0B1E6-2D1F-8145-A8E0-E03FC420AC92}"/>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err="1">
                <a:solidFill>
                  <a:schemeClr val="tx1">
                    <a:lumMod val="85000"/>
                    <a:lumOff val="15000"/>
                  </a:schemeClr>
                </a:solidFill>
              </a:rPr>
              <a:t>Hervé</a:t>
            </a:r>
            <a:r>
              <a:rPr lang="en-US" sz="3600" dirty="0">
                <a:solidFill>
                  <a:schemeClr val="tx1">
                    <a:lumMod val="85000"/>
                    <a:lumOff val="15000"/>
                  </a:schemeClr>
                </a:solidFill>
              </a:rPr>
              <a:t> Guibert, 1955 - 1991</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725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D8299-77B4-C644-BE89-F7A40BF4A940}"/>
              </a:ext>
            </a:extLst>
          </p:cNvPr>
          <p:cNvSpPr>
            <a:spLocks noGrp="1"/>
          </p:cNvSpPr>
          <p:nvPr>
            <p:ph type="title"/>
          </p:nvPr>
        </p:nvSpPr>
        <p:spPr/>
        <p:txBody>
          <a:bodyPr/>
          <a:lstStyle/>
          <a:p>
            <a:r>
              <a:rPr lang="en-US" dirty="0" err="1">
                <a:solidFill>
                  <a:schemeClr val="tx1">
                    <a:lumMod val="85000"/>
                    <a:lumOff val="15000"/>
                  </a:schemeClr>
                </a:solidFill>
              </a:rPr>
              <a:t>Hervé</a:t>
            </a:r>
            <a:r>
              <a:rPr lang="en-US" dirty="0">
                <a:solidFill>
                  <a:schemeClr val="tx1">
                    <a:lumMod val="85000"/>
                    <a:lumOff val="15000"/>
                  </a:schemeClr>
                </a:solidFill>
              </a:rPr>
              <a:t> Guibert, 1955 - 1991</a:t>
            </a:r>
            <a:endParaRPr lang="en-US" dirty="0"/>
          </a:p>
        </p:txBody>
      </p:sp>
      <p:sp>
        <p:nvSpPr>
          <p:cNvPr id="3" name="Content Placeholder 2">
            <a:extLst>
              <a:ext uri="{FF2B5EF4-FFF2-40B4-BE49-F238E27FC236}">
                <a16:creationId xmlns:a16="http://schemas.microsoft.com/office/drawing/2014/main" id="{6429B627-A948-284A-B81E-293909A8B10D}"/>
              </a:ext>
            </a:extLst>
          </p:cNvPr>
          <p:cNvSpPr>
            <a:spLocks noGrp="1"/>
          </p:cNvSpPr>
          <p:nvPr>
            <p:ph idx="1"/>
          </p:nvPr>
        </p:nvSpPr>
        <p:spPr/>
        <p:txBody>
          <a:bodyPr>
            <a:normAutofit fontScale="62500" lnSpcReduction="20000"/>
          </a:bodyPr>
          <a:lstStyle/>
          <a:p>
            <a:r>
              <a:rPr lang="en-GB" dirty="0" err="1"/>
              <a:t>Hervé</a:t>
            </a:r>
            <a:r>
              <a:rPr lang="en-GB" dirty="0"/>
              <a:t> Guibert grew up in Paris and La Rochelle. </a:t>
            </a:r>
          </a:p>
          <a:p>
            <a:r>
              <a:rPr lang="en-GB" dirty="0"/>
              <a:t>Mother was a former teacher, and his father was a veterinary inspector who worked at a slaughterhouse. They were conservative, middle class, and disconcertingly obsessed with their son’s hygiene, for which he later repaid them with a shockingly granular tell-all novel, “</a:t>
            </a:r>
            <a:r>
              <a:rPr lang="en-GB" dirty="0" err="1"/>
              <a:t>Mes</a:t>
            </a:r>
            <a:r>
              <a:rPr lang="en-GB" dirty="0"/>
              <a:t> Parents” (1986). </a:t>
            </a:r>
          </a:p>
          <a:p>
            <a:r>
              <a:rPr lang="en-US" dirty="0"/>
              <a:t>Forerunner to other auto-fictional gay writers like Edouard Louis, Garth Greenwell, Ocean </a:t>
            </a:r>
            <a:r>
              <a:rPr lang="en-US" dirty="0" err="1"/>
              <a:t>Vuong</a:t>
            </a:r>
            <a:r>
              <a:rPr lang="en-US" dirty="0"/>
              <a:t>. </a:t>
            </a:r>
          </a:p>
          <a:p>
            <a:r>
              <a:rPr lang="en-GB" dirty="0"/>
              <a:t>Edmund White, who met Guibert in Michel Foucault’s circle, described him as “hyacinthine, ringleted, </a:t>
            </a:r>
            <a:r>
              <a:rPr lang="en-GB" dirty="0" err="1"/>
              <a:t>foggyvoiced</a:t>
            </a:r>
            <a:r>
              <a:rPr lang="en-GB" dirty="0"/>
              <a:t>.” Roland Barthes once tried to sleep with the younger writer, later </a:t>
            </a:r>
            <a:r>
              <a:rPr lang="en-GB" dirty="0" err="1"/>
              <a:t>analyzing</a:t>
            </a:r>
            <a:r>
              <a:rPr lang="en-GB" dirty="0"/>
              <a:t> his rejection in a long, wounded letter. (“By leaving so hurriedly,” Barthes told Guibert, you “constructed me as a seducer.”) Guibert published it.</a:t>
            </a:r>
            <a:endParaRPr lang="en-US" dirty="0"/>
          </a:p>
          <a:p>
            <a:r>
              <a:rPr lang="en-US" dirty="0"/>
              <a:t>Since 1977 he had published many mostly autobiographical novels, as well as short stories, a screenplay, and essays.1 He was also a photographer and photography critic for the daily newspaper Le monde. In the spring of 1990, when </a:t>
            </a:r>
            <a:r>
              <a:rPr lang="en-US" i="1" dirty="0"/>
              <a:t>A </a:t>
            </a:r>
            <a:r>
              <a:rPr lang="en-US" i="1" dirty="0" err="1"/>
              <a:t>l’ami</a:t>
            </a:r>
            <a:r>
              <a:rPr lang="en-US" i="1" dirty="0"/>
              <a:t> </a:t>
            </a:r>
            <a:r>
              <a:rPr lang="en-US" dirty="0"/>
              <a:t>was published, condom ads had been authorized and the first official prevention campaign had taken place only three years before. Aides, the association founded by Michel Foucault’s longtime lover Daniel </a:t>
            </a:r>
            <a:r>
              <a:rPr lang="en-US" dirty="0" err="1"/>
              <a:t>Defert</a:t>
            </a:r>
            <a:r>
              <a:rPr lang="en-US" dirty="0"/>
              <a:t> after the death of the former, was not the huge organization it is today; ACT UP-Paris had come into existence less than a year before and was not yet known to the mainstream public. The only semi-celebrity who had declared publicly that he had AIDS was the essayist and journalist Jean-Paul Aron. And the few AIDS novels or testimonials that had come out were far from being best sellers. But on 16 March 1990, Guibert’s TV appearance on the famous literary talk show Apostrophes made him an overnight media sensation.</a:t>
            </a:r>
          </a:p>
          <a:p>
            <a:pPr marL="0" indent="0">
              <a:buNone/>
            </a:pPr>
            <a:endParaRPr lang="en-US" dirty="0"/>
          </a:p>
        </p:txBody>
      </p:sp>
    </p:spTree>
    <p:extLst>
      <p:ext uri="{BB962C8B-B14F-4D97-AF65-F5344CB8AC3E}">
        <p14:creationId xmlns:p14="http://schemas.microsoft.com/office/powerpoint/2010/main" val="3798725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07BD-B23B-1642-99BD-E70004CD4C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BCBB26D-E91A-FF40-A6CB-688D661751B0}"/>
              </a:ext>
            </a:extLst>
          </p:cNvPr>
          <p:cNvSpPr>
            <a:spLocks noGrp="1"/>
          </p:cNvSpPr>
          <p:nvPr>
            <p:ph idx="1"/>
          </p:nvPr>
        </p:nvSpPr>
        <p:spPr/>
        <p:txBody>
          <a:bodyPr/>
          <a:lstStyle/>
          <a:p>
            <a:endParaRPr lang="en-US"/>
          </a:p>
        </p:txBody>
      </p:sp>
      <p:pic>
        <p:nvPicPr>
          <p:cNvPr id="6148" name="Picture 4" descr="LOEWE PHotoESPA&amp;#209;A Herv&amp;#233; Guibert_Autoportrait, 1976">
            <a:extLst>
              <a:ext uri="{FF2B5EF4-FFF2-40B4-BE49-F238E27FC236}">
                <a16:creationId xmlns:a16="http://schemas.microsoft.com/office/drawing/2014/main" id="{9FED9EC7-7937-AB45-8BDF-D70198841B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7094"/>
            <a:ext cx="12385964" cy="80704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A675068-18E5-3A40-B2DF-F5CC46C07BE0}"/>
              </a:ext>
            </a:extLst>
          </p:cNvPr>
          <p:cNvSpPr/>
          <p:nvPr/>
        </p:nvSpPr>
        <p:spPr>
          <a:xfrm>
            <a:off x="1722100" y="4865316"/>
            <a:ext cx="1931363" cy="369332"/>
          </a:xfrm>
          <a:prstGeom prst="rect">
            <a:avLst/>
          </a:prstGeom>
        </p:spPr>
        <p:txBody>
          <a:bodyPr wrap="none">
            <a:spAutoFit/>
          </a:bodyPr>
          <a:lstStyle/>
          <a:p>
            <a:r>
              <a:rPr lang="en-GB" b="0" i="0" u="none" strike="noStrike" dirty="0" err="1">
                <a:solidFill>
                  <a:schemeClr val="bg1"/>
                </a:solidFill>
                <a:effectLst/>
                <a:latin typeface="Neuzeit Grotesk Regular"/>
              </a:rPr>
              <a:t>Autoportrait</a:t>
            </a:r>
            <a:r>
              <a:rPr lang="en-GB" b="0" i="0" u="none" strike="noStrike" dirty="0">
                <a:solidFill>
                  <a:schemeClr val="bg1"/>
                </a:solidFill>
                <a:effectLst/>
                <a:latin typeface="Neuzeit Grotesk Regular"/>
              </a:rPr>
              <a:t>, 1976</a:t>
            </a:r>
          </a:p>
        </p:txBody>
      </p:sp>
      <p:sp>
        <p:nvSpPr>
          <p:cNvPr id="5" name="TextBox 4">
            <a:extLst>
              <a:ext uri="{FF2B5EF4-FFF2-40B4-BE49-F238E27FC236}">
                <a16:creationId xmlns:a16="http://schemas.microsoft.com/office/drawing/2014/main" id="{4F478BA2-39C1-254D-8F3F-9BE52C2BE930}"/>
              </a:ext>
            </a:extLst>
          </p:cNvPr>
          <p:cNvSpPr txBox="1"/>
          <p:nvPr/>
        </p:nvSpPr>
        <p:spPr>
          <a:xfrm>
            <a:off x="7135091" y="2332907"/>
            <a:ext cx="4876800" cy="4801314"/>
          </a:xfrm>
          <a:prstGeom prst="rect">
            <a:avLst/>
          </a:prstGeom>
          <a:noFill/>
        </p:spPr>
        <p:txBody>
          <a:bodyPr wrap="square" rtlCol="0">
            <a:spAutoFit/>
          </a:bodyPr>
          <a:lstStyle/>
          <a:p>
            <a:r>
              <a:rPr lang="en-GB" dirty="0">
                <a:solidFill>
                  <a:schemeClr val="bg1"/>
                </a:solidFill>
              </a:rPr>
              <a:t>|While recognizing his importance in increasing AIDS awareness in French society, the activists of ACT UP-Paris were prompt to criticize him for ignoring the social and political dimensions of the AIDS crisis, and, in effect, encouraging a universalizing reading of his work that could only be complicit with the epidemic. In the frontlines of the AIDS world, Guibert was often perceived as a </a:t>
            </a:r>
            <a:r>
              <a:rPr lang="en-GB" dirty="0" err="1">
                <a:solidFill>
                  <a:schemeClr val="bg1"/>
                </a:solidFill>
              </a:rPr>
              <a:t>self-centered</a:t>
            </a:r>
            <a:r>
              <a:rPr lang="en-GB" dirty="0">
                <a:solidFill>
                  <a:schemeClr val="bg1"/>
                </a:solidFill>
              </a:rPr>
              <a:t>, self-aggrandizing artist who was of no use in the fight against the epidemic. Hence, ACT UP argued, his immediate, and eminently suspect, canonization: If Guibert could be so easily recuperated by the system responsible for AIDS, it was because he was on the wrong side of the fight, on the side of the disease”, David Caron, </a:t>
            </a:r>
            <a:r>
              <a:rPr lang="en-GB" i="1" dirty="0">
                <a:solidFill>
                  <a:schemeClr val="bg1"/>
                </a:solidFill>
              </a:rPr>
              <a:t>Aids in French Culture</a:t>
            </a:r>
            <a:r>
              <a:rPr lang="en-GB" dirty="0">
                <a:solidFill>
                  <a:schemeClr val="bg1"/>
                </a:solidFill>
              </a:rPr>
              <a:t>, p.112.</a:t>
            </a:r>
          </a:p>
          <a:p>
            <a:endParaRPr lang="en-GB" dirty="0">
              <a:solidFill>
                <a:schemeClr val="bg1"/>
              </a:solidFill>
            </a:endParaRPr>
          </a:p>
        </p:txBody>
      </p:sp>
    </p:spTree>
    <p:extLst>
      <p:ext uri="{BB962C8B-B14F-4D97-AF65-F5344CB8AC3E}">
        <p14:creationId xmlns:p14="http://schemas.microsoft.com/office/powerpoint/2010/main" val="342794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7DBA0-643D-6348-89CD-3615C6CC467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B733803-0239-D34A-A677-2C322E935580}"/>
              </a:ext>
            </a:extLst>
          </p:cNvPr>
          <p:cNvSpPr>
            <a:spLocks noGrp="1"/>
          </p:cNvSpPr>
          <p:nvPr>
            <p:ph idx="1"/>
          </p:nvPr>
        </p:nvSpPr>
        <p:spPr/>
        <p:txBody>
          <a:bodyPr/>
          <a:lstStyle/>
          <a:p>
            <a:r>
              <a:rPr lang="en-GB" dirty="0"/>
              <a:t>Dominique Fernandez states: “AIDS made a great writer out of a gifted but futile </a:t>
            </a:r>
            <a:r>
              <a:rPr lang="en-GB" dirty="0" err="1"/>
              <a:t>Hervé</a:t>
            </a:r>
            <a:r>
              <a:rPr lang="en-GB" dirty="0"/>
              <a:t> Guibert” [“D’un </a:t>
            </a:r>
            <a:r>
              <a:rPr lang="en-GB" dirty="0" err="1"/>
              <a:t>Hervé</a:t>
            </a:r>
            <a:r>
              <a:rPr lang="en-GB" dirty="0"/>
              <a:t> Guibert </a:t>
            </a:r>
            <a:r>
              <a:rPr lang="en-GB" dirty="0" err="1"/>
              <a:t>doué</a:t>
            </a:r>
            <a:r>
              <a:rPr lang="en-GB" dirty="0"/>
              <a:t> </a:t>
            </a:r>
            <a:r>
              <a:rPr lang="en-GB" dirty="0" err="1"/>
              <a:t>mais</a:t>
            </a:r>
            <a:r>
              <a:rPr lang="en-GB" dirty="0"/>
              <a:t> futile le </a:t>
            </a:r>
            <a:r>
              <a:rPr lang="en-GB" dirty="0" err="1"/>
              <a:t>sida</a:t>
            </a:r>
            <a:r>
              <a:rPr lang="en-GB" dirty="0"/>
              <a:t> a fait un grand </a:t>
            </a:r>
            <a:r>
              <a:rPr lang="en-GB" dirty="0" err="1"/>
              <a:t>écrivain</a:t>
            </a:r>
            <a:r>
              <a:rPr lang="en-GB" dirty="0"/>
              <a:t>”].8</a:t>
            </a:r>
          </a:p>
          <a:p>
            <a:pPr marL="0" indent="0">
              <a:buNone/>
            </a:pPr>
            <a:endParaRPr lang="en-US" dirty="0"/>
          </a:p>
        </p:txBody>
      </p:sp>
    </p:spTree>
    <p:extLst>
      <p:ext uri="{BB962C8B-B14F-4D97-AF65-F5344CB8AC3E}">
        <p14:creationId xmlns:p14="http://schemas.microsoft.com/office/powerpoint/2010/main" val="2731400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E7DF6-4791-BE49-875E-AA70279C4532}"/>
              </a:ext>
            </a:extLst>
          </p:cNvPr>
          <p:cNvSpPr>
            <a:spLocks noGrp="1"/>
          </p:cNvSpPr>
          <p:nvPr>
            <p:ph type="title"/>
          </p:nvPr>
        </p:nvSpPr>
        <p:spPr/>
        <p:txBody>
          <a:bodyPr/>
          <a:lstStyle/>
          <a:p>
            <a:r>
              <a:rPr lang="en-US" dirty="0"/>
              <a:t>Edmund White, ‘Love Stories’ in </a:t>
            </a:r>
            <a:r>
              <a:rPr lang="en-US" i="1" dirty="0"/>
              <a:t>To the friend who did not save my life</a:t>
            </a:r>
            <a:r>
              <a:rPr lang="en-US" dirty="0"/>
              <a:t>, p.261.</a:t>
            </a:r>
          </a:p>
        </p:txBody>
      </p:sp>
      <p:sp>
        <p:nvSpPr>
          <p:cNvPr id="3" name="Content Placeholder 2">
            <a:extLst>
              <a:ext uri="{FF2B5EF4-FFF2-40B4-BE49-F238E27FC236}">
                <a16:creationId xmlns:a16="http://schemas.microsoft.com/office/drawing/2014/main" id="{D4B09177-27A3-6F40-9ADB-D30F7CF08DBD}"/>
              </a:ext>
            </a:extLst>
          </p:cNvPr>
          <p:cNvSpPr>
            <a:spLocks noGrp="1"/>
          </p:cNvSpPr>
          <p:nvPr>
            <p:ph idx="1"/>
          </p:nvPr>
        </p:nvSpPr>
        <p:spPr/>
        <p:txBody>
          <a:bodyPr/>
          <a:lstStyle/>
          <a:p>
            <a:pPr marL="0" indent="0">
              <a:buNone/>
            </a:pPr>
            <a:r>
              <a:rPr lang="en-US" dirty="0"/>
              <a:t>In </a:t>
            </a:r>
            <a:r>
              <a:rPr lang="en-US" i="1" dirty="0" err="1"/>
              <a:t>L’Incognito</a:t>
            </a:r>
            <a:r>
              <a:rPr lang="en-US" dirty="0"/>
              <a:t>, which he published about his 2 year stay in Rome at the Villa Medici, ‘he has encounters with hustlers that go nowhere. Almost casually, at the end of this 227 page novel (published in 1989) Guibert mentions he has AIDS, which he jokingly tells the reader he contracted from reading the newspaper. Quick he must have realized that AIDS was not just a medical curiosity or a product of American hysteria but rather his destiny and his subject'</a:t>
            </a:r>
          </a:p>
        </p:txBody>
      </p:sp>
    </p:spTree>
    <p:extLst>
      <p:ext uri="{BB962C8B-B14F-4D97-AF65-F5344CB8AC3E}">
        <p14:creationId xmlns:p14="http://schemas.microsoft.com/office/powerpoint/2010/main" val="809749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F55EA-FD71-CC4F-B01F-D319DED0B452}"/>
              </a:ext>
            </a:extLst>
          </p:cNvPr>
          <p:cNvSpPr>
            <a:spLocks noGrp="1"/>
          </p:cNvSpPr>
          <p:nvPr>
            <p:ph type="title"/>
          </p:nvPr>
        </p:nvSpPr>
        <p:spPr>
          <a:xfrm>
            <a:off x="5214579" y="629266"/>
            <a:ext cx="6422849" cy="1676603"/>
          </a:xfrm>
        </p:spPr>
        <p:txBody>
          <a:bodyPr>
            <a:normAutofit/>
          </a:bodyPr>
          <a:lstStyle/>
          <a:p>
            <a:r>
              <a:rPr lang="en-GB" dirty="0"/>
              <a:t>When a Virus Becomes a Muse</a:t>
            </a:r>
            <a:endParaRPr lang="en-US" i="1" dirty="0"/>
          </a:p>
        </p:txBody>
      </p:sp>
      <p:sp>
        <p:nvSpPr>
          <p:cNvPr id="192" name="Rectangle 191">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Image result for a l'ami qui m'a sauvé la vie">
            <a:extLst>
              <a:ext uri="{FF2B5EF4-FFF2-40B4-BE49-F238E27FC236}">
                <a16:creationId xmlns:a16="http://schemas.microsoft.com/office/drawing/2014/main" id="{D8EE4A54-2065-604F-BD11-9CDC1EB92C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1877"/>
          <a:stretch/>
        </p:blipFill>
        <p:spPr bwMode="auto">
          <a:xfrm>
            <a:off x="649224" y="722376"/>
            <a:ext cx="3337560" cy="5413248"/>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D93D486-9A37-2F42-8337-C31FF73AE578}"/>
              </a:ext>
            </a:extLst>
          </p:cNvPr>
          <p:cNvSpPr>
            <a:spLocks noGrp="1"/>
          </p:cNvSpPr>
          <p:nvPr>
            <p:ph idx="1"/>
          </p:nvPr>
        </p:nvSpPr>
        <p:spPr>
          <a:xfrm>
            <a:off x="5214581" y="2438400"/>
            <a:ext cx="6422848" cy="3785419"/>
          </a:xfrm>
        </p:spPr>
        <p:txBody>
          <a:bodyPr>
            <a:normAutofit/>
          </a:bodyPr>
          <a:lstStyle/>
          <a:p>
            <a:pPr marL="0" indent="0">
              <a:buNone/>
            </a:pPr>
            <a:r>
              <a:rPr lang="en-GB" sz="1400" i="1"/>
              <a:t>To the Friend</a:t>
            </a:r>
            <a:r>
              <a:rPr lang="en-GB" sz="1400"/>
              <a:t> </a:t>
            </a:r>
            <a:r>
              <a:rPr lang="en-GB" sz="1400" i="1"/>
              <a:t>Who Did Not Save My Life </a:t>
            </a:r>
            <a:r>
              <a:rPr lang="en-GB" sz="1400"/>
              <a:t>comprises a series of portraits of friends and lovers whom illness and its spectres torment throughout its one hundred chapters. Marine—based on the actor Isabelle Adjani—is dogged by rumors that she is HIV-positive after a mid-career debacle on the Paris stage. The novel’s titular friend, a cocky, Miami-based pharmaceuticals executive named Bill, brags about his connection to Melvil Mockney (a stand-in for the inventor of the polio vaccine, Jonas Salk), who hopes to introduce immunotherapy to combat HIV/AIDS; both the connection and Mockney’s therapy come to nothing (as Mathieu Lindon recalls in his 2011 memoir </a:t>
            </a:r>
            <a:r>
              <a:rPr lang="en-GB" sz="1400" i="1"/>
              <a:t>Learning What Love Means</a:t>
            </a:r>
            <a:r>
              <a:rPr lang="en-GB" sz="1400"/>
              <a:t>,</a:t>
            </a:r>
            <a:r>
              <a:rPr lang="en-GB" sz="1400" i="1"/>
              <a:t> To the Friend</a:t>
            </a:r>
            <a:r>
              <a:rPr lang="en-GB" sz="1400"/>
              <a:t>’s manuscript was titled </a:t>
            </a:r>
            <a:r>
              <a:rPr lang="en-GB" sz="1400" i="1"/>
              <a:t>Pendes-toi Bill!</a:t>
            </a:r>
            <a:r>
              <a:rPr lang="en-GB" sz="1400"/>
              <a:t> or, </a:t>
            </a:r>
            <a:r>
              <a:rPr lang="en-GB" sz="1400" i="1"/>
              <a:t>Go Fuck Yourself, Bill!</a:t>
            </a:r>
            <a:r>
              <a:rPr lang="en-GB" sz="1400"/>
              <a:t>). Jules and his wife, Berthe—a couple based on Guibert’s longtime lover, Thierry Journo, and his wife, Christine Seemuller—fear not only for themselves but for their children when Jules discovers that he, too, is seropositive. Other sickened men flit by in the novel’s short chapters: sons, boyfriends, brothers, strangers. The central and most arresting portrait is of Guibert’s mentor, the philosopher Muzil, based on Michel Foucault, whose death the writer repeatedly returns to in the first half of the novel.</a:t>
            </a:r>
          </a:p>
          <a:p>
            <a:pPr marL="0" indent="0">
              <a:buNone/>
            </a:pPr>
            <a:endParaRPr lang="en-US" sz="1400"/>
          </a:p>
        </p:txBody>
      </p:sp>
    </p:spTree>
    <p:extLst>
      <p:ext uri="{BB962C8B-B14F-4D97-AF65-F5344CB8AC3E}">
        <p14:creationId xmlns:p14="http://schemas.microsoft.com/office/powerpoint/2010/main" val="95037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BF385-8685-A847-9A73-D68AC0DF0103}"/>
              </a:ext>
            </a:extLst>
          </p:cNvPr>
          <p:cNvSpPr>
            <a:spLocks noGrp="1"/>
          </p:cNvSpPr>
          <p:nvPr>
            <p:ph type="title"/>
          </p:nvPr>
        </p:nvSpPr>
        <p:spPr/>
        <p:txBody>
          <a:bodyPr/>
          <a:lstStyle/>
          <a:p>
            <a:r>
              <a:rPr lang="en-US" dirty="0"/>
              <a:t>James Agar</a:t>
            </a:r>
          </a:p>
        </p:txBody>
      </p:sp>
      <p:sp>
        <p:nvSpPr>
          <p:cNvPr id="3" name="Content Placeholder 2">
            <a:extLst>
              <a:ext uri="{FF2B5EF4-FFF2-40B4-BE49-F238E27FC236}">
                <a16:creationId xmlns:a16="http://schemas.microsoft.com/office/drawing/2014/main" id="{5F1650A1-F29A-8D4D-AFB2-D561EF574C31}"/>
              </a:ext>
            </a:extLst>
          </p:cNvPr>
          <p:cNvSpPr>
            <a:spLocks noGrp="1"/>
          </p:cNvSpPr>
          <p:nvPr>
            <p:ph idx="1"/>
          </p:nvPr>
        </p:nvSpPr>
        <p:spPr/>
        <p:txBody>
          <a:bodyPr>
            <a:normAutofit lnSpcReduction="10000"/>
          </a:bodyPr>
          <a:lstStyle/>
          <a:p>
            <a:pPr marL="0" indent="0">
              <a:buNone/>
            </a:pPr>
            <a:r>
              <a:rPr lang="en-US" dirty="0"/>
              <a:t>Guibert allows us to see the specifically French appropriation of AIDS discourse in the early 1990s while also reminding us, in the increasingly globalized and AIDS averse contemporary queer movement (</a:t>
            </a:r>
            <a:r>
              <a:rPr lang="en-US" dirty="0" err="1"/>
              <a:t>Bersani</a:t>
            </a:r>
            <a:r>
              <a:rPr lang="en-US" dirty="0"/>
              <a:t> and Phillips 2008: 31), that AIDS was always a central constitutive element of queer. Guibert, then, encapsulates a particularly queer moment borne by the collision of sexual politics, theories of gay identity, queer </a:t>
            </a:r>
            <a:r>
              <a:rPr lang="en-US" dirty="0" err="1"/>
              <a:t>disidentity</a:t>
            </a:r>
            <a:r>
              <a:rPr lang="en-US" dirty="0"/>
              <a:t> and AIDS. He becomes a dissident figure, a self-generating textual body fighting not to succumb to the identificatory taxonomies of medical diagnostics. Guibert is best seen as a figure identified in relation to disidentification, an </a:t>
            </a:r>
            <a:r>
              <a:rPr lang="en-US" dirty="0" err="1"/>
              <a:t>autofictional</a:t>
            </a:r>
            <a:r>
              <a:rPr lang="en-US" dirty="0"/>
              <a:t> entity who dramatizes a queer freedom from identity imposition rather than a freedom of gay identity.</a:t>
            </a:r>
          </a:p>
          <a:p>
            <a:pPr marL="0" indent="0">
              <a:buNone/>
            </a:pPr>
            <a:endParaRPr lang="en-US" dirty="0"/>
          </a:p>
        </p:txBody>
      </p:sp>
    </p:spTree>
    <p:extLst>
      <p:ext uri="{BB962C8B-B14F-4D97-AF65-F5344CB8AC3E}">
        <p14:creationId xmlns:p14="http://schemas.microsoft.com/office/powerpoint/2010/main" val="2654510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F92CF-1B31-AC42-8C5F-6F8DAEEFA1C1}"/>
              </a:ext>
            </a:extLst>
          </p:cNvPr>
          <p:cNvSpPr>
            <a:spLocks noGrp="1"/>
          </p:cNvSpPr>
          <p:nvPr>
            <p:ph type="title"/>
          </p:nvPr>
        </p:nvSpPr>
        <p:spPr/>
        <p:txBody>
          <a:bodyPr/>
          <a:lstStyle/>
          <a:p>
            <a:r>
              <a:rPr lang="en-US" dirty="0"/>
              <a:t>Recap of seminal queer theorists</a:t>
            </a:r>
          </a:p>
        </p:txBody>
      </p:sp>
      <p:sp>
        <p:nvSpPr>
          <p:cNvPr id="3" name="Content Placeholder 2">
            <a:extLst>
              <a:ext uri="{FF2B5EF4-FFF2-40B4-BE49-F238E27FC236}">
                <a16:creationId xmlns:a16="http://schemas.microsoft.com/office/drawing/2014/main" id="{F7D609B3-A097-EE4D-A51C-C8016222B6E3}"/>
              </a:ext>
            </a:extLst>
          </p:cNvPr>
          <p:cNvSpPr>
            <a:spLocks noGrp="1"/>
          </p:cNvSpPr>
          <p:nvPr>
            <p:ph idx="1"/>
          </p:nvPr>
        </p:nvSpPr>
        <p:spPr/>
        <p:txBody>
          <a:bodyPr>
            <a:normAutofit/>
          </a:bodyPr>
          <a:lstStyle/>
          <a:p>
            <a:r>
              <a:rPr lang="en-US" sz="2400" dirty="0"/>
              <a:t>Foucault: Sexual acts add up to the imposition of sexual identity, then subject to inquiry, surveillance and knowledge, a subject position which is also an object of knowledge. </a:t>
            </a:r>
          </a:p>
          <a:p>
            <a:r>
              <a:rPr lang="en-US" sz="2400" dirty="0"/>
              <a:t>From activity to identity, from noun to verb: Move away from seeing homosexuality as a condition whose causes can be traced and </a:t>
            </a:r>
            <a:r>
              <a:rPr lang="en-US" sz="2400" dirty="0" err="1"/>
              <a:t>analysed</a:t>
            </a:r>
            <a:r>
              <a:rPr lang="en-US" sz="2400" dirty="0"/>
              <a:t>, to understanding how it has developed as a social role that has developed historically.</a:t>
            </a:r>
          </a:p>
          <a:p>
            <a:r>
              <a:rPr lang="en-US" sz="2400" dirty="0"/>
              <a:t>Butler: </a:t>
            </a:r>
            <a:r>
              <a:rPr lang="en-GB" sz="2400" dirty="0">
                <a:effectLst/>
              </a:rPr>
              <a:t>drag queen as the key</a:t>
            </a:r>
            <a:r>
              <a:rPr lang="en-GB" sz="2400" dirty="0"/>
              <a:t> </a:t>
            </a:r>
            <a:r>
              <a:rPr lang="en-GB" sz="2400" dirty="0">
                <a:effectLst/>
              </a:rPr>
              <a:t>figure that subversively reveals the performativity of all gender […] performativity as the reiteration of gender ideals</a:t>
            </a:r>
          </a:p>
          <a:p>
            <a:r>
              <a:rPr lang="en-US" sz="2400" dirty="0"/>
              <a:t>Eve </a:t>
            </a:r>
            <a:r>
              <a:rPr lang="en-US" sz="2400" dirty="0" err="1"/>
              <a:t>Kofosky</a:t>
            </a:r>
            <a:r>
              <a:rPr lang="en-US" sz="2400" dirty="0"/>
              <a:t> Sedgwick: </a:t>
            </a:r>
            <a:r>
              <a:rPr lang="en-US" sz="2400" dirty="0" err="1"/>
              <a:t>Dissidentification</a:t>
            </a:r>
            <a:r>
              <a:rPr lang="en-US" sz="2400" dirty="0"/>
              <a:t>; refusal to signify monolithically; gaps/overlaps  </a:t>
            </a:r>
          </a:p>
        </p:txBody>
      </p:sp>
    </p:spTree>
    <p:extLst>
      <p:ext uri="{BB962C8B-B14F-4D97-AF65-F5344CB8AC3E}">
        <p14:creationId xmlns:p14="http://schemas.microsoft.com/office/powerpoint/2010/main" val="2133033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60BD1-E3CD-1F49-9C4B-3315ACBFA59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57A2CC2-964D-4E44-AF24-03AC8B7A2F27}"/>
              </a:ext>
            </a:extLst>
          </p:cNvPr>
          <p:cNvSpPr>
            <a:spLocks noGrp="1"/>
          </p:cNvSpPr>
          <p:nvPr>
            <p:ph idx="1"/>
          </p:nvPr>
        </p:nvSpPr>
        <p:spPr/>
        <p:txBody>
          <a:bodyPr/>
          <a:lstStyle/>
          <a:p>
            <a:pPr marL="0" indent="0">
              <a:buNone/>
            </a:pPr>
            <a:r>
              <a:rPr lang="en-GB" dirty="0"/>
              <a:t>I was writing reports of everything like a spy, like an adversary, all those degrading little things . . . he would have liked to erase around the periphery of his life, to leave only the well-polished bare bones enclosing the black diamond—gleaming and impenetrable, closely guarding its secrets—that seemed destined to form his biography, a real conundrum chock-full of errors from end to end.</a:t>
            </a:r>
            <a:endParaRPr lang="en-US" dirty="0"/>
          </a:p>
        </p:txBody>
      </p:sp>
    </p:spTree>
    <p:extLst>
      <p:ext uri="{BB962C8B-B14F-4D97-AF65-F5344CB8AC3E}">
        <p14:creationId xmlns:p14="http://schemas.microsoft.com/office/powerpoint/2010/main" val="4216398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B69F5-7988-FC4A-A5F7-E0B75FE2FC1F}"/>
              </a:ext>
            </a:extLst>
          </p:cNvPr>
          <p:cNvSpPr>
            <a:spLocks noGrp="1"/>
          </p:cNvSpPr>
          <p:nvPr>
            <p:ph type="title"/>
          </p:nvPr>
        </p:nvSpPr>
        <p:spPr/>
        <p:txBody>
          <a:bodyPr/>
          <a:lstStyle/>
          <a:p>
            <a:r>
              <a:rPr lang="en-US" dirty="0"/>
              <a:t>Close analysis of chapter 1 - 4</a:t>
            </a:r>
          </a:p>
        </p:txBody>
      </p:sp>
      <p:sp>
        <p:nvSpPr>
          <p:cNvPr id="3" name="Content Placeholder 2">
            <a:extLst>
              <a:ext uri="{FF2B5EF4-FFF2-40B4-BE49-F238E27FC236}">
                <a16:creationId xmlns:a16="http://schemas.microsoft.com/office/drawing/2014/main" id="{4B32CE4E-F80E-874C-A50A-E653E2422B79}"/>
              </a:ext>
            </a:extLst>
          </p:cNvPr>
          <p:cNvSpPr>
            <a:spLocks noGrp="1"/>
          </p:cNvSpPr>
          <p:nvPr>
            <p:ph idx="1"/>
          </p:nvPr>
        </p:nvSpPr>
        <p:spPr/>
        <p:txBody>
          <a:bodyPr>
            <a:normAutofit lnSpcReduction="10000"/>
          </a:bodyPr>
          <a:lstStyle/>
          <a:p>
            <a:r>
              <a:rPr lang="en-US" dirty="0"/>
              <a:t>How does Guibert portray his illness? </a:t>
            </a:r>
          </a:p>
          <a:p>
            <a:r>
              <a:rPr lang="en-US" dirty="0"/>
              <a:t>What representation of (sexual / individual) identity?</a:t>
            </a:r>
          </a:p>
          <a:p>
            <a:r>
              <a:rPr lang="en-US" dirty="0"/>
              <a:t>His illness is personified in places – where/why?</a:t>
            </a:r>
          </a:p>
          <a:p>
            <a:r>
              <a:rPr lang="en-GB" dirty="0"/>
              <a:t>while disease is a medical phenomenon, illness is a broader socio-cultural issue. Where do we see this in the opening pages?</a:t>
            </a:r>
          </a:p>
          <a:p>
            <a:r>
              <a:rPr lang="en-GB" dirty="0"/>
              <a:t>How medicalised is the narrative? Agar argues that this is a chronicle of the narrator’s attempt not to succumb to the defining taxonomies of medical discourse. Do you agree?</a:t>
            </a:r>
          </a:p>
          <a:p>
            <a:r>
              <a:rPr lang="en-GB" dirty="0"/>
              <a:t>Do we see a return of Sontag’s military metaphors in the opening chapters? Is the body a site of invasion?</a:t>
            </a:r>
          </a:p>
          <a:p>
            <a:endParaRPr lang="en-GB" dirty="0"/>
          </a:p>
          <a:p>
            <a:endParaRPr lang="en-GB" dirty="0"/>
          </a:p>
          <a:p>
            <a:pPr marL="0" indent="0">
              <a:buNone/>
            </a:pPr>
            <a:endParaRPr lang="en-GB" dirty="0"/>
          </a:p>
          <a:p>
            <a:endParaRPr lang="en-US" dirty="0"/>
          </a:p>
        </p:txBody>
      </p:sp>
    </p:spTree>
    <p:extLst>
      <p:ext uri="{BB962C8B-B14F-4D97-AF65-F5344CB8AC3E}">
        <p14:creationId xmlns:p14="http://schemas.microsoft.com/office/powerpoint/2010/main" val="2937907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94CA3-DB28-9A4F-A3A7-37819D962021}"/>
              </a:ext>
            </a:extLst>
          </p:cNvPr>
          <p:cNvSpPr>
            <a:spLocks noGrp="1"/>
          </p:cNvSpPr>
          <p:nvPr>
            <p:ph type="title"/>
          </p:nvPr>
        </p:nvSpPr>
        <p:spPr/>
        <p:txBody>
          <a:bodyPr/>
          <a:lstStyle/>
          <a:p>
            <a:r>
              <a:rPr lang="en-US" dirty="0"/>
              <a:t>Chapter 5</a:t>
            </a:r>
          </a:p>
        </p:txBody>
      </p:sp>
      <p:sp>
        <p:nvSpPr>
          <p:cNvPr id="3" name="Content Placeholder 2">
            <a:extLst>
              <a:ext uri="{FF2B5EF4-FFF2-40B4-BE49-F238E27FC236}">
                <a16:creationId xmlns:a16="http://schemas.microsoft.com/office/drawing/2014/main" id="{4CE2ECAD-897D-FA47-A9E5-4765D104005A}"/>
              </a:ext>
            </a:extLst>
          </p:cNvPr>
          <p:cNvSpPr>
            <a:spLocks noGrp="1"/>
          </p:cNvSpPr>
          <p:nvPr>
            <p:ph idx="1"/>
          </p:nvPr>
        </p:nvSpPr>
        <p:spPr/>
        <p:txBody>
          <a:bodyPr/>
          <a:lstStyle/>
          <a:p>
            <a:r>
              <a:rPr lang="en-US" dirty="0"/>
              <a:t>We are first introduced to </a:t>
            </a:r>
            <a:r>
              <a:rPr lang="en-US" dirty="0" err="1"/>
              <a:t>Muzil</a:t>
            </a:r>
            <a:r>
              <a:rPr lang="en-US" dirty="0"/>
              <a:t>, a thinly veiled portrayal of Foucault here. </a:t>
            </a:r>
          </a:p>
          <a:p>
            <a:r>
              <a:rPr lang="en-US" dirty="0"/>
              <a:t>How does the public intellectual yield to the private </a:t>
            </a:r>
          </a:p>
        </p:txBody>
      </p:sp>
    </p:spTree>
    <p:extLst>
      <p:ext uri="{BB962C8B-B14F-4D97-AF65-F5344CB8AC3E}">
        <p14:creationId xmlns:p14="http://schemas.microsoft.com/office/powerpoint/2010/main" val="3222802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E3063-6E87-B14B-A7C9-F5F1F2E52442}"/>
              </a:ext>
            </a:extLst>
          </p:cNvPr>
          <p:cNvSpPr>
            <a:spLocks noGrp="1"/>
          </p:cNvSpPr>
          <p:nvPr>
            <p:ph type="title"/>
          </p:nvPr>
        </p:nvSpPr>
        <p:spPr/>
        <p:txBody>
          <a:bodyPr>
            <a:normAutofit/>
          </a:bodyPr>
          <a:lstStyle/>
          <a:p>
            <a:r>
              <a:rPr lang="en-US" sz="4000" dirty="0"/>
              <a:t>Judith Butler, ‘Critically queer’, </a:t>
            </a:r>
            <a:r>
              <a:rPr lang="en-US" sz="4000" i="1" dirty="0"/>
              <a:t>GLQ</a:t>
            </a:r>
            <a:r>
              <a:rPr lang="en-US" sz="4000" dirty="0"/>
              <a:t> 1., no.1 (1993), 21. Gender performativity + constructivism</a:t>
            </a:r>
          </a:p>
        </p:txBody>
      </p:sp>
      <p:sp>
        <p:nvSpPr>
          <p:cNvPr id="3" name="Content Placeholder 2">
            <a:extLst>
              <a:ext uri="{FF2B5EF4-FFF2-40B4-BE49-F238E27FC236}">
                <a16:creationId xmlns:a16="http://schemas.microsoft.com/office/drawing/2014/main" id="{8412CB04-A20B-F342-B676-0CF7B906AF81}"/>
              </a:ext>
            </a:extLst>
          </p:cNvPr>
          <p:cNvSpPr>
            <a:spLocks noGrp="1"/>
          </p:cNvSpPr>
          <p:nvPr>
            <p:ph idx="1"/>
          </p:nvPr>
        </p:nvSpPr>
        <p:spPr>
          <a:xfrm>
            <a:off x="845127" y="2712316"/>
            <a:ext cx="10515600" cy="4351338"/>
          </a:xfrm>
        </p:spPr>
        <p:txBody>
          <a:bodyPr/>
          <a:lstStyle/>
          <a:p>
            <a:pPr marL="0" indent="0">
              <a:buNone/>
            </a:pPr>
            <a:r>
              <a:rPr lang="en-US" dirty="0"/>
              <a:t>That gender is a choice, or that gender is a role, or that gender is a construction that one puts on, as one puts on clothes in the morning, that there is a ‘one’ who is prior to this gender, a one who goes into the wardrobe of gender and decides with deliberation which gender it will be today. This is a voluntaristic account of gender which presumes a subject, intact, prior to its gendering. The sense of gender performativity that I mean to convey is something quite different.</a:t>
            </a:r>
          </a:p>
        </p:txBody>
      </p:sp>
    </p:spTree>
    <p:extLst>
      <p:ext uri="{BB962C8B-B14F-4D97-AF65-F5344CB8AC3E}">
        <p14:creationId xmlns:p14="http://schemas.microsoft.com/office/powerpoint/2010/main" val="2520407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4C0112-5D08-0747-93C5-E7F616867C30}"/>
              </a:ext>
            </a:extLst>
          </p:cNvPr>
          <p:cNvSpPr>
            <a:spLocks noGrp="1"/>
          </p:cNvSpPr>
          <p:nvPr>
            <p:ph type="title"/>
          </p:nvPr>
        </p:nvSpPr>
        <p:spPr>
          <a:xfrm>
            <a:off x="572493" y="238539"/>
            <a:ext cx="11018520" cy="1434415"/>
          </a:xfrm>
        </p:spPr>
        <p:txBody>
          <a:bodyPr anchor="b">
            <a:normAutofit/>
          </a:bodyPr>
          <a:lstStyle/>
          <a:p>
            <a:r>
              <a:rPr lang="en-US" sz="5400" dirty="0"/>
              <a:t>Sedgwick: So what is queer?</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58AF331-5588-A747-AD58-E17B1F6A4BA2}"/>
              </a:ext>
            </a:extLst>
          </p:cNvPr>
          <p:cNvSpPr>
            <a:spLocks noGrp="1"/>
          </p:cNvSpPr>
          <p:nvPr>
            <p:ph idx="1"/>
          </p:nvPr>
        </p:nvSpPr>
        <p:spPr>
          <a:xfrm>
            <a:off x="572493" y="2071316"/>
            <a:ext cx="6713552" cy="4119172"/>
          </a:xfrm>
        </p:spPr>
        <p:txBody>
          <a:bodyPr anchor="t">
            <a:normAutofit/>
          </a:bodyPr>
          <a:lstStyle/>
          <a:p>
            <a:pPr marL="0" indent="0">
              <a:buNone/>
            </a:pPr>
            <a:r>
              <a:rPr lang="en-GB" sz="1900"/>
              <a:t>That’s one of the things that “queer” can refer to: </a:t>
            </a:r>
            <a:r>
              <a:rPr lang="en-GB" sz="1900" b="1"/>
              <a:t>the open mesh of possibilities, gaps, overlaps, dissonances and resonances, lapses and excesses of meaning when the constituent elements of anyone’s gender, of anyone’s sexuality aren’t made (or can’t be made) to signify monolithically</a:t>
            </a:r>
            <a:r>
              <a:rPr lang="en-GB" sz="1900"/>
              <a:t>. The experimental linguistic, epistemological, representational, political adventures attaching to the very many of us who may at times be moved to describe ourselves as (among many other possibilities) pushy femmes, radical faeries, fantasists, drags, clones, leatherfolk, ladies in tuxedoes, feminist women or feminist men, masturbators, bulldaggers, divas, Snap! queens, butch bottoms, storytellers, transsexuals, aunties, wannabes, lesbian-identified men or lesbians who sleep with men, or…people able to relish, learn from, or identify with such.</a:t>
            </a:r>
          </a:p>
          <a:p>
            <a:endParaRPr lang="en-GB" sz="1900"/>
          </a:p>
          <a:p>
            <a:pPr marL="0" indent="0">
              <a:buNone/>
            </a:pPr>
            <a:endParaRPr lang="en-US" sz="1900"/>
          </a:p>
        </p:txBody>
      </p:sp>
      <p:pic>
        <p:nvPicPr>
          <p:cNvPr id="4" name="Picture 4" descr="Tendencies by Eve Kosofsky Sedgwick">
            <a:extLst>
              <a:ext uri="{FF2B5EF4-FFF2-40B4-BE49-F238E27FC236}">
                <a16:creationId xmlns:a16="http://schemas.microsoft.com/office/drawing/2014/main" id="{321FC062-1D14-5027-E807-E54359F2B5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53" r="939"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734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EB7412-F261-E34B-A8B5-31527C59B056}"/>
              </a:ext>
            </a:extLst>
          </p:cNvPr>
          <p:cNvSpPr>
            <a:spLocks noGrp="1"/>
          </p:cNvSpPr>
          <p:nvPr>
            <p:ph idx="1"/>
          </p:nvPr>
        </p:nvSpPr>
        <p:spPr/>
        <p:txBody>
          <a:bodyPr/>
          <a:lstStyle/>
          <a:p>
            <a:pPr marL="0" indent="0">
              <a:buNone/>
            </a:pPr>
            <a:r>
              <a:rPr lang="en-US" dirty="0"/>
              <a:t>The epistemic conditions for queer to emerge in 1980s were created by the simultaneity of two distinct happenings: the AIDS crisis giving rise to the strategies of Act Up and Queer Nation, on the one hand, and the Post-Structuralist turn in academic Rhetoric and Sociology departments, on the other.</a:t>
            </a:r>
          </a:p>
          <a:p>
            <a:pPr marL="0" indent="0">
              <a:buNone/>
            </a:pPr>
            <a:endParaRPr lang="en-US" dirty="0"/>
          </a:p>
          <a:p>
            <a:pPr marL="0" indent="0" algn="r">
              <a:buNone/>
            </a:pPr>
            <a:r>
              <a:rPr lang="en-GB" dirty="0"/>
              <a:t>Lisa Downing and Robert Gillett, </a:t>
            </a:r>
            <a:r>
              <a:rPr lang="en-US" i="1" dirty="0"/>
              <a:t>Queer in Europe</a:t>
            </a:r>
            <a:r>
              <a:rPr lang="en-US" dirty="0"/>
              <a:t>, p.3.</a:t>
            </a:r>
          </a:p>
        </p:txBody>
      </p:sp>
    </p:spTree>
    <p:extLst>
      <p:ext uri="{BB962C8B-B14F-4D97-AF65-F5344CB8AC3E}">
        <p14:creationId xmlns:p14="http://schemas.microsoft.com/office/powerpoint/2010/main" val="458924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sky&#10;&#10;Description automatically generated">
            <a:extLst>
              <a:ext uri="{FF2B5EF4-FFF2-40B4-BE49-F238E27FC236}">
                <a16:creationId xmlns:a16="http://schemas.microsoft.com/office/drawing/2014/main" id="{DB8A61D1-B2AA-BF42-BFA9-E767343F9EE5}"/>
              </a:ext>
            </a:extLst>
          </p:cNvPr>
          <p:cNvPicPr>
            <a:picLocks noChangeAspect="1"/>
          </p:cNvPicPr>
          <p:nvPr/>
        </p:nvPicPr>
        <p:blipFill rotWithShape="1">
          <a:blip r:embed="rId2"/>
          <a:srcRect t="3867" b="12490"/>
          <a:stretch/>
        </p:blipFill>
        <p:spPr>
          <a:xfrm>
            <a:off x="20" y="10"/>
            <a:ext cx="12191980" cy="6857990"/>
          </a:xfrm>
          <a:prstGeom prst="rect">
            <a:avLst/>
          </a:prstGeom>
        </p:spPr>
      </p:pic>
      <p:sp>
        <p:nvSpPr>
          <p:cNvPr id="13"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B10D788-AEFF-E744-B1E2-37ED74E8A33F}"/>
              </a:ext>
            </a:extLst>
          </p:cNvPr>
          <p:cNvSpPr>
            <a:spLocks noGrp="1"/>
          </p:cNvSpPr>
          <p:nvPr>
            <p:ph type="ctrTitle"/>
          </p:nvPr>
        </p:nvSpPr>
        <p:spPr>
          <a:xfrm>
            <a:off x="8022021" y="3231931"/>
            <a:ext cx="3852041" cy="1834056"/>
          </a:xfrm>
        </p:spPr>
        <p:txBody>
          <a:bodyPr>
            <a:normAutofit/>
          </a:bodyPr>
          <a:lstStyle/>
          <a:p>
            <a:r>
              <a:rPr lang="en-US" sz="4000" dirty="0"/>
              <a:t>AIDS Crisis and Hervé Guibert</a:t>
            </a:r>
          </a:p>
        </p:txBody>
      </p:sp>
      <p:sp>
        <p:nvSpPr>
          <p:cNvPr id="3" name="Subtitle 2">
            <a:extLst>
              <a:ext uri="{FF2B5EF4-FFF2-40B4-BE49-F238E27FC236}">
                <a16:creationId xmlns:a16="http://schemas.microsoft.com/office/drawing/2014/main" id="{192C5F3C-CF11-F443-88FF-C7F68231BC70}"/>
              </a:ext>
            </a:extLst>
          </p:cNvPr>
          <p:cNvSpPr>
            <a:spLocks noGrp="1"/>
          </p:cNvSpPr>
          <p:nvPr>
            <p:ph type="subTitle" idx="1"/>
          </p:nvPr>
        </p:nvSpPr>
        <p:spPr>
          <a:xfrm>
            <a:off x="8022021" y="5184619"/>
            <a:ext cx="4330262" cy="683284"/>
          </a:xfrm>
        </p:spPr>
        <p:txBody>
          <a:bodyPr>
            <a:normAutofit fontScale="55000" lnSpcReduction="20000"/>
          </a:bodyPr>
          <a:lstStyle/>
          <a:p>
            <a:r>
              <a:rPr lang="en-GB" dirty="0"/>
              <a:t>A giant pink condom placed over the obelisk at Place de la Concorde, Paris, in December 1993 by French campaigners linked to Act Up and Italian clothes maker Benetton, to mark World Aids Day</a:t>
            </a:r>
            <a:endParaRPr lang="en-US" sz="2000" dirty="0"/>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45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313A-549E-D443-BC29-238C40727084}"/>
              </a:ext>
            </a:extLst>
          </p:cNvPr>
          <p:cNvSpPr>
            <a:spLocks noGrp="1"/>
          </p:cNvSpPr>
          <p:nvPr>
            <p:ph type="title"/>
          </p:nvPr>
        </p:nvSpPr>
        <p:spPr/>
        <p:txBody>
          <a:bodyPr/>
          <a:lstStyle/>
          <a:p>
            <a:r>
              <a:rPr lang="en-US" dirty="0"/>
              <a:t>AIDS / S.I.D.A/le </a:t>
            </a:r>
            <a:r>
              <a:rPr lang="en-US" dirty="0" err="1"/>
              <a:t>sida</a:t>
            </a:r>
            <a:r>
              <a:rPr lang="en-US" dirty="0"/>
              <a:t>: WHO</a:t>
            </a:r>
          </a:p>
        </p:txBody>
      </p:sp>
      <p:sp>
        <p:nvSpPr>
          <p:cNvPr id="3" name="Content Placeholder 2">
            <a:extLst>
              <a:ext uri="{FF2B5EF4-FFF2-40B4-BE49-F238E27FC236}">
                <a16:creationId xmlns:a16="http://schemas.microsoft.com/office/drawing/2014/main" id="{3F74E2F0-38D0-0741-8A5C-8F682640011B}"/>
              </a:ext>
            </a:extLst>
          </p:cNvPr>
          <p:cNvSpPr>
            <a:spLocks noGrp="1"/>
          </p:cNvSpPr>
          <p:nvPr>
            <p:ph idx="1"/>
          </p:nvPr>
        </p:nvSpPr>
        <p:spPr/>
        <p:txBody>
          <a:bodyPr>
            <a:normAutofit fontScale="85000" lnSpcReduction="20000"/>
          </a:bodyPr>
          <a:lstStyle/>
          <a:p>
            <a:endParaRPr lang="en-GB" dirty="0"/>
          </a:p>
          <a:p>
            <a:r>
              <a:rPr lang="en-GB" dirty="0"/>
              <a:t>HIV (human immunodeficiency virus) infects cells of the immune system</a:t>
            </a:r>
          </a:p>
          <a:p>
            <a:r>
              <a:rPr lang="en-GB" dirty="0"/>
              <a:t>Infection results in the progressive deterioration of the immune system, breaking down the body's ability to fend off some infections and other diseases. </a:t>
            </a:r>
          </a:p>
          <a:p>
            <a:r>
              <a:rPr lang="en-GB" dirty="0"/>
              <a:t>AIDS (Acquired immune deficiency syndrome) refers to the most advanced stages of HIV infection, defined by the occurrence of any of more than 20 opportunistic infections or related cancers.</a:t>
            </a:r>
          </a:p>
          <a:p>
            <a:r>
              <a:rPr lang="en-GB" dirty="0"/>
              <a:t>Acquired immunodeficiency syndrome (AIDS) were reported in 1981, infection with human immunodeficiency virus (HIV) has grown to pandemic proportions, resulting in an estimated 65 million infections and 25 million deaths.</a:t>
            </a:r>
          </a:p>
          <a:p>
            <a:r>
              <a:rPr lang="en-GB" dirty="0"/>
              <a:t>Between 1981 and 2007, more than 25 million people died from the virus, making it one of the most destructive pandemics in history. There are laws to protect people living with HIV, but stigma and discrimination remain a reality for many with the virus</a:t>
            </a:r>
            <a:endParaRPr lang="en-US" dirty="0"/>
          </a:p>
        </p:txBody>
      </p:sp>
    </p:spTree>
    <p:extLst>
      <p:ext uri="{BB962C8B-B14F-4D97-AF65-F5344CB8AC3E}">
        <p14:creationId xmlns:p14="http://schemas.microsoft.com/office/powerpoint/2010/main" val="4056265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Graphical user interface, text, application&#10;&#10;Description automatically generated">
            <a:extLst>
              <a:ext uri="{FF2B5EF4-FFF2-40B4-BE49-F238E27FC236}">
                <a16:creationId xmlns:a16="http://schemas.microsoft.com/office/drawing/2014/main" id="{BA387D2D-73EE-0844-AECC-045525EBCD64}"/>
              </a:ext>
            </a:extLst>
          </p:cNvPr>
          <p:cNvPicPr>
            <a:picLocks noGrp="1" noChangeAspect="1"/>
          </p:cNvPicPr>
          <p:nvPr>
            <p:ph idx="4294967295"/>
          </p:nvPr>
        </p:nvPicPr>
        <p:blipFill>
          <a:blip r:embed="rId2"/>
          <a:stretch>
            <a:fillRect/>
          </a:stretch>
        </p:blipFill>
        <p:spPr>
          <a:xfrm>
            <a:off x="484632" y="2665024"/>
            <a:ext cx="6716272" cy="1527952"/>
          </a:xfrm>
          <a:prstGeom prst="rect">
            <a:avLst/>
          </a:prstGeom>
        </p:spPr>
      </p:pic>
      <p:pic>
        <p:nvPicPr>
          <p:cNvPr id="7" name="Picture 6" descr="Text&#10;&#10;Description automatically generated">
            <a:extLst>
              <a:ext uri="{FF2B5EF4-FFF2-40B4-BE49-F238E27FC236}">
                <a16:creationId xmlns:a16="http://schemas.microsoft.com/office/drawing/2014/main" id="{0F99FC07-189C-7B47-A7AB-71BF06941A4D}"/>
              </a:ext>
            </a:extLst>
          </p:cNvPr>
          <p:cNvPicPr>
            <a:picLocks noChangeAspect="1"/>
          </p:cNvPicPr>
          <p:nvPr/>
        </p:nvPicPr>
        <p:blipFill>
          <a:blip r:embed="rId3"/>
          <a:stretch>
            <a:fillRect/>
          </a:stretch>
        </p:blipFill>
        <p:spPr>
          <a:xfrm>
            <a:off x="7534655" y="762731"/>
            <a:ext cx="4172712" cy="5332539"/>
          </a:xfrm>
          <a:prstGeom prst="rect">
            <a:avLst/>
          </a:prstGeom>
        </p:spPr>
      </p:pic>
    </p:spTree>
    <p:extLst>
      <p:ext uri="{BB962C8B-B14F-4D97-AF65-F5344CB8AC3E}">
        <p14:creationId xmlns:p14="http://schemas.microsoft.com/office/powerpoint/2010/main" val="2213350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2063</TotalTime>
  <Words>3700</Words>
  <Application>Microsoft Macintosh PowerPoint</Application>
  <PresentationFormat>Widescreen</PresentationFormat>
  <Paragraphs>121</Paragraphs>
  <Slides>32</Slides>
  <Notes>5</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Neuzeit Grotesk Regular</vt:lpstr>
      <vt:lpstr>Office Theme</vt:lpstr>
      <vt:lpstr>PowerPoint Presentation</vt:lpstr>
      <vt:lpstr>Today’s objectives </vt:lpstr>
      <vt:lpstr>Recap of seminal queer theorists</vt:lpstr>
      <vt:lpstr>Judith Butler, ‘Critically queer’, GLQ 1., no.1 (1993), 21. Gender performativity + constructivism</vt:lpstr>
      <vt:lpstr>Sedgwick: So what is queer?</vt:lpstr>
      <vt:lpstr>PowerPoint Presentation</vt:lpstr>
      <vt:lpstr>AIDS Crisis and Hervé Guibert</vt:lpstr>
      <vt:lpstr>AIDS / S.I.D.A/le sida: WHO</vt:lpstr>
      <vt:lpstr>PowerPoint Presentation</vt:lpstr>
      <vt:lpstr>Our world in data: HIV / AIDS in France</vt:lpstr>
      <vt:lpstr>Situation in France</vt:lpstr>
      <vt:lpstr>An epidemic of epidemiology or cultural narrative?</vt:lpstr>
      <vt:lpstr>Military Metaphor of AIDS</vt:lpstr>
      <vt:lpstr>Susan Sontag, Illness as metaphor and AIDS as metaphor (New York : Doubleday, 1990), pp.72 – 73. </vt:lpstr>
      <vt:lpstr>Michel Foucault, The Birth of the Clinic, </vt:lpstr>
      <vt:lpstr>French lexical inflections of AIDS</vt:lpstr>
      <vt:lpstr>Act up: ZAPS</vt:lpstr>
      <vt:lpstr>1993 1st December Concorde</vt:lpstr>
      <vt:lpstr>26 April 1992 – denounces the state for the blood on their hands (inaction)</vt:lpstr>
      <vt:lpstr>1994 protest outside Arc de Triomphe</vt:lpstr>
      <vt:lpstr>Stages a fake gay marriage on 5th June 2005</vt:lpstr>
      <vt:lpstr>ACT UP-Paris, 176–77</vt:lpstr>
      <vt:lpstr>Hervé Guibert, 1955 - 1991</vt:lpstr>
      <vt:lpstr>Hervé Guibert, 1955 - 1991</vt:lpstr>
      <vt:lpstr>PowerPoint Presentation</vt:lpstr>
      <vt:lpstr>PowerPoint Presentation</vt:lpstr>
      <vt:lpstr>Edmund White, ‘Love Stories’ in To the friend who did not save my life, p.261.</vt:lpstr>
      <vt:lpstr>When a Virus Becomes a Muse</vt:lpstr>
      <vt:lpstr>James Agar</vt:lpstr>
      <vt:lpstr>PowerPoint Presentation</vt:lpstr>
      <vt:lpstr>Close analysis of chapter 1 - 4</vt:lpstr>
      <vt:lpstr>Chapter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Brueton</dc:creator>
  <cp:lastModifiedBy>Joanne Brueton</cp:lastModifiedBy>
  <cp:revision>11</cp:revision>
  <dcterms:created xsi:type="dcterms:W3CDTF">2023-02-09T07:30:52Z</dcterms:created>
  <dcterms:modified xsi:type="dcterms:W3CDTF">2025-02-10T15:10:24Z</dcterms:modified>
</cp:coreProperties>
</file>