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2" r:id="rId4"/>
    <p:sldId id="259" r:id="rId5"/>
    <p:sldId id="262" r:id="rId6"/>
    <p:sldId id="261" r:id="rId7"/>
    <p:sldId id="260" r:id="rId8"/>
    <p:sldId id="266" r:id="rId9"/>
    <p:sldId id="269" r:id="rId10"/>
    <p:sldId id="267" r:id="rId11"/>
    <p:sldId id="265" r:id="rId12"/>
    <p:sldId id="263" r:id="rId13"/>
    <p:sldId id="26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9" autoAdjust="0"/>
    <p:restoredTop sz="95024" autoAdjust="0"/>
  </p:normalViewPr>
  <p:slideViewPr>
    <p:cSldViewPr snapToGrid="0">
      <p:cViewPr varScale="1">
        <p:scale>
          <a:sx n="102" d="100"/>
          <a:sy n="102" d="100"/>
        </p:scale>
        <p:origin x="656" y="176"/>
      </p:cViewPr>
      <p:guideLst/>
    </p:cSldViewPr>
  </p:slideViewPr>
  <p:outlineViewPr>
    <p:cViewPr>
      <p:scale>
        <a:sx n="33" d="100"/>
        <a:sy n="33" d="100"/>
      </p:scale>
      <p:origin x="0" y="-180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218AA-C25B-481B-A8AE-1AD772E91353}" type="datetimeFigureOut">
              <a:rPr lang="en-GB" smtClean="0"/>
              <a:t>11/02/2021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2A565-902A-4F71-B639-519092636153}" type="slidenum">
              <a:rPr lang="en-GB" smtClean="0"/>
              <a:t>‹#›</a:t>
            </a:fld>
            <a:endParaRPr lang="en-GB"/>
          </a:p>
        </p:txBody>
      </p:sp>
    </p:spTree>
    <p:extLst>
      <p:ext uri="{BB962C8B-B14F-4D97-AF65-F5344CB8AC3E}">
        <p14:creationId xmlns:p14="http://schemas.microsoft.com/office/powerpoint/2010/main" val="323118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28CA9-8A6E-DA4A-BA5B-339BB2FE612E}" type="slidenum">
              <a:rPr lang="en-US" smtClean="0"/>
              <a:t>1</a:t>
            </a:fld>
            <a:endParaRPr lang="en-US"/>
          </a:p>
        </p:txBody>
      </p:sp>
    </p:spTree>
    <p:extLst>
      <p:ext uri="{BB962C8B-B14F-4D97-AF65-F5344CB8AC3E}">
        <p14:creationId xmlns:p14="http://schemas.microsoft.com/office/powerpoint/2010/main" val="388504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82A565-902A-4F71-B639-519092636153}" type="slidenum">
              <a:rPr lang="en-GB" smtClean="0"/>
              <a:t>2</a:t>
            </a:fld>
            <a:endParaRPr lang="en-GB"/>
          </a:p>
        </p:txBody>
      </p:sp>
    </p:spTree>
    <p:extLst>
      <p:ext uri="{BB962C8B-B14F-4D97-AF65-F5344CB8AC3E}">
        <p14:creationId xmlns:p14="http://schemas.microsoft.com/office/powerpoint/2010/main" val="377104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82A565-902A-4F71-B639-519092636153}" type="slidenum">
              <a:rPr lang="en-GB" smtClean="0"/>
              <a:t>4</a:t>
            </a:fld>
            <a:endParaRPr lang="en-GB"/>
          </a:p>
        </p:txBody>
      </p:sp>
    </p:spTree>
    <p:extLst>
      <p:ext uri="{BB962C8B-B14F-4D97-AF65-F5344CB8AC3E}">
        <p14:creationId xmlns:p14="http://schemas.microsoft.com/office/powerpoint/2010/main" val="233783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82A565-902A-4F71-B639-519092636153}" type="slidenum">
              <a:rPr lang="en-GB" smtClean="0"/>
              <a:t>5</a:t>
            </a:fld>
            <a:endParaRPr lang="en-GB"/>
          </a:p>
        </p:txBody>
      </p:sp>
    </p:spTree>
    <p:extLst>
      <p:ext uri="{BB962C8B-B14F-4D97-AF65-F5344CB8AC3E}">
        <p14:creationId xmlns:p14="http://schemas.microsoft.com/office/powerpoint/2010/main" val="137434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82A565-902A-4F71-B639-519092636153}" type="slidenum">
              <a:rPr lang="en-GB" smtClean="0"/>
              <a:t>6</a:t>
            </a:fld>
            <a:endParaRPr lang="en-GB"/>
          </a:p>
        </p:txBody>
      </p:sp>
    </p:spTree>
    <p:extLst>
      <p:ext uri="{BB962C8B-B14F-4D97-AF65-F5344CB8AC3E}">
        <p14:creationId xmlns:p14="http://schemas.microsoft.com/office/powerpoint/2010/main" val="287441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82A565-902A-4F71-B639-519092636153}" type="slidenum">
              <a:rPr lang="en-GB" smtClean="0"/>
              <a:t>12</a:t>
            </a:fld>
            <a:endParaRPr lang="en-GB"/>
          </a:p>
        </p:txBody>
      </p:sp>
    </p:spTree>
    <p:extLst>
      <p:ext uri="{BB962C8B-B14F-4D97-AF65-F5344CB8AC3E}">
        <p14:creationId xmlns:p14="http://schemas.microsoft.com/office/powerpoint/2010/main" val="40551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82A565-902A-4F71-B639-519092636153}" type="slidenum">
              <a:rPr lang="en-GB" smtClean="0"/>
              <a:t>15</a:t>
            </a:fld>
            <a:endParaRPr lang="en-GB"/>
          </a:p>
        </p:txBody>
      </p:sp>
    </p:spTree>
    <p:extLst>
      <p:ext uri="{BB962C8B-B14F-4D97-AF65-F5344CB8AC3E}">
        <p14:creationId xmlns:p14="http://schemas.microsoft.com/office/powerpoint/2010/main" val="206241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3438F3-0B67-4F71-B2AF-E35517DF35A9}"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242764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3438F3-0B67-4F71-B2AF-E35517DF35A9}"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356993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3438F3-0B67-4F71-B2AF-E35517DF35A9}"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316189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818" y="744971"/>
            <a:ext cx="10515600" cy="4351338"/>
          </a:xfrm>
        </p:spPr>
        <p:txBody>
          <a:bodyPr>
            <a:normAutofit/>
          </a:bodyPr>
          <a:lstStyle>
            <a:lvl1pPr>
              <a:defRPr sz="2400">
                <a:latin typeface="Garamond" panose="02020404030301010803" pitchFamily="18" charset="0"/>
              </a:defRPr>
            </a:lvl1pPr>
            <a:lvl2pPr>
              <a:defRPr sz="2400">
                <a:latin typeface="Garamond" panose="02020404030301010803" pitchFamily="18" charset="0"/>
              </a:defRPr>
            </a:lvl2pPr>
            <a:lvl3pPr>
              <a:defRPr sz="2400">
                <a:latin typeface="Garamond" panose="02020404030301010803" pitchFamily="18" charset="0"/>
              </a:defRPr>
            </a:lvl3pPr>
            <a:lvl4pPr>
              <a:defRPr sz="2400">
                <a:latin typeface="Garamond" panose="02020404030301010803" pitchFamily="18" charset="0"/>
              </a:defRPr>
            </a:lvl4pPr>
            <a:lvl5pPr>
              <a:defRPr sz="2400">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F3438F3-0B67-4F71-B2AF-E35517DF35A9}"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409472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3438F3-0B67-4F71-B2AF-E35517DF35A9}"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25404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3438F3-0B67-4F71-B2AF-E35517DF35A9}"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46540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3438F3-0B67-4F71-B2AF-E35517DF35A9}"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325689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3438F3-0B67-4F71-B2AF-E35517DF35A9}" type="datetimeFigureOut">
              <a:rPr lang="en-GB" smtClean="0"/>
              <a:t>11/02/2021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340637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438F3-0B67-4F71-B2AF-E35517DF35A9}" type="datetimeFigureOut">
              <a:rPr lang="en-GB" smtClean="0"/>
              <a:t>11/02/2021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334684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3438F3-0B67-4F71-B2AF-E35517DF35A9}"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209445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3438F3-0B67-4F71-B2AF-E35517DF35A9}"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D4874-FA4C-4D37-AF2A-FF053EED8F71}" type="slidenum">
              <a:rPr lang="en-GB" smtClean="0"/>
              <a:t>‹#›</a:t>
            </a:fld>
            <a:endParaRPr lang="en-GB"/>
          </a:p>
        </p:txBody>
      </p:sp>
    </p:spTree>
    <p:extLst>
      <p:ext uri="{BB962C8B-B14F-4D97-AF65-F5344CB8AC3E}">
        <p14:creationId xmlns:p14="http://schemas.microsoft.com/office/powerpoint/2010/main" val="413526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38F3-0B67-4F71-B2AF-E35517DF35A9}" type="datetimeFigureOut">
              <a:rPr lang="en-GB" smtClean="0"/>
              <a:t>11/02/2021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D4874-FA4C-4D37-AF2A-FF053EED8F71}" type="slidenum">
              <a:rPr lang="en-GB" smtClean="0"/>
              <a:t>‹#›</a:t>
            </a:fld>
            <a:endParaRPr lang="en-GB"/>
          </a:p>
        </p:txBody>
      </p:sp>
    </p:spTree>
    <p:extLst>
      <p:ext uri="{BB962C8B-B14F-4D97-AF65-F5344CB8AC3E}">
        <p14:creationId xmlns:p14="http://schemas.microsoft.com/office/powerpoint/2010/main" val="264090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514-3A18-B540-90F3-E0610E85515A}"/>
              </a:ext>
            </a:extLst>
          </p:cNvPr>
          <p:cNvSpPr>
            <a:spLocks noGrp="1"/>
          </p:cNvSpPr>
          <p:nvPr>
            <p:ph type="ctrTitle"/>
          </p:nvPr>
        </p:nvSpPr>
        <p:spPr>
          <a:xfrm>
            <a:off x="310896" y="632836"/>
            <a:ext cx="11881104" cy="2387600"/>
          </a:xfrm>
        </p:spPr>
        <p:txBody>
          <a:bodyPr>
            <a:noAutofit/>
          </a:bodyPr>
          <a:lstStyle/>
          <a:p>
            <a:pPr algn="l">
              <a:lnSpc>
                <a:spcPct val="150000"/>
              </a:lnSpc>
            </a:pPr>
            <a:r>
              <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rPr>
              <a:t>COM6006 / FRE6006 </a:t>
            </a:r>
            <a:br>
              <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rPr>
            </a:br>
            <a:r>
              <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rPr>
              <a:t>Narrative in Theory and Practice: </a:t>
            </a:r>
            <a:r>
              <a:rPr lang="en-US" sz="2200" dirty="0" err="1">
                <a:solidFill>
                  <a:schemeClr val="tx1"/>
                </a:solidFill>
                <a:latin typeface="Garamond" panose="02020404030301010803" pitchFamily="18" charset="0"/>
                <a:ea typeface="Source Sans Pro" panose="020F0502020204030204" pitchFamily="34" charset="0"/>
                <a:cs typeface="Calibri" panose="020F0502020204030204" pitchFamily="34" charset="0"/>
              </a:rPr>
              <a:t>Analysing</a:t>
            </a:r>
            <a:r>
              <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rPr>
              <a:t> and Creatively Responding to French Literature Through the Ages (3)</a:t>
            </a:r>
            <a:br>
              <a:rPr lang="en-US" sz="2200" b="1" dirty="0">
                <a:solidFill>
                  <a:schemeClr val="tx1"/>
                </a:solidFill>
                <a:latin typeface="Garamond" panose="02020404030301010803" pitchFamily="18" charset="0"/>
                <a:ea typeface="Source Sans Pro" panose="020F0502020204030204" pitchFamily="34" charset="0"/>
                <a:cs typeface="Calibri" panose="020F0502020204030204" pitchFamily="34" charset="0"/>
              </a:rPr>
            </a:br>
            <a:endParaRPr lang="en-US" sz="2200" b="1" dirty="0">
              <a:solidFill>
                <a:schemeClr val="tx1"/>
              </a:solidFill>
              <a:latin typeface="Garamond" panose="02020404030301010803" pitchFamily="18" charset="0"/>
              <a:ea typeface="Source Sans Pro"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5077A20-4779-BC48-819B-D27C8318F337}"/>
              </a:ext>
            </a:extLst>
          </p:cNvPr>
          <p:cNvSpPr>
            <a:spLocks noGrp="1"/>
          </p:cNvSpPr>
          <p:nvPr>
            <p:ph type="subTitle" idx="1"/>
          </p:nvPr>
        </p:nvSpPr>
        <p:spPr>
          <a:xfrm>
            <a:off x="335557" y="2436594"/>
            <a:ext cx="12036552" cy="3328416"/>
          </a:xfrm>
        </p:spPr>
        <p:txBody>
          <a:bodyPr>
            <a:normAutofit/>
          </a:bodyPr>
          <a:lstStyle/>
          <a:p>
            <a:pPr algn="l">
              <a:lnSpc>
                <a:spcPct val="150000"/>
              </a:lnSpc>
            </a:pPr>
            <a:endPar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endParaRPr>
          </a:p>
          <a:p>
            <a:pPr algn="l">
              <a:lnSpc>
                <a:spcPct val="150000"/>
              </a:lnSpc>
            </a:pPr>
            <a:endPar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endParaRPr>
          </a:p>
          <a:p>
            <a:pPr algn="l">
              <a:lnSpc>
                <a:spcPct val="150000"/>
              </a:lnSpc>
            </a:pPr>
            <a:r>
              <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rPr>
              <a:t>Dr Richard Mason (to discuss any aspect of the module please email me to arrange a Teams meeting: </a:t>
            </a:r>
            <a:r>
              <a:rPr lang="en-US" sz="2200" dirty="0" err="1">
                <a:solidFill>
                  <a:schemeClr val="tx1"/>
                </a:solidFill>
                <a:latin typeface="Garamond" panose="02020404030301010803" pitchFamily="18" charset="0"/>
                <a:ea typeface="Source Sans Pro" panose="020F0502020204030204" pitchFamily="34" charset="0"/>
                <a:cs typeface="Calibri" panose="020F0502020204030204" pitchFamily="34" charset="0"/>
              </a:rPr>
              <a:t>richard.mason@qmul.ac.uk</a:t>
            </a:r>
            <a:r>
              <a:rPr lang="en-US" sz="2200" dirty="0">
                <a:solidFill>
                  <a:schemeClr val="tx1"/>
                </a:solidFill>
                <a:latin typeface="Garamond" panose="02020404030301010803" pitchFamily="18" charset="0"/>
                <a:ea typeface="Source Sans Pro" panose="020F0502020204030204" pitchFamily="34" charset="0"/>
                <a:cs typeface="Calibri" panose="020F0502020204030204" pitchFamily="34" charset="0"/>
              </a:rPr>
              <a:t>)</a:t>
            </a:r>
          </a:p>
          <a:p>
            <a:pPr algn="l">
              <a:lnSpc>
                <a:spcPct val="150000"/>
              </a:lnSpc>
            </a:pPr>
            <a:endParaRPr lang="en-US" sz="2200" dirty="0">
              <a:solidFill>
                <a:schemeClr val="tx1"/>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35034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 y="1"/>
            <a:ext cx="10914743" cy="1161142"/>
          </a:xfrm>
        </p:spPr>
        <p:txBody>
          <a:bodyPr/>
          <a:lstStyle/>
          <a:p>
            <a:r>
              <a:rPr lang="en-GB" sz="2200" b="1" dirty="0">
                <a:solidFill>
                  <a:schemeClr val="tx1"/>
                </a:solidFill>
                <a:latin typeface="Garamond" panose="02020404030301010803" pitchFamily="18" charset="0"/>
                <a:ea typeface="Source Sans Pro" panose="020B0503030403020204" pitchFamily="34" charset="0"/>
              </a:rPr>
              <a:t>Critical perspectives on </a:t>
            </a:r>
            <a:r>
              <a:rPr lang="en-GB" sz="2200" b="1" i="1" dirty="0">
                <a:solidFill>
                  <a:schemeClr val="tx1"/>
                </a:solidFill>
                <a:latin typeface="Garamond" panose="02020404030301010803" pitchFamily="18" charset="0"/>
                <a:ea typeface="Source Sans Pro" panose="020B0503030403020204" pitchFamily="34" charset="0"/>
              </a:rPr>
              <a:t>La Chanson de Roland</a:t>
            </a:r>
            <a:r>
              <a:rPr lang="en-GB" sz="2200" dirty="0">
                <a:solidFill>
                  <a:schemeClr val="tx1"/>
                </a:solidFill>
                <a:latin typeface="Garamond" panose="02020404030301010803" pitchFamily="18" charset="0"/>
                <a:ea typeface="Source Sans Pro" panose="020B0503030403020204" pitchFamily="34" charset="0"/>
              </a:rPr>
              <a:t>	</a:t>
            </a:r>
          </a:p>
        </p:txBody>
      </p:sp>
      <p:sp>
        <p:nvSpPr>
          <p:cNvPr id="3" name="Content Placeholder 2"/>
          <p:cNvSpPr>
            <a:spLocks noGrp="1"/>
          </p:cNvSpPr>
          <p:nvPr>
            <p:ph idx="1"/>
          </p:nvPr>
        </p:nvSpPr>
        <p:spPr>
          <a:xfrm>
            <a:off x="362857" y="1161143"/>
            <a:ext cx="10990943" cy="5015820"/>
          </a:xfrm>
        </p:spPr>
        <p:txBody>
          <a:bodyPr/>
          <a:lstStyle/>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Include:</a:t>
            </a:r>
          </a:p>
          <a:p>
            <a:pPr>
              <a:lnSpc>
                <a:spcPct val="150000"/>
              </a:lnSpc>
            </a:pPr>
            <a:r>
              <a:rPr lang="en-GB" sz="2200" dirty="0">
                <a:solidFill>
                  <a:schemeClr val="tx1"/>
                </a:solidFill>
                <a:latin typeface="Garamond" panose="02020404030301010803" pitchFamily="18" charset="0"/>
                <a:ea typeface="Source Sans Pro" panose="020B0503030403020204" pitchFamily="34" charset="0"/>
              </a:rPr>
              <a:t>Manuscript culture and oral tradition</a:t>
            </a:r>
          </a:p>
          <a:p>
            <a:pPr>
              <a:lnSpc>
                <a:spcPct val="150000"/>
              </a:lnSpc>
            </a:pPr>
            <a:r>
              <a:rPr lang="en-GB" sz="2200" dirty="0">
                <a:solidFill>
                  <a:schemeClr val="tx1"/>
                </a:solidFill>
                <a:latin typeface="Garamond" panose="02020404030301010803" pitchFamily="18" charset="0"/>
                <a:ea typeface="Source Sans Pro" panose="020B0503030403020204" pitchFamily="34" charset="0"/>
              </a:rPr>
              <a:t>Ethics of heroism and valour (esp. re. character of Roland)</a:t>
            </a:r>
          </a:p>
          <a:p>
            <a:pPr>
              <a:lnSpc>
                <a:spcPct val="150000"/>
              </a:lnSpc>
            </a:pPr>
            <a:r>
              <a:rPr lang="en-GB" sz="2200" dirty="0">
                <a:solidFill>
                  <a:schemeClr val="tx1"/>
                </a:solidFill>
                <a:latin typeface="Garamond" panose="02020404030301010803" pitchFamily="18" charset="0"/>
                <a:ea typeface="Source Sans Pro" panose="020B0503030403020204" pitchFamily="34" charset="0"/>
              </a:rPr>
              <a:t>Nature of Charlemagne’s kinship (social and political order)</a:t>
            </a:r>
          </a:p>
          <a:p>
            <a:pPr>
              <a:lnSpc>
                <a:spcPct val="150000"/>
              </a:lnSpc>
            </a:pPr>
            <a:r>
              <a:rPr lang="en-GB" sz="2200" dirty="0">
                <a:solidFill>
                  <a:schemeClr val="tx1"/>
                </a:solidFill>
                <a:latin typeface="Garamond" panose="02020404030301010803" pitchFamily="18" charset="0"/>
                <a:ea typeface="Source Sans Pro" panose="020B0503030403020204" pitchFamily="34" charset="0"/>
              </a:rPr>
              <a:t>Christian-Muslim relations and the representation of the other</a:t>
            </a:r>
          </a:p>
          <a:p>
            <a:pPr>
              <a:lnSpc>
                <a:spcPct val="150000"/>
              </a:lnSpc>
            </a:pPr>
            <a:r>
              <a:rPr lang="en-GB" sz="2200" dirty="0">
                <a:solidFill>
                  <a:schemeClr val="tx1"/>
                </a:solidFill>
                <a:latin typeface="Garamond" panose="02020404030301010803" pitchFamily="18" charset="0"/>
                <a:ea typeface="Source Sans Pro" panose="020B0503030403020204" pitchFamily="34" charset="0"/>
              </a:rPr>
              <a:t>Nature of </a:t>
            </a:r>
            <a:r>
              <a:rPr lang="en-GB" sz="2200" dirty="0" err="1">
                <a:solidFill>
                  <a:schemeClr val="tx1"/>
                </a:solidFill>
                <a:latin typeface="Garamond" panose="02020404030301010803" pitchFamily="18" charset="0"/>
                <a:ea typeface="Source Sans Pro" panose="020B0503030403020204" pitchFamily="34" charset="0"/>
              </a:rPr>
              <a:t>Ganelon’s</a:t>
            </a:r>
            <a:r>
              <a:rPr lang="en-GB" sz="2200" dirty="0">
                <a:solidFill>
                  <a:schemeClr val="tx1"/>
                </a:solidFill>
                <a:latin typeface="Garamond" panose="02020404030301010803" pitchFamily="18" charset="0"/>
                <a:ea typeface="Source Sans Pro" panose="020B0503030403020204" pitchFamily="34" charset="0"/>
              </a:rPr>
              <a:t> treachery </a:t>
            </a:r>
          </a:p>
          <a:p>
            <a:endParaRPr lang="en-GB" sz="2200" dirty="0">
              <a:solidFill>
                <a:schemeClr val="tx1"/>
              </a:solidFill>
              <a:latin typeface="Garamond" panose="02020404030301010803" pitchFamily="18" charset="0"/>
              <a:ea typeface="Source Sans Pro" panose="020B0503030403020204" pitchFamily="34" charset="0"/>
            </a:endParaRPr>
          </a:p>
          <a:p>
            <a:endParaRPr lang="en-GB" sz="2200"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271792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086" y="0"/>
            <a:ext cx="10515600" cy="1325563"/>
          </a:xfrm>
        </p:spPr>
        <p:txBody>
          <a:bodyPr>
            <a:normAutofit/>
          </a:bodyPr>
          <a:lstStyle/>
          <a:p>
            <a:r>
              <a:rPr lang="en-GB" sz="2200" b="1" dirty="0">
                <a:solidFill>
                  <a:schemeClr val="tx1"/>
                </a:solidFill>
                <a:latin typeface="Garamond" panose="02020404030301010803" pitchFamily="18" charset="0"/>
                <a:ea typeface="Source Sans Pro" panose="020B0503030403020204" pitchFamily="34" charset="0"/>
              </a:rPr>
              <a:t>Further reading</a:t>
            </a:r>
          </a:p>
        </p:txBody>
      </p:sp>
      <p:sp>
        <p:nvSpPr>
          <p:cNvPr id="3" name="Content Placeholder 2"/>
          <p:cNvSpPr>
            <a:spLocks noGrp="1"/>
          </p:cNvSpPr>
          <p:nvPr>
            <p:ph idx="1"/>
          </p:nvPr>
        </p:nvSpPr>
        <p:spPr>
          <a:xfrm>
            <a:off x="362857" y="1325563"/>
            <a:ext cx="10990943" cy="4851400"/>
          </a:xfrm>
        </p:spPr>
        <p:txBody>
          <a:bodyPr/>
          <a:lstStyle/>
          <a:p>
            <a:pPr marL="0" indent="0">
              <a:buNone/>
            </a:pPr>
            <a:r>
              <a:rPr lang="en-GB" sz="2200" dirty="0">
                <a:solidFill>
                  <a:schemeClr val="tx1"/>
                </a:solidFill>
                <a:latin typeface="Garamond" panose="02020404030301010803" pitchFamily="18" charset="0"/>
                <a:ea typeface="Source Sans Pro" panose="020B0503030403020204" pitchFamily="34" charset="0"/>
              </a:rPr>
              <a:t>See reading list, but good starting points:</a:t>
            </a:r>
          </a:p>
          <a:p>
            <a:endParaRPr lang="en-GB" sz="2200" dirty="0">
              <a:solidFill>
                <a:schemeClr val="tx1"/>
              </a:solidFill>
              <a:latin typeface="Garamond" panose="02020404030301010803" pitchFamily="18" charset="0"/>
              <a:ea typeface="Source Sans Pro" panose="020B0503030403020204" pitchFamily="34" charset="0"/>
            </a:endParaRPr>
          </a:p>
          <a:p>
            <a:r>
              <a:rPr lang="en-GB" sz="2200" dirty="0">
                <a:latin typeface="Garamond" panose="02020404030301010803" pitchFamily="18" charset="0"/>
                <a:ea typeface="Source Sans Pro" panose="020B0503030403020204" pitchFamily="34" charset="0"/>
              </a:rPr>
              <a:t>Introduction to the recommended English translation (available as e-book)</a:t>
            </a:r>
          </a:p>
          <a:p>
            <a:endParaRPr lang="en-GB" sz="2200" dirty="0">
              <a:latin typeface="Garamond" panose="02020404030301010803" pitchFamily="18" charset="0"/>
              <a:ea typeface="Source Sans Pro" panose="020B0503030403020204" pitchFamily="34" charset="0"/>
            </a:endParaRPr>
          </a:p>
          <a:p>
            <a:r>
              <a:rPr lang="en-GB" sz="2200" dirty="0">
                <a:latin typeface="Garamond" panose="02020404030301010803" pitchFamily="18" charset="0"/>
                <a:ea typeface="Source Sans Pro" panose="020B0503030403020204" pitchFamily="34" charset="0"/>
              </a:rPr>
              <a:t>Jane Gilbert, ‘The </a:t>
            </a:r>
            <a:r>
              <a:rPr lang="en-GB" sz="2200" i="1" dirty="0">
                <a:latin typeface="Garamond" panose="02020404030301010803" pitchFamily="18" charset="0"/>
                <a:ea typeface="Source Sans Pro" panose="020B0503030403020204" pitchFamily="34" charset="0"/>
              </a:rPr>
              <a:t>Chanson de Roland</a:t>
            </a:r>
            <a:r>
              <a:rPr lang="en-GB" sz="2200" dirty="0">
                <a:latin typeface="Garamond" panose="02020404030301010803" pitchFamily="18" charset="0"/>
                <a:ea typeface="Source Sans Pro" panose="020B0503030403020204" pitchFamily="34" charset="0"/>
              </a:rPr>
              <a:t>’, in </a:t>
            </a:r>
            <a:r>
              <a:rPr lang="en-GB" sz="2200" i="1" dirty="0">
                <a:latin typeface="Garamond" panose="02020404030301010803" pitchFamily="18" charset="0"/>
                <a:ea typeface="Source Sans Pro" panose="020B0503030403020204" pitchFamily="34" charset="0"/>
              </a:rPr>
              <a:t>Cambridge Companion to Medieval French Literature (</a:t>
            </a:r>
            <a:r>
              <a:rPr lang="en-GB" sz="2200" dirty="0">
                <a:latin typeface="Garamond" panose="02020404030301010803" pitchFamily="18" charset="0"/>
                <a:ea typeface="Source Sans Pro" panose="020B0503030403020204" pitchFamily="34" charset="0"/>
              </a:rPr>
              <a:t>Cambridge: Cambridge University Press, 2008), pp. 21-34. (available as e-book)</a:t>
            </a:r>
          </a:p>
          <a:p>
            <a:endParaRPr lang="en-GB" sz="2200" dirty="0">
              <a:solidFill>
                <a:schemeClr val="tx1"/>
              </a:solidFill>
              <a:latin typeface="Garamond" panose="02020404030301010803" pitchFamily="18" charset="0"/>
              <a:ea typeface="Source Sans Pro" panose="020B0503030403020204" pitchFamily="34" charset="0"/>
            </a:endParaRPr>
          </a:p>
          <a:p>
            <a:r>
              <a:rPr lang="en-GB" sz="2200" dirty="0">
                <a:solidFill>
                  <a:schemeClr val="tx1"/>
                </a:solidFill>
                <a:latin typeface="Garamond" panose="02020404030301010803" pitchFamily="18" charset="0"/>
                <a:ea typeface="Source Sans Pro" panose="020B0503030403020204" pitchFamily="34" charset="0"/>
              </a:rPr>
              <a:t>Andrew Taylor, ‘Was There a Song of Roland?’, in </a:t>
            </a:r>
            <a:r>
              <a:rPr lang="en-GB" sz="2200" i="1" dirty="0">
                <a:solidFill>
                  <a:schemeClr val="tx1"/>
                </a:solidFill>
                <a:latin typeface="Garamond" panose="02020404030301010803" pitchFamily="18" charset="0"/>
                <a:ea typeface="Source Sans Pro" panose="020B0503030403020204" pitchFamily="34" charset="0"/>
              </a:rPr>
              <a:t>Speculum,</a:t>
            </a:r>
            <a:r>
              <a:rPr lang="en-GB" sz="2200" dirty="0">
                <a:solidFill>
                  <a:schemeClr val="tx1"/>
                </a:solidFill>
                <a:latin typeface="Garamond" panose="02020404030301010803" pitchFamily="18" charset="0"/>
                <a:ea typeface="Source Sans Pro" panose="020B0503030403020204" pitchFamily="34" charset="0"/>
              </a:rPr>
              <a:t> Vol. 76, No. 1 (Jan, 2001), pp. 28-65.</a:t>
            </a:r>
          </a:p>
          <a:p>
            <a:endParaRPr lang="en-GB" sz="2200"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92905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 y="116115"/>
            <a:ext cx="11252200" cy="1030514"/>
          </a:xfrm>
        </p:spPr>
        <p:txBody>
          <a:bodyPr>
            <a:normAutofit/>
          </a:bodyPr>
          <a:lstStyle/>
          <a:p>
            <a:r>
              <a:rPr lang="en-GB" sz="2200" b="1" dirty="0">
                <a:solidFill>
                  <a:schemeClr val="tx1"/>
                </a:solidFill>
                <a:latin typeface="Garamond" panose="02020404030301010803" pitchFamily="18" charset="0"/>
                <a:ea typeface="Source Sans Pro" panose="020B0503030403020204" pitchFamily="34" charset="0"/>
              </a:rPr>
              <a:t>Seminar questions for discussion: </a:t>
            </a:r>
          </a:p>
        </p:txBody>
      </p:sp>
      <p:sp>
        <p:nvSpPr>
          <p:cNvPr id="3" name="Content Placeholder 2"/>
          <p:cNvSpPr>
            <a:spLocks noGrp="1"/>
          </p:cNvSpPr>
          <p:nvPr>
            <p:ph idx="1"/>
          </p:nvPr>
        </p:nvSpPr>
        <p:spPr>
          <a:xfrm>
            <a:off x="319314" y="1146629"/>
            <a:ext cx="11034486" cy="5030334"/>
          </a:xfrm>
        </p:spPr>
        <p:txBody>
          <a:bodyPr/>
          <a:lstStyle/>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1. Some aspects of the Roland myth would be familiar to its medieval audience. How might this affect our view of:</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	A) events</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	B) characters? </a:t>
            </a:r>
          </a:p>
          <a:p>
            <a:pPr marL="0" indent="0">
              <a:lnSpc>
                <a:spcPct val="150000"/>
              </a:lnSpc>
              <a:buNone/>
            </a:pPr>
            <a:endParaRPr lang="en-GB" sz="2200" dirty="0">
              <a:solidFill>
                <a:schemeClr val="tx1"/>
              </a:solidFill>
              <a:latin typeface="Garamond" panose="02020404030301010803" pitchFamily="18" charset="0"/>
              <a:ea typeface="Source Sans Pro" panose="020B0503030403020204" pitchFamily="34" charset="0"/>
            </a:endParaRP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2. A 12th-century public wouldn’t have read the Roland individually or in its entirety; they’d have been a collective audience for a partial recitation. How might this affect our view of events and characters? Give examples.</a:t>
            </a:r>
          </a:p>
          <a:p>
            <a:pPr marL="0" indent="0">
              <a:buNone/>
            </a:pPr>
            <a:endParaRPr lang="en-GB" sz="2200" dirty="0">
              <a:solidFill>
                <a:schemeClr val="tx1"/>
              </a:solidFill>
              <a:latin typeface="Garamond" panose="02020404030301010803" pitchFamily="18" charset="0"/>
              <a:ea typeface="Source Sans Pro" panose="020B0503030403020204" pitchFamily="34" charset="0"/>
            </a:endParaRPr>
          </a:p>
          <a:p>
            <a:endParaRPr lang="en-GB" sz="2200"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255090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714" y="0"/>
            <a:ext cx="11034486" cy="1153659"/>
          </a:xfrm>
        </p:spPr>
        <p:txBody>
          <a:bodyPr>
            <a:normAutofit/>
          </a:bodyPr>
          <a:lstStyle/>
          <a:p>
            <a:r>
              <a:rPr lang="en-GB" sz="2200" b="1" dirty="0">
                <a:solidFill>
                  <a:schemeClr val="tx1"/>
                </a:solidFill>
                <a:latin typeface="Garamond" panose="02020404030301010803" pitchFamily="18" charset="0"/>
                <a:ea typeface="Source Sans Pro" panose="020B0503030403020204" pitchFamily="34" charset="0"/>
              </a:rPr>
              <a:t>Group work: close reading</a:t>
            </a:r>
          </a:p>
        </p:txBody>
      </p:sp>
      <p:sp>
        <p:nvSpPr>
          <p:cNvPr id="3" name="Content Placeholder 2"/>
          <p:cNvSpPr>
            <a:spLocks noGrp="1"/>
          </p:cNvSpPr>
          <p:nvPr>
            <p:ph idx="1"/>
          </p:nvPr>
        </p:nvSpPr>
        <p:spPr>
          <a:xfrm>
            <a:off x="406400" y="1349829"/>
            <a:ext cx="10947400" cy="4827134"/>
          </a:xfrm>
        </p:spPr>
        <p:txBody>
          <a:bodyPr/>
          <a:lstStyle/>
          <a:p>
            <a:pPr marL="514350" indent="-514350">
              <a:lnSpc>
                <a:spcPct val="150000"/>
              </a:lnSpc>
              <a:buAutoNum type="arabicPeriod"/>
            </a:pPr>
            <a:r>
              <a:rPr lang="en-GB" sz="2200" dirty="0">
                <a:solidFill>
                  <a:schemeClr val="tx1"/>
                </a:solidFill>
                <a:latin typeface="Garamond" panose="02020404030301010803" pitchFamily="18" charset="0"/>
                <a:ea typeface="Source Sans Pro" panose="020B0503030403020204" pitchFamily="34" charset="0"/>
              </a:rPr>
              <a:t>Laisses 58-62: </a:t>
            </a:r>
            <a:r>
              <a:rPr lang="en-GB" sz="2200" dirty="0" err="1">
                <a:solidFill>
                  <a:schemeClr val="tx1"/>
                </a:solidFill>
                <a:latin typeface="Garamond" panose="02020404030301010803" pitchFamily="18" charset="0"/>
                <a:ea typeface="Source Sans Pro" panose="020B0503030403020204" pitchFamily="34" charset="0"/>
              </a:rPr>
              <a:t>Ganelon</a:t>
            </a:r>
            <a:r>
              <a:rPr lang="en-GB" sz="2200" dirty="0">
                <a:solidFill>
                  <a:schemeClr val="tx1"/>
                </a:solidFill>
                <a:latin typeface="Garamond" panose="02020404030301010803" pitchFamily="18" charset="0"/>
                <a:ea typeface="Source Sans Pro" panose="020B0503030403020204" pitchFamily="34" charset="0"/>
              </a:rPr>
              <a:t> nominates Roland to lead the rear guard of Charlemagne’s army. </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What are the constituent events in this sequence? Which of them could be seen as kernels? What do we learn at the level of character in this passage? </a:t>
            </a:r>
          </a:p>
          <a:p>
            <a:pPr marL="514350" indent="-514350">
              <a:lnSpc>
                <a:spcPct val="150000"/>
              </a:lnSpc>
              <a:buAutoNum type="arabicPeriod"/>
            </a:pPr>
            <a:endParaRPr lang="en-GB" sz="2200" dirty="0">
              <a:solidFill>
                <a:schemeClr val="tx1"/>
              </a:solidFill>
              <a:latin typeface="Garamond" panose="02020404030301010803" pitchFamily="18" charset="0"/>
              <a:ea typeface="Source Sans Pro" panose="020B0503030403020204" pitchFamily="34" charset="0"/>
            </a:endParaRP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2.    Laisses 83-85: Oliver entreats Roland to blow his Oliphant. </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Analyse this sequence in terms of ‘event’ and ‘character’; alternative narrative perspectives? to what extent does it validate </a:t>
            </a:r>
            <a:r>
              <a:rPr lang="en-GB" sz="2200" dirty="0" err="1">
                <a:solidFill>
                  <a:schemeClr val="tx1"/>
                </a:solidFill>
                <a:latin typeface="Garamond" panose="02020404030301010803" pitchFamily="18" charset="0"/>
                <a:ea typeface="Source Sans Pro" panose="020B0503030403020204" pitchFamily="34" charset="0"/>
              </a:rPr>
              <a:t>Rychner’s</a:t>
            </a:r>
            <a:r>
              <a:rPr lang="en-GB" sz="2200" dirty="0">
                <a:solidFill>
                  <a:schemeClr val="tx1"/>
                </a:solidFill>
                <a:latin typeface="Garamond" panose="02020404030301010803" pitchFamily="18" charset="0"/>
                <a:ea typeface="Source Sans Pro" panose="020B0503030403020204" pitchFamily="34" charset="0"/>
              </a:rPr>
              <a:t> account of narration and lyricism? </a:t>
            </a:r>
          </a:p>
        </p:txBody>
      </p:sp>
    </p:spTree>
    <p:extLst>
      <p:ext uri="{BB962C8B-B14F-4D97-AF65-F5344CB8AC3E}">
        <p14:creationId xmlns:p14="http://schemas.microsoft.com/office/powerpoint/2010/main" val="16338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486" y="118382"/>
            <a:ext cx="10337800" cy="810532"/>
          </a:xfrm>
        </p:spPr>
        <p:txBody>
          <a:bodyPr>
            <a:normAutofit/>
          </a:bodyPr>
          <a:lstStyle/>
          <a:p>
            <a:r>
              <a:rPr lang="en-GB" sz="2200" b="1" dirty="0">
                <a:solidFill>
                  <a:schemeClr val="tx1"/>
                </a:solidFill>
                <a:latin typeface="Garamond" panose="02020404030301010803" pitchFamily="18" charset="0"/>
                <a:ea typeface="Source Sans Pro" panose="020B0503030403020204" pitchFamily="34" charset="0"/>
              </a:rPr>
              <a:t>Creative writing exercise (15 minutes)</a:t>
            </a:r>
          </a:p>
        </p:txBody>
      </p:sp>
      <p:sp>
        <p:nvSpPr>
          <p:cNvPr id="3" name="Content Placeholder 2"/>
          <p:cNvSpPr>
            <a:spLocks noGrp="1"/>
          </p:cNvSpPr>
          <p:nvPr>
            <p:ph idx="1"/>
          </p:nvPr>
        </p:nvSpPr>
        <p:spPr>
          <a:xfrm>
            <a:off x="319314" y="1045029"/>
            <a:ext cx="11034486" cy="5131934"/>
          </a:xfrm>
        </p:spPr>
        <p:txBody>
          <a:bodyPr>
            <a:normAutofit/>
          </a:bodyPr>
          <a:lstStyle/>
          <a:p>
            <a:r>
              <a:rPr lang="en-GB" sz="2200" dirty="0">
                <a:solidFill>
                  <a:schemeClr val="tx1"/>
                </a:solidFill>
                <a:latin typeface="Garamond" panose="02020404030301010803" pitchFamily="18" charset="0"/>
                <a:ea typeface="Source Sans Pro" panose="020B0503030403020204" pitchFamily="34" charset="0"/>
              </a:rPr>
              <a:t>Add an additional </a:t>
            </a:r>
            <a:r>
              <a:rPr lang="en-GB" sz="2200" i="1" dirty="0">
                <a:solidFill>
                  <a:schemeClr val="tx1"/>
                </a:solidFill>
                <a:latin typeface="Garamond" panose="02020404030301010803" pitchFamily="18" charset="0"/>
                <a:ea typeface="Source Sans Pro" panose="020B0503030403020204" pitchFamily="34" charset="0"/>
              </a:rPr>
              <a:t>laisse </a:t>
            </a:r>
            <a:r>
              <a:rPr lang="en-GB" sz="2200" i="1" dirty="0" err="1">
                <a:solidFill>
                  <a:schemeClr val="tx1"/>
                </a:solidFill>
                <a:latin typeface="Garamond" panose="02020404030301010803" pitchFamily="18" charset="0"/>
                <a:ea typeface="Source Sans Pro" panose="020B0503030403020204" pitchFamily="34" charset="0"/>
              </a:rPr>
              <a:t>similaire</a:t>
            </a:r>
            <a:r>
              <a:rPr lang="en-GB" sz="2200" i="1" dirty="0">
                <a:solidFill>
                  <a:schemeClr val="tx1"/>
                </a:solidFill>
                <a:latin typeface="Garamond" panose="02020404030301010803" pitchFamily="18" charset="0"/>
                <a:ea typeface="Source Sans Pro" panose="020B0503030403020204" pitchFamily="34" charset="0"/>
              </a:rPr>
              <a:t> </a:t>
            </a:r>
            <a:r>
              <a:rPr lang="en-GB" sz="2200" dirty="0">
                <a:solidFill>
                  <a:schemeClr val="tx1"/>
                </a:solidFill>
                <a:latin typeface="Garamond" panose="02020404030301010803" pitchFamily="18" charset="0"/>
                <a:ea typeface="Source Sans Pro" panose="020B0503030403020204" pitchFamily="34" charset="0"/>
              </a:rPr>
              <a:t>of eight lines to laisses 83-85, beginning:</a:t>
            </a:r>
          </a:p>
          <a:p>
            <a:pPr marL="0" indent="0">
              <a:buNone/>
            </a:pPr>
            <a:endParaRPr lang="en-GB" sz="2200" dirty="0">
              <a:solidFill>
                <a:schemeClr val="tx1"/>
              </a:solidFill>
              <a:latin typeface="Garamond" panose="02020404030301010803" pitchFamily="18" charset="0"/>
              <a:ea typeface="Source Sans Pro" panose="020B0503030403020204" pitchFamily="34" charset="0"/>
            </a:endParaRPr>
          </a:p>
          <a:p>
            <a:pPr marL="0" indent="0">
              <a:buNone/>
            </a:pPr>
            <a:r>
              <a:rPr lang="en-GB" sz="2200" dirty="0">
                <a:solidFill>
                  <a:schemeClr val="tx1"/>
                </a:solidFill>
                <a:latin typeface="Garamond" panose="02020404030301010803" pitchFamily="18" charset="0"/>
                <a:ea typeface="Source Sans Pro" panose="020B0503030403020204" pitchFamily="34" charset="0"/>
              </a:rPr>
              <a:t>Olivier </a:t>
            </a:r>
            <a:r>
              <a:rPr lang="en-GB" sz="2200" dirty="0" err="1">
                <a:solidFill>
                  <a:schemeClr val="tx1"/>
                </a:solidFill>
                <a:latin typeface="Garamond" panose="02020404030301010803" pitchFamily="18" charset="0"/>
                <a:ea typeface="Source Sans Pro" panose="020B0503030403020204" pitchFamily="34" charset="0"/>
              </a:rPr>
              <a:t>dit</a:t>
            </a:r>
            <a:r>
              <a:rPr lang="en-GB" sz="2200" dirty="0">
                <a:solidFill>
                  <a:schemeClr val="tx1"/>
                </a:solidFill>
                <a:latin typeface="Garamond" panose="02020404030301010803" pitchFamily="18" charset="0"/>
                <a:ea typeface="Source Sans Pro" panose="020B0503030403020204" pitchFamily="34" charset="0"/>
              </a:rPr>
              <a:t> : </a:t>
            </a:r>
            <a:r>
              <a:rPr lang="fr-FR" sz="2200" dirty="0">
                <a:latin typeface="Garamond" panose="02020404030301010803" pitchFamily="18" charset="0"/>
                <a:ea typeface="Source Sans Pro" panose="020B0503030403020204" pitchFamily="34" charset="0"/>
              </a:rPr>
              <a:t>‘</a:t>
            </a:r>
            <a:r>
              <a:rPr lang="fr-FR" sz="2200" dirty="0">
                <a:solidFill>
                  <a:schemeClr val="tx1"/>
                </a:solidFill>
                <a:latin typeface="Garamond" panose="02020404030301010803" pitchFamily="18" charset="0"/>
                <a:ea typeface="Source Sans Pro" panose="020B0503030403020204" pitchFamily="34" charset="0"/>
              </a:rPr>
              <a:t>Roland, mon compagnon, sonnez votre olifant !’… </a:t>
            </a:r>
          </a:p>
          <a:p>
            <a:pPr marL="0" indent="0">
              <a:buNone/>
            </a:pPr>
            <a:endParaRPr lang="fr-FR" sz="2200" i="1" dirty="0">
              <a:solidFill>
                <a:schemeClr val="tx1"/>
              </a:solidFill>
              <a:latin typeface="Garamond" panose="02020404030301010803" pitchFamily="18" charset="0"/>
              <a:ea typeface="Source Sans Pro" panose="020B0503030403020204" pitchFamily="34" charset="0"/>
            </a:endParaRPr>
          </a:p>
          <a:p>
            <a:pPr marL="0" indent="0">
              <a:buNone/>
            </a:pPr>
            <a:r>
              <a:rPr lang="en-GB" sz="2200" i="1" dirty="0">
                <a:solidFill>
                  <a:schemeClr val="tx1"/>
                </a:solidFill>
                <a:latin typeface="Garamond" panose="02020404030301010803" pitchFamily="18" charset="0"/>
                <a:ea typeface="Source Sans Pro" panose="020B0503030403020204" pitchFamily="34" charset="0"/>
              </a:rPr>
              <a:t>Or </a:t>
            </a:r>
          </a:p>
          <a:p>
            <a:pPr marL="0" indent="0">
              <a:buNone/>
            </a:pPr>
            <a:endParaRPr lang="en-GB" sz="2200" dirty="0">
              <a:solidFill>
                <a:schemeClr val="tx1"/>
              </a:solidFill>
              <a:latin typeface="Garamond" panose="02020404030301010803" pitchFamily="18" charset="0"/>
              <a:ea typeface="Source Sans Pro" panose="020B0503030403020204" pitchFamily="34" charset="0"/>
            </a:endParaRPr>
          </a:p>
          <a:p>
            <a:pPr marL="0" indent="0">
              <a:buNone/>
            </a:pPr>
            <a:r>
              <a:rPr lang="en-GB" sz="2200" dirty="0">
                <a:solidFill>
                  <a:schemeClr val="tx1"/>
                </a:solidFill>
                <a:latin typeface="Garamond" panose="02020404030301010803" pitchFamily="18" charset="0"/>
                <a:ea typeface="Source Sans Pro" panose="020B0503030403020204" pitchFamily="34" charset="0"/>
              </a:rPr>
              <a:t>Oliver said: ‘Roland, companion, blow your Oliphant.’…</a:t>
            </a:r>
          </a:p>
          <a:p>
            <a:endParaRPr lang="en-GB" sz="2200" dirty="0">
              <a:solidFill>
                <a:schemeClr val="tx1"/>
              </a:solidFill>
              <a:latin typeface="Garamond" panose="02020404030301010803" pitchFamily="18" charset="0"/>
              <a:ea typeface="Source Sans Pro" panose="020B0503030403020204" pitchFamily="34" charset="0"/>
            </a:endParaRPr>
          </a:p>
          <a:p>
            <a:r>
              <a:rPr lang="en-GB" sz="2200" dirty="0">
                <a:solidFill>
                  <a:schemeClr val="tx1"/>
                </a:solidFill>
                <a:latin typeface="Garamond" panose="02020404030301010803" pitchFamily="18" charset="0"/>
                <a:ea typeface="Source Sans Pro" panose="020B0503030403020204" pitchFamily="34" charset="0"/>
              </a:rPr>
              <a:t>Begin by jotting down a number of words and images that you want to include; feel free to adapt and rework images from the poem. This is very much about putting pen to paper so don’t think about it too much!!! Once you are finished, upload your laisse to the wiki set up on </a:t>
            </a:r>
            <a:r>
              <a:rPr lang="en-GB" sz="2200" dirty="0" err="1">
                <a:solidFill>
                  <a:schemeClr val="tx1"/>
                </a:solidFill>
                <a:latin typeface="Garamond" panose="02020404030301010803" pitchFamily="18" charset="0"/>
                <a:ea typeface="Source Sans Pro" panose="020B0503030403020204" pitchFamily="34" charset="0"/>
              </a:rPr>
              <a:t>Qmplus</a:t>
            </a:r>
            <a:r>
              <a:rPr lang="en-GB" sz="2200" dirty="0">
                <a:solidFill>
                  <a:schemeClr val="tx1"/>
                </a:solidFill>
                <a:latin typeface="Garamond" panose="02020404030301010803" pitchFamily="18" charset="0"/>
                <a:ea typeface="Source Sans Pro" panose="020B0503030403020204" pitchFamily="34" charset="0"/>
              </a:rPr>
              <a:t> on this week’s tab) </a:t>
            </a:r>
          </a:p>
        </p:txBody>
      </p:sp>
    </p:spTree>
    <p:extLst>
      <p:ext uri="{BB962C8B-B14F-4D97-AF65-F5344CB8AC3E}">
        <p14:creationId xmlns:p14="http://schemas.microsoft.com/office/powerpoint/2010/main" val="43480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172" y="0"/>
            <a:ext cx="10515600" cy="1325563"/>
          </a:xfrm>
        </p:spPr>
        <p:txBody>
          <a:bodyPr>
            <a:normAutofit/>
          </a:bodyPr>
          <a:lstStyle/>
          <a:p>
            <a:r>
              <a:rPr lang="en-GB" sz="2200" b="1" dirty="0">
                <a:solidFill>
                  <a:schemeClr val="tx1"/>
                </a:solidFill>
                <a:latin typeface="Garamond" panose="02020404030301010803" pitchFamily="18" charset="0"/>
                <a:ea typeface="Source Sans Pro" panose="020B0503030403020204" pitchFamily="34" charset="0"/>
              </a:rPr>
              <a:t>For next week</a:t>
            </a:r>
          </a:p>
        </p:txBody>
      </p:sp>
      <p:sp>
        <p:nvSpPr>
          <p:cNvPr id="3" name="Content Placeholder 2"/>
          <p:cNvSpPr>
            <a:spLocks noGrp="1"/>
          </p:cNvSpPr>
          <p:nvPr>
            <p:ph idx="1"/>
          </p:nvPr>
        </p:nvSpPr>
        <p:spPr>
          <a:xfrm>
            <a:off x="449943" y="1325563"/>
            <a:ext cx="10903857" cy="4851400"/>
          </a:xfrm>
        </p:spPr>
        <p:txBody>
          <a:bodyPr>
            <a:normAutofit/>
          </a:bodyPr>
          <a:lstStyle/>
          <a:p>
            <a:r>
              <a:rPr lang="en-GB" sz="2200" dirty="0">
                <a:solidFill>
                  <a:schemeClr val="tx1"/>
                </a:solidFill>
                <a:latin typeface="Garamond" panose="02020404030301010803" pitchFamily="18" charset="0"/>
                <a:ea typeface="Source Sans Pro" panose="020B0503030403020204" pitchFamily="34" charset="0"/>
              </a:rPr>
              <a:t>Read chapters 4, 5 and 6 of </a:t>
            </a:r>
            <a:r>
              <a:rPr lang="en-GB" sz="2200" i="1" dirty="0">
                <a:solidFill>
                  <a:schemeClr val="tx1"/>
                </a:solidFill>
                <a:latin typeface="Garamond" panose="02020404030301010803" pitchFamily="18" charset="0"/>
                <a:ea typeface="Source Sans Pro" panose="020B0503030403020204" pitchFamily="34" charset="0"/>
              </a:rPr>
              <a:t>Narrative Fiction</a:t>
            </a:r>
            <a:endParaRPr lang="en-GB" sz="2200" dirty="0">
              <a:solidFill>
                <a:schemeClr val="tx1"/>
              </a:solidFill>
              <a:latin typeface="Garamond" panose="02020404030301010803" pitchFamily="18" charset="0"/>
              <a:ea typeface="Source Sans Pro" panose="020B0503030403020204" pitchFamily="34" charset="0"/>
            </a:endParaRPr>
          </a:p>
          <a:p>
            <a:r>
              <a:rPr lang="en-GB" sz="2200" dirty="0">
                <a:solidFill>
                  <a:schemeClr val="tx1"/>
                </a:solidFill>
                <a:latin typeface="Garamond" panose="02020404030301010803" pitchFamily="18" charset="0"/>
                <a:ea typeface="Source Sans Pro" panose="020B0503030403020204" pitchFamily="34" charset="0"/>
              </a:rPr>
              <a:t>Begin reading </a:t>
            </a:r>
            <a:r>
              <a:rPr lang="en-GB" sz="2200" i="1" dirty="0">
                <a:solidFill>
                  <a:schemeClr val="tx1"/>
                </a:solidFill>
                <a:latin typeface="Garamond" panose="02020404030301010803" pitchFamily="18" charset="0"/>
                <a:ea typeface="Source Sans Pro" panose="020B0503030403020204" pitchFamily="34" charset="0"/>
              </a:rPr>
              <a:t>La </a:t>
            </a:r>
            <a:r>
              <a:rPr lang="en-GB" sz="2200" i="1" dirty="0" err="1">
                <a:solidFill>
                  <a:schemeClr val="tx1"/>
                </a:solidFill>
                <a:latin typeface="Garamond" panose="02020404030301010803" pitchFamily="18" charset="0"/>
                <a:ea typeface="Source Sans Pro" panose="020B0503030403020204" pitchFamily="34" charset="0"/>
              </a:rPr>
              <a:t>Princesse</a:t>
            </a:r>
            <a:r>
              <a:rPr lang="en-GB" sz="2200" i="1" dirty="0">
                <a:solidFill>
                  <a:schemeClr val="tx1"/>
                </a:solidFill>
                <a:latin typeface="Garamond" panose="02020404030301010803" pitchFamily="18" charset="0"/>
                <a:ea typeface="Source Sans Pro" panose="020B0503030403020204" pitchFamily="34" charset="0"/>
              </a:rPr>
              <a:t> de </a:t>
            </a:r>
            <a:r>
              <a:rPr lang="en-GB" sz="2200" i="1" dirty="0" err="1">
                <a:solidFill>
                  <a:schemeClr val="tx1"/>
                </a:solidFill>
                <a:latin typeface="Garamond" panose="02020404030301010803" pitchFamily="18" charset="0"/>
                <a:ea typeface="Source Sans Pro" panose="020B0503030403020204" pitchFamily="34" charset="0"/>
              </a:rPr>
              <a:t>Clèves</a:t>
            </a:r>
            <a:endParaRPr lang="en-GB" sz="2200"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369194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484909"/>
            <a:ext cx="11159836" cy="5692054"/>
          </a:xfrm>
        </p:spPr>
        <p:txBody>
          <a:bodyPr>
            <a:normAutofit/>
          </a:bodyPr>
          <a:lstStyle/>
          <a:p>
            <a:pPr marL="0" indent="0">
              <a:buNone/>
            </a:pPr>
            <a:r>
              <a:rPr lang="en-GB" sz="2200" b="1" dirty="0">
                <a:latin typeface="Garamond" panose="02020404030301010803" pitchFamily="18" charset="0"/>
                <a:ea typeface="Source Sans Pro" panose="020B0503030403020204" pitchFamily="34" charset="0"/>
              </a:rPr>
              <a:t>Week 3. Story in Practice: </a:t>
            </a:r>
            <a:r>
              <a:rPr lang="en-GB" sz="2200" b="1" i="1" dirty="0">
                <a:latin typeface="Garamond" panose="02020404030301010803" pitchFamily="18" charset="0"/>
                <a:ea typeface="Source Sans Pro" panose="020B0503030403020204" pitchFamily="34" charset="0"/>
              </a:rPr>
              <a:t>La Chanson de Roland</a:t>
            </a:r>
            <a:r>
              <a:rPr lang="en-GB" sz="2200" b="1" dirty="0">
                <a:latin typeface="Garamond" panose="02020404030301010803" pitchFamily="18" charset="0"/>
                <a:ea typeface="Source Sans Pro" panose="020B0503030403020204" pitchFamily="34" charset="0"/>
              </a:rPr>
              <a:t> (</a:t>
            </a:r>
            <a:r>
              <a:rPr lang="en-GB" sz="2200" b="1" i="1" dirty="0">
                <a:latin typeface="Garamond" panose="02020404030301010803" pitchFamily="18" charset="0"/>
                <a:ea typeface="Source Sans Pro" panose="020B0503030403020204" pitchFamily="34" charset="0"/>
              </a:rPr>
              <a:t>The Song of Roland</a:t>
            </a:r>
            <a:r>
              <a:rPr lang="en-GB" sz="2200" b="1" dirty="0">
                <a:latin typeface="Garamond" panose="02020404030301010803" pitchFamily="18" charset="0"/>
                <a:ea typeface="Source Sans Pro" panose="020B0503030403020204" pitchFamily="34" charset="0"/>
              </a:rPr>
              <a:t>)</a:t>
            </a:r>
            <a:endParaRPr lang="en-GB" sz="2200" b="1" dirty="0">
              <a:solidFill>
                <a:schemeClr val="tx1"/>
              </a:solidFill>
              <a:latin typeface="Garamond" panose="02020404030301010803" pitchFamily="18" charset="0"/>
              <a:ea typeface="Source Sans Pro" panose="020B0503030403020204" pitchFamily="34" charset="0"/>
            </a:endParaRPr>
          </a:p>
          <a:p>
            <a:endParaRPr lang="en-GB" sz="2200" dirty="0">
              <a:latin typeface="Garamond" panose="02020404030301010803" pitchFamily="18" charset="0"/>
              <a:ea typeface="Source Sans Pro" panose="020B0503030403020204" pitchFamily="34" charset="0"/>
            </a:endParaRPr>
          </a:p>
          <a:p>
            <a:pPr marL="0" indent="0">
              <a:buNone/>
            </a:pPr>
            <a:r>
              <a:rPr lang="en-GB" sz="2200" dirty="0">
                <a:latin typeface="Garamond" panose="02020404030301010803" pitchFamily="18" charset="0"/>
                <a:ea typeface="Source Sans Pro" panose="020B0503030403020204" pitchFamily="34" charset="0"/>
              </a:rPr>
              <a:t>Objectives: </a:t>
            </a:r>
          </a:p>
          <a:p>
            <a:pPr marL="0" indent="0">
              <a:buNone/>
            </a:pPr>
            <a:endParaRPr lang="en-GB" sz="2200" dirty="0">
              <a:latin typeface="Garamond" panose="02020404030301010803" pitchFamily="18" charset="0"/>
              <a:ea typeface="Source Sans Pro" panose="020B0503030403020204" pitchFamily="34" charset="0"/>
            </a:endParaRPr>
          </a:p>
          <a:p>
            <a:r>
              <a:rPr lang="en-GB" sz="2200" dirty="0">
                <a:latin typeface="Garamond" panose="02020404030301010803" pitchFamily="18" charset="0"/>
                <a:ea typeface="Source Sans Pro" panose="020B0503030403020204" pitchFamily="34" charset="0"/>
              </a:rPr>
              <a:t>Contextualise </a:t>
            </a:r>
            <a:r>
              <a:rPr lang="en-GB" sz="2200" i="1" dirty="0">
                <a:latin typeface="Garamond" panose="02020404030301010803" pitchFamily="18" charset="0"/>
                <a:ea typeface="Source Sans Pro" panose="020B0503030403020204" pitchFamily="34" charset="0"/>
              </a:rPr>
              <a:t>La Chanson de Roland</a:t>
            </a:r>
          </a:p>
          <a:p>
            <a:endParaRPr lang="en-GB" sz="2200" dirty="0">
              <a:solidFill>
                <a:schemeClr val="tx1"/>
              </a:solidFill>
              <a:latin typeface="Garamond" panose="02020404030301010803" pitchFamily="18" charset="0"/>
              <a:ea typeface="Source Sans Pro" panose="020B0503030403020204" pitchFamily="34" charset="0"/>
            </a:endParaRPr>
          </a:p>
          <a:p>
            <a:pPr>
              <a:lnSpc>
                <a:spcPct val="160000"/>
              </a:lnSpc>
            </a:pPr>
            <a:r>
              <a:rPr lang="en-GB" sz="2200" dirty="0">
                <a:solidFill>
                  <a:schemeClr val="tx1"/>
                </a:solidFill>
                <a:latin typeface="Garamond" panose="02020404030301010803" pitchFamily="18" charset="0"/>
                <a:ea typeface="Source Sans Pro" panose="020B0503030403020204" pitchFamily="34" charset="0"/>
              </a:rPr>
              <a:t>C</a:t>
            </a:r>
            <a:r>
              <a:rPr lang="en-GB" sz="2200" dirty="0">
                <a:solidFill>
                  <a:schemeClr val="tx1"/>
                </a:solidFill>
                <a:effectLst/>
                <a:latin typeface="Garamond" panose="02020404030301010803" pitchFamily="18" charset="0"/>
                <a:ea typeface="Source Sans Pro" panose="020B0503030403020204" pitchFamily="34" charset="0"/>
              </a:rPr>
              <a:t>onsider the narratological categories of ‘story</a:t>
            </a:r>
            <a:r>
              <a:rPr lang="en-GB" sz="2200" dirty="0">
                <a:latin typeface="Garamond" panose="02020404030301010803" pitchFamily="18" charset="0"/>
                <a:ea typeface="Source Sans Pro" panose="020B0503030403020204" pitchFamily="34" charset="0"/>
              </a:rPr>
              <a:t>’</a:t>
            </a:r>
            <a:r>
              <a:rPr lang="en-GB" sz="2200" dirty="0">
                <a:solidFill>
                  <a:schemeClr val="tx1"/>
                </a:solidFill>
                <a:effectLst/>
                <a:latin typeface="Garamond" panose="02020404030301010803" pitchFamily="18" charset="0"/>
                <a:ea typeface="Source Sans Pro" panose="020B0503030403020204" pitchFamily="34" charset="0"/>
              </a:rPr>
              <a:t>, </a:t>
            </a:r>
            <a:r>
              <a:rPr lang="en-GB" sz="2200" dirty="0">
                <a:latin typeface="Garamond" panose="02020404030301010803" pitchFamily="18" charset="0"/>
                <a:ea typeface="Source Sans Pro" panose="020B0503030403020204" pitchFamily="34" charset="0"/>
              </a:rPr>
              <a:t>‘</a:t>
            </a:r>
            <a:r>
              <a:rPr lang="en-GB" sz="2200" dirty="0">
                <a:solidFill>
                  <a:schemeClr val="tx1"/>
                </a:solidFill>
                <a:effectLst/>
                <a:latin typeface="Garamond" panose="02020404030301010803" pitchFamily="18" charset="0"/>
                <a:ea typeface="Source Sans Pro" panose="020B0503030403020204" pitchFamily="34" charset="0"/>
              </a:rPr>
              <a:t>event</a:t>
            </a:r>
            <a:r>
              <a:rPr lang="en-GB" sz="2200" dirty="0">
                <a:latin typeface="Garamond" panose="02020404030301010803" pitchFamily="18" charset="0"/>
                <a:ea typeface="Source Sans Pro" panose="020B0503030403020204" pitchFamily="34" charset="0"/>
              </a:rPr>
              <a:t>’</a:t>
            </a:r>
            <a:r>
              <a:rPr lang="en-GB" sz="2200" dirty="0">
                <a:solidFill>
                  <a:schemeClr val="tx1"/>
                </a:solidFill>
                <a:effectLst/>
                <a:latin typeface="Garamond" panose="02020404030301010803" pitchFamily="18" charset="0"/>
                <a:ea typeface="Source Sans Pro" panose="020B0503030403020204" pitchFamily="34" charset="0"/>
              </a:rPr>
              <a:t> and ‘character</a:t>
            </a:r>
            <a:r>
              <a:rPr lang="en-GB" sz="2200" dirty="0">
                <a:latin typeface="Garamond" panose="02020404030301010803" pitchFamily="18" charset="0"/>
                <a:ea typeface="Source Sans Pro" panose="020B0503030403020204" pitchFamily="34" charset="0"/>
              </a:rPr>
              <a:t>’</a:t>
            </a:r>
            <a:r>
              <a:rPr lang="en-GB" sz="2200" dirty="0">
                <a:solidFill>
                  <a:schemeClr val="tx1"/>
                </a:solidFill>
                <a:effectLst/>
                <a:latin typeface="Garamond" panose="02020404030301010803" pitchFamily="18" charset="0"/>
                <a:ea typeface="Source Sans Pro" panose="020B0503030403020204" pitchFamily="34" charset="0"/>
              </a:rPr>
              <a:t> in relation to </a:t>
            </a:r>
            <a:r>
              <a:rPr lang="en-GB" sz="2200" i="1" dirty="0">
                <a:solidFill>
                  <a:schemeClr val="tx1"/>
                </a:solidFill>
                <a:effectLst/>
                <a:latin typeface="Garamond" panose="02020404030301010803" pitchFamily="18" charset="0"/>
                <a:ea typeface="Source Sans Pro" panose="020B0503030403020204" pitchFamily="34" charset="0"/>
              </a:rPr>
              <a:t>La Chanson de Roland </a:t>
            </a:r>
            <a:r>
              <a:rPr lang="en-GB" sz="2200" dirty="0">
                <a:solidFill>
                  <a:schemeClr val="tx1"/>
                </a:solidFill>
                <a:effectLst/>
                <a:latin typeface="Garamond" panose="02020404030301010803" pitchFamily="18" charset="0"/>
                <a:ea typeface="Source Sans Pro" panose="020B0503030403020204" pitchFamily="34" charset="0"/>
              </a:rPr>
              <a:t>(</a:t>
            </a:r>
            <a:r>
              <a:rPr lang="en-GB" sz="2200" i="1" dirty="0">
                <a:solidFill>
                  <a:schemeClr val="tx1"/>
                </a:solidFill>
                <a:effectLst/>
                <a:latin typeface="Garamond" panose="02020404030301010803" pitchFamily="18" charset="0"/>
                <a:ea typeface="Source Sans Pro" panose="020B0503030403020204" pitchFamily="34" charset="0"/>
              </a:rPr>
              <a:t>The Song of Roland</a:t>
            </a:r>
            <a:r>
              <a:rPr lang="en-GB" sz="2200" dirty="0">
                <a:solidFill>
                  <a:schemeClr val="tx1"/>
                </a:solidFill>
                <a:effectLst/>
                <a:latin typeface="Garamond" panose="02020404030301010803" pitchFamily="18" charset="0"/>
                <a:ea typeface="Source Sans Pro" panose="020B0503030403020204" pitchFamily="34" charset="0"/>
              </a:rPr>
              <a:t>) through a close reading of </a:t>
            </a:r>
            <a:r>
              <a:rPr lang="en-GB" sz="2200" i="1" dirty="0">
                <a:solidFill>
                  <a:schemeClr val="tx1"/>
                </a:solidFill>
                <a:effectLst/>
                <a:latin typeface="Garamond" panose="02020404030301010803" pitchFamily="18" charset="0"/>
                <a:ea typeface="Source Sans Pro" panose="020B0503030403020204" pitchFamily="34" charset="0"/>
              </a:rPr>
              <a:t>laisses </a:t>
            </a:r>
            <a:r>
              <a:rPr lang="en-GB" sz="2200" i="1" dirty="0" err="1">
                <a:solidFill>
                  <a:schemeClr val="tx1"/>
                </a:solidFill>
                <a:effectLst/>
                <a:latin typeface="Garamond" panose="02020404030301010803" pitchFamily="18" charset="0"/>
                <a:ea typeface="Source Sans Pro" panose="020B0503030403020204" pitchFamily="34" charset="0"/>
              </a:rPr>
              <a:t>parallèles</a:t>
            </a:r>
            <a:r>
              <a:rPr lang="en-GB" sz="2200" i="1" dirty="0">
                <a:solidFill>
                  <a:schemeClr val="tx1"/>
                </a:solidFill>
                <a:effectLst/>
                <a:latin typeface="Garamond" panose="02020404030301010803" pitchFamily="18" charset="0"/>
                <a:ea typeface="Source Sans Pro" panose="020B0503030403020204" pitchFamily="34" charset="0"/>
              </a:rPr>
              <a:t> </a:t>
            </a:r>
            <a:r>
              <a:rPr lang="en-GB" sz="2200" dirty="0">
                <a:solidFill>
                  <a:schemeClr val="tx1"/>
                </a:solidFill>
                <a:effectLst/>
                <a:latin typeface="Garamond" panose="02020404030301010803" pitchFamily="18" charset="0"/>
                <a:ea typeface="Source Sans Pro" panose="020B0503030403020204" pitchFamily="34" charset="0"/>
              </a:rPr>
              <a:t>and </a:t>
            </a:r>
            <a:r>
              <a:rPr lang="en-GB" sz="2200" i="1" dirty="0">
                <a:solidFill>
                  <a:schemeClr val="tx1"/>
                </a:solidFill>
                <a:effectLst/>
                <a:latin typeface="Garamond" panose="02020404030301010803" pitchFamily="18" charset="0"/>
                <a:ea typeface="Source Sans Pro" panose="020B0503030403020204" pitchFamily="34" charset="0"/>
              </a:rPr>
              <a:t>laisses </a:t>
            </a:r>
            <a:r>
              <a:rPr lang="en-GB" sz="2200" i="1" dirty="0" err="1">
                <a:solidFill>
                  <a:schemeClr val="tx1"/>
                </a:solidFill>
                <a:effectLst/>
                <a:latin typeface="Garamond" panose="02020404030301010803" pitchFamily="18" charset="0"/>
                <a:ea typeface="Source Sans Pro" panose="020B0503030403020204" pitchFamily="34" charset="0"/>
              </a:rPr>
              <a:t>similaires</a:t>
            </a:r>
            <a:r>
              <a:rPr lang="en-GB" sz="2200" dirty="0">
                <a:ea typeface="Source Sans Pro" panose="020B0503030403020204" pitchFamily="34" charset="0"/>
              </a:rPr>
              <a:t>. </a:t>
            </a:r>
            <a:endParaRPr lang="en-GB" sz="2200" dirty="0">
              <a:solidFill>
                <a:schemeClr val="tx1"/>
              </a:solidFill>
              <a:effectLst/>
              <a:latin typeface="Garamond" panose="02020404030301010803" pitchFamily="18" charset="0"/>
              <a:ea typeface="Source Sans Pro" panose="020B0503030403020204" pitchFamily="34" charset="0"/>
            </a:endParaRPr>
          </a:p>
          <a:p>
            <a:pPr lvl="1">
              <a:lnSpc>
                <a:spcPct val="160000"/>
              </a:lnSpc>
            </a:pPr>
            <a:r>
              <a:rPr lang="en-GB" sz="2000" dirty="0">
                <a:solidFill>
                  <a:schemeClr val="tx1"/>
                </a:solidFill>
                <a:effectLst/>
                <a:latin typeface="Garamond" panose="02020404030301010803" pitchFamily="18" charset="0"/>
                <a:ea typeface="Source Sans Pro" panose="020B0503030403020204" pitchFamily="34" charset="0"/>
              </a:rPr>
              <a:t>	NB. COM6006 students using English version; FRE6006 using modern French translation. </a:t>
            </a:r>
          </a:p>
          <a:p>
            <a:pPr marL="0" indent="0">
              <a:buNone/>
            </a:pPr>
            <a:r>
              <a:rPr lang="en-GB" sz="2200" dirty="0">
                <a:solidFill>
                  <a:schemeClr val="tx1"/>
                </a:solidFill>
                <a:latin typeface="Garamond" panose="02020404030301010803" pitchFamily="18" charset="0"/>
                <a:ea typeface="Source Sans Pro" panose="020B0503030403020204" pitchFamily="34" charset="0"/>
              </a:rPr>
              <a:t>	Hand out with seminar extracts available on </a:t>
            </a:r>
            <a:r>
              <a:rPr lang="en-GB" sz="2200" dirty="0" err="1">
                <a:solidFill>
                  <a:schemeClr val="tx1"/>
                </a:solidFill>
                <a:latin typeface="Garamond" panose="02020404030301010803" pitchFamily="18" charset="0"/>
                <a:ea typeface="Source Sans Pro" panose="020B0503030403020204" pitchFamily="34" charset="0"/>
              </a:rPr>
              <a:t>Qmplus</a:t>
            </a:r>
            <a:r>
              <a:rPr lang="en-GB" sz="2200" dirty="0">
                <a:solidFill>
                  <a:schemeClr val="tx1"/>
                </a:solidFill>
                <a:latin typeface="Garamond" panose="02020404030301010803" pitchFamily="18" charset="0"/>
                <a:ea typeface="Source Sans Pro" panose="020B0503030403020204" pitchFamily="34" charset="0"/>
              </a:rPr>
              <a:t> if needed. </a:t>
            </a:r>
          </a:p>
          <a:p>
            <a:pPr marL="0" indent="0">
              <a:buNone/>
            </a:pPr>
            <a:endParaRPr lang="en-GB" sz="2200" dirty="0">
              <a:solidFill>
                <a:schemeClr val="tx1"/>
              </a:solidFill>
              <a:latin typeface="Garamond" panose="02020404030301010803" pitchFamily="18" charset="0"/>
              <a:ea typeface="Source Sans Pro" panose="020B0503030403020204" pitchFamily="34" charset="0"/>
            </a:endParaRPr>
          </a:p>
          <a:p>
            <a:r>
              <a:rPr lang="en-GB" sz="2200" dirty="0">
                <a:ea typeface="Source Sans Pro" panose="020B0503030403020204" pitchFamily="34" charset="0"/>
              </a:rPr>
              <a:t>Seminar: further close reading and a creative writing exercise. </a:t>
            </a:r>
            <a:endParaRPr lang="en-GB" sz="2200"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40881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2F26C-71FA-264C-A554-8E114BB4C6AE}"/>
              </a:ext>
            </a:extLst>
          </p:cNvPr>
          <p:cNvSpPr>
            <a:spLocks noGrp="1"/>
          </p:cNvSpPr>
          <p:nvPr>
            <p:ph idx="1"/>
          </p:nvPr>
        </p:nvSpPr>
        <p:spPr/>
        <p:txBody>
          <a:bodyPr/>
          <a:lstStyle/>
          <a:p>
            <a:pPr marL="0" indent="0">
              <a:buNone/>
            </a:pPr>
            <a:r>
              <a:rPr lang="en-US" dirty="0"/>
              <a:t>Aspects covered by the lecture:</a:t>
            </a:r>
          </a:p>
          <a:p>
            <a:pPr marL="0" indent="0">
              <a:buNone/>
            </a:pPr>
            <a:endParaRPr lang="en-US" dirty="0"/>
          </a:p>
          <a:p>
            <a:r>
              <a:rPr lang="en-GB" dirty="0"/>
              <a:t>Status of history and fiction in relation to the </a:t>
            </a:r>
            <a:r>
              <a:rPr lang="en-GB" i="1" dirty="0"/>
              <a:t>Roland</a:t>
            </a:r>
            <a:r>
              <a:rPr lang="en-GB" dirty="0"/>
              <a:t> (re. our approach to ‘events’ and ‘characters’)</a:t>
            </a:r>
          </a:p>
          <a:p>
            <a:r>
              <a:rPr lang="en-GB" dirty="0"/>
              <a:t>Genre (</a:t>
            </a:r>
            <a:r>
              <a:rPr lang="en-GB" i="1" dirty="0"/>
              <a:t>Roland </a:t>
            </a:r>
            <a:r>
              <a:rPr lang="en-GB" dirty="0"/>
              <a:t>as an example of a </a:t>
            </a:r>
            <a:r>
              <a:rPr lang="en-GB" i="1" dirty="0"/>
              <a:t>chanson de </a:t>
            </a:r>
            <a:r>
              <a:rPr lang="en-GB" i="1" dirty="0" err="1"/>
              <a:t>geste</a:t>
            </a:r>
            <a:r>
              <a:rPr lang="en-GB" dirty="0"/>
              <a:t>) and literary tradition (esp. emergence from oral culture)</a:t>
            </a:r>
          </a:p>
          <a:p>
            <a:r>
              <a:rPr lang="en-GB" dirty="0"/>
              <a:t>Aspects of language and poetics</a:t>
            </a:r>
          </a:p>
          <a:p>
            <a:r>
              <a:rPr lang="en-GB" dirty="0"/>
              <a:t>Manuscript history and translation</a:t>
            </a:r>
          </a:p>
          <a:p>
            <a:r>
              <a:rPr lang="en-GB" dirty="0"/>
              <a:t>Reception of the text and status re. ‘French literature’</a:t>
            </a:r>
          </a:p>
          <a:p>
            <a:pPr marL="0" indent="0">
              <a:buNone/>
            </a:pPr>
            <a:endParaRPr lang="en-US" dirty="0"/>
          </a:p>
        </p:txBody>
      </p:sp>
    </p:spTree>
    <p:extLst>
      <p:ext uri="{BB962C8B-B14F-4D97-AF65-F5344CB8AC3E}">
        <p14:creationId xmlns:p14="http://schemas.microsoft.com/office/powerpoint/2010/main" val="85331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0" y="637309"/>
            <a:ext cx="7255567" cy="5783368"/>
          </a:xfrm>
        </p:spPr>
        <p:txBody>
          <a:bodyPr>
            <a:normAutofit/>
          </a:bodyPr>
          <a:lstStyle/>
          <a:p>
            <a:pPr marL="0" indent="0">
              <a:buNone/>
            </a:pPr>
            <a:r>
              <a:rPr lang="en-GB" sz="2400" b="1" dirty="0">
                <a:latin typeface="Garamond" panose="02020404030301010803" pitchFamily="18" charset="0"/>
                <a:ea typeface="Source Sans Pro" panose="020B0503030403020204" pitchFamily="34" charset="0"/>
              </a:rPr>
              <a:t>Text and context</a:t>
            </a:r>
            <a:endParaRPr lang="en-GB" sz="2400" b="1" dirty="0">
              <a:solidFill>
                <a:schemeClr val="tx1"/>
              </a:solidFill>
              <a:latin typeface="Garamond" panose="02020404030301010803" pitchFamily="18" charset="0"/>
              <a:ea typeface="Source Sans Pro" panose="020B0503030403020204" pitchFamily="34" charset="0"/>
            </a:endParaRPr>
          </a:p>
          <a:p>
            <a:r>
              <a:rPr lang="en-GB" sz="2200" dirty="0">
                <a:solidFill>
                  <a:schemeClr val="tx1"/>
                </a:solidFill>
                <a:latin typeface="Garamond" panose="02020404030301010803" pitchFamily="18" charset="0"/>
                <a:ea typeface="Source Sans Pro" panose="020B0503030403020204" pitchFamily="34" charset="0"/>
              </a:rPr>
              <a:t>Most famous </a:t>
            </a:r>
            <a:r>
              <a:rPr lang="en-GB" sz="2200" i="1" dirty="0">
                <a:solidFill>
                  <a:schemeClr val="tx1"/>
                </a:solidFill>
                <a:latin typeface="Garamond" panose="02020404030301010803" pitchFamily="18" charset="0"/>
                <a:ea typeface="Source Sans Pro" panose="020B0503030403020204" pitchFamily="34" charset="0"/>
              </a:rPr>
              <a:t>chanson de </a:t>
            </a:r>
            <a:r>
              <a:rPr lang="en-GB" sz="2200" i="1" dirty="0" err="1">
                <a:solidFill>
                  <a:schemeClr val="tx1"/>
                </a:solidFill>
                <a:latin typeface="Garamond" panose="02020404030301010803" pitchFamily="18" charset="0"/>
                <a:ea typeface="Source Sans Pro" panose="020B0503030403020204" pitchFamily="34" charset="0"/>
              </a:rPr>
              <a:t>geste</a:t>
            </a:r>
            <a:r>
              <a:rPr lang="en-GB" sz="2200" i="1" dirty="0">
                <a:solidFill>
                  <a:schemeClr val="tx1"/>
                </a:solidFill>
                <a:latin typeface="Garamond" panose="02020404030301010803" pitchFamily="18" charset="0"/>
                <a:ea typeface="Source Sans Pro" panose="020B0503030403020204" pitchFamily="34" charset="0"/>
              </a:rPr>
              <a:t> </a:t>
            </a:r>
            <a:r>
              <a:rPr lang="en-GB" sz="2200" dirty="0">
                <a:solidFill>
                  <a:schemeClr val="tx1"/>
                </a:solidFill>
                <a:latin typeface="Garamond" panose="02020404030301010803" pitchFamily="18" charset="0"/>
                <a:ea typeface="Source Sans Pro" panose="020B0503030403020204" pitchFamily="34" charset="0"/>
              </a:rPr>
              <a:t>(triple meaning)</a:t>
            </a:r>
            <a:endParaRPr lang="en-GB" sz="2200" i="1" dirty="0">
              <a:solidFill>
                <a:schemeClr val="tx1"/>
              </a:solidFill>
              <a:latin typeface="Garamond" panose="02020404030301010803" pitchFamily="18" charset="0"/>
              <a:ea typeface="Source Sans Pro" panose="020B0503030403020204" pitchFamily="34" charset="0"/>
            </a:endParaRPr>
          </a:p>
          <a:p>
            <a:r>
              <a:rPr lang="en-GB" sz="2200" dirty="0">
                <a:solidFill>
                  <a:schemeClr val="tx1"/>
                </a:solidFill>
                <a:latin typeface="Garamond" panose="02020404030301010803" pitchFamily="18" charset="0"/>
                <a:ea typeface="Source Sans Pro" panose="020B0503030403020204" pitchFamily="34" charset="0"/>
              </a:rPr>
              <a:t>Emerges from an oral tradition, characteristic of pre-literate societies; performed by </a:t>
            </a:r>
            <a:r>
              <a:rPr lang="en-GB" sz="2200" i="1" dirty="0" err="1">
                <a:solidFill>
                  <a:schemeClr val="tx1"/>
                </a:solidFill>
                <a:latin typeface="Garamond" panose="02020404030301010803" pitchFamily="18" charset="0"/>
                <a:ea typeface="Source Sans Pro" panose="020B0503030403020204" pitchFamily="34" charset="0"/>
              </a:rPr>
              <a:t>jongleurs</a:t>
            </a:r>
            <a:endParaRPr lang="en-GB" sz="2200" dirty="0">
              <a:solidFill>
                <a:schemeClr val="tx1"/>
              </a:solidFill>
              <a:latin typeface="Garamond" panose="02020404030301010803" pitchFamily="18" charset="0"/>
              <a:ea typeface="Source Sans Pro" panose="020B0503030403020204" pitchFamily="34" charset="0"/>
            </a:endParaRPr>
          </a:p>
          <a:p>
            <a:r>
              <a:rPr lang="en-GB" sz="2200" dirty="0">
                <a:solidFill>
                  <a:schemeClr val="tx1"/>
                </a:solidFill>
                <a:latin typeface="Garamond" panose="02020404030301010803" pitchFamily="18" charset="0"/>
                <a:ea typeface="Source Sans Pro" panose="020B0503030403020204" pitchFamily="34" charset="0"/>
              </a:rPr>
              <a:t>Likely composed at turn of eleventh and twelfth centuries, around the time of the First Crusade (1096-99)</a:t>
            </a:r>
          </a:p>
          <a:p>
            <a:r>
              <a:rPr lang="en-GB" sz="2200" dirty="0">
                <a:solidFill>
                  <a:schemeClr val="tx1"/>
                </a:solidFill>
                <a:latin typeface="Garamond" panose="02020404030301010803" pitchFamily="18" charset="0"/>
                <a:ea typeface="Source Sans Pro" panose="020B0503030403020204" pitchFamily="34" charset="0"/>
              </a:rPr>
              <a:t>History and fiction: the reign of the Holy Roman Emperor Charlemagne (768-814)</a:t>
            </a:r>
          </a:p>
          <a:p>
            <a:r>
              <a:rPr lang="en-GB" sz="2200" dirty="0">
                <a:solidFill>
                  <a:schemeClr val="tx1"/>
                </a:solidFill>
                <a:latin typeface="Garamond" panose="02020404030301010803" pitchFamily="18" charset="0"/>
                <a:ea typeface="Source Sans Pro" panose="020B0503030403020204" pitchFamily="34" charset="0"/>
              </a:rPr>
              <a:t>The figure of Roland</a:t>
            </a:r>
          </a:p>
          <a:p>
            <a:r>
              <a:rPr lang="en-GB" sz="2200" dirty="0">
                <a:solidFill>
                  <a:schemeClr val="tx1"/>
                </a:solidFill>
                <a:latin typeface="Garamond" panose="02020404030301010803" pitchFamily="18" charset="0"/>
                <a:ea typeface="Source Sans Pro" panose="020B0503030403020204" pitchFamily="34" charset="0"/>
              </a:rPr>
              <a:t>The ‘pagans’</a:t>
            </a:r>
          </a:p>
          <a:p>
            <a:r>
              <a:rPr lang="en-GB" sz="2200" dirty="0">
                <a:solidFill>
                  <a:schemeClr val="tx1"/>
                </a:solidFill>
                <a:latin typeface="Garamond" panose="02020404030301010803" pitchFamily="18" charset="0"/>
                <a:ea typeface="Source Sans Pro" panose="020B0503030403020204" pitchFamily="34" charset="0"/>
              </a:rPr>
              <a:t>A myth of nationhood: the beginning of French literature</a:t>
            </a:r>
          </a:p>
          <a:p>
            <a:pPr marL="0" indent="0">
              <a:buNone/>
            </a:pPr>
            <a:endParaRPr lang="en-GB" sz="2200" dirty="0">
              <a:solidFill>
                <a:schemeClr val="tx1"/>
              </a:solidFill>
              <a:latin typeface="Garamond" panose="02020404030301010803" pitchFamily="18" charset="0"/>
              <a:ea typeface="Source Sans Pro" panose="020B0503030403020204" pitchFamily="34" charset="0"/>
            </a:endParaRPr>
          </a:p>
        </p:txBody>
      </p:sp>
      <p:pic>
        <p:nvPicPr>
          <p:cNvPr id="4" name="Picture 3"/>
          <p:cNvPicPr>
            <a:picLocks noChangeAspect="1"/>
          </p:cNvPicPr>
          <p:nvPr/>
        </p:nvPicPr>
        <p:blipFill>
          <a:blip r:embed="rId3"/>
          <a:stretch>
            <a:fillRect/>
          </a:stretch>
        </p:blipFill>
        <p:spPr>
          <a:xfrm>
            <a:off x="7953599" y="1583980"/>
            <a:ext cx="4019741" cy="3896139"/>
          </a:xfrm>
          <a:prstGeom prst="rect">
            <a:avLst/>
          </a:prstGeom>
          <a:blipFill dpi="0" rotWithShape="1">
            <a:blip r:embed="rId4">
              <a:alphaModFix amt="65000"/>
            </a:blip>
            <a:srcRect/>
            <a:tile tx="0" ty="0" sx="100000" sy="100000" flip="none" algn="tl"/>
          </a:blipFill>
        </p:spPr>
      </p:pic>
    </p:spTree>
    <p:extLst>
      <p:ext uri="{BB962C8B-B14F-4D97-AF65-F5344CB8AC3E}">
        <p14:creationId xmlns:p14="http://schemas.microsoft.com/office/powerpoint/2010/main" val="42479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7" y="457200"/>
            <a:ext cx="11238883" cy="6169067"/>
          </a:xfrm>
        </p:spPr>
        <p:txBody>
          <a:bodyPr>
            <a:normAutofit fontScale="77500" lnSpcReduction="20000"/>
          </a:bodyPr>
          <a:lstStyle/>
          <a:p>
            <a:pPr marL="0" indent="0">
              <a:buNone/>
            </a:pPr>
            <a:r>
              <a:rPr lang="en-GB" sz="2600" b="1" dirty="0">
                <a:latin typeface="Garamond" panose="02020404030301010803" pitchFamily="18" charset="0"/>
                <a:ea typeface="Source Sans Pro" panose="020B0503030403020204" pitchFamily="34" charset="0"/>
              </a:rPr>
              <a:t>Oral tradition and manuscript history </a:t>
            </a:r>
            <a:endParaRPr lang="en-GB" sz="2600" b="1" dirty="0">
              <a:solidFill>
                <a:schemeClr val="tx1"/>
              </a:solidFill>
              <a:latin typeface="Garamond" panose="02020404030301010803" pitchFamily="18" charset="0"/>
              <a:ea typeface="Source Sans Pro" panose="020B0503030403020204" pitchFamily="34" charset="0"/>
            </a:endParaRPr>
          </a:p>
          <a:p>
            <a:pPr marL="0" indent="0">
              <a:buNone/>
            </a:pPr>
            <a:endParaRPr lang="en-GB" sz="2200" dirty="0">
              <a:latin typeface="Garamond" panose="02020404030301010803" pitchFamily="18" charset="0"/>
              <a:ea typeface="Source Sans Pro" panose="020B0503030403020204" pitchFamily="34" charset="0"/>
            </a:endParaRPr>
          </a:p>
          <a:p>
            <a:pPr marL="0" indent="0">
              <a:buNone/>
            </a:pPr>
            <a:r>
              <a:rPr lang="en-GB" sz="2400" dirty="0">
                <a:solidFill>
                  <a:schemeClr val="tx1"/>
                </a:solidFill>
                <a:latin typeface="Garamond" panose="02020404030301010803" pitchFamily="18" charset="0"/>
                <a:ea typeface="Source Sans Pro" panose="020B0503030403020204" pitchFamily="34" charset="0"/>
              </a:rPr>
              <a:t>The ‘Oxford </a:t>
            </a:r>
            <a:r>
              <a:rPr lang="en-GB" sz="2400" i="1" dirty="0">
                <a:solidFill>
                  <a:schemeClr val="tx1"/>
                </a:solidFill>
                <a:latin typeface="Garamond" panose="02020404030301010803" pitchFamily="18" charset="0"/>
                <a:ea typeface="Source Sans Pro" panose="020B0503030403020204" pitchFamily="34" charset="0"/>
              </a:rPr>
              <a:t>Roland</a:t>
            </a:r>
            <a:r>
              <a:rPr lang="en-GB" sz="2400" dirty="0">
                <a:solidFill>
                  <a:schemeClr val="tx1"/>
                </a:solidFill>
                <a:latin typeface="Garamond" panose="02020404030301010803" pitchFamily="18" charset="0"/>
                <a:ea typeface="Source Sans Pro" panose="020B0503030403020204" pitchFamily="34" charset="0"/>
              </a:rPr>
              <a:t>’: Bodleian Library’s manuscript Digby 23 </a:t>
            </a:r>
          </a:p>
          <a:p>
            <a:pPr>
              <a:lnSpc>
                <a:spcPct val="170000"/>
              </a:lnSpc>
            </a:pPr>
            <a:r>
              <a:rPr lang="en-GB" sz="2400" dirty="0">
                <a:solidFill>
                  <a:schemeClr val="tx1"/>
                </a:solidFill>
                <a:latin typeface="Garamond" panose="02020404030301010803" pitchFamily="18" charset="0"/>
                <a:ea typeface="Source Sans Pro" panose="020B0503030403020204" pitchFamily="34" charset="0"/>
              </a:rPr>
              <a:t>earliest witness to a French version of the story</a:t>
            </a:r>
          </a:p>
          <a:p>
            <a:pPr>
              <a:lnSpc>
                <a:spcPct val="170000"/>
              </a:lnSpc>
            </a:pPr>
            <a:r>
              <a:rPr lang="en-GB" sz="2400" dirty="0">
                <a:solidFill>
                  <a:schemeClr val="tx1"/>
                </a:solidFill>
                <a:latin typeface="Garamond" panose="02020404030301010803" pitchFamily="18" charset="0"/>
                <a:ea typeface="Source Sans Pro" panose="020B0503030403020204" pitchFamily="34" charset="0"/>
              </a:rPr>
              <a:t>dates from 1125-1150, a few decades after the poem’s composition</a:t>
            </a:r>
          </a:p>
          <a:p>
            <a:pPr>
              <a:lnSpc>
                <a:spcPct val="170000"/>
              </a:lnSpc>
            </a:pPr>
            <a:r>
              <a:rPr lang="en-GB" sz="2400" dirty="0">
                <a:solidFill>
                  <a:schemeClr val="tx1"/>
                </a:solidFill>
                <a:latin typeface="Garamond" panose="02020404030301010803" pitchFamily="18" charset="0"/>
                <a:ea typeface="Source Sans Pro" panose="020B0503030403020204" pitchFamily="34" charset="0"/>
              </a:rPr>
              <a:t>produced in England, written in Anglo-Normand</a:t>
            </a:r>
          </a:p>
          <a:p>
            <a:endParaRPr lang="en-GB" sz="2400" dirty="0">
              <a:solidFill>
                <a:schemeClr val="tx1"/>
              </a:solidFill>
              <a:latin typeface="Garamond" panose="02020404030301010803" pitchFamily="18" charset="0"/>
              <a:ea typeface="Source Sans Pro" panose="020B0503030403020204" pitchFamily="34" charset="0"/>
            </a:endParaRPr>
          </a:p>
          <a:p>
            <a:pPr marL="0" indent="0">
              <a:lnSpc>
                <a:spcPct val="170000"/>
              </a:lnSpc>
              <a:buNone/>
            </a:pPr>
            <a:r>
              <a:rPr lang="en-GB" sz="2400" dirty="0">
                <a:solidFill>
                  <a:schemeClr val="tx1"/>
                </a:solidFill>
                <a:latin typeface="Garamond" panose="02020404030301010803" pitchFamily="18" charset="0"/>
                <a:ea typeface="Source Sans Pro" panose="020B0503030403020204" pitchFamily="34" charset="0"/>
              </a:rPr>
              <a:t>Six other manuscript versions of the </a:t>
            </a:r>
            <a:r>
              <a:rPr lang="en-GB" sz="2400" i="1" dirty="0">
                <a:solidFill>
                  <a:schemeClr val="tx1"/>
                </a:solidFill>
                <a:latin typeface="Garamond" panose="02020404030301010803" pitchFamily="18" charset="0"/>
                <a:ea typeface="Source Sans Pro" panose="020B0503030403020204" pitchFamily="34" charset="0"/>
              </a:rPr>
              <a:t>Roland</a:t>
            </a:r>
            <a:r>
              <a:rPr lang="en-GB" sz="2400" dirty="0">
                <a:solidFill>
                  <a:schemeClr val="tx1"/>
                </a:solidFill>
                <a:latin typeface="Garamond" panose="02020404030301010803" pitchFamily="18" charset="0"/>
                <a:ea typeface="Source Sans Pro" panose="020B0503030403020204" pitchFamily="34" charset="0"/>
              </a:rPr>
              <a:t>, three from France, three from Italy (mid-13</a:t>
            </a:r>
            <a:r>
              <a:rPr lang="en-GB" sz="2400" baseline="30000" dirty="0">
                <a:solidFill>
                  <a:schemeClr val="tx1"/>
                </a:solidFill>
                <a:latin typeface="Garamond" panose="02020404030301010803" pitchFamily="18" charset="0"/>
                <a:ea typeface="Source Sans Pro" panose="020B0503030403020204" pitchFamily="34" charset="0"/>
              </a:rPr>
              <a:t>th</a:t>
            </a:r>
            <a:r>
              <a:rPr lang="en-GB" sz="2400" dirty="0">
                <a:solidFill>
                  <a:schemeClr val="tx1"/>
                </a:solidFill>
                <a:latin typeface="Garamond" panose="02020404030301010803" pitchFamily="18" charset="0"/>
                <a:ea typeface="Source Sans Pro" panose="020B0503030403020204" pitchFamily="34" charset="0"/>
              </a:rPr>
              <a:t>-early 15</a:t>
            </a:r>
            <a:r>
              <a:rPr lang="en-GB" sz="2400" baseline="30000" dirty="0">
                <a:solidFill>
                  <a:schemeClr val="tx1"/>
                </a:solidFill>
                <a:latin typeface="Garamond" panose="02020404030301010803" pitchFamily="18" charset="0"/>
                <a:ea typeface="Source Sans Pro" panose="020B0503030403020204" pitchFamily="34" charset="0"/>
              </a:rPr>
              <a:t>th</a:t>
            </a:r>
            <a:r>
              <a:rPr lang="en-GB" sz="2400" dirty="0">
                <a:solidFill>
                  <a:schemeClr val="tx1"/>
                </a:solidFill>
                <a:latin typeface="Garamond" panose="02020404030301010803" pitchFamily="18" charset="0"/>
                <a:ea typeface="Source Sans Pro" panose="020B0503030403020204" pitchFamily="34" charset="0"/>
              </a:rPr>
              <a:t> centuries); substantial narrative and poetic differences</a:t>
            </a:r>
          </a:p>
          <a:p>
            <a:pPr marL="0" indent="0">
              <a:buNone/>
            </a:pPr>
            <a:endParaRPr lang="en-GB" sz="2400" dirty="0">
              <a:solidFill>
                <a:schemeClr val="tx1"/>
              </a:solidFill>
              <a:latin typeface="Garamond" panose="02020404030301010803" pitchFamily="18" charset="0"/>
              <a:ea typeface="Source Sans Pro" panose="020B0503030403020204" pitchFamily="34" charset="0"/>
            </a:endParaRPr>
          </a:p>
          <a:p>
            <a:pPr marL="0" indent="0">
              <a:buNone/>
            </a:pPr>
            <a:r>
              <a:rPr lang="en-GB" sz="2400" dirty="0">
                <a:solidFill>
                  <a:schemeClr val="tx1"/>
                </a:solidFill>
                <a:latin typeface="Garamond" panose="02020404030301010803" pitchFamily="18" charset="0"/>
                <a:ea typeface="Source Sans Pro" panose="020B0503030403020204" pitchFamily="34" charset="0"/>
              </a:rPr>
              <a:t>Critical debate (19</a:t>
            </a:r>
            <a:r>
              <a:rPr lang="en-GB" sz="2400" baseline="30000" dirty="0">
                <a:solidFill>
                  <a:schemeClr val="tx1"/>
                </a:solidFill>
                <a:latin typeface="Garamond" panose="02020404030301010803" pitchFamily="18" charset="0"/>
                <a:ea typeface="Source Sans Pro" panose="020B0503030403020204" pitchFamily="34" charset="0"/>
              </a:rPr>
              <a:t>th</a:t>
            </a:r>
            <a:r>
              <a:rPr lang="en-GB" sz="2400" dirty="0">
                <a:solidFill>
                  <a:schemeClr val="tx1"/>
                </a:solidFill>
                <a:latin typeface="Garamond" panose="02020404030301010803" pitchFamily="18" charset="0"/>
                <a:ea typeface="Source Sans Pro" panose="020B0503030403020204" pitchFamily="34" charset="0"/>
              </a:rPr>
              <a:t> and 20</a:t>
            </a:r>
            <a:r>
              <a:rPr lang="en-GB" sz="2400" baseline="30000" dirty="0">
                <a:solidFill>
                  <a:schemeClr val="tx1"/>
                </a:solidFill>
                <a:latin typeface="Garamond" panose="02020404030301010803" pitchFamily="18" charset="0"/>
                <a:ea typeface="Source Sans Pro" panose="020B0503030403020204" pitchFamily="34" charset="0"/>
              </a:rPr>
              <a:t>th</a:t>
            </a:r>
            <a:r>
              <a:rPr lang="en-GB" sz="2400" dirty="0">
                <a:solidFill>
                  <a:schemeClr val="tx1"/>
                </a:solidFill>
                <a:latin typeface="Garamond" panose="02020404030301010803" pitchFamily="18" charset="0"/>
                <a:ea typeface="Source Sans Pro" panose="020B0503030403020204" pitchFamily="34" charset="0"/>
              </a:rPr>
              <a:t> centuries): ‘individualists’ vs. ‘traditionalists’</a:t>
            </a:r>
          </a:p>
          <a:p>
            <a:pPr marL="457200" lvl="1" indent="0">
              <a:lnSpc>
                <a:spcPct val="170000"/>
              </a:lnSpc>
              <a:buNone/>
            </a:pPr>
            <a:r>
              <a:rPr lang="en-GB" dirty="0">
                <a:solidFill>
                  <a:schemeClr val="tx1"/>
                </a:solidFill>
                <a:latin typeface="Garamond" panose="02020404030301010803" pitchFamily="18" charset="0"/>
                <a:ea typeface="Source Sans Pro" panose="020B0503030403020204" pitchFamily="34" charset="0"/>
              </a:rPr>
              <a:t>‘The critical consensus nowadays is to view the Oxford </a:t>
            </a:r>
            <a:r>
              <a:rPr lang="en-GB" i="1" dirty="0">
                <a:solidFill>
                  <a:schemeClr val="tx1"/>
                </a:solidFill>
                <a:latin typeface="Garamond" panose="02020404030301010803" pitchFamily="18" charset="0"/>
                <a:ea typeface="Source Sans Pro" panose="020B0503030403020204" pitchFamily="34" charset="0"/>
              </a:rPr>
              <a:t>Roland </a:t>
            </a:r>
            <a:r>
              <a:rPr lang="en-GB" dirty="0">
                <a:solidFill>
                  <a:schemeClr val="tx1"/>
                </a:solidFill>
                <a:latin typeface="Garamond" panose="02020404030301010803" pitchFamily="18" charset="0"/>
                <a:ea typeface="Source Sans Pro" panose="020B0503030403020204" pitchFamily="34" charset="0"/>
              </a:rPr>
              <a:t>as a story moulded by centuries of oral development, but then given a complex literary treatment at the time of the First Crusade by a gifted poet, who included oral stylistic devices […] to facilitate the poem’s aural reception.’ (‘Introduction’, </a:t>
            </a:r>
            <a:r>
              <a:rPr lang="en-GB" i="1" dirty="0">
                <a:solidFill>
                  <a:schemeClr val="tx1"/>
                </a:solidFill>
                <a:latin typeface="Garamond" panose="02020404030301010803" pitchFamily="18" charset="0"/>
                <a:ea typeface="Source Sans Pro" panose="020B0503030403020204" pitchFamily="34" charset="0"/>
              </a:rPr>
              <a:t>The Song of Roland, </a:t>
            </a:r>
            <a:r>
              <a:rPr lang="en-GB" dirty="0">
                <a:solidFill>
                  <a:schemeClr val="tx1"/>
                </a:solidFill>
                <a:latin typeface="Garamond" panose="02020404030301010803" pitchFamily="18" charset="0"/>
                <a:ea typeface="Source Sans Pro" panose="020B0503030403020204" pitchFamily="34" charset="0"/>
              </a:rPr>
              <a:t>x)</a:t>
            </a:r>
          </a:p>
        </p:txBody>
      </p:sp>
    </p:spTree>
    <p:extLst>
      <p:ext uri="{BB962C8B-B14F-4D97-AF65-F5344CB8AC3E}">
        <p14:creationId xmlns:p14="http://schemas.microsoft.com/office/powerpoint/2010/main" val="106919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401782"/>
            <a:ext cx="11486737" cy="6274789"/>
          </a:xfrm>
        </p:spPr>
        <p:txBody>
          <a:bodyPr>
            <a:normAutofit/>
          </a:bodyPr>
          <a:lstStyle/>
          <a:p>
            <a:pPr marL="0" indent="0">
              <a:buNone/>
            </a:pPr>
            <a:r>
              <a:rPr lang="en-GB" sz="2400" b="1" dirty="0">
                <a:latin typeface="Garamond" panose="02020404030301010803" pitchFamily="18" charset="0"/>
                <a:ea typeface="Source Sans Pro" panose="020B0503030403020204" pitchFamily="34" charset="0"/>
              </a:rPr>
              <a:t>Story and (one version of) events</a:t>
            </a:r>
            <a:endParaRPr lang="en-GB" sz="2400" b="1" dirty="0">
              <a:solidFill>
                <a:schemeClr val="tx1"/>
              </a:solidFill>
              <a:latin typeface="Garamond" panose="02020404030301010803" pitchFamily="18" charset="0"/>
              <a:ea typeface="Source Sans Pro" panose="020B0503030403020204" pitchFamily="34" charset="0"/>
            </a:endParaRPr>
          </a:p>
          <a:p>
            <a:pPr marL="0" indent="0">
              <a:buNone/>
            </a:pPr>
            <a:endParaRPr lang="en-GB" sz="2200" dirty="0">
              <a:solidFill>
                <a:schemeClr val="tx1"/>
              </a:solidFill>
              <a:latin typeface="Garamond" panose="02020404030301010803" pitchFamily="18" charset="0"/>
              <a:ea typeface="Source Sans Pro" panose="020B0503030403020204" pitchFamily="34" charset="0"/>
            </a:endParaRPr>
          </a:p>
          <a:p>
            <a:pPr>
              <a:lnSpc>
                <a:spcPct val="150000"/>
              </a:lnSpc>
            </a:pPr>
            <a:r>
              <a:rPr lang="en-GB" sz="2200" dirty="0">
                <a:solidFill>
                  <a:schemeClr val="tx1"/>
                </a:solidFill>
                <a:latin typeface="Garamond" panose="02020404030301010803" pitchFamily="18" charset="0"/>
                <a:ea typeface="Source Sans Pro" panose="020B0503030403020204" pitchFamily="34" charset="0"/>
              </a:rPr>
              <a:t>Charles readies to leave Spain following a successful military campaign against the Saracens</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&gt; Ganelon is nominated by Roland as envoy to King </a:t>
            </a:r>
            <a:r>
              <a:rPr lang="en-GB" sz="2200" dirty="0" err="1">
                <a:solidFill>
                  <a:schemeClr val="tx1"/>
                </a:solidFill>
                <a:latin typeface="Garamond" panose="02020404030301010803" pitchFamily="18" charset="0"/>
                <a:ea typeface="Source Sans Pro" panose="020B0503030403020204" pitchFamily="34" charset="0"/>
              </a:rPr>
              <a:t>Marsilie</a:t>
            </a:r>
            <a:r>
              <a:rPr lang="en-GB" sz="2200" dirty="0">
                <a:solidFill>
                  <a:schemeClr val="tx1"/>
                </a:solidFill>
                <a:latin typeface="Garamond" panose="02020404030301010803" pitchFamily="18" charset="0"/>
                <a:ea typeface="Source Sans Pro" panose="020B0503030403020204" pitchFamily="34" charset="0"/>
              </a:rPr>
              <a:t>; seals pact to betray Roland</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&gt; Charles’s army returns to France; Roland is nominated by Ganelon to lead the </a:t>
            </a:r>
            <a:r>
              <a:rPr lang="en-GB" sz="2200" dirty="0" err="1">
                <a:solidFill>
                  <a:schemeClr val="tx1"/>
                </a:solidFill>
                <a:latin typeface="Garamond" panose="02020404030301010803" pitchFamily="18" charset="0"/>
                <a:ea typeface="Source Sans Pro" panose="020B0503030403020204" pitchFamily="34" charset="0"/>
              </a:rPr>
              <a:t>rearguard</a:t>
            </a:r>
            <a:endParaRPr lang="en-GB" sz="2200" dirty="0">
              <a:solidFill>
                <a:schemeClr val="tx1"/>
              </a:solidFill>
              <a:latin typeface="Garamond" panose="02020404030301010803" pitchFamily="18" charset="0"/>
              <a:ea typeface="Source Sans Pro" panose="020B0503030403020204" pitchFamily="34" charset="0"/>
            </a:endParaRP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&gt; Roland and the twelve peers are ambushed, leading to a major battle, after which Roland dies</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&gt; Having heard Roland’s oliphant, Charles returns and pursues the enemy, seeking vengeance</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&gt; King </a:t>
            </a:r>
            <a:r>
              <a:rPr lang="en-GB" sz="2200" dirty="0" err="1">
                <a:solidFill>
                  <a:schemeClr val="tx1"/>
                </a:solidFill>
                <a:latin typeface="Garamond" panose="02020404030301010803" pitchFamily="18" charset="0"/>
                <a:ea typeface="Source Sans Pro" panose="020B0503030403020204" pitchFamily="34" charset="0"/>
              </a:rPr>
              <a:t>Marsilie</a:t>
            </a:r>
            <a:r>
              <a:rPr lang="en-GB" sz="2200" dirty="0">
                <a:solidFill>
                  <a:schemeClr val="tx1"/>
                </a:solidFill>
                <a:latin typeface="Garamond" panose="02020404030301010803" pitchFamily="18" charset="0"/>
                <a:ea typeface="Source Sans Pro" panose="020B0503030403020204" pitchFamily="34" charset="0"/>
              </a:rPr>
              <a:t> calls on the emir </a:t>
            </a:r>
            <a:r>
              <a:rPr lang="en-GB" sz="2200" dirty="0" err="1">
                <a:solidFill>
                  <a:schemeClr val="tx1"/>
                </a:solidFill>
                <a:latin typeface="Garamond" panose="02020404030301010803" pitchFamily="18" charset="0"/>
                <a:ea typeface="Source Sans Pro" panose="020B0503030403020204" pitchFamily="34" charset="0"/>
              </a:rPr>
              <a:t>Baligant</a:t>
            </a:r>
            <a:r>
              <a:rPr lang="en-GB" sz="2200" dirty="0">
                <a:solidFill>
                  <a:schemeClr val="tx1"/>
                </a:solidFill>
                <a:latin typeface="Garamond" panose="02020404030301010803" pitchFamily="18" charset="0"/>
                <a:ea typeface="Source Sans Pro" panose="020B0503030403020204" pitchFamily="34" charset="0"/>
              </a:rPr>
              <a:t> who leads his forces against Charles</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&gt; Victorious, Charles returns to France</a:t>
            </a:r>
          </a:p>
          <a:p>
            <a:pPr marL="0" indent="0">
              <a:lnSpc>
                <a:spcPct val="150000"/>
              </a:lnSpc>
              <a:buNone/>
            </a:pPr>
            <a:r>
              <a:rPr lang="en-GB" sz="2200" dirty="0">
                <a:solidFill>
                  <a:schemeClr val="tx1"/>
                </a:solidFill>
                <a:latin typeface="Garamond" panose="02020404030301010803" pitchFamily="18" charset="0"/>
                <a:ea typeface="Source Sans Pro" panose="020B0503030403020204" pitchFamily="34" charset="0"/>
              </a:rPr>
              <a:t>&gt; Ganelon is tried and executed</a:t>
            </a:r>
          </a:p>
          <a:p>
            <a:pPr marL="0" indent="0">
              <a:buNone/>
            </a:pPr>
            <a:endParaRPr lang="en-GB" sz="2200"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8519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387" y="498764"/>
            <a:ext cx="10676741" cy="5489514"/>
          </a:xfrm>
        </p:spPr>
        <p:txBody>
          <a:bodyPr>
            <a:normAutofit fontScale="77500" lnSpcReduction="20000"/>
          </a:bodyPr>
          <a:lstStyle/>
          <a:p>
            <a:pPr marL="0" indent="0">
              <a:buNone/>
            </a:pPr>
            <a:r>
              <a:rPr lang="en-GB" b="1" dirty="0">
                <a:latin typeface="Garamond" panose="02020404030301010803" pitchFamily="18" charset="0"/>
                <a:ea typeface="Source Sans Pro" panose="020B0503030403020204" pitchFamily="34" charset="0"/>
              </a:rPr>
              <a:t>Poetics</a:t>
            </a:r>
            <a:endParaRPr lang="en-GB" b="1" dirty="0">
              <a:solidFill>
                <a:schemeClr val="tx1"/>
              </a:solidFill>
              <a:latin typeface="Garamond" panose="02020404030301010803" pitchFamily="18" charset="0"/>
              <a:ea typeface="Source Sans Pro" panose="020B0503030403020204" pitchFamily="34" charset="0"/>
            </a:endParaRPr>
          </a:p>
          <a:p>
            <a:pPr marL="0" indent="0">
              <a:buNone/>
            </a:pPr>
            <a:endParaRPr lang="en-GB" sz="2200" b="1" dirty="0">
              <a:solidFill>
                <a:schemeClr val="tx1"/>
              </a:solidFill>
              <a:latin typeface="Garamond" panose="02020404030301010803" pitchFamily="18" charset="0"/>
              <a:ea typeface="Source Sans Pro" panose="020B0503030403020204" pitchFamily="34" charset="0"/>
            </a:endParaRPr>
          </a:p>
          <a:p>
            <a:pPr marL="0" indent="0">
              <a:buNone/>
            </a:pPr>
            <a:r>
              <a:rPr lang="en-GB" sz="2600" dirty="0">
                <a:solidFill>
                  <a:schemeClr val="tx1"/>
                </a:solidFill>
                <a:latin typeface="Garamond" panose="02020404030301010803" pitchFamily="18" charset="0"/>
                <a:ea typeface="Source Sans Pro" panose="020B0503030403020204" pitchFamily="34" charset="0"/>
              </a:rPr>
              <a:t>Decasyllabic </a:t>
            </a:r>
            <a:r>
              <a:rPr lang="en-GB" sz="2600" dirty="0" err="1">
                <a:solidFill>
                  <a:schemeClr val="tx1"/>
                </a:solidFill>
                <a:latin typeface="Garamond" panose="02020404030301010803" pitchFamily="18" charset="0"/>
                <a:ea typeface="Source Sans Pro" panose="020B0503030403020204" pitchFamily="34" charset="0"/>
              </a:rPr>
              <a:t>assonanced</a:t>
            </a:r>
            <a:r>
              <a:rPr lang="en-GB" sz="2600" dirty="0">
                <a:solidFill>
                  <a:schemeClr val="tx1"/>
                </a:solidFill>
                <a:latin typeface="Garamond" panose="02020404030301010803" pitchFamily="18" charset="0"/>
                <a:ea typeface="Source Sans Pro" panose="020B0503030403020204" pitchFamily="34" charset="0"/>
              </a:rPr>
              <a:t> laisses (uneven, ten-syllable lines with assonance on the final stressed vowel). </a:t>
            </a:r>
          </a:p>
          <a:p>
            <a:pPr marL="0" indent="0">
              <a:buNone/>
            </a:pPr>
            <a:endParaRPr lang="en-GB" sz="2600" dirty="0">
              <a:solidFill>
                <a:schemeClr val="tx1"/>
              </a:solidFill>
              <a:latin typeface="Garamond" panose="02020404030301010803" pitchFamily="18" charset="0"/>
              <a:ea typeface="Source Sans Pro" panose="020B0503030403020204" pitchFamily="34" charset="0"/>
            </a:endParaRPr>
          </a:p>
          <a:p>
            <a:pPr marL="0" indent="0">
              <a:buNone/>
            </a:pPr>
            <a:r>
              <a:rPr lang="en-GB" sz="2600" dirty="0">
                <a:solidFill>
                  <a:schemeClr val="tx1"/>
                </a:solidFill>
                <a:latin typeface="Garamond" panose="02020404030301010803" pitchFamily="18" charset="0"/>
                <a:ea typeface="Source Sans Pro" panose="020B0503030403020204" pitchFamily="34" charset="0"/>
              </a:rPr>
              <a:t>Most common structure: two </a:t>
            </a:r>
            <a:r>
              <a:rPr lang="en-GB" sz="2600" dirty="0" err="1">
                <a:solidFill>
                  <a:schemeClr val="tx1"/>
                </a:solidFill>
                <a:latin typeface="Garamond" panose="02020404030301010803" pitchFamily="18" charset="0"/>
                <a:ea typeface="Source Sans Pro" panose="020B0503030403020204" pitchFamily="34" charset="0"/>
              </a:rPr>
              <a:t>hemistiches</a:t>
            </a:r>
            <a:r>
              <a:rPr lang="en-GB" sz="2600" dirty="0">
                <a:solidFill>
                  <a:schemeClr val="tx1"/>
                </a:solidFill>
                <a:latin typeface="Garamond" panose="02020404030301010803" pitchFamily="18" charset="0"/>
                <a:ea typeface="Source Sans Pro" panose="020B0503030403020204" pitchFamily="34" charset="0"/>
              </a:rPr>
              <a:t> of four and six syllables, broken by a caesura (exploited for various effects)</a:t>
            </a:r>
          </a:p>
          <a:p>
            <a:pPr marL="0" indent="0">
              <a:buNone/>
            </a:pPr>
            <a:endParaRPr lang="en-GB" sz="2600" b="1" dirty="0">
              <a:solidFill>
                <a:schemeClr val="tx1"/>
              </a:solidFill>
              <a:latin typeface="Garamond" panose="02020404030301010803" pitchFamily="18" charset="0"/>
              <a:ea typeface="Source Sans Pro" panose="020B0503030403020204" pitchFamily="34" charset="0"/>
            </a:endParaRPr>
          </a:p>
          <a:p>
            <a:pPr marL="0" indent="0">
              <a:buNone/>
            </a:pPr>
            <a:r>
              <a:rPr lang="en-GB" sz="2600" b="1" dirty="0" err="1">
                <a:solidFill>
                  <a:schemeClr val="tx1"/>
                </a:solidFill>
                <a:latin typeface="Garamond" panose="02020404030301010803" pitchFamily="18" charset="0"/>
                <a:ea typeface="Source Sans Pro" panose="020B0503030403020204" pitchFamily="34" charset="0"/>
              </a:rPr>
              <a:t>Carles</a:t>
            </a:r>
            <a:r>
              <a:rPr lang="en-GB" sz="2600" b="1" dirty="0">
                <a:solidFill>
                  <a:schemeClr val="tx1"/>
                </a:solidFill>
                <a:latin typeface="Garamond" panose="02020404030301010803" pitchFamily="18" charset="0"/>
                <a:ea typeface="Source Sans Pro" panose="020B0503030403020204" pitchFamily="34" charset="0"/>
              </a:rPr>
              <a:t> li reis</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nostre</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emperere</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m</a:t>
            </a:r>
            <a:r>
              <a:rPr lang="en-GB" sz="2600" b="1" dirty="0" err="1">
                <a:solidFill>
                  <a:schemeClr val="tx1"/>
                </a:solidFill>
                <a:latin typeface="Garamond" panose="02020404030301010803" pitchFamily="18" charset="0"/>
                <a:ea typeface="Source Sans Pro" panose="020B0503030403020204" pitchFamily="34" charset="0"/>
              </a:rPr>
              <a:t>a</a:t>
            </a:r>
            <a:r>
              <a:rPr lang="en-GB" sz="2600" dirty="0" err="1">
                <a:solidFill>
                  <a:schemeClr val="tx1"/>
                </a:solidFill>
                <a:latin typeface="Garamond" panose="02020404030301010803" pitchFamily="18" charset="0"/>
                <a:ea typeface="Source Sans Pro" panose="020B0503030403020204" pitchFamily="34" charset="0"/>
              </a:rPr>
              <a:t>gnes</a:t>
            </a:r>
            <a:r>
              <a:rPr lang="en-GB" sz="2600" dirty="0">
                <a:solidFill>
                  <a:schemeClr val="tx1"/>
                </a:solidFill>
                <a:latin typeface="Garamond" panose="02020404030301010803" pitchFamily="18" charset="0"/>
                <a:ea typeface="Source Sans Pro" panose="020B0503030403020204" pitchFamily="34" charset="0"/>
              </a:rPr>
              <a:t>,</a:t>
            </a:r>
          </a:p>
          <a:p>
            <a:pPr marL="0" indent="0">
              <a:buNone/>
            </a:pPr>
            <a:r>
              <a:rPr lang="en-GB" sz="2600" b="1" dirty="0">
                <a:solidFill>
                  <a:schemeClr val="tx1"/>
                </a:solidFill>
                <a:latin typeface="Garamond" panose="02020404030301010803" pitchFamily="18" charset="0"/>
                <a:ea typeface="Source Sans Pro" panose="020B0503030403020204" pitchFamily="34" charset="0"/>
              </a:rPr>
              <a:t>Set </a:t>
            </a:r>
            <a:r>
              <a:rPr lang="en-GB" sz="2600" b="1" dirty="0" err="1">
                <a:solidFill>
                  <a:schemeClr val="tx1"/>
                </a:solidFill>
                <a:latin typeface="Garamond" panose="02020404030301010803" pitchFamily="18" charset="0"/>
                <a:ea typeface="Source Sans Pro" panose="020B0503030403020204" pitchFamily="34" charset="0"/>
              </a:rPr>
              <a:t>anz</a:t>
            </a:r>
            <a:r>
              <a:rPr lang="en-GB" sz="2600" b="1" dirty="0">
                <a:solidFill>
                  <a:schemeClr val="tx1"/>
                </a:solidFill>
                <a:latin typeface="Garamond" panose="02020404030301010803" pitchFamily="18" charset="0"/>
                <a:ea typeface="Source Sans Pro" panose="020B0503030403020204" pitchFamily="34" charset="0"/>
              </a:rPr>
              <a:t> </a:t>
            </a:r>
            <a:r>
              <a:rPr lang="en-GB" sz="2600" b="1" dirty="0" err="1">
                <a:solidFill>
                  <a:schemeClr val="tx1"/>
                </a:solidFill>
                <a:latin typeface="Garamond" panose="02020404030301010803" pitchFamily="18" charset="0"/>
                <a:ea typeface="Source Sans Pro" panose="020B0503030403020204" pitchFamily="34" charset="0"/>
              </a:rPr>
              <a:t>tuz</a:t>
            </a:r>
            <a:r>
              <a:rPr lang="en-GB" sz="2600" b="1" dirty="0">
                <a:solidFill>
                  <a:schemeClr val="tx1"/>
                </a:solidFill>
                <a:latin typeface="Garamond" panose="02020404030301010803" pitchFamily="18" charset="0"/>
                <a:ea typeface="Source Sans Pro" panose="020B0503030403020204" pitchFamily="34" charset="0"/>
              </a:rPr>
              <a:t> </a:t>
            </a:r>
            <a:r>
              <a:rPr lang="en-GB" sz="2600" b="1" dirty="0" err="1">
                <a:solidFill>
                  <a:schemeClr val="tx1"/>
                </a:solidFill>
                <a:latin typeface="Garamond" panose="02020404030301010803" pitchFamily="18" charset="0"/>
                <a:ea typeface="Source Sans Pro" panose="020B0503030403020204" pitchFamily="34" charset="0"/>
              </a:rPr>
              <a:t>pleins</a:t>
            </a:r>
            <a:r>
              <a:rPr lang="en-GB" sz="2600" b="1" dirty="0">
                <a:solidFill>
                  <a:schemeClr val="tx1"/>
                </a:solidFill>
                <a:latin typeface="Garamond" panose="02020404030301010803" pitchFamily="18" charset="0"/>
                <a:ea typeface="Source Sans Pro" panose="020B0503030403020204" pitchFamily="34" charset="0"/>
              </a:rPr>
              <a:t> </a:t>
            </a:r>
            <a:r>
              <a:rPr lang="en-GB" sz="2600" dirty="0">
                <a:solidFill>
                  <a:schemeClr val="tx1"/>
                </a:solidFill>
                <a:latin typeface="Garamond" panose="02020404030301010803" pitchFamily="18" charset="0"/>
                <a:ea typeface="Source Sans Pro" panose="020B0503030403020204" pitchFamily="34" charset="0"/>
              </a:rPr>
              <a:t>ad </a:t>
            </a:r>
            <a:r>
              <a:rPr lang="en-GB" sz="2600" dirty="0" err="1">
                <a:solidFill>
                  <a:schemeClr val="tx1"/>
                </a:solidFill>
                <a:latin typeface="Garamond" panose="02020404030301010803" pitchFamily="18" charset="0"/>
                <a:ea typeface="Source Sans Pro" panose="020B0503030403020204" pitchFamily="34" charset="0"/>
              </a:rPr>
              <a:t>estét</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en</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Esp</a:t>
            </a:r>
            <a:r>
              <a:rPr lang="en-GB" sz="2600" b="1" dirty="0" err="1">
                <a:solidFill>
                  <a:schemeClr val="tx1"/>
                </a:solidFill>
                <a:latin typeface="Garamond" panose="02020404030301010803" pitchFamily="18" charset="0"/>
                <a:ea typeface="Source Sans Pro" panose="020B0503030403020204" pitchFamily="34" charset="0"/>
              </a:rPr>
              <a:t>a</a:t>
            </a:r>
            <a:r>
              <a:rPr lang="en-GB" sz="2600" dirty="0" err="1">
                <a:solidFill>
                  <a:schemeClr val="tx1"/>
                </a:solidFill>
                <a:latin typeface="Garamond" panose="02020404030301010803" pitchFamily="18" charset="0"/>
                <a:ea typeface="Source Sans Pro" panose="020B0503030403020204" pitchFamily="34" charset="0"/>
              </a:rPr>
              <a:t>igne</a:t>
            </a:r>
            <a:r>
              <a:rPr lang="en-GB" sz="2600" dirty="0">
                <a:solidFill>
                  <a:schemeClr val="tx1"/>
                </a:solidFill>
                <a:latin typeface="Garamond" panose="02020404030301010803" pitchFamily="18" charset="0"/>
                <a:ea typeface="Source Sans Pro" panose="020B0503030403020204" pitchFamily="34" charset="0"/>
              </a:rPr>
              <a:t> :</a:t>
            </a:r>
          </a:p>
          <a:p>
            <a:pPr marL="0" indent="0">
              <a:buNone/>
            </a:pPr>
            <a:r>
              <a:rPr lang="en-GB" sz="2600" b="1" dirty="0" err="1">
                <a:solidFill>
                  <a:schemeClr val="tx1"/>
                </a:solidFill>
                <a:latin typeface="Garamond" panose="02020404030301010803" pitchFamily="18" charset="0"/>
                <a:ea typeface="Source Sans Pro" panose="020B0503030403020204" pitchFamily="34" charset="0"/>
              </a:rPr>
              <a:t>Tresqu’en</a:t>
            </a:r>
            <a:r>
              <a:rPr lang="en-GB" sz="2600" b="1" dirty="0">
                <a:solidFill>
                  <a:schemeClr val="tx1"/>
                </a:solidFill>
                <a:latin typeface="Garamond" panose="02020404030301010803" pitchFamily="18" charset="0"/>
                <a:ea typeface="Source Sans Pro" panose="020B0503030403020204" pitchFamily="34" charset="0"/>
              </a:rPr>
              <a:t> la </a:t>
            </a:r>
            <a:r>
              <a:rPr lang="en-GB" sz="2600" b="1" dirty="0" err="1">
                <a:solidFill>
                  <a:schemeClr val="tx1"/>
                </a:solidFill>
                <a:latin typeface="Garamond" panose="02020404030301010803" pitchFamily="18" charset="0"/>
                <a:ea typeface="Source Sans Pro" panose="020B0503030403020204" pitchFamily="34" charset="0"/>
              </a:rPr>
              <a:t>mer</a:t>
            </a:r>
            <a:r>
              <a:rPr lang="en-GB" sz="2600" b="1"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cunquist</a:t>
            </a:r>
            <a:r>
              <a:rPr lang="en-GB" sz="2600" dirty="0">
                <a:solidFill>
                  <a:schemeClr val="tx1"/>
                </a:solidFill>
                <a:latin typeface="Garamond" panose="02020404030301010803" pitchFamily="18" charset="0"/>
                <a:ea typeface="Source Sans Pro" panose="020B0503030403020204" pitchFamily="34" charset="0"/>
              </a:rPr>
              <a:t> la </a:t>
            </a:r>
            <a:r>
              <a:rPr lang="en-GB" sz="2600" dirty="0" err="1">
                <a:solidFill>
                  <a:schemeClr val="tx1"/>
                </a:solidFill>
                <a:latin typeface="Garamond" panose="02020404030301010803" pitchFamily="18" charset="0"/>
                <a:ea typeface="Source Sans Pro" panose="020B0503030403020204" pitchFamily="34" charset="0"/>
              </a:rPr>
              <a:t>tere</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alt</a:t>
            </a:r>
            <a:r>
              <a:rPr lang="en-GB" sz="2600" b="1" dirty="0" err="1">
                <a:solidFill>
                  <a:schemeClr val="tx1"/>
                </a:solidFill>
                <a:latin typeface="Garamond" panose="02020404030301010803" pitchFamily="18" charset="0"/>
                <a:ea typeface="Source Sans Pro" panose="020B0503030403020204" pitchFamily="34" charset="0"/>
              </a:rPr>
              <a:t>a</a:t>
            </a:r>
            <a:r>
              <a:rPr lang="en-GB" sz="2600" dirty="0" err="1">
                <a:solidFill>
                  <a:schemeClr val="tx1"/>
                </a:solidFill>
                <a:latin typeface="Garamond" panose="02020404030301010803" pitchFamily="18" charset="0"/>
                <a:ea typeface="Source Sans Pro" panose="020B0503030403020204" pitchFamily="34" charset="0"/>
              </a:rPr>
              <a:t>igne</a:t>
            </a:r>
            <a:r>
              <a:rPr lang="en-GB" sz="2600" dirty="0">
                <a:solidFill>
                  <a:schemeClr val="tx1"/>
                </a:solidFill>
                <a:latin typeface="Garamond" panose="02020404030301010803" pitchFamily="18" charset="0"/>
                <a:ea typeface="Source Sans Pro" panose="020B0503030403020204" pitchFamily="34" charset="0"/>
              </a:rPr>
              <a:t>.</a:t>
            </a:r>
          </a:p>
          <a:p>
            <a:pPr marL="0" indent="0">
              <a:buNone/>
            </a:pPr>
            <a:r>
              <a:rPr lang="en-GB" sz="2600" b="1" dirty="0" err="1">
                <a:solidFill>
                  <a:schemeClr val="tx1"/>
                </a:solidFill>
                <a:latin typeface="Garamond" panose="02020404030301010803" pitchFamily="18" charset="0"/>
                <a:ea typeface="Source Sans Pro" panose="020B0503030403020204" pitchFamily="34" charset="0"/>
              </a:rPr>
              <a:t>N’i</a:t>
            </a:r>
            <a:r>
              <a:rPr lang="en-GB" sz="2600" b="1" dirty="0">
                <a:solidFill>
                  <a:schemeClr val="tx1"/>
                </a:solidFill>
                <a:latin typeface="Garamond" panose="02020404030301010803" pitchFamily="18" charset="0"/>
                <a:ea typeface="Source Sans Pro" panose="020B0503030403020204" pitchFamily="34" charset="0"/>
              </a:rPr>
              <a:t> ad </a:t>
            </a:r>
            <a:r>
              <a:rPr lang="en-GB" sz="2600" b="1" dirty="0" err="1">
                <a:solidFill>
                  <a:schemeClr val="tx1"/>
                </a:solidFill>
                <a:latin typeface="Garamond" panose="02020404030301010803" pitchFamily="18" charset="0"/>
                <a:ea typeface="Source Sans Pro" panose="020B0503030403020204" pitchFamily="34" charset="0"/>
              </a:rPr>
              <a:t>castel</a:t>
            </a:r>
            <a:r>
              <a:rPr lang="en-GB" sz="2600" b="1"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ki</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devant</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lui</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rem</a:t>
            </a:r>
            <a:r>
              <a:rPr lang="en-GB" sz="2600" b="1" dirty="0" err="1">
                <a:solidFill>
                  <a:schemeClr val="tx1"/>
                </a:solidFill>
                <a:latin typeface="Garamond" panose="02020404030301010803" pitchFamily="18" charset="0"/>
                <a:ea typeface="Source Sans Pro" panose="020B0503030403020204" pitchFamily="34" charset="0"/>
              </a:rPr>
              <a:t>a</a:t>
            </a:r>
            <a:r>
              <a:rPr lang="en-GB" sz="2600" dirty="0" err="1">
                <a:solidFill>
                  <a:schemeClr val="tx1"/>
                </a:solidFill>
                <a:latin typeface="Garamond" panose="02020404030301010803" pitchFamily="18" charset="0"/>
                <a:ea typeface="Source Sans Pro" panose="020B0503030403020204" pitchFamily="34" charset="0"/>
              </a:rPr>
              <a:t>igne</a:t>
            </a:r>
            <a:r>
              <a:rPr lang="en-GB" sz="2600" dirty="0">
                <a:solidFill>
                  <a:schemeClr val="tx1"/>
                </a:solidFill>
                <a:latin typeface="Garamond" panose="02020404030301010803" pitchFamily="18" charset="0"/>
                <a:ea typeface="Source Sans Pro" panose="020B0503030403020204" pitchFamily="34" charset="0"/>
              </a:rPr>
              <a:t> ;</a:t>
            </a:r>
          </a:p>
          <a:p>
            <a:pPr marL="0" indent="0">
              <a:buNone/>
            </a:pPr>
            <a:r>
              <a:rPr lang="en-GB" sz="2600" b="1" dirty="0">
                <a:solidFill>
                  <a:schemeClr val="tx1"/>
                </a:solidFill>
                <a:latin typeface="Garamond" panose="02020404030301010803" pitchFamily="18" charset="0"/>
                <a:ea typeface="Source Sans Pro" panose="020B0503030403020204" pitchFamily="34" charset="0"/>
              </a:rPr>
              <a:t>Mur ne </a:t>
            </a:r>
            <a:r>
              <a:rPr lang="en-GB" sz="2600" b="1" dirty="0" err="1">
                <a:solidFill>
                  <a:schemeClr val="tx1"/>
                </a:solidFill>
                <a:latin typeface="Garamond" panose="02020404030301010803" pitchFamily="18" charset="0"/>
                <a:ea typeface="Source Sans Pro" panose="020B0503030403020204" pitchFamily="34" charset="0"/>
              </a:rPr>
              <a:t>citét</a:t>
            </a:r>
            <a:r>
              <a:rPr lang="en-GB" sz="2600" b="1"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n’i</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est</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remés</a:t>
            </a:r>
            <a:r>
              <a:rPr lang="en-GB" sz="2600" dirty="0">
                <a:solidFill>
                  <a:schemeClr val="tx1"/>
                </a:solidFill>
                <a:latin typeface="Garamond" panose="02020404030301010803" pitchFamily="18" charset="0"/>
                <a:ea typeface="Source Sans Pro" panose="020B0503030403020204" pitchFamily="34" charset="0"/>
              </a:rPr>
              <a:t> a </a:t>
            </a:r>
            <a:r>
              <a:rPr lang="en-GB" sz="2600" dirty="0" err="1">
                <a:solidFill>
                  <a:schemeClr val="tx1"/>
                </a:solidFill>
                <a:latin typeface="Garamond" panose="02020404030301010803" pitchFamily="18" charset="0"/>
                <a:ea typeface="Source Sans Pro" panose="020B0503030403020204" pitchFamily="34" charset="0"/>
              </a:rPr>
              <a:t>fr</a:t>
            </a:r>
            <a:r>
              <a:rPr lang="en-GB" sz="2600" b="1" dirty="0" err="1">
                <a:solidFill>
                  <a:schemeClr val="tx1"/>
                </a:solidFill>
                <a:latin typeface="Garamond" panose="02020404030301010803" pitchFamily="18" charset="0"/>
                <a:ea typeface="Source Sans Pro" panose="020B0503030403020204" pitchFamily="34" charset="0"/>
              </a:rPr>
              <a:t>a</a:t>
            </a:r>
            <a:r>
              <a:rPr lang="en-GB" sz="2600" dirty="0" err="1">
                <a:solidFill>
                  <a:schemeClr val="tx1"/>
                </a:solidFill>
                <a:latin typeface="Garamond" panose="02020404030301010803" pitchFamily="18" charset="0"/>
                <a:ea typeface="Source Sans Pro" panose="020B0503030403020204" pitchFamily="34" charset="0"/>
              </a:rPr>
              <a:t>indre</a:t>
            </a:r>
            <a:endParaRPr lang="en-GB" sz="2600" dirty="0">
              <a:solidFill>
                <a:schemeClr val="tx1"/>
              </a:solidFill>
              <a:latin typeface="Garamond" panose="02020404030301010803" pitchFamily="18" charset="0"/>
              <a:ea typeface="Source Sans Pro" panose="020B0503030403020204" pitchFamily="34" charset="0"/>
            </a:endParaRPr>
          </a:p>
          <a:p>
            <a:pPr marL="0" indent="0">
              <a:buNone/>
            </a:pPr>
            <a:r>
              <a:rPr lang="en-GB" sz="2600" b="1" dirty="0" err="1">
                <a:solidFill>
                  <a:schemeClr val="tx1"/>
                </a:solidFill>
                <a:latin typeface="Garamond" panose="02020404030301010803" pitchFamily="18" charset="0"/>
                <a:ea typeface="Source Sans Pro" panose="020B0503030403020204" pitchFamily="34" charset="0"/>
              </a:rPr>
              <a:t>Fors</a:t>
            </a:r>
            <a:r>
              <a:rPr lang="en-GB" sz="2600" b="1" dirty="0">
                <a:solidFill>
                  <a:schemeClr val="tx1"/>
                </a:solidFill>
                <a:latin typeface="Garamond" panose="02020404030301010803" pitchFamily="18" charset="0"/>
                <a:ea typeface="Source Sans Pro" panose="020B0503030403020204" pitchFamily="34" charset="0"/>
              </a:rPr>
              <a:t> </a:t>
            </a:r>
            <a:r>
              <a:rPr lang="en-GB" sz="2600" b="1" dirty="0" err="1">
                <a:solidFill>
                  <a:schemeClr val="tx1"/>
                </a:solidFill>
                <a:latin typeface="Garamond" panose="02020404030301010803" pitchFamily="18" charset="0"/>
                <a:ea typeface="Source Sans Pro" panose="020B0503030403020204" pitchFamily="34" charset="0"/>
              </a:rPr>
              <a:t>Sarraguce</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k’est</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en</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une</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munt</a:t>
            </a:r>
            <a:r>
              <a:rPr lang="en-GB" sz="2600" b="1" dirty="0" err="1">
                <a:solidFill>
                  <a:schemeClr val="tx1"/>
                </a:solidFill>
                <a:latin typeface="Garamond" panose="02020404030301010803" pitchFamily="18" charset="0"/>
                <a:ea typeface="Source Sans Pro" panose="020B0503030403020204" pitchFamily="34" charset="0"/>
              </a:rPr>
              <a:t>a</a:t>
            </a:r>
            <a:r>
              <a:rPr lang="en-GB" sz="2600" dirty="0" err="1">
                <a:solidFill>
                  <a:schemeClr val="tx1"/>
                </a:solidFill>
                <a:latin typeface="Garamond" panose="02020404030301010803" pitchFamily="18" charset="0"/>
                <a:ea typeface="Source Sans Pro" panose="020B0503030403020204" pitchFamily="34" charset="0"/>
              </a:rPr>
              <a:t>igne</a:t>
            </a:r>
            <a:r>
              <a:rPr lang="en-GB" sz="2600" dirty="0">
                <a:solidFill>
                  <a:schemeClr val="tx1"/>
                </a:solidFill>
                <a:latin typeface="Garamond" panose="02020404030301010803" pitchFamily="18" charset="0"/>
                <a:ea typeface="Source Sans Pro" panose="020B0503030403020204" pitchFamily="34" charset="0"/>
              </a:rPr>
              <a:t>.</a:t>
            </a:r>
          </a:p>
          <a:p>
            <a:pPr marL="0" indent="0">
              <a:buNone/>
            </a:pPr>
            <a:r>
              <a:rPr lang="en-GB" sz="2600" dirty="0">
                <a:solidFill>
                  <a:schemeClr val="tx1"/>
                </a:solidFill>
                <a:latin typeface="Garamond" panose="02020404030301010803" pitchFamily="18" charset="0"/>
                <a:ea typeface="Source Sans Pro" panose="020B0503030403020204" pitchFamily="34" charset="0"/>
              </a:rPr>
              <a:t>Li reis </a:t>
            </a:r>
            <a:r>
              <a:rPr lang="en-GB" sz="2600" dirty="0" err="1">
                <a:solidFill>
                  <a:schemeClr val="tx1"/>
                </a:solidFill>
                <a:latin typeface="Garamond" panose="02020404030301010803" pitchFamily="18" charset="0"/>
                <a:ea typeface="Source Sans Pro" panose="020B0503030403020204" pitchFamily="34" charset="0"/>
              </a:rPr>
              <a:t>Marsilie</a:t>
            </a:r>
            <a:r>
              <a:rPr lang="en-GB" sz="2600" dirty="0">
                <a:solidFill>
                  <a:schemeClr val="tx1"/>
                </a:solidFill>
                <a:latin typeface="Garamond" panose="02020404030301010803" pitchFamily="18" charset="0"/>
                <a:ea typeface="Source Sans Pro" panose="020B0503030403020204" pitchFamily="34" charset="0"/>
              </a:rPr>
              <a:t> la </a:t>
            </a:r>
            <a:r>
              <a:rPr lang="en-GB" sz="2600" dirty="0" err="1">
                <a:solidFill>
                  <a:schemeClr val="tx1"/>
                </a:solidFill>
                <a:latin typeface="Garamond" panose="02020404030301010803" pitchFamily="18" charset="0"/>
                <a:ea typeface="Source Sans Pro" panose="020B0503030403020204" pitchFamily="34" charset="0"/>
              </a:rPr>
              <a:t>tient</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ki</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Deu</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nen</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aim</a:t>
            </a:r>
            <a:r>
              <a:rPr lang="en-GB" sz="2600" b="1" dirty="0" err="1">
                <a:solidFill>
                  <a:schemeClr val="tx1"/>
                </a:solidFill>
                <a:latin typeface="Garamond" panose="02020404030301010803" pitchFamily="18" charset="0"/>
                <a:ea typeface="Source Sans Pro" panose="020B0503030403020204" pitchFamily="34" charset="0"/>
              </a:rPr>
              <a:t>e</a:t>
            </a:r>
            <a:r>
              <a:rPr lang="en-GB" sz="2600" dirty="0" err="1">
                <a:solidFill>
                  <a:schemeClr val="tx1"/>
                </a:solidFill>
                <a:latin typeface="Garamond" panose="02020404030301010803" pitchFamily="18" charset="0"/>
                <a:ea typeface="Source Sans Pro" panose="020B0503030403020204" pitchFamily="34" charset="0"/>
              </a:rPr>
              <a:t>t</a:t>
            </a:r>
            <a:r>
              <a:rPr lang="en-GB" sz="2600" dirty="0">
                <a:solidFill>
                  <a:schemeClr val="tx1"/>
                </a:solidFill>
                <a:latin typeface="Garamond" panose="02020404030301010803" pitchFamily="18" charset="0"/>
                <a:ea typeface="Source Sans Pro" panose="020B0503030403020204" pitchFamily="34" charset="0"/>
              </a:rPr>
              <a:t> ; </a:t>
            </a:r>
          </a:p>
          <a:p>
            <a:pPr marL="0" indent="0">
              <a:buNone/>
            </a:pPr>
            <a:r>
              <a:rPr lang="en-GB" sz="2600" b="1" dirty="0" err="1">
                <a:solidFill>
                  <a:schemeClr val="tx1"/>
                </a:solidFill>
                <a:latin typeface="Garamond" panose="02020404030301010803" pitchFamily="18" charset="0"/>
                <a:ea typeface="Source Sans Pro" panose="020B0503030403020204" pitchFamily="34" charset="0"/>
              </a:rPr>
              <a:t>Mahumet</a:t>
            </a:r>
            <a:r>
              <a:rPr lang="en-GB" sz="2600" b="1" dirty="0">
                <a:solidFill>
                  <a:schemeClr val="tx1"/>
                </a:solidFill>
                <a:latin typeface="Garamond" panose="02020404030301010803" pitchFamily="18" charset="0"/>
                <a:ea typeface="Source Sans Pro" panose="020B0503030403020204" pitchFamily="34" charset="0"/>
              </a:rPr>
              <a:t> </a:t>
            </a:r>
            <a:r>
              <a:rPr lang="en-GB" sz="2600" b="1" dirty="0" err="1">
                <a:solidFill>
                  <a:schemeClr val="tx1"/>
                </a:solidFill>
                <a:latin typeface="Garamond" panose="02020404030301010803" pitchFamily="18" charset="0"/>
                <a:ea typeface="Source Sans Pro" panose="020B0503030403020204" pitchFamily="34" charset="0"/>
              </a:rPr>
              <a:t>sert</a:t>
            </a:r>
            <a:r>
              <a:rPr lang="en-GB" sz="2600" b="1" dirty="0">
                <a:solidFill>
                  <a:schemeClr val="tx1"/>
                </a:solidFill>
                <a:latin typeface="Garamond" panose="02020404030301010803" pitchFamily="18" charset="0"/>
                <a:ea typeface="Source Sans Pro" panose="020B0503030403020204" pitchFamily="34" charset="0"/>
              </a:rPr>
              <a:t> </a:t>
            </a:r>
            <a:r>
              <a:rPr lang="en-GB" sz="2600" dirty="0">
                <a:solidFill>
                  <a:schemeClr val="tx1"/>
                </a:solidFill>
                <a:latin typeface="Garamond" panose="02020404030301010803" pitchFamily="18" charset="0"/>
                <a:ea typeface="Source Sans Pro" panose="020B0503030403020204" pitchFamily="34" charset="0"/>
              </a:rPr>
              <a:t>e </a:t>
            </a:r>
            <a:r>
              <a:rPr lang="en-GB" sz="2600" dirty="0" err="1">
                <a:solidFill>
                  <a:schemeClr val="tx1"/>
                </a:solidFill>
                <a:latin typeface="Garamond" panose="02020404030301010803" pitchFamily="18" charset="0"/>
                <a:ea typeface="Source Sans Pro" panose="020B0503030403020204" pitchFamily="34" charset="0"/>
              </a:rPr>
              <a:t>Appolin</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recleim</a:t>
            </a:r>
            <a:r>
              <a:rPr lang="en-GB" sz="2600" b="1" dirty="0" err="1">
                <a:solidFill>
                  <a:schemeClr val="tx1"/>
                </a:solidFill>
                <a:latin typeface="Garamond" panose="02020404030301010803" pitchFamily="18" charset="0"/>
                <a:ea typeface="Source Sans Pro" panose="020B0503030403020204" pitchFamily="34" charset="0"/>
              </a:rPr>
              <a:t>e</a:t>
            </a:r>
            <a:r>
              <a:rPr lang="en-GB" sz="2600" dirty="0" err="1">
                <a:solidFill>
                  <a:schemeClr val="tx1"/>
                </a:solidFill>
                <a:latin typeface="Garamond" panose="02020404030301010803" pitchFamily="18" charset="0"/>
                <a:ea typeface="Source Sans Pro" panose="020B0503030403020204" pitchFamily="34" charset="0"/>
              </a:rPr>
              <a:t>t</a:t>
            </a:r>
            <a:r>
              <a:rPr lang="en-GB" sz="2600" dirty="0">
                <a:solidFill>
                  <a:schemeClr val="tx1"/>
                </a:solidFill>
                <a:latin typeface="Garamond" panose="02020404030301010803" pitchFamily="18" charset="0"/>
                <a:ea typeface="Source Sans Pro" panose="020B0503030403020204" pitchFamily="34" charset="0"/>
              </a:rPr>
              <a:t> : </a:t>
            </a:r>
          </a:p>
          <a:p>
            <a:pPr marL="0" indent="0">
              <a:buNone/>
            </a:pPr>
            <a:r>
              <a:rPr lang="en-GB" sz="2600" dirty="0">
                <a:solidFill>
                  <a:schemeClr val="tx1"/>
                </a:solidFill>
                <a:latin typeface="Garamond" panose="02020404030301010803" pitchFamily="18" charset="0"/>
                <a:ea typeface="Source Sans Pro" panose="020B0503030403020204" pitchFamily="34" charset="0"/>
              </a:rPr>
              <a:t>Ne s’ poet guarder que </a:t>
            </a:r>
            <a:r>
              <a:rPr lang="en-GB" sz="2600" dirty="0" err="1">
                <a:solidFill>
                  <a:schemeClr val="tx1"/>
                </a:solidFill>
                <a:latin typeface="Garamond" panose="02020404030301010803" pitchFamily="18" charset="0"/>
                <a:ea typeface="Source Sans Pro" panose="020B0503030403020204" pitchFamily="34" charset="0"/>
              </a:rPr>
              <a:t>mals</a:t>
            </a:r>
            <a:r>
              <a:rPr lang="en-GB" sz="2600" dirty="0">
                <a:solidFill>
                  <a:schemeClr val="tx1"/>
                </a:solidFill>
                <a:latin typeface="Garamond" panose="02020404030301010803" pitchFamily="18" charset="0"/>
                <a:ea typeface="Source Sans Pro" panose="020B0503030403020204" pitchFamily="34" charset="0"/>
              </a:rPr>
              <a:t> ne </a:t>
            </a:r>
            <a:r>
              <a:rPr lang="en-GB" sz="2600" dirty="0" err="1">
                <a:solidFill>
                  <a:schemeClr val="tx1"/>
                </a:solidFill>
                <a:latin typeface="Garamond" panose="02020404030301010803" pitchFamily="18" charset="0"/>
                <a:ea typeface="Source Sans Pro" panose="020B0503030403020204" pitchFamily="34" charset="0"/>
              </a:rPr>
              <a:t>l’i</a:t>
            </a:r>
            <a:r>
              <a:rPr lang="en-GB" sz="2600" dirty="0">
                <a:solidFill>
                  <a:schemeClr val="tx1"/>
                </a:solidFill>
                <a:latin typeface="Garamond" panose="02020404030301010803" pitchFamily="18" charset="0"/>
                <a:ea typeface="Source Sans Pro" panose="020B0503030403020204" pitchFamily="34" charset="0"/>
              </a:rPr>
              <a:t> </a:t>
            </a:r>
            <a:r>
              <a:rPr lang="en-GB" sz="2600" dirty="0" err="1">
                <a:solidFill>
                  <a:schemeClr val="tx1"/>
                </a:solidFill>
                <a:latin typeface="Garamond" panose="02020404030301010803" pitchFamily="18" charset="0"/>
                <a:ea typeface="Source Sans Pro" panose="020B0503030403020204" pitchFamily="34" charset="0"/>
              </a:rPr>
              <a:t>ateign</a:t>
            </a:r>
            <a:r>
              <a:rPr lang="en-GB" sz="2600" b="1" dirty="0" err="1">
                <a:solidFill>
                  <a:schemeClr val="tx1"/>
                </a:solidFill>
                <a:latin typeface="Garamond" panose="02020404030301010803" pitchFamily="18" charset="0"/>
                <a:ea typeface="Source Sans Pro" panose="020B0503030403020204" pitchFamily="34" charset="0"/>
              </a:rPr>
              <a:t>e</a:t>
            </a:r>
            <a:r>
              <a:rPr lang="en-GB" sz="2600" dirty="0" err="1">
                <a:solidFill>
                  <a:schemeClr val="tx1"/>
                </a:solidFill>
                <a:latin typeface="Garamond" panose="02020404030301010803" pitchFamily="18" charset="0"/>
                <a:ea typeface="Source Sans Pro" panose="020B0503030403020204" pitchFamily="34" charset="0"/>
              </a:rPr>
              <a:t>t</a:t>
            </a:r>
            <a:r>
              <a:rPr lang="en-GB" sz="2600" dirty="0">
                <a:solidFill>
                  <a:schemeClr val="tx1"/>
                </a:solidFill>
                <a:latin typeface="Garamond" panose="02020404030301010803" pitchFamily="18" charset="0"/>
                <a:ea typeface="Source Sans Pro" panose="020B0503030403020204" pitchFamily="34" charset="0"/>
              </a:rPr>
              <a:t>. 		AOI</a:t>
            </a:r>
          </a:p>
          <a:p>
            <a:endParaRPr lang="en-GB" sz="2200"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201022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9314" y="217715"/>
            <a:ext cx="10435771" cy="812799"/>
          </a:xfrm>
        </p:spPr>
        <p:txBody>
          <a:bodyPr/>
          <a:lstStyle/>
          <a:p>
            <a:r>
              <a:rPr lang="en-GB" sz="2200" b="1" dirty="0">
                <a:solidFill>
                  <a:schemeClr val="tx1"/>
                </a:solidFill>
                <a:latin typeface="Garamond" panose="02020404030301010803" pitchFamily="18" charset="0"/>
                <a:ea typeface="Source Sans Pro" panose="020B0503030403020204" pitchFamily="34" charset="0"/>
              </a:rPr>
              <a:t>Poetics: </a:t>
            </a:r>
            <a:r>
              <a:rPr lang="en-GB" sz="2200" b="1" i="1" dirty="0">
                <a:solidFill>
                  <a:schemeClr val="tx1"/>
                </a:solidFill>
                <a:latin typeface="Garamond" panose="02020404030301010803" pitchFamily="18" charset="0"/>
                <a:ea typeface="Source Sans Pro" panose="020B0503030403020204" pitchFamily="34" charset="0"/>
              </a:rPr>
              <a:t>laisses </a:t>
            </a:r>
            <a:r>
              <a:rPr lang="en-GB" sz="2200" b="1" i="1" dirty="0" err="1">
                <a:solidFill>
                  <a:schemeClr val="tx1"/>
                </a:solidFill>
                <a:latin typeface="Garamond" panose="02020404030301010803" pitchFamily="18" charset="0"/>
                <a:ea typeface="Source Sans Pro" panose="020B0503030403020204" pitchFamily="34" charset="0"/>
              </a:rPr>
              <a:t>similaires</a:t>
            </a:r>
            <a:r>
              <a:rPr lang="en-GB" sz="2200" b="1" i="1" dirty="0">
                <a:solidFill>
                  <a:schemeClr val="tx1"/>
                </a:solidFill>
                <a:latin typeface="Garamond" panose="02020404030301010803" pitchFamily="18" charset="0"/>
                <a:ea typeface="Source Sans Pro" panose="020B0503030403020204" pitchFamily="34" charset="0"/>
              </a:rPr>
              <a:t> </a:t>
            </a:r>
            <a:r>
              <a:rPr lang="en-GB" sz="2200" b="1" dirty="0">
                <a:solidFill>
                  <a:schemeClr val="tx1"/>
                </a:solidFill>
                <a:latin typeface="Garamond" panose="02020404030301010803" pitchFamily="18" charset="0"/>
                <a:ea typeface="Source Sans Pro" panose="020B0503030403020204" pitchFamily="34" charset="0"/>
              </a:rPr>
              <a:t>and </a:t>
            </a:r>
            <a:r>
              <a:rPr lang="en-GB" sz="2200" b="1" i="1" dirty="0">
                <a:latin typeface="Garamond" panose="02020404030301010803" pitchFamily="18" charset="0"/>
                <a:ea typeface="Source Sans Pro" panose="020B0503030403020204" pitchFamily="34" charset="0"/>
              </a:rPr>
              <a:t>laisses </a:t>
            </a:r>
            <a:r>
              <a:rPr lang="en-GB" sz="2200" b="1" i="1" dirty="0" err="1">
                <a:solidFill>
                  <a:schemeClr val="tx1"/>
                </a:solidFill>
                <a:latin typeface="Garamond" panose="02020404030301010803" pitchFamily="18" charset="0"/>
                <a:ea typeface="Source Sans Pro" panose="020B0503030403020204" pitchFamily="34" charset="0"/>
              </a:rPr>
              <a:t>parallèles</a:t>
            </a:r>
            <a:r>
              <a:rPr lang="en-GB" sz="2200" b="1" i="1" dirty="0">
                <a:solidFill>
                  <a:schemeClr val="tx1"/>
                </a:solidFill>
                <a:latin typeface="Garamond" panose="02020404030301010803" pitchFamily="18" charset="0"/>
                <a:ea typeface="Source Sans Pro" panose="020B0503030403020204" pitchFamily="34" charset="0"/>
              </a:rPr>
              <a:t> </a:t>
            </a:r>
            <a:endParaRPr lang="en-GB" sz="2200" b="1" dirty="0">
              <a:solidFill>
                <a:schemeClr val="tx1"/>
              </a:solidFill>
              <a:latin typeface="Garamond" panose="02020404030301010803" pitchFamily="18" charset="0"/>
              <a:ea typeface="Source Sans Pro" panose="020B0503030403020204" pitchFamily="34" charset="0"/>
            </a:endParaRPr>
          </a:p>
        </p:txBody>
      </p:sp>
      <p:sp>
        <p:nvSpPr>
          <p:cNvPr id="3" name="Content Placeholder 2"/>
          <p:cNvSpPr>
            <a:spLocks noGrp="1"/>
          </p:cNvSpPr>
          <p:nvPr>
            <p:ph idx="1"/>
          </p:nvPr>
        </p:nvSpPr>
        <p:spPr>
          <a:xfrm>
            <a:off x="319314" y="1030514"/>
            <a:ext cx="11553371" cy="5609771"/>
          </a:xfrm>
        </p:spPr>
        <p:txBody>
          <a:bodyPr>
            <a:normAutofit/>
          </a:bodyPr>
          <a:lstStyle/>
          <a:p>
            <a:pPr marL="0" indent="0">
              <a:buNone/>
            </a:pPr>
            <a:r>
              <a:rPr lang="en-GB" sz="2200" i="1" dirty="0">
                <a:solidFill>
                  <a:schemeClr val="tx1"/>
                </a:solidFill>
                <a:ea typeface="Source Sans Pro" panose="020B0503030403020204" pitchFamily="34" charset="0"/>
              </a:rPr>
              <a:t>Laisses </a:t>
            </a:r>
            <a:r>
              <a:rPr lang="en-GB" sz="2200" i="1" dirty="0" err="1">
                <a:solidFill>
                  <a:schemeClr val="tx1"/>
                </a:solidFill>
                <a:ea typeface="Source Sans Pro" panose="020B0503030403020204" pitchFamily="34" charset="0"/>
              </a:rPr>
              <a:t>parallèles</a:t>
            </a:r>
            <a:r>
              <a:rPr lang="en-GB" sz="2200" i="1" dirty="0">
                <a:solidFill>
                  <a:schemeClr val="tx1"/>
                </a:solidFill>
                <a:ea typeface="Source Sans Pro" panose="020B0503030403020204" pitchFamily="34" charset="0"/>
              </a:rPr>
              <a:t>: </a:t>
            </a:r>
            <a:r>
              <a:rPr lang="en-GB" sz="2200" dirty="0">
                <a:solidFill>
                  <a:schemeClr val="tx1"/>
                </a:solidFill>
                <a:ea typeface="Source Sans Pro" panose="020B0503030403020204" pitchFamily="34" charset="0"/>
              </a:rPr>
              <a:t>laisses which offer parallels with each other</a:t>
            </a:r>
            <a:r>
              <a:rPr lang="en-GB" sz="2200" dirty="0">
                <a:ea typeface="Source Sans Pro" panose="020B0503030403020204" pitchFamily="34" charset="0"/>
              </a:rPr>
              <a:t> (e.g. council scenes, dreams)</a:t>
            </a:r>
            <a:endParaRPr lang="en-GB" sz="2200" dirty="0">
              <a:solidFill>
                <a:schemeClr val="tx1"/>
              </a:solidFill>
              <a:ea typeface="Source Sans Pro" panose="020B0503030403020204" pitchFamily="34" charset="0"/>
            </a:endParaRPr>
          </a:p>
          <a:p>
            <a:pPr lvl="1">
              <a:lnSpc>
                <a:spcPct val="150000"/>
              </a:lnSpc>
            </a:pPr>
            <a:r>
              <a:rPr lang="en-GB" sz="2200" dirty="0">
                <a:ea typeface="Source Sans Pro" panose="020B0503030403020204" pitchFamily="34" charset="0"/>
              </a:rPr>
              <a:t>Collective reading of laisses </a:t>
            </a:r>
            <a:r>
              <a:rPr lang="en-GB" sz="2200" dirty="0">
                <a:solidFill>
                  <a:schemeClr val="tx1"/>
                </a:solidFill>
                <a:ea typeface="Source Sans Pro" panose="020B0503030403020204" pitchFamily="34" charset="0"/>
              </a:rPr>
              <a:t>48–50, in which Ganelon receives gifts from the pagans. </a:t>
            </a:r>
          </a:p>
          <a:p>
            <a:pPr marL="0" indent="0">
              <a:lnSpc>
                <a:spcPct val="170000"/>
              </a:lnSpc>
              <a:buNone/>
            </a:pPr>
            <a:r>
              <a:rPr lang="en-GB" sz="2200" i="1" dirty="0">
                <a:ea typeface="Source Sans Pro" panose="020B0503030403020204" pitchFamily="34" charset="0"/>
              </a:rPr>
              <a:t>Laisses </a:t>
            </a:r>
            <a:r>
              <a:rPr lang="en-GB" sz="2200" i="1" dirty="0" err="1">
                <a:ea typeface="Source Sans Pro" panose="020B0503030403020204" pitchFamily="34" charset="0"/>
              </a:rPr>
              <a:t>similaires</a:t>
            </a:r>
            <a:r>
              <a:rPr lang="en-GB" sz="2200" i="1" dirty="0">
                <a:ea typeface="Source Sans Pro" panose="020B0503030403020204" pitchFamily="34" charset="0"/>
              </a:rPr>
              <a:t>: </a:t>
            </a:r>
            <a:r>
              <a:rPr lang="en-GB" sz="2200" dirty="0">
                <a:ea typeface="Source Sans Pro" panose="020B0503030403020204" pitchFamily="34" charset="0"/>
              </a:rPr>
              <a:t>‘a sequence of three of more </a:t>
            </a:r>
            <a:r>
              <a:rPr lang="en-GB" sz="2200" i="1" dirty="0">
                <a:ea typeface="Source Sans Pro" panose="020B0503030403020204" pitchFamily="34" charset="0"/>
              </a:rPr>
              <a:t>laisses </a:t>
            </a:r>
            <a:r>
              <a:rPr lang="en-GB" sz="2200" dirty="0">
                <a:ea typeface="Source Sans Pro" panose="020B0503030403020204" pitchFamily="34" charset="0"/>
              </a:rPr>
              <a:t>in which the same event is narrated repeatedly, with variation. </a:t>
            </a:r>
          </a:p>
          <a:p>
            <a:pPr lvl="1">
              <a:lnSpc>
                <a:spcPct val="170000"/>
              </a:lnSpc>
            </a:pPr>
            <a:r>
              <a:rPr lang="en-GB" sz="2200" dirty="0">
                <a:ea typeface="Source Sans Pro" panose="020B0503030403020204" pitchFamily="34" charset="0"/>
              </a:rPr>
              <a:t>Collective reading of </a:t>
            </a:r>
            <a:r>
              <a:rPr lang="en-GB" sz="2200">
                <a:ea typeface="Source Sans Pro" panose="020B0503030403020204" pitchFamily="34" charset="0"/>
              </a:rPr>
              <a:t>laisses 171–173</a:t>
            </a:r>
            <a:endParaRPr lang="en-GB" sz="2200" dirty="0">
              <a:ea typeface="Source Sans Pro" panose="020B0503030403020204" pitchFamily="34" charset="0"/>
            </a:endParaRPr>
          </a:p>
          <a:p>
            <a:pPr marL="0" indent="0">
              <a:lnSpc>
                <a:spcPct val="170000"/>
              </a:lnSpc>
              <a:buNone/>
            </a:pPr>
            <a:endParaRPr lang="en-GB" sz="2200" dirty="0">
              <a:ea typeface="Source Sans Pro" panose="020B0503030403020204" pitchFamily="34" charset="0"/>
            </a:endParaRPr>
          </a:p>
          <a:p>
            <a:pPr marL="0" indent="0">
              <a:lnSpc>
                <a:spcPct val="170000"/>
              </a:lnSpc>
              <a:buNone/>
            </a:pPr>
            <a:r>
              <a:rPr lang="en-GB" sz="2200" dirty="0">
                <a:ea typeface="Source Sans Pro" panose="020B0503030403020204" pitchFamily="34" charset="0"/>
              </a:rPr>
              <a:t>To discuss in the seminar: how do the narrative techniques of </a:t>
            </a:r>
            <a:r>
              <a:rPr lang="en-GB" sz="2200" i="1" dirty="0">
                <a:ea typeface="Source Sans Pro" panose="020B0503030403020204" pitchFamily="34" charset="0"/>
              </a:rPr>
              <a:t>laisses </a:t>
            </a:r>
            <a:r>
              <a:rPr lang="en-GB" sz="2200" i="1" dirty="0" err="1">
                <a:ea typeface="Source Sans Pro" panose="020B0503030403020204" pitchFamily="34" charset="0"/>
              </a:rPr>
              <a:t>parallèles</a:t>
            </a:r>
            <a:r>
              <a:rPr lang="en-GB" sz="2200" i="1" dirty="0">
                <a:ea typeface="Source Sans Pro" panose="020B0503030403020204" pitchFamily="34" charset="0"/>
              </a:rPr>
              <a:t> </a:t>
            </a:r>
            <a:r>
              <a:rPr lang="en-GB" sz="2200" dirty="0">
                <a:ea typeface="Source Sans Pro" panose="020B0503030403020204" pitchFamily="34" charset="0"/>
              </a:rPr>
              <a:t>and </a:t>
            </a:r>
            <a:r>
              <a:rPr lang="en-GB" sz="2200" i="1" dirty="0">
                <a:ea typeface="Source Sans Pro" panose="020B0503030403020204" pitchFamily="34" charset="0"/>
              </a:rPr>
              <a:t>laisses </a:t>
            </a:r>
            <a:r>
              <a:rPr lang="en-GB" sz="2200" i="1" dirty="0" err="1">
                <a:ea typeface="Source Sans Pro" panose="020B0503030403020204" pitchFamily="34" charset="0"/>
              </a:rPr>
              <a:t>similaires</a:t>
            </a:r>
            <a:r>
              <a:rPr lang="en-GB" sz="2200" i="1" dirty="0">
                <a:ea typeface="Source Sans Pro" panose="020B0503030403020204" pitchFamily="34" charset="0"/>
              </a:rPr>
              <a:t> </a:t>
            </a:r>
            <a:r>
              <a:rPr lang="en-GB" sz="2200" dirty="0">
                <a:ea typeface="Source Sans Pro" panose="020B0503030403020204" pitchFamily="34" charset="0"/>
              </a:rPr>
              <a:t>serve as a means to explore key themes of the poem? </a:t>
            </a:r>
          </a:p>
          <a:p>
            <a:pPr marL="457200" lvl="1" indent="0">
              <a:lnSpc>
                <a:spcPct val="150000"/>
              </a:lnSpc>
              <a:buNone/>
            </a:pPr>
            <a:endParaRPr lang="en-GB" sz="2200" i="1" dirty="0">
              <a:solidFill>
                <a:schemeClr val="tx1"/>
              </a:solidFill>
              <a:ea typeface="Source Sans Pro" panose="020B0503030403020204" pitchFamily="34" charset="0"/>
            </a:endParaRPr>
          </a:p>
        </p:txBody>
      </p:sp>
    </p:spTree>
    <p:extLst>
      <p:ext uri="{BB962C8B-B14F-4D97-AF65-F5344CB8AC3E}">
        <p14:creationId xmlns:p14="http://schemas.microsoft.com/office/powerpoint/2010/main" val="11743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45144"/>
            <a:ext cx="7779657" cy="551542"/>
          </a:xfrm>
        </p:spPr>
        <p:txBody>
          <a:bodyPr>
            <a:normAutofit/>
          </a:bodyPr>
          <a:lstStyle/>
          <a:p>
            <a:r>
              <a:rPr lang="en-GB" sz="2200" b="1" dirty="0">
                <a:solidFill>
                  <a:schemeClr val="tx1"/>
                </a:solidFill>
                <a:latin typeface="Garamond" panose="02020404030301010803" pitchFamily="18" charset="0"/>
                <a:ea typeface="Source Sans Pro" panose="020B0503030403020204" pitchFamily="34" charset="0"/>
              </a:rPr>
              <a:t>Poetics: ‘lyricism’ and narration</a:t>
            </a:r>
            <a:endParaRPr lang="en-GB" sz="2200" dirty="0">
              <a:solidFill>
                <a:schemeClr val="tx1"/>
              </a:solidFill>
              <a:latin typeface="Garamond" panose="02020404030301010803" pitchFamily="18" charset="0"/>
              <a:ea typeface="Source Sans Pro" panose="020B0503030403020204" pitchFamily="34" charset="0"/>
            </a:endParaRPr>
          </a:p>
        </p:txBody>
      </p:sp>
      <p:sp>
        <p:nvSpPr>
          <p:cNvPr id="3" name="Content Placeholder 2"/>
          <p:cNvSpPr>
            <a:spLocks noGrp="1"/>
          </p:cNvSpPr>
          <p:nvPr>
            <p:ph idx="1"/>
          </p:nvPr>
        </p:nvSpPr>
        <p:spPr>
          <a:xfrm>
            <a:off x="-125260" y="696686"/>
            <a:ext cx="12317260" cy="6161313"/>
          </a:xfrm>
        </p:spPr>
        <p:txBody>
          <a:bodyPr>
            <a:normAutofit fontScale="92500"/>
          </a:bodyPr>
          <a:lstStyle/>
          <a:p>
            <a:pPr marL="457200" lvl="1" indent="0">
              <a:lnSpc>
                <a:spcPct val="150000"/>
              </a:lnSpc>
              <a:buNone/>
            </a:pPr>
            <a:r>
              <a:rPr lang="fr-FR" sz="2200" dirty="0">
                <a:solidFill>
                  <a:schemeClr val="tx1"/>
                </a:solidFill>
                <a:latin typeface="Garamond" panose="02020404030301010803" pitchFamily="18" charset="0"/>
                <a:ea typeface="Source Sans Pro" panose="020B0503030403020204" pitchFamily="34" charset="0"/>
              </a:rPr>
              <a:t>‘..la reprise du même thème est un procédé lyrique, appartenant au chant ; si, à chaque recommencement, le récit fait un pas en avant, comme dans les laisses parallèles, lyrisme et narration vont de pair, s'équilibrent. Mais si la narration, de laisse à laisse, n'avance qu'imperceptiblement, si son progrès ne consiste plus qu'en de légères variantes du même acte, comme dans les laisses similaires, alors, cette halte dans la narration permet au lyrisme de s'épanouir. Plus de partage ! Libérées de leur tâche narrative, les laisses concourent tout entières à la puissance du chant.’</a:t>
            </a:r>
          </a:p>
          <a:p>
            <a:pPr marL="0" indent="0">
              <a:buNone/>
            </a:pPr>
            <a:endParaRPr lang="fr-FR" sz="2200" dirty="0">
              <a:solidFill>
                <a:schemeClr val="tx1"/>
              </a:solidFill>
              <a:latin typeface="Garamond" panose="02020404030301010803" pitchFamily="18" charset="0"/>
              <a:ea typeface="Source Sans Pro" panose="020B0503030403020204" pitchFamily="34" charset="0"/>
            </a:endParaRPr>
          </a:p>
          <a:p>
            <a:pPr marL="457200" lvl="1" indent="0">
              <a:lnSpc>
                <a:spcPct val="150000"/>
              </a:lnSpc>
              <a:buNone/>
            </a:pPr>
            <a:r>
              <a:rPr lang="fr-FR" sz="2200" dirty="0">
                <a:solidFill>
                  <a:schemeClr val="tx1"/>
                </a:solidFill>
                <a:latin typeface="Garamond" panose="02020404030301010803" pitchFamily="18" charset="0"/>
                <a:ea typeface="Source Sans Pro" panose="020B0503030403020204" pitchFamily="34" charset="0"/>
              </a:rPr>
              <a:t>‘…</a:t>
            </a:r>
            <a:r>
              <a:rPr lang="en-GB" sz="2200" dirty="0">
                <a:solidFill>
                  <a:schemeClr val="tx1"/>
                </a:solidFill>
                <a:latin typeface="Garamond" panose="02020404030301010803" pitchFamily="18" charset="0"/>
                <a:ea typeface="Source Sans Pro" panose="020B0503030403020204" pitchFamily="34" charset="0"/>
              </a:rPr>
              <a:t>repeating the same refrain is a lyrical technique characteristic of song ; if, each time that the verse starts again, the story moves forward, as is the case with </a:t>
            </a:r>
            <a:r>
              <a:rPr lang="en-GB" sz="2200" i="1" dirty="0">
                <a:solidFill>
                  <a:schemeClr val="tx1"/>
                </a:solidFill>
                <a:latin typeface="Garamond" panose="02020404030301010803" pitchFamily="18" charset="0"/>
                <a:ea typeface="Source Sans Pro" panose="020B0503030403020204" pitchFamily="34" charset="0"/>
              </a:rPr>
              <a:t>laisses </a:t>
            </a:r>
            <a:r>
              <a:rPr lang="en-GB" sz="2200" i="1" dirty="0" err="1">
                <a:solidFill>
                  <a:schemeClr val="tx1"/>
                </a:solidFill>
                <a:latin typeface="Garamond" panose="02020404030301010803" pitchFamily="18" charset="0"/>
                <a:ea typeface="Source Sans Pro" panose="020B0503030403020204" pitchFamily="34" charset="0"/>
              </a:rPr>
              <a:t>parallèles</a:t>
            </a:r>
            <a:r>
              <a:rPr lang="en-GB" sz="2200" dirty="0">
                <a:solidFill>
                  <a:schemeClr val="tx1"/>
                </a:solidFill>
                <a:latin typeface="Garamond" panose="02020404030301010803" pitchFamily="18" charset="0"/>
                <a:ea typeface="Source Sans Pro" panose="020B0503030403020204" pitchFamily="34" charset="0"/>
              </a:rPr>
              <a:t>, lyricism and narration are combined in harmonious fashion. But if narration, from laisse to laisse, barely proceeds, if indeed that progression consists only in the representation of the same act with small differences in presentation, as is the case with the </a:t>
            </a:r>
            <a:r>
              <a:rPr lang="en-GB" sz="2200" i="1" dirty="0">
                <a:solidFill>
                  <a:schemeClr val="tx1"/>
                </a:solidFill>
                <a:latin typeface="Garamond" panose="02020404030301010803" pitchFamily="18" charset="0"/>
                <a:ea typeface="Source Sans Pro" panose="020B0503030403020204" pitchFamily="34" charset="0"/>
              </a:rPr>
              <a:t>laisses </a:t>
            </a:r>
            <a:r>
              <a:rPr lang="en-GB" sz="2200" i="1" dirty="0" err="1">
                <a:solidFill>
                  <a:schemeClr val="tx1"/>
                </a:solidFill>
                <a:latin typeface="Garamond" panose="02020404030301010803" pitchFamily="18" charset="0"/>
                <a:ea typeface="Source Sans Pro" panose="020B0503030403020204" pitchFamily="34" charset="0"/>
              </a:rPr>
              <a:t>similaires</a:t>
            </a:r>
            <a:r>
              <a:rPr lang="en-GB" sz="2200" dirty="0">
                <a:solidFill>
                  <a:schemeClr val="tx1"/>
                </a:solidFill>
                <a:latin typeface="Garamond" panose="02020404030301010803" pitchFamily="18" charset="0"/>
                <a:ea typeface="Source Sans Pro" panose="020B0503030403020204" pitchFamily="34" charset="0"/>
              </a:rPr>
              <a:t>, then in that cases, it is lyricism which comes to the fore. Freed of any narrative responsibility, the laisses can attain the pure force of song</a:t>
            </a:r>
            <a:r>
              <a:rPr lang="fr-FR" sz="2200" dirty="0">
                <a:solidFill>
                  <a:schemeClr val="tx1"/>
                </a:solidFill>
                <a:latin typeface="Garamond" panose="02020404030301010803" pitchFamily="18" charset="0"/>
                <a:ea typeface="Source Sans Pro" panose="020B0503030403020204" pitchFamily="34" charset="0"/>
              </a:rPr>
              <a:t>.’ </a:t>
            </a:r>
          </a:p>
          <a:p>
            <a:pPr marL="457200" lvl="1" indent="0">
              <a:buNone/>
            </a:pPr>
            <a:endParaRPr lang="en-GB" sz="2200" dirty="0">
              <a:solidFill>
                <a:schemeClr val="tx1"/>
              </a:solidFill>
              <a:latin typeface="Garamond" panose="02020404030301010803" pitchFamily="18" charset="0"/>
              <a:ea typeface="Source Sans Pro" panose="020B0503030403020204" pitchFamily="34" charset="0"/>
            </a:endParaRPr>
          </a:p>
          <a:p>
            <a:pPr marL="457200" lvl="1" indent="0">
              <a:buNone/>
            </a:pPr>
            <a:r>
              <a:rPr lang="en-GB" sz="2200" dirty="0">
                <a:solidFill>
                  <a:schemeClr val="tx1"/>
                </a:solidFill>
                <a:latin typeface="Garamond" panose="02020404030301010803" pitchFamily="18" charset="0"/>
                <a:ea typeface="Source Sans Pro" panose="020B0503030403020204" pitchFamily="34" charset="0"/>
              </a:rPr>
              <a:t>		Jean </a:t>
            </a:r>
            <a:r>
              <a:rPr lang="en-GB" sz="2200" dirty="0" err="1">
                <a:solidFill>
                  <a:schemeClr val="tx1"/>
                </a:solidFill>
                <a:latin typeface="Garamond" panose="02020404030301010803" pitchFamily="18" charset="0"/>
                <a:ea typeface="Source Sans Pro" panose="020B0503030403020204" pitchFamily="34" charset="0"/>
              </a:rPr>
              <a:t>Rychner</a:t>
            </a:r>
            <a:r>
              <a:rPr lang="en-GB" sz="2200" dirty="0">
                <a:solidFill>
                  <a:schemeClr val="tx1"/>
                </a:solidFill>
                <a:latin typeface="Garamond" panose="02020404030301010803" pitchFamily="18" charset="0"/>
                <a:ea typeface="Source Sans Pro" panose="020B0503030403020204" pitchFamily="34" charset="0"/>
              </a:rPr>
              <a:t>, </a:t>
            </a:r>
            <a:r>
              <a:rPr lang="fr-FR" sz="2200" i="1" dirty="0">
                <a:solidFill>
                  <a:schemeClr val="tx1"/>
                </a:solidFill>
                <a:latin typeface="Garamond" panose="02020404030301010803" pitchFamily="18" charset="0"/>
                <a:ea typeface="Source Sans Pro" panose="020B0503030403020204" pitchFamily="34" charset="0"/>
              </a:rPr>
              <a:t>La Chanson de geste: essai sur l'art épique des jongleurs </a:t>
            </a:r>
            <a:r>
              <a:rPr lang="fr-FR" sz="2200" dirty="0">
                <a:solidFill>
                  <a:schemeClr val="tx1"/>
                </a:solidFill>
                <a:latin typeface="Garamond" panose="02020404030301010803" pitchFamily="18" charset="0"/>
                <a:ea typeface="Source Sans Pro" panose="020B0503030403020204" pitchFamily="34" charset="0"/>
              </a:rPr>
              <a:t>(Genève: Droz, 1955), p. 93.  </a:t>
            </a:r>
          </a:p>
          <a:p>
            <a:pPr marL="457200" lvl="1" indent="0">
              <a:buNone/>
            </a:pPr>
            <a:endParaRPr lang="en-GB" sz="2200" i="1"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340668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1493</Words>
  <Application>Microsoft Macintosh PowerPoint</Application>
  <PresentationFormat>Widescreen</PresentationFormat>
  <Paragraphs>126</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Garamond</vt:lpstr>
      <vt:lpstr>Office Theme</vt:lpstr>
      <vt:lpstr>COM6006 / FRE6006  Narrative in Theory and Practice: Analysing and Creatively Responding to French Literature Through the Ages (3) </vt:lpstr>
      <vt:lpstr>PowerPoint Presentation</vt:lpstr>
      <vt:lpstr>PowerPoint Presentation</vt:lpstr>
      <vt:lpstr>PowerPoint Presentation</vt:lpstr>
      <vt:lpstr>PowerPoint Presentation</vt:lpstr>
      <vt:lpstr>PowerPoint Presentation</vt:lpstr>
      <vt:lpstr>PowerPoint Presentation</vt:lpstr>
      <vt:lpstr>Poetics: laisses similaires and laisses parallèles </vt:lpstr>
      <vt:lpstr>Poetics: ‘lyricism’ and narration</vt:lpstr>
      <vt:lpstr>Critical perspectives on La Chanson de Roland </vt:lpstr>
      <vt:lpstr>Further reading</vt:lpstr>
      <vt:lpstr>Seminar questions for discussion: </vt:lpstr>
      <vt:lpstr>Group work: close reading</vt:lpstr>
      <vt:lpstr>Creative writing exercise (15 minutes)</vt:lpstr>
      <vt:lpstr>For next week</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COM6006 / FRE6006 Narrative in Theory and Practice:  Analysing and Creatively Responding to French Literature Through the Ages</dc:title>
  <dc:creator>Richard Mason</dc:creator>
  <cp:lastModifiedBy>Richard Mason</cp:lastModifiedBy>
  <cp:revision>50</cp:revision>
  <dcterms:created xsi:type="dcterms:W3CDTF">2019-10-07T09:00:34Z</dcterms:created>
  <dcterms:modified xsi:type="dcterms:W3CDTF">2021-02-11T08:51:59Z</dcterms:modified>
</cp:coreProperties>
</file>