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26"/>
  </p:notesMasterIdLst>
  <p:sldIdLst>
    <p:sldId id="263" r:id="rId4"/>
    <p:sldId id="301" r:id="rId5"/>
    <p:sldId id="262" r:id="rId6"/>
    <p:sldId id="298" r:id="rId7"/>
    <p:sldId id="285" r:id="rId8"/>
    <p:sldId id="286" r:id="rId9"/>
    <p:sldId id="287" r:id="rId10"/>
    <p:sldId id="303" r:id="rId11"/>
    <p:sldId id="282" r:id="rId12"/>
    <p:sldId id="302" r:id="rId13"/>
    <p:sldId id="289" r:id="rId14"/>
    <p:sldId id="296" r:id="rId15"/>
    <p:sldId id="293" r:id="rId16"/>
    <p:sldId id="300" r:id="rId17"/>
    <p:sldId id="260" r:id="rId18"/>
    <p:sldId id="299" r:id="rId19"/>
    <p:sldId id="277" r:id="rId20"/>
    <p:sldId id="279" r:id="rId21"/>
    <p:sldId id="281" r:id="rId22"/>
    <p:sldId id="278" r:id="rId23"/>
    <p:sldId id="258"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26"/>
    <p:restoredTop sz="95853"/>
  </p:normalViewPr>
  <p:slideViewPr>
    <p:cSldViewPr snapToGrid="0" snapToObjects="1">
      <p:cViewPr varScale="1">
        <p:scale>
          <a:sx n="108" d="100"/>
          <a:sy n="108" d="100"/>
        </p:scale>
        <p:origin x="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EB2E6-E7E1-874F-BEA1-5348D9444393}" type="datetimeFigureOut">
              <a:rPr lang="en-US" smtClean="0"/>
              <a:t>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5281F-53C9-2E4C-AFCB-401C8B3CE46F}" type="slidenum">
              <a:rPr lang="en-US" smtClean="0"/>
              <a:t>‹#›</a:t>
            </a:fld>
            <a:endParaRPr lang="en-US"/>
          </a:p>
        </p:txBody>
      </p:sp>
    </p:spTree>
    <p:extLst>
      <p:ext uri="{BB962C8B-B14F-4D97-AF65-F5344CB8AC3E}">
        <p14:creationId xmlns:p14="http://schemas.microsoft.com/office/powerpoint/2010/main" val="184877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5281F-53C9-2E4C-AFCB-401C8B3CE46F}" type="slidenum">
              <a:rPr lang="en-US" smtClean="0"/>
              <a:t>1</a:t>
            </a:fld>
            <a:endParaRPr lang="en-US"/>
          </a:p>
        </p:txBody>
      </p:sp>
    </p:spTree>
    <p:extLst>
      <p:ext uri="{BB962C8B-B14F-4D97-AF65-F5344CB8AC3E}">
        <p14:creationId xmlns:p14="http://schemas.microsoft.com/office/powerpoint/2010/main" val="375200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5281F-53C9-2E4C-AFCB-401C8B3CE46F}" type="slidenum">
              <a:rPr lang="en-US" smtClean="0"/>
              <a:t>11</a:t>
            </a:fld>
            <a:endParaRPr lang="en-US"/>
          </a:p>
        </p:txBody>
      </p:sp>
    </p:spTree>
    <p:extLst>
      <p:ext uri="{BB962C8B-B14F-4D97-AF65-F5344CB8AC3E}">
        <p14:creationId xmlns:p14="http://schemas.microsoft.com/office/powerpoint/2010/main" val="280459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=Bo7o2LYATDc</a:t>
            </a:r>
          </a:p>
        </p:txBody>
      </p:sp>
      <p:sp>
        <p:nvSpPr>
          <p:cNvPr id="4" name="Slide Number Placeholder 3"/>
          <p:cNvSpPr>
            <a:spLocks noGrp="1"/>
          </p:cNvSpPr>
          <p:nvPr>
            <p:ph type="sldNum" sz="quarter" idx="5"/>
          </p:nvPr>
        </p:nvSpPr>
        <p:spPr/>
        <p:txBody>
          <a:bodyPr/>
          <a:lstStyle/>
          <a:p>
            <a:fld id="{50E5281F-53C9-2E4C-AFCB-401C8B3CE46F}" type="slidenum">
              <a:rPr lang="en-US" smtClean="0"/>
              <a:t>13</a:t>
            </a:fld>
            <a:endParaRPr lang="en-US"/>
          </a:p>
        </p:txBody>
      </p:sp>
    </p:spTree>
    <p:extLst>
      <p:ext uri="{BB962C8B-B14F-4D97-AF65-F5344CB8AC3E}">
        <p14:creationId xmlns:p14="http://schemas.microsoft.com/office/powerpoint/2010/main" val="53214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E900-3098-7F4A-A0D1-E80C7DF61DD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D9F07CF-9747-1D4A-B7F1-F651E348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EFD6A8-DB3E-1546-858F-92F19FDDC222}"/>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5" name="Footer Placeholder 4">
            <a:extLst>
              <a:ext uri="{FF2B5EF4-FFF2-40B4-BE49-F238E27FC236}">
                <a16:creationId xmlns:a16="http://schemas.microsoft.com/office/drawing/2014/main" id="{35F080E6-4192-104F-A2D8-7C6C98B81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C42A1-1BF1-7440-A97C-3713F818B43A}"/>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161678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5777-B12E-4C41-9C96-168490E18B6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B34505-949F-D445-8A35-13D7C52115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5A7C1F-3DF7-5246-AC4E-ABFBE517B145}"/>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5" name="Footer Placeholder 4">
            <a:extLst>
              <a:ext uri="{FF2B5EF4-FFF2-40B4-BE49-F238E27FC236}">
                <a16:creationId xmlns:a16="http://schemas.microsoft.com/office/drawing/2014/main" id="{7613CD0D-2550-0A45-BCA7-623727B87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286EB-8BE0-A94D-9C35-EC98737FA992}"/>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418111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257AC-BD9D-FB44-A56E-162F856BBE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D06DBA9-C621-044B-818D-36C007D70C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16C646-8FF6-7145-93FA-6F03F65FDC0A}"/>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5" name="Footer Placeholder 4">
            <a:extLst>
              <a:ext uri="{FF2B5EF4-FFF2-40B4-BE49-F238E27FC236}">
                <a16:creationId xmlns:a16="http://schemas.microsoft.com/office/drawing/2014/main" id="{ED669798-0553-1B46-85D1-855696FC4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B3F9D-67B7-2841-8324-D269AED8F475}"/>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115505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2/2/23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811377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3191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72345051-2045-45DA-935E-2E3CA1A69ADC}" type="datetimeFigureOut">
              <a:rPr lang="en-US" smtClean="0"/>
              <a:t>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1321196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72345051-2045-45DA-935E-2E3CA1A69ADC}" type="datetimeFigureOut">
              <a:rPr lang="en-US" smtClean="0"/>
              <a:t>2/2/23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2049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72345051-2045-45DA-935E-2E3CA1A69ADC}" type="datetimeFigureOut">
              <a:rPr lang="en-US" smtClean="0"/>
              <a:t>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0703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24803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24340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72345051-2045-45DA-935E-2E3CA1A69ADC}" type="datetimeFigureOut">
              <a:rPr lang="en-US" smtClean="0"/>
              <a:t>2/2/23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3886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8472-72DD-6444-B288-F98DF0FA88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3F0F78-052D-834C-A25D-BEDB013E58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28689-42ED-F543-B6EE-487439B202E3}"/>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5" name="Footer Placeholder 4">
            <a:extLst>
              <a:ext uri="{FF2B5EF4-FFF2-40B4-BE49-F238E27FC236}">
                <a16:creationId xmlns:a16="http://schemas.microsoft.com/office/drawing/2014/main" id="{932C9C48-3E98-3F4D-B6FD-0B9A91E9C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D39F5-A488-8F4C-818B-FCED73178A72}"/>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418083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2345051-2045-45DA-935E-2E3CA1A69ADC}" type="datetimeFigureOut">
              <a:rPr lang="en-US" smtClean="0"/>
              <a:t>2/2/23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60426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97896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82914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623D-4EDC-EA44-96A9-D721FFF4F3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61EC4FE-DE1D-F041-80D8-8063D08E7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F59ACB5-9164-324C-B338-A26B63B67D79}"/>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5" name="Footer Placeholder 4">
            <a:extLst>
              <a:ext uri="{FF2B5EF4-FFF2-40B4-BE49-F238E27FC236}">
                <a16:creationId xmlns:a16="http://schemas.microsoft.com/office/drawing/2014/main" id="{02E2E909-F1B1-B94D-8537-476AADB5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EC887-A53B-BE45-80E1-9269A763DC28}"/>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3783660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3741-4059-4C46-A99D-82A0382D88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62A11B-C3B1-744B-A671-613F739F91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91A222-F19C-6D4C-9A9F-55A3845AC3D6}"/>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5" name="Footer Placeholder 4">
            <a:extLst>
              <a:ext uri="{FF2B5EF4-FFF2-40B4-BE49-F238E27FC236}">
                <a16:creationId xmlns:a16="http://schemas.microsoft.com/office/drawing/2014/main" id="{3D54576B-AC20-FB4D-ADB5-469F6CC0B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F862A-3D1F-C44A-967B-7144EAAC2902}"/>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414592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B62B-C715-6C44-B391-337840A3ED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ED6341C-C31A-DB42-880B-C0DE8041C1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2D6FDC-E3A8-DB4F-BC0A-642411F30F96}"/>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5" name="Footer Placeholder 4">
            <a:extLst>
              <a:ext uri="{FF2B5EF4-FFF2-40B4-BE49-F238E27FC236}">
                <a16:creationId xmlns:a16="http://schemas.microsoft.com/office/drawing/2014/main" id="{CE2EE282-8A1F-8848-BF91-FAE98AAA3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52FD3-61A8-6541-A5D2-1ADE15F38D81}"/>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2364745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407E-DA4B-6E4A-8E9B-89BE236C56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F44680-91E6-0849-A037-374CAEE02A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3A6CF2F-FB5C-124C-B04B-D24265746E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83F9F6-D9D7-F249-B9BE-165FA9B6107E}"/>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6" name="Footer Placeholder 5">
            <a:extLst>
              <a:ext uri="{FF2B5EF4-FFF2-40B4-BE49-F238E27FC236}">
                <a16:creationId xmlns:a16="http://schemas.microsoft.com/office/drawing/2014/main" id="{D0B3A0B6-006B-214D-842E-BC5EF3130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EE71B-ACF4-DC41-82FC-6F8AAC6A9687}"/>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3614581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1936-AFC6-BD43-85AC-C4F3437DF68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E9EDCA-81EF-1044-A2B6-6E4DAE50B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9CCB29-41CF-C747-93BF-11E0E93C4E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681C409-5FBB-F749-A38C-8B3D62764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B30A6BD-B69A-8C48-A9AF-EB0F1F84DF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86C210-2AD8-DA4A-9475-D6F82DC49F58}"/>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8" name="Footer Placeholder 7">
            <a:extLst>
              <a:ext uri="{FF2B5EF4-FFF2-40B4-BE49-F238E27FC236}">
                <a16:creationId xmlns:a16="http://schemas.microsoft.com/office/drawing/2014/main" id="{2D905AE0-33B5-5B43-AC15-D8BA2C365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E7AED-B97F-C341-B101-398E19E5F83E}"/>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3561385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8BEA-B56A-664A-BC88-5D3F4C50A8A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4DAA47B-BBC3-AF4E-8954-1AAB0DBF0C0F}"/>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4" name="Footer Placeholder 3">
            <a:extLst>
              <a:ext uri="{FF2B5EF4-FFF2-40B4-BE49-F238E27FC236}">
                <a16:creationId xmlns:a16="http://schemas.microsoft.com/office/drawing/2014/main" id="{C8EFD5F2-7750-FF4E-8F94-9B4F816DA5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0B81A-6087-0040-8F27-1FC7239D454A}"/>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4069302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ACF53-9F2D-974D-AC68-4786CF5A7F28}"/>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3" name="Footer Placeholder 2">
            <a:extLst>
              <a:ext uri="{FF2B5EF4-FFF2-40B4-BE49-F238E27FC236}">
                <a16:creationId xmlns:a16="http://schemas.microsoft.com/office/drawing/2014/main" id="{A71FE57A-BB80-1942-B76E-D94A961876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BD7202-3BE1-824F-A8EB-E823B54B5E1B}"/>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11848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7283-D9FB-324F-B4EA-90BE51A717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7F92A86-EAE5-3843-AD48-47297BCCA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89DB7F-9670-6048-B43C-6DAB0C9F995E}"/>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5" name="Footer Placeholder 4">
            <a:extLst>
              <a:ext uri="{FF2B5EF4-FFF2-40B4-BE49-F238E27FC236}">
                <a16:creationId xmlns:a16="http://schemas.microsoft.com/office/drawing/2014/main" id="{079F96FC-AAB3-C24D-AEC1-0FA51041C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16DD1-7331-C447-9AEC-FE3543BDF795}"/>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1862195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0208-0B7E-F248-863D-A43263AEF9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1444454-EBC3-1B48-A070-9165B35A8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0FD8C8C-6821-3C4B-8F0D-C5B0F78E6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1F4E88-51B9-6048-BF01-B012450DC786}"/>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6" name="Footer Placeholder 5">
            <a:extLst>
              <a:ext uri="{FF2B5EF4-FFF2-40B4-BE49-F238E27FC236}">
                <a16:creationId xmlns:a16="http://schemas.microsoft.com/office/drawing/2014/main" id="{416D7BCE-2621-CA48-A8E8-1B962E6ED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F2AF6-5F7D-6240-9517-90853A7F37F8}"/>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2651986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B969-91F2-4845-9B8E-A26FC1BAE6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26DF3E8-B7C0-0E49-ACCE-C44C72EE97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2257D6-3120-EE43-8217-97117D65F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A142AF-1830-6D41-BA3C-23F951EAB7FE}"/>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6" name="Footer Placeholder 5">
            <a:extLst>
              <a:ext uri="{FF2B5EF4-FFF2-40B4-BE49-F238E27FC236}">
                <a16:creationId xmlns:a16="http://schemas.microsoft.com/office/drawing/2014/main" id="{08F9E4C6-EAAB-F546-917D-3764566E4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04448-8CE7-D040-8952-F8BE7E92239D}"/>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865370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F802-DF52-7D42-BD44-E5E1061FCB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D64F49-BEAA-A449-93B7-0AF1B53351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38F3A4-BCB4-3047-9373-BE347D394C4F}"/>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5" name="Footer Placeholder 4">
            <a:extLst>
              <a:ext uri="{FF2B5EF4-FFF2-40B4-BE49-F238E27FC236}">
                <a16:creationId xmlns:a16="http://schemas.microsoft.com/office/drawing/2014/main" id="{FD8F806F-7B35-934B-BAB2-CF2C74FE6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C5586-3C1D-8040-99C9-C3AA5E510E1E}"/>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410105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DC59AC-EFEF-F248-90D8-13F19BAC154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A6B2EA-2DEC-A14F-B31C-67A3E01701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BFDBF6-03E3-084E-B600-FBF584C41F20}"/>
              </a:ext>
            </a:extLst>
          </p:cNvPr>
          <p:cNvSpPr>
            <a:spLocks noGrp="1"/>
          </p:cNvSpPr>
          <p:nvPr>
            <p:ph type="dt" sz="half" idx="10"/>
          </p:nvPr>
        </p:nvSpPr>
        <p:spPr/>
        <p:txBody>
          <a:bodyPr/>
          <a:lstStyle/>
          <a:p>
            <a:fld id="{DB36FD57-E0B8-4A47-921D-B402C75416D9}" type="datetimeFigureOut">
              <a:rPr lang="en-US" smtClean="0"/>
              <a:t>2/2/23</a:t>
            </a:fld>
            <a:endParaRPr lang="en-US"/>
          </a:p>
        </p:txBody>
      </p:sp>
      <p:sp>
        <p:nvSpPr>
          <p:cNvPr id="5" name="Footer Placeholder 4">
            <a:extLst>
              <a:ext uri="{FF2B5EF4-FFF2-40B4-BE49-F238E27FC236}">
                <a16:creationId xmlns:a16="http://schemas.microsoft.com/office/drawing/2014/main" id="{3820639D-6BA4-EF43-B47E-6DBD733D9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78180-4083-1644-88FE-E27870550C8F}"/>
              </a:ext>
            </a:extLst>
          </p:cNvPr>
          <p:cNvSpPr>
            <a:spLocks noGrp="1"/>
          </p:cNvSpPr>
          <p:nvPr>
            <p:ph type="sldNum" sz="quarter" idx="12"/>
          </p:nvPr>
        </p:nvSpPr>
        <p:spPr/>
        <p:txBody>
          <a:bodyPr/>
          <a:lstStyle/>
          <a:p>
            <a:fld id="{E079C5AF-D78B-4348-9D60-5536BC949E41}" type="slidenum">
              <a:rPr lang="en-US" smtClean="0"/>
              <a:t>‹#›</a:t>
            </a:fld>
            <a:endParaRPr lang="en-US"/>
          </a:p>
        </p:txBody>
      </p:sp>
    </p:spTree>
    <p:extLst>
      <p:ext uri="{BB962C8B-B14F-4D97-AF65-F5344CB8AC3E}">
        <p14:creationId xmlns:p14="http://schemas.microsoft.com/office/powerpoint/2010/main" val="116067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0C65-0599-304D-BD94-BB2AB58AD9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37479D-CF62-9744-8901-0CD4CA68D7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4E7BE8-DBE0-7444-B1FD-E034AC1C84D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AEB2F19-353C-304C-9B15-7726E0A9810E}"/>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6" name="Footer Placeholder 5">
            <a:extLst>
              <a:ext uri="{FF2B5EF4-FFF2-40B4-BE49-F238E27FC236}">
                <a16:creationId xmlns:a16="http://schemas.microsoft.com/office/drawing/2014/main" id="{A6E01F7C-DF0E-2F49-8B09-1D59FD06C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D817B-1F4C-094B-B85D-F1518F3A9E04}"/>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331841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8A1C-ADEA-3048-BB51-97B86161B4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302773-F20C-6A40-A82A-795FC1710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BDFAB6-7D54-4D4F-96D7-A3C2BA49AB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1BE3EDC-6158-FC41-8613-DD17A7FE14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B09223B-689B-8342-A5D4-472687B9A4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97A3793-42D8-7E47-8CD3-C43FF8D97EC7}"/>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8" name="Footer Placeholder 7">
            <a:extLst>
              <a:ext uri="{FF2B5EF4-FFF2-40B4-BE49-F238E27FC236}">
                <a16:creationId xmlns:a16="http://schemas.microsoft.com/office/drawing/2014/main" id="{3719F240-6353-9B4F-825A-D632F9CED5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734964-27B6-4440-86D6-501F9D8F615A}"/>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149306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57EB-21ED-7D49-B35B-09F57B4DFBC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78A994E-D9B9-3D4C-8728-9456D9478B61}"/>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4" name="Footer Placeholder 3">
            <a:extLst>
              <a:ext uri="{FF2B5EF4-FFF2-40B4-BE49-F238E27FC236}">
                <a16:creationId xmlns:a16="http://schemas.microsoft.com/office/drawing/2014/main" id="{0690679D-84A2-3A40-8558-10F7EF3DD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EE2010-07B0-234C-8BDC-8A5A8F2E0E33}"/>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75578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995AD-79AB-C344-9C25-DDF7D07D839F}"/>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3" name="Footer Placeholder 2">
            <a:extLst>
              <a:ext uri="{FF2B5EF4-FFF2-40B4-BE49-F238E27FC236}">
                <a16:creationId xmlns:a16="http://schemas.microsoft.com/office/drawing/2014/main" id="{ADA2B8B1-4A96-7245-9690-4B15B820C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A7A9D1-B177-FE46-A4DF-0D77BDBC3693}"/>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310123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3B74-2A4E-F04C-9AED-A623EE1152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358CBA-989E-D542-8465-864731C84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8CCC05-458C-4A4F-A88B-BDE5D2109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987527-420B-5846-AC14-3CC580DC5C85}"/>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6" name="Footer Placeholder 5">
            <a:extLst>
              <a:ext uri="{FF2B5EF4-FFF2-40B4-BE49-F238E27FC236}">
                <a16:creationId xmlns:a16="http://schemas.microsoft.com/office/drawing/2014/main" id="{00F92983-7E10-CD43-B1AA-30FD4E088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0C677-BFEA-C542-8D4B-2CAE5E0FA027}"/>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22245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8557-CCB6-D144-8805-7E5B8148F3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7E8CD1-407E-3049-8667-D04FA53E10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FC9EB7-9AFF-A849-9100-EED01138D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AFC195-D9F1-6440-814E-36A3B1EF9ED0}"/>
              </a:ext>
            </a:extLst>
          </p:cNvPr>
          <p:cNvSpPr>
            <a:spLocks noGrp="1"/>
          </p:cNvSpPr>
          <p:nvPr>
            <p:ph type="dt" sz="half" idx="10"/>
          </p:nvPr>
        </p:nvSpPr>
        <p:spPr/>
        <p:txBody>
          <a:bodyPr/>
          <a:lstStyle/>
          <a:p>
            <a:fld id="{AFAAFFB9-4C21-8443-9CD3-25E1A988273E}" type="datetimeFigureOut">
              <a:rPr lang="en-US" smtClean="0"/>
              <a:t>2/2/23</a:t>
            </a:fld>
            <a:endParaRPr lang="en-US"/>
          </a:p>
        </p:txBody>
      </p:sp>
      <p:sp>
        <p:nvSpPr>
          <p:cNvPr id="6" name="Footer Placeholder 5">
            <a:extLst>
              <a:ext uri="{FF2B5EF4-FFF2-40B4-BE49-F238E27FC236}">
                <a16:creationId xmlns:a16="http://schemas.microsoft.com/office/drawing/2014/main" id="{4E5D9C63-9DF1-F34B-91C9-FC37F0AD8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C4B17-D99F-4E49-9702-DA0DDFF10E7D}"/>
              </a:ext>
            </a:extLst>
          </p:cNvPr>
          <p:cNvSpPr>
            <a:spLocks noGrp="1"/>
          </p:cNvSpPr>
          <p:nvPr>
            <p:ph type="sldNum" sz="quarter" idx="12"/>
          </p:nvPr>
        </p:nvSpPr>
        <p:spPr/>
        <p:txBody>
          <a:bodyPr/>
          <a:lstStyle/>
          <a:p>
            <a:fld id="{4ECA8414-CA3A-D040-807A-45910DB4B5FC}" type="slidenum">
              <a:rPr lang="en-US" smtClean="0"/>
              <a:t>‹#›</a:t>
            </a:fld>
            <a:endParaRPr lang="en-US"/>
          </a:p>
        </p:txBody>
      </p:sp>
    </p:spTree>
    <p:extLst>
      <p:ext uri="{BB962C8B-B14F-4D97-AF65-F5344CB8AC3E}">
        <p14:creationId xmlns:p14="http://schemas.microsoft.com/office/powerpoint/2010/main" val="376766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FF631-E006-A649-88FE-4CEF663CF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D89CE0-844B-024D-A967-1D4EC63A6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15B95F-8972-5E47-A722-23F19CB09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AFFB9-4C21-8443-9CD3-25E1A988273E}" type="datetimeFigureOut">
              <a:rPr lang="en-US" smtClean="0"/>
              <a:t>2/2/23</a:t>
            </a:fld>
            <a:endParaRPr lang="en-US"/>
          </a:p>
        </p:txBody>
      </p:sp>
      <p:sp>
        <p:nvSpPr>
          <p:cNvPr id="5" name="Footer Placeholder 4">
            <a:extLst>
              <a:ext uri="{FF2B5EF4-FFF2-40B4-BE49-F238E27FC236}">
                <a16:creationId xmlns:a16="http://schemas.microsoft.com/office/drawing/2014/main" id="{509BDC24-E486-9245-A6EE-426EC5A1A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31D66-7AB8-0F49-9EAA-FE4694570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A8414-CA3A-D040-807A-45910DB4B5FC}" type="slidenum">
              <a:rPr lang="en-US" smtClean="0"/>
              <a:t>‹#›</a:t>
            </a:fld>
            <a:endParaRPr lang="en-US"/>
          </a:p>
        </p:txBody>
      </p:sp>
    </p:spTree>
    <p:extLst>
      <p:ext uri="{BB962C8B-B14F-4D97-AF65-F5344CB8AC3E}">
        <p14:creationId xmlns:p14="http://schemas.microsoft.com/office/powerpoint/2010/main" val="363287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FAAFFB9-4C21-8443-9CD3-25E1A988273E}" type="datetimeFigureOut">
              <a:rPr lang="en-US" smtClean="0"/>
              <a:t>2/2/23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ECA8414-CA3A-D040-807A-45910DB4B5FC}" type="slidenum">
              <a:rPr lang="en-US" smtClean="0"/>
              <a:t>‹#›</a:t>
            </a:fld>
            <a:endParaRPr lang="en-US"/>
          </a:p>
        </p:txBody>
      </p:sp>
    </p:spTree>
    <p:extLst>
      <p:ext uri="{BB962C8B-B14F-4D97-AF65-F5344CB8AC3E}">
        <p14:creationId xmlns:p14="http://schemas.microsoft.com/office/powerpoint/2010/main" val="3615550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15AF3-58F1-5149-976F-3F21E9DB8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903B01-0F9E-C44E-8CB3-50F81B324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9B5EA9-FBCE-9845-984A-F4F2D471B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6FD57-E0B8-4A47-921D-B402C75416D9}" type="datetimeFigureOut">
              <a:rPr lang="en-US" smtClean="0"/>
              <a:t>2/2/23</a:t>
            </a:fld>
            <a:endParaRPr lang="en-US"/>
          </a:p>
        </p:txBody>
      </p:sp>
      <p:sp>
        <p:nvSpPr>
          <p:cNvPr id="5" name="Footer Placeholder 4">
            <a:extLst>
              <a:ext uri="{FF2B5EF4-FFF2-40B4-BE49-F238E27FC236}">
                <a16:creationId xmlns:a16="http://schemas.microsoft.com/office/drawing/2014/main" id="{8A82324A-5A9F-4843-A8E1-68F3CE8B7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D315AB-233E-1B4E-94F8-34F73323A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9C5AF-D78B-4348-9D60-5536BC949E41}" type="slidenum">
              <a:rPr lang="en-US" smtClean="0"/>
              <a:t>‹#›</a:t>
            </a:fld>
            <a:endParaRPr lang="en-US"/>
          </a:p>
        </p:txBody>
      </p:sp>
    </p:spTree>
    <p:extLst>
      <p:ext uri="{BB962C8B-B14F-4D97-AF65-F5344CB8AC3E}">
        <p14:creationId xmlns:p14="http://schemas.microsoft.com/office/powerpoint/2010/main" val="4114929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DF9ED-9542-9046-9100-09A6045EB75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Sex, sexuality, and performativity</a:t>
            </a:r>
          </a:p>
        </p:txBody>
      </p:sp>
      <p:sp>
        <p:nvSpPr>
          <p:cNvPr id="3" name="Content Placeholder 2">
            <a:extLst>
              <a:ext uri="{FF2B5EF4-FFF2-40B4-BE49-F238E27FC236}">
                <a16:creationId xmlns:a16="http://schemas.microsoft.com/office/drawing/2014/main" id="{3CFF5323-BF75-EE40-A1C3-CC9A5EC06525}"/>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dirty="0">
                <a:solidFill>
                  <a:srgbClr val="E7E6E6"/>
                </a:solidFill>
              </a:rPr>
              <a:t>Michel Foucault, Judith Butler, and Eve </a:t>
            </a:r>
            <a:r>
              <a:rPr lang="en-US" sz="2000" dirty="0" err="1">
                <a:solidFill>
                  <a:srgbClr val="E7E6E6"/>
                </a:solidFill>
              </a:rPr>
              <a:t>Kofosky</a:t>
            </a:r>
            <a:r>
              <a:rPr lang="en-US" sz="2000" dirty="0">
                <a:solidFill>
                  <a:srgbClr val="E7E6E6"/>
                </a:solidFill>
              </a:rPr>
              <a:t> Sedgwick: From France to the US</a:t>
            </a:r>
          </a:p>
        </p:txBody>
      </p:sp>
      <p:cxnSp>
        <p:nvCxnSpPr>
          <p:cNvPr id="141" name="Straight Connector 14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6" name="Picture 4" descr="Lena on Twitter: &quot;I am now aware that Judith Butler memes exist… &quot;">
            <a:extLst>
              <a:ext uri="{FF2B5EF4-FFF2-40B4-BE49-F238E27FC236}">
                <a16:creationId xmlns:a16="http://schemas.microsoft.com/office/drawing/2014/main" id="{C56A3623-7167-B440-843F-553BA64A15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5493" y="2596836"/>
            <a:ext cx="5330182"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8" name="Picture 6" descr="60 Foucault, Michel ideas | sociology, michele, critical theory">
            <a:extLst>
              <a:ext uri="{FF2B5EF4-FFF2-40B4-BE49-F238E27FC236}">
                <a16:creationId xmlns:a16="http://schemas.microsoft.com/office/drawing/2014/main" id="{4F2290B0-4E8F-3E4A-98DA-7D0EF391E1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0061" y="2558316"/>
            <a:ext cx="5455917" cy="381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2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0688-E0C8-064E-B6EE-437534097A4A}"/>
              </a:ext>
            </a:extLst>
          </p:cNvPr>
          <p:cNvSpPr>
            <a:spLocks noGrp="1"/>
          </p:cNvSpPr>
          <p:nvPr>
            <p:ph type="title"/>
          </p:nvPr>
        </p:nvSpPr>
        <p:spPr/>
        <p:txBody>
          <a:bodyPr/>
          <a:lstStyle/>
          <a:p>
            <a:r>
              <a:rPr lang="en-US" dirty="0"/>
              <a:t>Foucault’s impact on Butler</a:t>
            </a:r>
          </a:p>
        </p:txBody>
      </p:sp>
      <p:sp>
        <p:nvSpPr>
          <p:cNvPr id="3" name="Content Placeholder 2">
            <a:extLst>
              <a:ext uri="{FF2B5EF4-FFF2-40B4-BE49-F238E27FC236}">
                <a16:creationId xmlns:a16="http://schemas.microsoft.com/office/drawing/2014/main" id="{11F14C7A-584C-A64E-B2A6-61BE18D5E318}"/>
              </a:ext>
            </a:extLst>
          </p:cNvPr>
          <p:cNvSpPr>
            <a:spLocks noGrp="1"/>
          </p:cNvSpPr>
          <p:nvPr>
            <p:ph idx="1"/>
          </p:nvPr>
        </p:nvSpPr>
        <p:spPr/>
        <p:txBody>
          <a:bodyPr/>
          <a:lstStyle/>
          <a:p>
            <a:r>
              <a:rPr lang="en-US" dirty="0"/>
              <a:t>Discourse constitutes identity</a:t>
            </a:r>
          </a:p>
          <a:p>
            <a:r>
              <a:rPr lang="en-US" dirty="0"/>
              <a:t>Discourse is not sovereign top-down power but the circulation of knowledge – more horizontal form of productive power</a:t>
            </a:r>
          </a:p>
          <a:p>
            <a:r>
              <a:rPr lang="en-US" dirty="0"/>
              <a:t>Networks of discourse, power-knowledge, start to produce certain subject positions from which heterosexuality is taken as a norm</a:t>
            </a:r>
          </a:p>
          <a:p>
            <a:endParaRPr lang="en-US" dirty="0"/>
          </a:p>
          <a:p>
            <a:endParaRPr lang="en-US" dirty="0"/>
          </a:p>
        </p:txBody>
      </p:sp>
    </p:spTree>
    <p:extLst>
      <p:ext uri="{BB962C8B-B14F-4D97-AF65-F5344CB8AC3E}">
        <p14:creationId xmlns:p14="http://schemas.microsoft.com/office/powerpoint/2010/main" val="289696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4561C-4D79-1343-803B-D070EEF4D08F}"/>
              </a:ext>
            </a:extLst>
          </p:cNvPr>
          <p:cNvSpPr>
            <a:spLocks noGrp="1"/>
          </p:cNvSpPr>
          <p:nvPr>
            <p:ph type="title"/>
          </p:nvPr>
        </p:nvSpPr>
        <p:spPr>
          <a:xfrm>
            <a:off x="793662" y="386930"/>
            <a:ext cx="10066122" cy="1298448"/>
          </a:xfrm>
        </p:spPr>
        <p:txBody>
          <a:bodyPr anchor="b">
            <a:normAutofit/>
          </a:bodyPr>
          <a:lstStyle/>
          <a:p>
            <a:r>
              <a:rPr lang="en-GB"/>
              <a:t>“Gender theory,” an ideology imported from America?</a:t>
            </a:r>
            <a:endParaRPr lang="en-US" dirty="0"/>
          </a:p>
        </p:txBody>
      </p:sp>
      <p:sp>
        <p:nvSpPr>
          <p:cNvPr id="22"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4D84B7-3F24-3245-8822-94C5D9DE24DC}"/>
              </a:ext>
            </a:extLst>
          </p:cNvPr>
          <p:cNvSpPr>
            <a:spLocks noGrp="1"/>
          </p:cNvSpPr>
          <p:nvPr>
            <p:ph idx="1"/>
          </p:nvPr>
        </p:nvSpPr>
        <p:spPr>
          <a:xfrm>
            <a:off x="793661" y="2599509"/>
            <a:ext cx="4530898" cy="3639450"/>
          </a:xfrm>
        </p:spPr>
        <p:txBody>
          <a:bodyPr anchor="ctr">
            <a:normAutofit/>
          </a:bodyPr>
          <a:lstStyle/>
          <a:p>
            <a:pPr marL="0" indent="0">
              <a:buNone/>
            </a:pPr>
            <a:r>
              <a:rPr lang="en-GB" sz="1700"/>
              <a:t>“By gender theory they mean queer theory in general and, more specifically, the work of philosopher Judith Butler, whose publications </a:t>
            </a:r>
            <a:r>
              <a:rPr lang="en-US" sz="1700"/>
              <a:t>French opponents of gay marriage, supported by the Vatican, are now attacking school curricula that explore male/female equality, which they claim is further proof of the growing empire of gender theory. They see it as queer propaganda that will not only pervert young people but also destroy the French nation itself. Whether through marriage, parenthood, or school, they dread the possibility that lesbians and gay men may find a way to literally reproduce themselves”, Bruno Perreau, </a:t>
            </a:r>
            <a:r>
              <a:rPr lang="en-US" sz="1700" i="1"/>
              <a:t>Queer theory in France</a:t>
            </a:r>
            <a:r>
              <a:rPr lang="en-US" sz="1700"/>
              <a:t>, p.1.</a:t>
            </a:r>
          </a:p>
          <a:p>
            <a:pPr marL="0" indent="0">
              <a:buNone/>
            </a:pPr>
            <a:endParaRPr lang="en-US" sz="1700"/>
          </a:p>
        </p:txBody>
      </p:sp>
      <p:pic>
        <p:nvPicPr>
          <p:cNvPr id="4" name="Content Placeholder 4" descr="Text&#10;&#10;Description automatically generated">
            <a:extLst>
              <a:ext uri="{FF2B5EF4-FFF2-40B4-BE49-F238E27FC236}">
                <a16:creationId xmlns:a16="http://schemas.microsoft.com/office/drawing/2014/main" id="{BB3B2946-E2FB-F34C-BD74-3D201A37619F}"/>
              </a:ext>
            </a:extLst>
          </p:cNvPr>
          <p:cNvPicPr>
            <a:picLocks noChangeAspect="1"/>
          </p:cNvPicPr>
          <p:nvPr/>
        </p:nvPicPr>
        <p:blipFill rotWithShape="1">
          <a:blip r:embed="rId3"/>
          <a:srcRect t="1641" b="6"/>
          <a:stretch/>
        </p:blipFill>
        <p:spPr>
          <a:xfrm>
            <a:off x="5911532" y="2612792"/>
            <a:ext cx="5150277" cy="3457170"/>
          </a:xfrm>
          <a:prstGeom prst="rect">
            <a:avLst/>
          </a:prstGeom>
        </p:spPr>
      </p:pic>
      <p:sp>
        <p:nvSpPr>
          <p:cNvPr id="24"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0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0F98-D2C3-C64C-A7F0-2766481FBE25}"/>
              </a:ext>
            </a:extLst>
          </p:cNvPr>
          <p:cNvSpPr>
            <a:spLocks noGrp="1"/>
          </p:cNvSpPr>
          <p:nvPr>
            <p:ph type="title"/>
          </p:nvPr>
        </p:nvSpPr>
        <p:spPr>
          <a:xfrm>
            <a:off x="4965430" y="629268"/>
            <a:ext cx="6586491" cy="1286160"/>
          </a:xfrm>
        </p:spPr>
        <p:txBody>
          <a:bodyPr anchor="b">
            <a:normAutofit/>
          </a:bodyPr>
          <a:lstStyle/>
          <a:p>
            <a:r>
              <a:rPr lang="en-US" sz="4100" dirty="0"/>
              <a:t>Judith Butler’s key ideas in </a:t>
            </a:r>
            <a:r>
              <a:rPr lang="en-US" sz="4100" i="1" dirty="0"/>
              <a:t>Gender Trouble </a:t>
            </a:r>
            <a:r>
              <a:rPr lang="en-US" sz="4100" dirty="0"/>
              <a:t>([1990] 2011)</a:t>
            </a:r>
          </a:p>
        </p:txBody>
      </p:sp>
      <p:sp>
        <p:nvSpPr>
          <p:cNvPr id="3" name="Content Placeholder 2">
            <a:extLst>
              <a:ext uri="{FF2B5EF4-FFF2-40B4-BE49-F238E27FC236}">
                <a16:creationId xmlns:a16="http://schemas.microsoft.com/office/drawing/2014/main" id="{714F391F-74AC-D045-9955-D7E3584C0184}"/>
              </a:ext>
            </a:extLst>
          </p:cNvPr>
          <p:cNvSpPr>
            <a:spLocks noGrp="1"/>
          </p:cNvSpPr>
          <p:nvPr>
            <p:ph idx="1"/>
          </p:nvPr>
        </p:nvSpPr>
        <p:spPr>
          <a:xfrm>
            <a:off x="4965431" y="2438400"/>
            <a:ext cx="6586489" cy="3785419"/>
          </a:xfrm>
        </p:spPr>
        <p:txBody>
          <a:bodyPr>
            <a:normAutofit fontScale="85000" lnSpcReduction="20000"/>
          </a:bodyPr>
          <a:lstStyle/>
          <a:p>
            <a:pPr marL="0" indent="0">
              <a:buNone/>
            </a:pPr>
            <a:r>
              <a:rPr lang="en-US" sz="2000" dirty="0"/>
              <a:t>Gender is a construction with no beginning or end—an “on-going discursive practice”.</a:t>
            </a:r>
          </a:p>
          <a:p>
            <a:pPr marL="0" indent="0">
              <a:buNone/>
            </a:pPr>
            <a:endParaRPr lang="en-US" sz="2000" dirty="0"/>
          </a:p>
          <a:p>
            <a:pPr marL="0" indent="0">
              <a:buNone/>
            </a:pPr>
            <a:r>
              <a:rPr lang="en-US" sz="2000" dirty="0"/>
              <a:t>Whereas the individual’s sex is determined by his/her chromosomes (genetic material), the individual’s gender identity becomes inscribed on the surface of the body through such artifices as gestures and language.</a:t>
            </a:r>
          </a:p>
          <a:p>
            <a:pPr marL="0" indent="0">
              <a:buNone/>
            </a:pPr>
            <a:endParaRPr lang="en-US" sz="2000" dirty="0"/>
          </a:p>
          <a:p>
            <a:pPr marL="0" indent="0">
              <a:buNone/>
            </a:pPr>
            <a:r>
              <a:rPr lang="en-US" sz="2000" dirty="0"/>
              <a:t>The “realness,” “naturalness” or “authenticity” of gender emerges over time through a variety of repetitive and performative acts</a:t>
            </a:r>
          </a:p>
          <a:p>
            <a:pPr marL="0" indent="0">
              <a:buNone/>
            </a:pPr>
            <a:endParaRPr lang="en-US" sz="2000" dirty="0"/>
          </a:p>
          <a:p>
            <a:pPr marL="0" indent="0">
              <a:buNone/>
            </a:pPr>
            <a:r>
              <a:rPr lang="en-US" sz="2000" dirty="0"/>
              <a:t>There is a violence behind the linguistic categories of man and woman. Yet, we are forced to use these loaded terms in order to name ourselves.</a:t>
            </a:r>
          </a:p>
          <a:p>
            <a:pPr marL="0" indent="0">
              <a:buNone/>
            </a:pPr>
            <a:endParaRPr lang="en-US" sz="2000" dirty="0"/>
          </a:p>
          <a:p>
            <a:pPr marL="0" indent="0">
              <a:buNone/>
            </a:pPr>
            <a:r>
              <a:rPr lang="en-US" sz="2000" dirty="0"/>
              <a:t>The policing and establishment of gender norms</a:t>
            </a:r>
          </a:p>
        </p:txBody>
      </p:sp>
      <p:pic>
        <p:nvPicPr>
          <p:cNvPr id="1026" name="Picture 2" descr="Amazon.fr - Gender Trouble: Feminism and the Subversion of Identity - Butler,  Judith - Livres">
            <a:extLst>
              <a:ext uri="{FF2B5EF4-FFF2-40B4-BE49-F238E27FC236}">
                <a16:creationId xmlns:a16="http://schemas.microsoft.com/office/drawing/2014/main" id="{88B4D6D4-6F80-A940-88F9-FF39B13DE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679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54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46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4CF12C-1378-0347-97C3-07EFA5FF341F}"/>
              </a:ext>
            </a:extLst>
          </p:cNvPr>
          <p:cNvSpPr>
            <a:spLocks noGrp="1"/>
          </p:cNvSpPr>
          <p:nvPr>
            <p:ph idx="1"/>
          </p:nvPr>
        </p:nvSpPr>
        <p:spPr>
          <a:xfrm>
            <a:off x="649348" y="1004455"/>
            <a:ext cx="3505494" cy="5500254"/>
          </a:xfrm>
        </p:spPr>
        <p:txBody>
          <a:bodyPr>
            <a:normAutofit/>
          </a:bodyPr>
          <a:lstStyle/>
          <a:p>
            <a:r>
              <a:rPr lang="en-GB" sz="2000" dirty="0"/>
              <a:t>“We </a:t>
            </a:r>
            <a:r>
              <a:rPr lang="en-GB" sz="2000" u="sng" dirty="0"/>
              <a:t>act</a:t>
            </a:r>
            <a:r>
              <a:rPr lang="en-GB" sz="2000" dirty="0"/>
              <a:t> as if that being of a man or that being of a woman is </a:t>
            </a:r>
            <a:r>
              <a:rPr lang="en-GB" sz="2000" u="sng" dirty="0"/>
              <a:t>actually an internal reality</a:t>
            </a:r>
            <a:r>
              <a:rPr lang="en-GB" sz="2000" dirty="0"/>
              <a:t> or something that is </a:t>
            </a:r>
            <a:r>
              <a:rPr lang="en-GB" sz="2000" u="sng" dirty="0"/>
              <a:t>simply true</a:t>
            </a:r>
            <a:r>
              <a:rPr lang="en-GB" sz="2000" dirty="0"/>
              <a:t> about us, a fact about us, but actually it’s a </a:t>
            </a:r>
            <a:r>
              <a:rPr lang="en-GB" sz="2000" u="sng" dirty="0"/>
              <a:t>phenomenon</a:t>
            </a:r>
            <a:r>
              <a:rPr lang="en-GB" sz="2000" dirty="0"/>
              <a:t> that is being </a:t>
            </a:r>
            <a:r>
              <a:rPr lang="en-GB" sz="2000" u="sng" dirty="0"/>
              <a:t>produced</a:t>
            </a:r>
            <a:r>
              <a:rPr lang="en-GB" sz="2000" dirty="0"/>
              <a:t> all the time […]” (Judith Butler, “Your Behaviour Creates Your Gender”</a:t>
            </a:r>
            <a:r>
              <a:rPr lang="en-GB" sz="2000" u="sng" dirty="0"/>
              <a:t>)</a:t>
            </a:r>
          </a:p>
          <a:p>
            <a:r>
              <a:rPr lang="en-GB" sz="2000" dirty="0"/>
              <a:t>“[…] To say gender is performative is to say that nobody really is a gender from the start.”</a:t>
            </a:r>
            <a:endParaRPr lang="en-GB" sz="2000" u="sng" dirty="0"/>
          </a:p>
          <a:p>
            <a:pPr marL="0" indent="0">
              <a:buNone/>
            </a:pPr>
            <a:endParaRPr lang="en-GB" sz="2000" u="sng"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ams&#10;&#10;Description automatically generated">
            <a:extLst>
              <a:ext uri="{FF2B5EF4-FFF2-40B4-BE49-F238E27FC236}">
                <a16:creationId xmlns:a16="http://schemas.microsoft.com/office/drawing/2014/main" id="{2DB902B3-1E3E-C441-9217-EF35E7859016}"/>
              </a:ext>
            </a:extLst>
          </p:cNvPr>
          <p:cNvPicPr>
            <a:picLocks noChangeAspect="1"/>
          </p:cNvPicPr>
          <p:nvPr/>
        </p:nvPicPr>
        <p:blipFill>
          <a:blip r:embed="rId3"/>
          <a:stretch>
            <a:fillRect/>
          </a:stretch>
        </p:blipFill>
        <p:spPr>
          <a:xfrm>
            <a:off x="5405862" y="1817206"/>
            <a:ext cx="6019331" cy="3220341"/>
          </a:xfrm>
          <a:prstGeom prst="rect">
            <a:avLst/>
          </a:prstGeom>
          <a:effectLst/>
        </p:spPr>
      </p:pic>
    </p:spTree>
    <p:extLst>
      <p:ext uri="{BB962C8B-B14F-4D97-AF65-F5344CB8AC3E}">
        <p14:creationId xmlns:p14="http://schemas.microsoft.com/office/powerpoint/2010/main" val="14794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CA9A-8C91-0C42-AE82-C0B68FB78E18}"/>
              </a:ext>
            </a:extLst>
          </p:cNvPr>
          <p:cNvSpPr>
            <a:spLocks noGrp="1"/>
          </p:cNvSpPr>
          <p:nvPr>
            <p:ph type="title"/>
          </p:nvPr>
        </p:nvSpPr>
        <p:spPr/>
        <p:txBody>
          <a:bodyPr/>
          <a:lstStyle/>
          <a:p>
            <a:r>
              <a:rPr lang="en-US" dirty="0"/>
              <a:t>Read the excerpts and answer the following questions:</a:t>
            </a:r>
          </a:p>
        </p:txBody>
      </p:sp>
      <p:sp>
        <p:nvSpPr>
          <p:cNvPr id="3" name="Content Placeholder 2">
            <a:extLst>
              <a:ext uri="{FF2B5EF4-FFF2-40B4-BE49-F238E27FC236}">
                <a16:creationId xmlns:a16="http://schemas.microsoft.com/office/drawing/2014/main" id="{4C4AFDC0-C406-DD47-A55F-758F7D11EC90}"/>
              </a:ext>
            </a:extLst>
          </p:cNvPr>
          <p:cNvSpPr>
            <a:spLocks noGrp="1"/>
          </p:cNvSpPr>
          <p:nvPr>
            <p:ph idx="1"/>
          </p:nvPr>
        </p:nvSpPr>
        <p:spPr/>
        <p:txBody>
          <a:bodyPr>
            <a:normAutofit fontScale="92500"/>
          </a:bodyPr>
          <a:lstStyle/>
          <a:p>
            <a:r>
              <a:rPr lang="en-US" dirty="0"/>
              <a:t>‘Is drag the imitation of gender, or does it dramatize the signifying gestures through which gender itself is established?’ 1990 Preface, </a:t>
            </a:r>
            <a:r>
              <a:rPr lang="en-US" dirty="0" err="1"/>
              <a:t>pp.xxx</a:t>
            </a:r>
            <a:r>
              <a:rPr lang="en-US" dirty="0"/>
              <a:t> – xxxii. </a:t>
            </a:r>
            <a:endParaRPr lang="en-GB" dirty="0"/>
          </a:p>
          <a:p>
            <a:r>
              <a:rPr lang="en-US" dirty="0"/>
              <a:t>’gender practices within gay and lesbian cultures often thematize “the natural” in parodic contexts that bring into relief the performative construction of an original and true sex’. What does Butler mean here?</a:t>
            </a:r>
          </a:p>
          <a:p>
            <a:r>
              <a:rPr lang="en-US" dirty="0"/>
              <a:t>What does Butler mean by genealogy? How does this relate to power?</a:t>
            </a:r>
          </a:p>
          <a:p>
            <a:r>
              <a:rPr lang="en-US" dirty="0"/>
              <a:t>How does Butler explain her ideas of gender normativity?</a:t>
            </a:r>
          </a:p>
          <a:p>
            <a:r>
              <a:rPr lang="en-US" dirty="0"/>
              <a:t>In what way is gender explored as performative?</a:t>
            </a:r>
          </a:p>
          <a:p>
            <a:endParaRPr lang="en-US" dirty="0"/>
          </a:p>
          <a:p>
            <a:endParaRPr lang="en-US" dirty="0"/>
          </a:p>
        </p:txBody>
      </p:sp>
    </p:spTree>
    <p:extLst>
      <p:ext uri="{BB962C8B-B14F-4D97-AF65-F5344CB8AC3E}">
        <p14:creationId xmlns:p14="http://schemas.microsoft.com/office/powerpoint/2010/main" val="160524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0AE0-4562-F24A-8BDA-A962B9972A90}"/>
              </a:ext>
            </a:extLst>
          </p:cNvPr>
          <p:cNvSpPr>
            <a:spLocks noGrp="1"/>
          </p:cNvSpPr>
          <p:nvPr>
            <p:ph type="title"/>
          </p:nvPr>
        </p:nvSpPr>
        <p:spPr/>
        <p:txBody>
          <a:bodyPr/>
          <a:lstStyle/>
          <a:p>
            <a:r>
              <a:rPr lang="en-US" dirty="0"/>
              <a:t>Queer theory – it’s about gender and sexuality</a:t>
            </a:r>
          </a:p>
        </p:txBody>
      </p:sp>
      <p:sp>
        <p:nvSpPr>
          <p:cNvPr id="3" name="Content Placeholder 2">
            <a:extLst>
              <a:ext uri="{FF2B5EF4-FFF2-40B4-BE49-F238E27FC236}">
                <a16:creationId xmlns:a16="http://schemas.microsoft.com/office/drawing/2014/main" id="{1468A7C9-C388-7E4F-9D3C-992D600888FF}"/>
              </a:ext>
            </a:extLst>
          </p:cNvPr>
          <p:cNvSpPr>
            <a:spLocks noGrp="1"/>
          </p:cNvSpPr>
          <p:nvPr>
            <p:ph idx="1"/>
          </p:nvPr>
        </p:nvSpPr>
        <p:spPr/>
        <p:txBody>
          <a:bodyPr/>
          <a:lstStyle/>
          <a:p>
            <a:pPr marL="0" indent="0">
              <a:buNone/>
            </a:pPr>
            <a:r>
              <a:rPr lang="en-GB" dirty="0"/>
              <a:t>“It’s about trying to understand different kinds of sexual desire and how the culture defines them,” Butler told </a:t>
            </a:r>
            <a:r>
              <a:rPr lang="en-GB" i="1" dirty="0"/>
              <a:t>The New York Times </a:t>
            </a:r>
            <a:r>
              <a:rPr lang="en-GB" dirty="0"/>
              <a:t>in 1998, explaining the function of queer theory. “It’s about how you can’t understand relations between men and women unless you understand the relationship between people of the same gender, including the possibility of a sexual relationship between them.”</a:t>
            </a:r>
            <a:endParaRPr lang="en-US" dirty="0"/>
          </a:p>
        </p:txBody>
      </p:sp>
    </p:spTree>
    <p:extLst>
      <p:ext uri="{BB962C8B-B14F-4D97-AF65-F5344CB8AC3E}">
        <p14:creationId xmlns:p14="http://schemas.microsoft.com/office/powerpoint/2010/main" val="413939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8" name="Straight Connector 72">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079" name="Rectangle 74">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2961528-7348-0540-8689-6F9E59B79DA8}"/>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Eve Kofosky Sedgwick: 1950 - 2009</a:t>
            </a:r>
          </a:p>
        </p:txBody>
      </p:sp>
      <p:pic>
        <p:nvPicPr>
          <p:cNvPr id="4" name="Picture 2" descr="Emily Apter on Eve Kosofsky Sedgwick - Artforum International">
            <a:extLst>
              <a:ext uri="{FF2B5EF4-FFF2-40B4-BE49-F238E27FC236}">
                <a16:creationId xmlns:a16="http://schemas.microsoft.com/office/drawing/2014/main" id="{14B6EEDE-33CC-7448-982B-E7F9956F80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666" y="307731"/>
            <a:ext cx="277835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ndencies by Eve Kosofsky Sedgwick">
            <a:extLst>
              <a:ext uri="{FF2B5EF4-FFF2-40B4-BE49-F238E27FC236}">
                <a16:creationId xmlns:a16="http://schemas.microsoft.com/office/drawing/2014/main" id="{B9FCD23D-4A84-F14E-97E4-B6C16010F7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5729" y="589887"/>
            <a:ext cx="3433324" cy="3433324"/>
          </a:xfrm>
          <a:prstGeom prst="rect">
            <a:avLst/>
          </a:prstGeom>
          <a:noFill/>
          <a:extLst>
            <a:ext uri="{909E8E84-426E-40DD-AFC4-6F175D3DCCD1}">
              <a14:hiddenFill xmlns:a14="http://schemas.microsoft.com/office/drawing/2010/main">
                <a:solidFill>
                  <a:srgbClr val="FFFFFF"/>
                </a:solidFill>
              </a14:hiddenFill>
            </a:ext>
          </a:extLst>
        </p:spPr>
      </p:pic>
      <p:cxnSp>
        <p:nvCxnSpPr>
          <p:cNvPr id="3080" name="Straight Connector 76">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4" name="Picture 2" descr="Amazon.fr - Epistemology of the Closet - Sedgwick, Eve Kosofsky - Livres">
            <a:extLst>
              <a:ext uri="{FF2B5EF4-FFF2-40B4-BE49-F238E27FC236}">
                <a16:creationId xmlns:a16="http://schemas.microsoft.com/office/drawing/2014/main" id="{779FB288-8545-F643-9C4D-809EF4255B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42463" y="330045"/>
            <a:ext cx="2638440"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78">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2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53928F-5372-8141-95E1-67A14744E3F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Eve </a:t>
            </a:r>
            <a:r>
              <a:rPr lang="en-US" sz="2800" kern="1200" dirty="0" err="1">
                <a:solidFill>
                  <a:srgbClr val="FFFFFF"/>
                </a:solidFill>
                <a:latin typeface="+mj-lt"/>
                <a:ea typeface="+mj-ea"/>
                <a:cs typeface="+mj-cs"/>
              </a:rPr>
              <a:t>Kofosky</a:t>
            </a:r>
            <a:r>
              <a:rPr lang="en-US" sz="2800" kern="1200" dirty="0">
                <a:solidFill>
                  <a:srgbClr val="FFFFFF"/>
                </a:solidFill>
                <a:latin typeface="+mj-lt"/>
                <a:ea typeface="+mj-ea"/>
                <a:cs typeface="+mj-cs"/>
              </a:rPr>
              <a:t> Sedgwick: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Queer as disarticulation / disidentification (1993: 5)</a:t>
            </a:r>
          </a:p>
        </p:txBody>
      </p:sp>
      <p:pic>
        <p:nvPicPr>
          <p:cNvPr id="4" name="Picture 3" descr="Text, letter&#10;&#10;Description automatically generated">
            <a:extLst>
              <a:ext uri="{FF2B5EF4-FFF2-40B4-BE49-F238E27FC236}">
                <a16:creationId xmlns:a16="http://schemas.microsoft.com/office/drawing/2014/main" id="{97E9DD6A-04F1-E84A-B4F1-A07F8B165C08}"/>
              </a:ext>
            </a:extLst>
          </p:cNvPr>
          <p:cNvPicPr>
            <a:picLocks noChangeAspect="1"/>
          </p:cNvPicPr>
          <p:nvPr/>
        </p:nvPicPr>
        <p:blipFill>
          <a:blip r:embed="rId2"/>
          <a:stretch>
            <a:fillRect/>
          </a:stretch>
        </p:blipFill>
        <p:spPr>
          <a:xfrm>
            <a:off x="4777316" y="935928"/>
            <a:ext cx="6780700" cy="4983814"/>
          </a:xfrm>
          <a:prstGeom prst="rect">
            <a:avLst/>
          </a:prstGeom>
        </p:spPr>
      </p:pic>
    </p:spTree>
    <p:extLst>
      <p:ext uri="{BB962C8B-B14F-4D97-AF65-F5344CB8AC3E}">
        <p14:creationId xmlns:p14="http://schemas.microsoft.com/office/powerpoint/2010/main" val="372300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9D33-3395-1840-8612-BC998D407ECD}"/>
              </a:ext>
            </a:extLst>
          </p:cNvPr>
          <p:cNvSpPr>
            <a:spLocks noGrp="1"/>
          </p:cNvSpPr>
          <p:nvPr>
            <p:ph type="title"/>
          </p:nvPr>
        </p:nvSpPr>
        <p:spPr/>
        <p:txBody>
          <a:bodyPr/>
          <a:lstStyle/>
          <a:p>
            <a:r>
              <a:rPr lang="en-US" dirty="0"/>
              <a:t>Sedgwick: Resisting the ‘unanimity’ of family (1993: 6)</a:t>
            </a:r>
          </a:p>
        </p:txBody>
      </p:sp>
      <p:sp>
        <p:nvSpPr>
          <p:cNvPr id="3" name="Content Placeholder 2">
            <a:extLst>
              <a:ext uri="{FF2B5EF4-FFF2-40B4-BE49-F238E27FC236}">
                <a16:creationId xmlns:a16="http://schemas.microsoft.com/office/drawing/2014/main" id="{FF2CFCE4-D0BA-4F4F-B5D0-0EEAB114F83D}"/>
              </a:ext>
            </a:extLst>
          </p:cNvPr>
          <p:cNvSpPr>
            <a:spLocks noGrp="1"/>
          </p:cNvSpPr>
          <p:nvPr>
            <p:ph idx="1"/>
          </p:nvPr>
        </p:nvSpPr>
        <p:spPr/>
        <p:txBody>
          <a:bodyPr>
            <a:normAutofit/>
          </a:bodyPr>
          <a:lstStyle/>
          <a:p>
            <a:pPr marL="0" indent="0">
              <a:buNone/>
            </a:pPr>
            <a:r>
              <a:rPr lang="en-GB" dirty="0"/>
              <a:t>Looking at my own life, I see that— probably like most people—I have valued and pursued these various elements of family identity to quite differing degrees (e.g., no use at all for worship, much need of companionship). But what’s been consistent in this particular life is an interest in not letting very many of these dimensions line up directly with each other at one time. I see it’s been a ruling intuition for me that the most productive strategy (intellectually, emotionally) might be, whenever possible, to disarticulate them one from another, to disengage them—the bonds of blood, of law, of habitation, of privacy, of companionship and succour— from the lockstep of their unanimity in the system called “family.”</a:t>
            </a:r>
          </a:p>
          <a:p>
            <a:endParaRPr lang="en-GB" dirty="0"/>
          </a:p>
          <a:p>
            <a:pPr marL="0" indent="0">
              <a:buNone/>
            </a:pPr>
            <a:endParaRPr lang="en-US" dirty="0"/>
          </a:p>
        </p:txBody>
      </p:sp>
    </p:spTree>
    <p:extLst>
      <p:ext uri="{BB962C8B-B14F-4D97-AF65-F5344CB8AC3E}">
        <p14:creationId xmlns:p14="http://schemas.microsoft.com/office/powerpoint/2010/main" val="81393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D4942-D922-564F-89DD-EC2F448DD3D7}"/>
              </a:ext>
            </a:extLst>
          </p:cNvPr>
          <p:cNvSpPr>
            <a:spLocks noGrp="1"/>
          </p:cNvSpPr>
          <p:nvPr>
            <p:ph idx="1"/>
          </p:nvPr>
        </p:nvSpPr>
        <p:spPr/>
        <p:txBody>
          <a:bodyPr>
            <a:normAutofit fontScale="70000" lnSpcReduction="20000"/>
          </a:bodyPr>
          <a:lstStyle/>
          <a:p>
            <a:pPr marL="0" indent="0">
              <a:buNone/>
            </a:pPr>
            <a:r>
              <a:rPr lang="en-US" dirty="0"/>
              <a:t>Think of all the elements that are condensed in the notion of sexual identity, something that the common sense of our time presents as a unitary category. Yet, exerting any pressure at all on ‘sexual identity’ you see that its elements include</a:t>
            </a:r>
          </a:p>
          <a:p>
            <a:pPr marL="457200" lvl="1" indent="0">
              <a:buNone/>
            </a:pPr>
            <a:r>
              <a:rPr lang="en-US" dirty="0"/>
              <a:t>Your biological (chromosomal) sex, male or female</a:t>
            </a:r>
          </a:p>
          <a:p>
            <a:pPr marL="457200" lvl="1" indent="0">
              <a:buNone/>
            </a:pPr>
            <a:r>
              <a:rPr lang="en-US" dirty="0"/>
              <a:t>Your self-perceive gender assignment, male or female (supposed to be the same as your biological sex)</a:t>
            </a:r>
          </a:p>
          <a:p>
            <a:pPr marL="457200" lvl="1" indent="0">
              <a:buNone/>
            </a:pPr>
            <a:r>
              <a:rPr lang="en-US" dirty="0"/>
              <a:t>The preponderance of your traits of personality and appearance (masculine or feminine) supposed to correspond to your sex and gender</a:t>
            </a:r>
          </a:p>
          <a:p>
            <a:pPr marL="457200" lvl="1" indent="0">
              <a:buNone/>
            </a:pPr>
            <a:r>
              <a:rPr lang="en-US" dirty="0"/>
              <a:t>The biological sex of your preferred partner</a:t>
            </a:r>
          </a:p>
          <a:p>
            <a:pPr marL="457200" lvl="1" indent="0">
              <a:buNone/>
            </a:pPr>
            <a:r>
              <a:rPr lang="en-US" dirty="0"/>
              <a:t>The gender assignment of your preferred partner</a:t>
            </a:r>
          </a:p>
          <a:p>
            <a:pPr marL="457200" lvl="1" indent="0">
              <a:buNone/>
            </a:pPr>
            <a:r>
              <a:rPr lang="en-US" dirty="0"/>
              <a:t>Your self-perception as gay or straight</a:t>
            </a:r>
          </a:p>
          <a:p>
            <a:pPr marL="457200" lvl="1" indent="0">
              <a:buNone/>
            </a:pPr>
            <a:r>
              <a:rPr lang="en-US" dirty="0"/>
              <a:t>Your preferred partner’s self perception as gay or straight (supposed to be the </a:t>
            </a:r>
            <a:r>
              <a:rPr lang="en-US" dirty="0" err="1"/>
              <a:t>sae</a:t>
            </a:r>
            <a:r>
              <a:rPr lang="en-US" dirty="0"/>
              <a:t> as yours)</a:t>
            </a:r>
          </a:p>
          <a:p>
            <a:pPr marL="457200" lvl="1" indent="0">
              <a:buNone/>
            </a:pPr>
            <a:r>
              <a:rPr lang="en-US" dirty="0"/>
              <a:t>[…] the people from whom you learn about your own gender and sex (supposed to correspond to yourself in both respects)</a:t>
            </a:r>
          </a:p>
          <a:p>
            <a:pPr marL="457200" lvl="1" indent="0">
              <a:buNone/>
            </a:pPr>
            <a:r>
              <a:rPr lang="en-US" dirty="0"/>
              <a:t>Your community of cultural and political identification (supposed to correspond to your own identity)</a:t>
            </a:r>
          </a:p>
          <a:p>
            <a:pPr marL="457200" lvl="1" indent="0">
              <a:buNone/>
            </a:pPr>
            <a:r>
              <a:rPr lang="en-US" dirty="0"/>
              <a:t>[…] what is striking is the number and </a:t>
            </a:r>
            <a:r>
              <a:rPr lang="en-US" dirty="0" err="1"/>
              <a:t>diference</a:t>
            </a:r>
            <a:r>
              <a:rPr lang="en-US" dirty="0"/>
              <a:t> of the dimensions that ‘sexual identity’ is supposed to organize into a seamless and univocal whole</a:t>
            </a:r>
          </a:p>
          <a:p>
            <a:pPr marL="0" indent="0">
              <a:buNone/>
            </a:pPr>
            <a:r>
              <a:rPr lang="en-US" dirty="0"/>
              <a:t>And if it doesn’t?</a:t>
            </a:r>
          </a:p>
          <a:p>
            <a:pPr marL="0" indent="0">
              <a:buNone/>
            </a:pPr>
            <a:endParaRPr lang="en-US" dirty="0"/>
          </a:p>
        </p:txBody>
      </p:sp>
      <p:sp>
        <p:nvSpPr>
          <p:cNvPr id="4" name="Title 1">
            <a:extLst>
              <a:ext uri="{FF2B5EF4-FFF2-40B4-BE49-F238E27FC236}">
                <a16:creationId xmlns:a16="http://schemas.microsoft.com/office/drawing/2014/main" id="{3C76BA1B-1781-3145-A69A-10EE61E14DD6}"/>
              </a:ext>
            </a:extLst>
          </p:cNvPr>
          <p:cNvSpPr>
            <a:spLocks noGrp="1"/>
          </p:cNvSpPr>
          <p:nvPr>
            <p:ph type="title"/>
          </p:nvPr>
        </p:nvSpPr>
        <p:spPr/>
        <p:txBody>
          <a:bodyPr/>
          <a:lstStyle/>
          <a:p>
            <a:r>
              <a:rPr lang="en-US" dirty="0"/>
              <a:t>Sedgwick – the presumptions of identity (1993: 7)</a:t>
            </a:r>
          </a:p>
        </p:txBody>
      </p:sp>
    </p:spTree>
    <p:extLst>
      <p:ext uri="{BB962C8B-B14F-4D97-AF65-F5344CB8AC3E}">
        <p14:creationId xmlns:p14="http://schemas.microsoft.com/office/powerpoint/2010/main" val="35954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207A-6C8F-6047-B758-EB0C2714FA22}"/>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2900" kern="1200" dirty="0">
                <a:solidFill>
                  <a:schemeClr val="tx1"/>
                </a:solidFill>
                <a:latin typeface="+mj-lt"/>
                <a:ea typeface="+mj-ea"/>
                <a:cs typeface="+mj-cs"/>
              </a:rPr>
              <a:t>Le </a:t>
            </a:r>
            <a:r>
              <a:rPr lang="en-US" sz="2900" kern="1200" dirty="0" err="1">
                <a:solidFill>
                  <a:schemeClr val="tx1"/>
                </a:solidFill>
                <a:latin typeface="+mj-lt"/>
                <a:ea typeface="+mj-ea"/>
                <a:cs typeface="+mj-cs"/>
              </a:rPr>
              <a:t>Sénat</a:t>
            </a:r>
            <a:r>
              <a:rPr lang="en-US" sz="2900" kern="1200" dirty="0">
                <a:solidFill>
                  <a:schemeClr val="tx1"/>
                </a:solidFill>
                <a:latin typeface="+mj-lt"/>
                <a:ea typeface="+mj-ea"/>
                <a:cs typeface="+mj-cs"/>
              </a:rPr>
              <a:t> vote </a:t>
            </a:r>
            <a:r>
              <a:rPr lang="en-US" sz="2900" kern="1200" dirty="0" err="1">
                <a:solidFill>
                  <a:schemeClr val="tx1"/>
                </a:solidFill>
                <a:latin typeface="+mj-lt"/>
                <a:ea typeface="+mj-ea"/>
                <a:cs typeface="+mj-cs"/>
              </a:rPr>
              <a:t>l’inscription</a:t>
            </a:r>
            <a:r>
              <a:rPr lang="en-US" sz="2900" kern="1200" dirty="0">
                <a:solidFill>
                  <a:schemeClr val="tx1"/>
                </a:solidFill>
                <a:latin typeface="+mj-lt"/>
                <a:ea typeface="+mj-ea"/>
                <a:cs typeface="+mj-cs"/>
              </a:rPr>
              <a:t> dans la Constitution de la « </a:t>
            </a:r>
            <a:r>
              <a:rPr lang="en-US" sz="2900" kern="1200" dirty="0" err="1">
                <a:solidFill>
                  <a:schemeClr val="tx1"/>
                </a:solidFill>
                <a:latin typeface="+mj-lt"/>
                <a:ea typeface="+mj-ea"/>
                <a:cs typeface="+mj-cs"/>
              </a:rPr>
              <a:t>liberté</a:t>
            </a:r>
            <a:r>
              <a:rPr lang="en-US" sz="2900" kern="1200" dirty="0">
                <a:solidFill>
                  <a:schemeClr val="tx1"/>
                </a:solidFill>
                <a:latin typeface="+mj-lt"/>
                <a:ea typeface="+mj-ea"/>
                <a:cs typeface="+mj-cs"/>
              </a:rPr>
              <a:t> » de </a:t>
            </a:r>
            <a:r>
              <a:rPr lang="en-US" sz="2900" kern="1200" dirty="0" err="1">
                <a:solidFill>
                  <a:schemeClr val="tx1"/>
                </a:solidFill>
                <a:latin typeface="+mj-lt"/>
                <a:ea typeface="+mj-ea"/>
                <a:cs typeface="+mj-cs"/>
              </a:rPr>
              <a:t>recourir</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à</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l’IVG</a:t>
            </a:r>
            <a:r>
              <a:rPr lang="en-US" sz="2900" kern="1200" dirty="0">
                <a:solidFill>
                  <a:schemeClr val="tx1"/>
                </a:solidFill>
                <a:latin typeface="+mj-lt"/>
                <a:ea typeface="+mj-ea"/>
                <a:cs typeface="+mj-cs"/>
              </a:rPr>
              <a:t> : 1 </a:t>
            </a:r>
            <a:r>
              <a:rPr lang="en-US" sz="2900" kern="1200" dirty="0" err="1">
                <a:solidFill>
                  <a:schemeClr val="tx1"/>
                </a:solidFill>
                <a:latin typeface="+mj-lt"/>
                <a:ea typeface="+mj-ea"/>
                <a:cs typeface="+mj-cs"/>
              </a:rPr>
              <a:t>feb</a:t>
            </a:r>
            <a:r>
              <a:rPr lang="en-US" sz="2900" kern="1200">
                <a:solidFill>
                  <a:schemeClr val="tx1"/>
                </a:solidFill>
                <a:latin typeface="+mj-lt"/>
                <a:ea typeface="+mj-ea"/>
                <a:cs typeface="+mj-cs"/>
              </a:rPr>
              <a:t> 2023</a:t>
            </a:r>
            <a:br>
              <a:rPr lang="en-US" sz="2900" kern="1200">
                <a:solidFill>
                  <a:schemeClr val="tx1"/>
                </a:solidFill>
                <a:latin typeface="+mj-lt"/>
                <a:ea typeface="+mj-ea"/>
                <a:cs typeface="+mj-cs"/>
              </a:rPr>
            </a:br>
            <a:endParaRPr lang="en-US" sz="2900" kern="1200">
              <a:solidFill>
                <a:schemeClr val="tx1"/>
              </a:solidFill>
              <a:latin typeface="+mj-lt"/>
              <a:ea typeface="+mj-ea"/>
              <a:cs typeface="+mj-cs"/>
            </a:endParaRPr>
          </a:p>
        </p:txBody>
      </p:sp>
      <p:pic>
        <p:nvPicPr>
          <p:cNvPr id="1026" name="Picture 2" descr="Vote de l'IVG au Sénat : le droit à l'avortement peut-il entrer dans la">
            <a:extLst>
              <a:ext uri="{FF2B5EF4-FFF2-40B4-BE49-F238E27FC236}">
                <a16:creationId xmlns:a16="http://schemas.microsoft.com/office/drawing/2014/main" id="{EC5DB690-3201-F24C-99FB-81456B893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 r="2211"/>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E10571-74FE-914B-87BA-07315FB445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2" r="13955"/>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Lst>
        </p:spPr>
      </p:pic>
      <p:cxnSp>
        <p:nvCxnSpPr>
          <p:cNvPr id="1034" name="Straight Connector 1035">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93190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0112-5D08-0747-93C5-E7F616867C30}"/>
              </a:ext>
            </a:extLst>
          </p:cNvPr>
          <p:cNvSpPr>
            <a:spLocks noGrp="1"/>
          </p:cNvSpPr>
          <p:nvPr>
            <p:ph type="title"/>
          </p:nvPr>
        </p:nvSpPr>
        <p:spPr/>
        <p:txBody>
          <a:bodyPr/>
          <a:lstStyle/>
          <a:p>
            <a:r>
              <a:rPr lang="en-US" dirty="0"/>
              <a:t>So what is queer?</a:t>
            </a:r>
          </a:p>
        </p:txBody>
      </p:sp>
      <p:sp>
        <p:nvSpPr>
          <p:cNvPr id="3" name="Content Placeholder 2">
            <a:extLst>
              <a:ext uri="{FF2B5EF4-FFF2-40B4-BE49-F238E27FC236}">
                <a16:creationId xmlns:a16="http://schemas.microsoft.com/office/drawing/2014/main" id="{058AF331-5588-A747-AD58-E17B1F6A4BA2}"/>
              </a:ext>
            </a:extLst>
          </p:cNvPr>
          <p:cNvSpPr>
            <a:spLocks noGrp="1"/>
          </p:cNvSpPr>
          <p:nvPr>
            <p:ph idx="1"/>
          </p:nvPr>
        </p:nvSpPr>
        <p:spPr/>
        <p:txBody>
          <a:bodyPr>
            <a:normAutofit fontScale="92500" lnSpcReduction="10000"/>
          </a:bodyPr>
          <a:lstStyle/>
          <a:p>
            <a:pPr marL="0" indent="0">
              <a:buNone/>
            </a:pPr>
            <a:r>
              <a:rPr lang="en-GB" dirty="0"/>
              <a:t>That’s one of the things that “queer” can refer to: </a:t>
            </a:r>
            <a:r>
              <a:rPr lang="en-GB" b="1" dirty="0"/>
              <a:t>the open mesh of possibilities, gaps, overlaps, dissonances and resonances, lapses and excesses of meaning when the constituent elements of anyone’s gender, of anyone’s sexuality aren’t made (or can’t be made) to signify monolithically</a:t>
            </a:r>
            <a:r>
              <a:rPr lang="en-GB" dirty="0"/>
              <a:t>. The experimental linguistic, epistemological, representational, political adventures attaching to the very many of us who may at times be moved to describe ourselves as (among many other possibilities) pushy femmes, radical faeries, fantasists, drags, clones, </a:t>
            </a:r>
            <a:r>
              <a:rPr lang="en-GB" dirty="0" err="1"/>
              <a:t>leatherfolk</a:t>
            </a:r>
            <a:r>
              <a:rPr lang="en-GB" dirty="0"/>
              <a:t>, ladies in tuxedoes, feminist women or feminist men, masturbators, </a:t>
            </a:r>
            <a:r>
              <a:rPr lang="en-GB" dirty="0" err="1"/>
              <a:t>bulldaggers</a:t>
            </a:r>
            <a:r>
              <a:rPr lang="en-GB" dirty="0"/>
              <a:t>, divas, Snap! queens, butch bottoms, storytellers, transsexuals, aunties, wannabes, lesbian-identified men or lesbians who sleep with men, or…people able to relish, learn from, or identify with such.</a:t>
            </a:r>
          </a:p>
          <a:p>
            <a:endParaRPr lang="en-GB" dirty="0"/>
          </a:p>
          <a:p>
            <a:pPr marL="0" indent="0">
              <a:buNone/>
            </a:pPr>
            <a:endParaRPr lang="en-US" dirty="0"/>
          </a:p>
        </p:txBody>
      </p:sp>
    </p:spTree>
    <p:extLst>
      <p:ext uri="{BB962C8B-B14F-4D97-AF65-F5344CB8AC3E}">
        <p14:creationId xmlns:p14="http://schemas.microsoft.com/office/powerpoint/2010/main" val="182273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37A28-1662-6F4A-B9CB-5A89F29381E1}"/>
              </a:ext>
            </a:extLst>
          </p:cNvPr>
          <p:cNvSpPr>
            <a:spLocks noGrp="1"/>
          </p:cNvSpPr>
          <p:nvPr>
            <p:ph type="title"/>
          </p:nvPr>
        </p:nvSpPr>
        <p:spPr>
          <a:xfrm>
            <a:off x="589560" y="856180"/>
            <a:ext cx="4560584" cy="1128068"/>
          </a:xfrm>
        </p:spPr>
        <p:txBody>
          <a:bodyPr anchor="ctr">
            <a:normAutofit/>
          </a:bodyPr>
          <a:lstStyle/>
          <a:p>
            <a:r>
              <a:rPr lang="en-US" sz="3700"/>
              <a:t>Sedgwick main argument</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0B4FE9-A691-B243-A8E1-2BBA7C7AC273}"/>
              </a:ext>
            </a:extLst>
          </p:cNvPr>
          <p:cNvSpPr>
            <a:spLocks noGrp="1"/>
          </p:cNvSpPr>
          <p:nvPr>
            <p:ph idx="1"/>
          </p:nvPr>
        </p:nvSpPr>
        <p:spPr>
          <a:xfrm>
            <a:off x="590719" y="2330505"/>
            <a:ext cx="4559425" cy="3979585"/>
          </a:xfrm>
        </p:spPr>
        <p:txBody>
          <a:bodyPr anchor="ctr">
            <a:normAutofit/>
          </a:bodyPr>
          <a:lstStyle/>
          <a:p>
            <a:pPr marL="0" indent="0">
              <a:buNone/>
            </a:pPr>
            <a:r>
              <a:rPr lang="en-GB" sz="2000"/>
              <a:t>an understanding of virtually any aspect of Western culture must be, not merely incomplete, but damaged in its central substance to the degree </a:t>
            </a:r>
            <a:r>
              <a:rPr lang="en-GB" sz="2000" b="1"/>
              <a:t>that it does not incorporate a critical analysis of modern homo/heterosexual definition</a:t>
            </a:r>
            <a:r>
              <a:rPr lang="en-GB" sz="2000"/>
              <a:t>” (1), an operation that “intersects every issue of power and gender” and “transforms the other languages and relations by which we know” (3).</a:t>
            </a:r>
            <a:endParaRPr lang="en-US" sz="20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9FE4F0B-E778-0740-975C-2F40A37B21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6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E6-1E4D-414C-A9E8-54E260D238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867E54-3F3C-4943-B0EA-4EB9D630F654}"/>
              </a:ext>
            </a:extLst>
          </p:cNvPr>
          <p:cNvSpPr>
            <a:spLocks noGrp="1"/>
          </p:cNvSpPr>
          <p:nvPr>
            <p:ph idx="1"/>
          </p:nvPr>
        </p:nvSpPr>
        <p:spPr/>
        <p:txBody>
          <a:bodyPr/>
          <a:lstStyle/>
          <a:p>
            <a:r>
              <a:rPr lang="en-GB" dirty="0"/>
              <a:t>Sedgwick didn’t greatly revise the </a:t>
            </a:r>
            <a:r>
              <a:rPr lang="en-GB" i="1" dirty="0"/>
              <a:t>history</a:t>
            </a:r>
            <a:r>
              <a:rPr lang="en-GB" dirty="0"/>
              <a:t> of that process of definition from about 1890 to 1990, the period David Halperin has called “one hundred years of homosexuality,” of same-sex sexual attraction conceived, as Michel Foucault had emphasized, as a way of being a person—a species, a human natural kind—in the sociocultural and interpersonal fields of eroticism and sex in which “one particular sexuality was distinctively constituted </a:t>
            </a:r>
            <a:r>
              <a:rPr lang="en-GB" i="1" dirty="0" err="1"/>
              <a:t>as</a:t>
            </a:r>
            <a:r>
              <a:rPr lang="en-GB" dirty="0" err="1"/>
              <a:t>secrecy</a:t>
            </a:r>
            <a:r>
              <a:rPr lang="en-GB" dirty="0"/>
              <a:t>” (73)</a:t>
            </a:r>
            <a:endParaRPr lang="en-US" dirty="0"/>
          </a:p>
        </p:txBody>
      </p:sp>
    </p:spTree>
    <p:extLst>
      <p:ext uri="{BB962C8B-B14F-4D97-AF65-F5344CB8AC3E}">
        <p14:creationId xmlns:p14="http://schemas.microsoft.com/office/powerpoint/2010/main" val="127745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6EE1-932F-4149-852E-25A49419D088}"/>
              </a:ext>
            </a:extLst>
          </p:cNvPr>
          <p:cNvSpPr>
            <a:spLocks noGrp="1"/>
          </p:cNvSpPr>
          <p:nvPr>
            <p:ph type="title"/>
          </p:nvPr>
        </p:nvSpPr>
        <p:spPr>
          <a:xfrm>
            <a:off x="838200" y="108382"/>
            <a:ext cx="10515600" cy="817893"/>
          </a:xfrm>
        </p:spPr>
        <p:txBody>
          <a:bodyPr/>
          <a:lstStyle/>
          <a:p>
            <a:r>
              <a:rPr lang="en-US" dirty="0"/>
              <a:t>French civil rights: recap</a:t>
            </a:r>
          </a:p>
        </p:txBody>
      </p:sp>
      <p:sp>
        <p:nvSpPr>
          <p:cNvPr id="3" name="Content Placeholder 2">
            <a:extLst>
              <a:ext uri="{FF2B5EF4-FFF2-40B4-BE49-F238E27FC236}">
                <a16:creationId xmlns:a16="http://schemas.microsoft.com/office/drawing/2014/main" id="{C4B9990C-5AE5-5F4D-960F-634EB46D8080}"/>
              </a:ext>
            </a:extLst>
          </p:cNvPr>
          <p:cNvSpPr>
            <a:spLocks noGrp="1"/>
          </p:cNvSpPr>
          <p:nvPr>
            <p:ph idx="1"/>
          </p:nvPr>
        </p:nvSpPr>
        <p:spPr>
          <a:xfrm>
            <a:off x="394855" y="1126651"/>
            <a:ext cx="10958945" cy="5631873"/>
          </a:xfrm>
        </p:spPr>
        <p:txBody>
          <a:bodyPr>
            <a:normAutofit fontScale="62500" lnSpcReduction="20000"/>
          </a:bodyPr>
          <a:lstStyle/>
          <a:p>
            <a:r>
              <a:rPr lang="en-GB" b="1" dirty="0"/>
              <a:t>25 September 1791</a:t>
            </a:r>
            <a:r>
              <a:rPr lang="en-GB" dirty="0"/>
              <a:t> : Repeal of the crime of ‘sodomy after the French revolution</a:t>
            </a:r>
          </a:p>
          <a:p>
            <a:r>
              <a:rPr lang="en-GB" b="1" dirty="0"/>
              <a:t>6 August 1942</a:t>
            </a:r>
            <a:r>
              <a:rPr lang="en-GB" dirty="0"/>
              <a:t> : Vichy regime establishes age of consent: 13 for heterosexual relations, 21 for homosexual relations. </a:t>
            </a:r>
            <a:r>
              <a:rPr lang="en-GB" dirty="0" err="1"/>
              <a:t>Alsacian</a:t>
            </a:r>
            <a:r>
              <a:rPr lang="en-GB" dirty="0"/>
              <a:t> homosexuals are deported to concentration camps because of criminality in Germany. </a:t>
            </a:r>
          </a:p>
          <a:p>
            <a:r>
              <a:rPr lang="en-GB" b="1" dirty="0"/>
              <a:t>1956</a:t>
            </a:r>
            <a:r>
              <a:rPr lang="en-GB" dirty="0"/>
              <a:t>: Cabaret star </a:t>
            </a:r>
            <a:r>
              <a:rPr lang="en-GB" dirty="0" err="1"/>
              <a:t>Coccinelle</a:t>
            </a:r>
            <a:r>
              <a:rPr lang="en-GB" dirty="0"/>
              <a:t> is the first French woman to undergo a sex change.</a:t>
            </a:r>
          </a:p>
          <a:p>
            <a:r>
              <a:rPr lang="en-GB" b="1" dirty="0"/>
              <a:t>5</a:t>
            </a:r>
            <a:r>
              <a:rPr lang="en-GB" b="1" baseline="30000" dirty="0"/>
              <a:t>th</a:t>
            </a:r>
            <a:r>
              <a:rPr lang="en-GB" b="1" dirty="0"/>
              <a:t> Republic </a:t>
            </a:r>
            <a:r>
              <a:rPr lang="en-GB" dirty="0"/>
              <a:t>(1958): 1942 et 1982, plus de 10 000 condemnations for homosexuality inherited from Vichy regime laws</a:t>
            </a:r>
          </a:p>
          <a:p>
            <a:r>
              <a:rPr lang="en-GB" b="1" dirty="0"/>
              <a:t>25 Nov 1960</a:t>
            </a:r>
            <a:r>
              <a:rPr lang="en-GB" dirty="0"/>
              <a:t>: Paul </a:t>
            </a:r>
            <a:r>
              <a:rPr lang="en-GB" dirty="0" err="1"/>
              <a:t>Mirguet</a:t>
            </a:r>
            <a:r>
              <a:rPr lang="en-GB" dirty="0"/>
              <a:t> (</a:t>
            </a:r>
            <a:r>
              <a:rPr lang="en-GB" dirty="0" err="1"/>
              <a:t>gaulliste</a:t>
            </a:r>
            <a:r>
              <a:rPr lang="en-GB" dirty="0"/>
              <a:t>) criminalises homosexuality as a social scourge (alongside TB and alcoholism)</a:t>
            </a:r>
          </a:p>
          <a:p>
            <a:r>
              <a:rPr lang="en-GB" b="1" dirty="0"/>
              <a:t>March 1971 </a:t>
            </a:r>
            <a:r>
              <a:rPr lang="en-GB" dirty="0"/>
              <a:t>: creation of the Front </a:t>
            </a:r>
            <a:r>
              <a:rPr lang="en-GB" dirty="0" err="1"/>
              <a:t>homosexuel</a:t>
            </a:r>
            <a:r>
              <a:rPr lang="en-GB" dirty="0"/>
              <a:t> </a:t>
            </a:r>
            <a:r>
              <a:rPr lang="en-GB" dirty="0" err="1"/>
              <a:t>d’action</a:t>
            </a:r>
            <a:r>
              <a:rPr lang="en-GB" dirty="0"/>
              <a:t> </a:t>
            </a:r>
            <a:r>
              <a:rPr lang="en-GB" dirty="0" err="1"/>
              <a:t>révolutionnaire</a:t>
            </a:r>
            <a:endParaRPr lang="en-GB" dirty="0"/>
          </a:p>
          <a:p>
            <a:r>
              <a:rPr lang="en-GB" b="1" dirty="0"/>
              <a:t>1982</a:t>
            </a:r>
            <a:r>
              <a:rPr lang="en-GB" dirty="0"/>
              <a:t> : left wing president François Mitterrand puts an end to the Vichy regime stigma and decriminalises homosexuality</a:t>
            </a:r>
          </a:p>
          <a:p>
            <a:r>
              <a:rPr lang="en-GB" b="1" dirty="0"/>
              <a:t>1999</a:t>
            </a:r>
            <a:r>
              <a:rPr lang="en-GB" dirty="0"/>
              <a:t>: </a:t>
            </a:r>
            <a:r>
              <a:rPr lang="en-GB" dirty="0" err="1"/>
              <a:t>PaCs</a:t>
            </a:r>
            <a:endParaRPr lang="en-GB" dirty="0"/>
          </a:p>
          <a:p>
            <a:r>
              <a:rPr lang="en-GB" b="1" dirty="0"/>
              <a:t>2010</a:t>
            </a:r>
            <a:r>
              <a:rPr lang="en-GB" dirty="0"/>
              <a:t>: transsexuality no longer deemed a mental illness</a:t>
            </a:r>
          </a:p>
          <a:p>
            <a:r>
              <a:rPr lang="en-GB" b="1" dirty="0"/>
              <a:t>2013</a:t>
            </a:r>
            <a:r>
              <a:rPr lang="en-GB" dirty="0"/>
              <a:t>: </a:t>
            </a:r>
            <a:r>
              <a:rPr lang="en-GB" dirty="0" err="1"/>
              <a:t>Mariage</a:t>
            </a:r>
            <a:r>
              <a:rPr lang="en-GB" dirty="0"/>
              <a:t> pour </a:t>
            </a:r>
            <a:r>
              <a:rPr lang="en-GB" dirty="0" err="1"/>
              <a:t>tous</a:t>
            </a:r>
            <a:endParaRPr lang="en-GB" dirty="0"/>
          </a:p>
          <a:p>
            <a:r>
              <a:rPr lang="en-GB" b="1" dirty="0"/>
              <a:t>2016</a:t>
            </a:r>
            <a:r>
              <a:rPr lang="en-GB" dirty="0"/>
              <a:t>: François Hollande passes a law saying that no medical certificate or proof of surgery is required to change civil gender status </a:t>
            </a:r>
          </a:p>
          <a:p>
            <a:r>
              <a:rPr lang="en-GB" b="1" dirty="0"/>
              <a:t>2017</a:t>
            </a:r>
            <a:r>
              <a:rPr lang="en-GB" dirty="0"/>
              <a:t>: transphobia became an ‘aggravation crime ‘</a:t>
            </a:r>
          </a:p>
          <a:p>
            <a:r>
              <a:rPr lang="en-GB" b="1" dirty="0"/>
              <a:t>2 August 2022 </a:t>
            </a:r>
            <a:r>
              <a:rPr lang="en-GB" dirty="0"/>
              <a:t>: La </a:t>
            </a:r>
            <a:r>
              <a:rPr lang="en-GB" dirty="0" err="1"/>
              <a:t>loi</a:t>
            </a:r>
            <a:r>
              <a:rPr lang="en-GB" dirty="0"/>
              <a:t> de </a:t>
            </a:r>
            <a:r>
              <a:rPr lang="en-GB" dirty="0" err="1"/>
              <a:t>bioéthique</a:t>
            </a:r>
            <a:r>
              <a:rPr lang="en-GB" dirty="0"/>
              <a:t>, allowing medically assisted procreation between single women / same sex female couples (PMA)</a:t>
            </a:r>
          </a:p>
          <a:p>
            <a:endParaRPr lang="en-GB" dirty="0"/>
          </a:p>
        </p:txBody>
      </p:sp>
    </p:spTree>
    <p:extLst>
      <p:ext uri="{BB962C8B-B14F-4D97-AF65-F5344CB8AC3E}">
        <p14:creationId xmlns:p14="http://schemas.microsoft.com/office/powerpoint/2010/main" val="117594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BDA51-BFA0-E044-878B-D4A0407BA60E}"/>
              </a:ext>
            </a:extLst>
          </p:cNvPr>
          <p:cNvSpPr>
            <a:spLocks noGrp="1"/>
          </p:cNvSpPr>
          <p:nvPr>
            <p:ph type="title"/>
          </p:nvPr>
        </p:nvSpPr>
        <p:spPr>
          <a:xfrm>
            <a:off x="838200" y="365125"/>
            <a:ext cx="10515600" cy="1325563"/>
          </a:xfrm>
        </p:spPr>
        <p:txBody>
          <a:bodyPr>
            <a:normAutofit/>
          </a:bodyPr>
          <a:lstStyle/>
          <a:p>
            <a:r>
              <a:rPr lang="en-US" sz="3400" dirty="0"/>
              <a:t>Recap: ‘We the Victorians’ in </a:t>
            </a:r>
            <a:r>
              <a:rPr lang="en-US" sz="3400" i="1" dirty="0"/>
              <a:t>The</a:t>
            </a:r>
            <a:r>
              <a:rPr lang="en-US" sz="3400" dirty="0"/>
              <a:t> </a:t>
            </a:r>
            <a:r>
              <a:rPr lang="en-US" sz="3400" i="1" dirty="0"/>
              <a:t>History of Sexuality: Vol 1. The Will to knowledge </a:t>
            </a:r>
            <a:r>
              <a:rPr lang="en-US" sz="3400" dirty="0"/>
              <a:t>([1976]1978)</a:t>
            </a:r>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F68F31-FC6F-324D-9D4D-6A5E64A8EAF0}"/>
              </a:ext>
            </a:extLst>
          </p:cNvPr>
          <p:cNvSpPr>
            <a:spLocks noGrp="1"/>
          </p:cNvSpPr>
          <p:nvPr>
            <p:ph idx="1"/>
          </p:nvPr>
        </p:nvSpPr>
        <p:spPr>
          <a:xfrm>
            <a:off x="838200" y="1929383"/>
            <a:ext cx="11090564" cy="4928617"/>
          </a:xfrm>
        </p:spPr>
        <p:txBody>
          <a:bodyPr>
            <a:normAutofit/>
          </a:bodyPr>
          <a:lstStyle/>
          <a:p>
            <a:r>
              <a:rPr lang="en-US" sz="1800" dirty="0"/>
              <a:t>French philosopher of intellectual thought, Michel Foucault (1926 – 1984)</a:t>
            </a:r>
          </a:p>
          <a:p>
            <a:r>
              <a:rPr lang="en-US" sz="1800" dirty="0"/>
              <a:t>Became a powerful model for gay, lesbian and other intellectuals, since his ideas on the interrelationship of knowledge, power, and sexuality are perhaps the most foundational to queer theory.</a:t>
            </a:r>
          </a:p>
          <a:p>
            <a:r>
              <a:rPr lang="en-US" sz="1800" dirty="0"/>
              <a:t>In </a:t>
            </a:r>
            <a:r>
              <a:rPr lang="en-US" sz="1800" i="1" dirty="0"/>
              <a:t>The History of Sexuality Vol 1: The Will to Knowledge</a:t>
            </a:r>
            <a:r>
              <a:rPr lang="en-US" sz="1800" dirty="0"/>
              <a:t>, Foucault identifies a genealogy of sexuality: ‘Sexuality as a term did not appear until the beginning of the 19</a:t>
            </a:r>
            <a:r>
              <a:rPr lang="en-US" sz="1800" baseline="30000" dirty="0"/>
              <a:t>th</a:t>
            </a:r>
            <a:r>
              <a:rPr lang="en-US" sz="1800" dirty="0"/>
              <a:t> century. What had been some 300 years earlier just so many disparate urges, inclinations, and activities were delineated as a problematic set of traits and drives that supposedly define a central aspect of human nature … [and]… define us as sexual subjects’ (Prado,</a:t>
            </a:r>
          </a:p>
          <a:p>
            <a:r>
              <a:rPr lang="en-US" sz="1800" dirty="0"/>
              <a:t>Post-enlightenment shift away from sex as activity towards sexuality as identity.</a:t>
            </a:r>
          </a:p>
          <a:p>
            <a:r>
              <a:rPr lang="en-US" sz="1800" dirty="0"/>
              <a:t>Foucault describes the normalization of the conjugal bed as a site of productivity, a locus of social progress</a:t>
            </a:r>
          </a:p>
          <a:p>
            <a:r>
              <a:rPr lang="en-US" sz="1800" dirty="0"/>
              <a:t>Language around sex outside the home deemed obscene</a:t>
            </a:r>
          </a:p>
          <a:p>
            <a:r>
              <a:rPr lang="en-US" sz="1800" dirty="0"/>
              <a:t>Power as discourse: Power as something other than that which is enforced through legal, state, or policing means. Power as a distribution of knowledge which is discursive in nature, which enforces its norms</a:t>
            </a:r>
          </a:p>
          <a:p>
            <a:r>
              <a:rPr lang="en-US" sz="1800" dirty="0"/>
              <a:t>Our compulsory and compulsive talk about sex […] should not be understood as emancipatory but as a discursive act that enmeshes us in networks of power that constitute the kinds of subjects that we are and regulate every aspect of our lives.</a:t>
            </a:r>
          </a:p>
        </p:txBody>
      </p:sp>
    </p:spTree>
    <p:extLst>
      <p:ext uri="{BB962C8B-B14F-4D97-AF65-F5344CB8AC3E}">
        <p14:creationId xmlns:p14="http://schemas.microsoft.com/office/powerpoint/2010/main" val="370459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BA49-2A64-1A45-9D4E-14F54AC335F3}"/>
              </a:ext>
            </a:extLst>
          </p:cNvPr>
          <p:cNvSpPr>
            <a:spLocks noGrp="1"/>
          </p:cNvSpPr>
          <p:nvPr>
            <p:ph type="title"/>
          </p:nvPr>
        </p:nvSpPr>
        <p:spPr/>
        <p:txBody>
          <a:bodyPr/>
          <a:lstStyle/>
          <a:p>
            <a:r>
              <a:rPr lang="en-US" dirty="0" err="1"/>
              <a:t>Riki</a:t>
            </a:r>
            <a:r>
              <a:rPr lang="en-US" dirty="0"/>
              <a:t> </a:t>
            </a:r>
            <a:r>
              <a:rPr lang="en-US" dirty="0" err="1"/>
              <a:t>Wilchins</a:t>
            </a:r>
            <a:r>
              <a:rPr lang="en-US" dirty="0"/>
              <a:t>, </a:t>
            </a:r>
            <a:r>
              <a:rPr lang="en-US" i="1" dirty="0"/>
              <a:t>Queer Theory, Gender Theory</a:t>
            </a:r>
            <a:r>
              <a:rPr lang="en-US" dirty="0"/>
              <a:t>, p.50</a:t>
            </a:r>
          </a:p>
        </p:txBody>
      </p:sp>
      <p:sp>
        <p:nvSpPr>
          <p:cNvPr id="3" name="Content Placeholder 2">
            <a:extLst>
              <a:ext uri="{FF2B5EF4-FFF2-40B4-BE49-F238E27FC236}">
                <a16:creationId xmlns:a16="http://schemas.microsoft.com/office/drawing/2014/main" id="{021D2EE3-921B-6149-9A04-055492D28ADE}"/>
              </a:ext>
            </a:extLst>
          </p:cNvPr>
          <p:cNvSpPr>
            <a:spLocks noGrp="1"/>
          </p:cNvSpPr>
          <p:nvPr>
            <p:ph idx="1"/>
          </p:nvPr>
        </p:nvSpPr>
        <p:spPr/>
        <p:txBody>
          <a:bodyPr>
            <a:normAutofit lnSpcReduction="10000"/>
          </a:bodyPr>
          <a:lstStyle/>
          <a:p>
            <a:pPr marL="0" indent="0">
              <a:buNone/>
            </a:pPr>
            <a:r>
              <a:rPr lang="en-US" dirty="0"/>
              <a:t>The new concern for sexuality demanded of people new forms of vigilance. It became something one searched out in oneself, something that requ</a:t>
            </a:r>
            <a:r>
              <a:rPr lang="en-US" b="1" dirty="0"/>
              <a:t>ired rigorous nonstop self-examination</a:t>
            </a:r>
            <a:r>
              <a:rPr lang="en-US" dirty="0"/>
              <a:t>. No longer something to be enjoyed, if with discretion and restrain, sex had become something that threatened salvation. Sexuality was transformed into something akin to truth. </a:t>
            </a:r>
            <a:r>
              <a:rPr lang="en-US" b="1" dirty="0"/>
              <a:t>To know one’s Self increasingly mean to know one’s sexuality.</a:t>
            </a:r>
            <a:r>
              <a:rPr lang="en-US" dirty="0"/>
              <a:t> Knowledge of sex had become increasingly disconnected from pleasure. It was focused almost solely on how to prevent sin. Sexuality had emerged, not as a pleasurable appetite that occasionally called forth unruly behavior, but as the central problem of living a moral life […] sexuality and gender have emerged as central foundations for social identity.</a:t>
            </a:r>
          </a:p>
        </p:txBody>
      </p:sp>
    </p:spTree>
    <p:extLst>
      <p:ext uri="{BB962C8B-B14F-4D97-AF65-F5344CB8AC3E}">
        <p14:creationId xmlns:p14="http://schemas.microsoft.com/office/powerpoint/2010/main" val="50007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9">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8C24C-00DF-5543-BCF8-F122BCA26B1C}"/>
              </a:ext>
            </a:extLst>
          </p:cNvPr>
          <p:cNvSpPr>
            <a:spLocks noGrp="1"/>
          </p:cNvSpPr>
          <p:nvPr>
            <p:ph type="title"/>
          </p:nvPr>
        </p:nvSpPr>
        <p:spPr>
          <a:xfrm>
            <a:off x="1949518" y="1059838"/>
            <a:ext cx="3632052" cy="4738324"/>
          </a:xfrm>
          <a:noFill/>
          <a:ln>
            <a:noFill/>
          </a:ln>
        </p:spPr>
        <p:txBody>
          <a:bodyPr>
            <a:normAutofit/>
          </a:bodyPr>
          <a:lstStyle/>
          <a:p>
            <a:r>
              <a:rPr lang="en-US" sz="3300" dirty="0">
                <a:solidFill>
                  <a:schemeClr val="bg1"/>
                </a:solidFill>
              </a:rPr>
              <a:t>How does sex go from </a:t>
            </a:r>
            <a:r>
              <a:rPr lang="en-GB" sz="3300" dirty="0">
                <a:solidFill>
                  <a:schemeClr val="bg1"/>
                </a:solidFill>
              </a:rPr>
              <a:t>a ‘particular activity that we may engage in’ to an object of knowledge?</a:t>
            </a:r>
            <a:endParaRPr lang="en-US" sz="3300" dirty="0">
              <a:solidFill>
                <a:schemeClr val="bg1"/>
              </a:solidFill>
            </a:endParaRPr>
          </a:p>
        </p:txBody>
      </p:sp>
      <p:sp>
        <p:nvSpPr>
          <p:cNvPr id="3" name="Content Placeholder 2">
            <a:extLst>
              <a:ext uri="{FF2B5EF4-FFF2-40B4-BE49-F238E27FC236}">
                <a16:creationId xmlns:a16="http://schemas.microsoft.com/office/drawing/2014/main" id="{D3A1F672-2FFA-A34D-BAFB-DB7808F90238}"/>
              </a:ext>
            </a:extLst>
          </p:cNvPr>
          <p:cNvSpPr>
            <a:spLocks noGrp="1"/>
          </p:cNvSpPr>
          <p:nvPr>
            <p:ph idx="1"/>
          </p:nvPr>
        </p:nvSpPr>
        <p:spPr>
          <a:xfrm>
            <a:off x="6250002" y="270164"/>
            <a:ext cx="5741105" cy="6400800"/>
          </a:xfrm>
        </p:spPr>
        <p:txBody>
          <a:bodyPr anchor="ctr">
            <a:noAutofit/>
          </a:bodyPr>
          <a:lstStyle/>
          <a:p>
            <a:pPr>
              <a:lnSpc>
                <a:spcPct val="90000"/>
              </a:lnSpc>
            </a:pPr>
            <a:r>
              <a:rPr lang="en-US" sz="2000" dirty="0"/>
              <a:t>The institutionalization of sexuality led individuals to willingly manage their own private </a:t>
            </a:r>
            <a:r>
              <a:rPr lang="en-US" sz="2000" dirty="0" err="1"/>
              <a:t>behaviour</a:t>
            </a:r>
            <a:r>
              <a:rPr lang="en-US" sz="2000" dirty="0"/>
              <a:t> in ways they would never have undertaken otherwise. </a:t>
            </a:r>
          </a:p>
          <a:p>
            <a:pPr>
              <a:lnSpc>
                <a:spcPct val="90000"/>
              </a:lnSpc>
            </a:pPr>
            <a:r>
              <a:rPr lang="en-US" sz="2000" dirty="0"/>
              <a:t>This allowed the church, the state, medicine, to have new powers over people.</a:t>
            </a:r>
          </a:p>
          <a:p>
            <a:pPr>
              <a:lnSpc>
                <a:spcPct val="90000"/>
              </a:lnSpc>
            </a:pPr>
            <a:r>
              <a:rPr lang="en-US" sz="2000" dirty="0"/>
              <a:t>The science of sexuality was not interested in knowledge about sex, but rather power over it</a:t>
            </a:r>
          </a:p>
          <a:p>
            <a:pPr>
              <a:lnSpc>
                <a:spcPct val="90000"/>
              </a:lnSpc>
            </a:pPr>
            <a:r>
              <a:rPr lang="en-US" sz="2000" dirty="0"/>
              <a:t>It generated a whole list of perversions, deviances, and disorders, seeking to impose on bodies and their pleasures a universal rationality</a:t>
            </a:r>
          </a:p>
          <a:p>
            <a:pPr>
              <a:lnSpc>
                <a:spcPct val="90000"/>
              </a:lnSpc>
            </a:pPr>
            <a:r>
              <a:rPr lang="en-US" sz="2000" dirty="0"/>
              <a:t>It is language and meaning that create what is ‘true’ – asserting one’s identity as homosexual is, for Foucault, not enough. We must recognize that it is a way of understanding the Self through a form of knowledge that did not exist 200 years ago, but which today forms the core of our identity. </a:t>
            </a:r>
          </a:p>
          <a:p>
            <a:pPr>
              <a:lnSpc>
                <a:spcPct val="90000"/>
              </a:lnSpc>
            </a:pPr>
            <a:r>
              <a:rPr lang="en-US" sz="2000" dirty="0"/>
              <a:t>He wants us to ask how such identities are created, what effects they have on us, and whose ends they serve</a:t>
            </a:r>
          </a:p>
        </p:txBody>
      </p:sp>
    </p:spTree>
    <p:extLst>
      <p:ext uri="{BB962C8B-B14F-4D97-AF65-F5344CB8AC3E}">
        <p14:creationId xmlns:p14="http://schemas.microsoft.com/office/powerpoint/2010/main" val="129389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E5E3-C31F-8A42-B40B-75EBAF38A67C}"/>
              </a:ext>
            </a:extLst>
          </p:cNvPr>
          <p:cNvSpPr>
            <a:spLocks noGrp="1"/>
          </p:cNvSpPr>
          <p:nvPr>
            <p:ph type="title"/>
          </p:nvPr>
        </p:nvSpPr>
        <p:spPr>
          <a:xfrm>
            <a:off x="5949538" y="728905"/>
            <a:ext cx="5404257" cy="1527407"/>
          </a:xfrm>
          <a:noFill/>
        </p:spPr>
        <p:txBody>
          <a:bodyPr vert="horz" lIns="91440" tIns="45720" rIns="91440" bIns="45720" rtlCol="0" anchor="b">
            <a:normAutofit fontScale="90000"/>
          </a:bodyPr>
          <a:lstStyle/>
          <a:p>
            <a:r>
              <a:rPr lang="en-US" sz="3600" dirty="0"/>
              <a:t>closely read page 11.</a:t>
            </a:r>
            <a:br>
              <a:rPr lang="en-US" sz="3600" dirty="0"/>
            </a:br>
            <a:r>
              <a:rPr lang="en-US" sz="3600" i="1" dirty="0"/>
              <a:t>What is Foucault’s argument?</a:t>
            </a:r>
          </a:p>
        </p:txBody>
      </p:sp>
      <p:pic>
        <p:nvPicPr>
          <p:cNvPr id="5" name="Content Placeholder 4" descr="A page of a book&#10;&#10;Description automatically generated with low confidence">
            <a:extLst>
              <a:ext uri="{FF2B5EF4-FFF2-40B4-BE49-F238E27FC236}">
                <a16:creationId xmlns:a16="http://schemas.microsoft.com/office/drawing/2014/main" id="{62B55E50-3AE1-DD48-9B10-0FA7606EEA6F}"/>
              </a:ext>
            </a:extLst>
          </p:cNvPr>
          <p:cNvPicPr>
            <a:picLocks noGrp="1" noChangeAspect="1"/>
          </p:cNvPicPr>
          <p:nvPr>
            <p:ph idx="1"/>
          </p:nvPr>
        </p:nvPicPr>
        <p:blipFill rotWithShape="1">
          <a:blip r:embed="rId2"/>
          <a:srcRect r="363" b="-3"/>
          <a:stretch/>
        </p:blipFill>
        <p:spPr>
          <a:xfrm>
            <a:off x="838205" y="91778"/>
            <a:ext cx="4704883" cy="6674443"/>
          </a:xfrm>
          <a:prstGeom prst="rect">
            <a:avLst/>
          </a:prstGeom>
        </p:spPr>
      </p:pic>
    </p:spTree>
    <p:extLst>
      <p:ext uri="{BB962C8B-B14F-4D97-AF65-F5344CB8AC3E}">
        <p14:creationId xmlns:p14="http://schemas.microsoft.com/office/powerpoint/2010/main" val="100829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D716-8A78-9A41-B70E-E1DF1446B1C9}"/>
              </a:ext>
            </a:extLst>
          </p:cNvPr>
          <p:cNvSpPr>
            <a:spLocks noGrp="1"/>
          </p:cNvSpPr>
          <p:nvPr>
            <p:ph type="title"/>
          </p:nvPr>
        </p:nvSpPr>
        <p:spPr/>
        <p:txBody>
          <a:bodyPr/>
          <a:lstStyle/>
          <a:p>
            <a:r>
              <a:rPr lang="en-US" dirty="0"/>
              <a:t>Read the first three paragraphs from ‘the repressive hypothesis’</a:t>
            </a:r>
          </a:p>
        </p:txBody>
      </p:sp>
      <p:sp>
        <p:nvSpPr>
          <p:cNvPr id="3" name="Content Placeholder 2">
            <a:extLst>
              <a:ext uri="{FF2B5EF4-FFF2-40B4-BE49-F238E27FC236}">
                <a16:creationId xmlns:a16="http://schemas.microsoft.com/office/drawing/2014/main" id="{0593AA14-ECAE-6E41-A879-05F890DC28B0}"/>
              </a:ext>
            </a:extLst>
          </p:cNvPr>
          <p:cNvSpPr>
            <a:spLocks noGrp="1"/>
          </p:cNvSpPr>
          <p:nvPr>
            <p:ph idx="1"/>
          </p:nvPr>
        </p:nvSpPr>
        <p:spPr/>
        <p:txBody>
          <a:bodyPr/>
          <a:lstStyle/>
          <a:p>
            <a:r>
              <a:rPr lang="en-US" dirty="0"/>
              <a:t>How did the multiplication of the discourses concerning sex impact the exercise of power itself? (p.17)</a:t>
            </a:r>
          </a:p>
          <a:p>
            <a:r>
              <a:rPr lang="en-US" dirty="0"/>
              <a:t>Why was there an institutional incitement to speak about it? (p.18)</a:t>
            </a:r>
          </a:p>
          <a:p>
            <a:r>
              <a:rPr lang="en-US" dirty="0"/>
              <a:t>How did the ‘homosexual’ become a species? (p.43)</a:t>
            </a:r>
          </a:p>
          <a:p>
            <a:r>
              <a:rPr lang="en-US" dirty="0"/>
              <a:t>‘It is through the isolation, intensification, and consolidation of peripheral sexualities that the relations of power to sex and pleasure branched out and multiplied, measured the body, and penetrated modes of conduct’. (p.48)</a:t>
            </a:r>
          </a:p>
        </p:txBody>
      </p:sp>
    </p:spTree>
    <p:extLst>
      <p:ext uri="{BB962C8B-B14F-4D97-AF65-F5344CB8AC3E}">
        <p14:creationId xmlns:p14="http://schemas.microsoft.com/office/powerpoint/2010/main" val="382887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8BA3-DBE2-D143-B728-8461771D2C09}"/>
              </a:ext>
            </a:extLst>
          </p:cNvPr>
          <p:cNvSpPr>
            <a:spLocks noGrp="1"/>
          </p:cNvSpPr>
          <p:nvPr>
            <p:ph type="title"/>
          </p:nvPr>
        </p:nvSpPr>
        <p:spPr>
          <a:xfrm>
            <a:off x="5214579" y="629266"/>
            <a:ext cx="6422849" cy="1676603"/>
          </a:xfrm>
        </p:spPr>
        <p:txBody>
          <a:bodyPr>
            <a:normAutofit/>
          </a:bodyPr>
          <a:lstStyle/>
          <a:p>
            <a:r>
              <a:rPr lang="en-US" dirty="0"/>
              <a:t>Judith Butler: sexuality? A false start</a:t>
            </a:r>
          </a:p>
        </p:txBody>
      </p:sp>
      <p:sp>
        <p:nvSpPr>
          <p:cNvPr id="9" name="Rectangle 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E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mazon.fr - Gender Trouble - Butler, Judith - Livres">
            <a:extLst>
              <a:ext uri="{FF2B5EF4-FFF2-40B4-BE49-F238E27FC236}">
                <a16:creationId xmlns:a16="http://schemas.microsoft.com/office/drawing/2014/main" id="{17DFD123-70F3-AD49-B4B3-A1990E61D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855"/>
          <a:stretch/>
        </p:blipFill>
        <p:spPr bwMode="auto">
          <a:xfrm>
            <a:off x="761364" y="1220729"/>
            <a:ext cx="3113280" cy="44165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C648908-70C0-BA46-A7EC-B49DCF933EDF}"/>
              </a:ext>
            </a:extLst>
          </p:cNvPr>
          <p:cNvSpPr>
            <a:spLocks noGrp="1"/>
          </p:cNvSpPr>
          <p:nvPr>
            <p:ph idx="1"/>
          </p:nvPr>
        </p:nvSpPr>
        <p:spPr>
          <a:xfrm>
            <a:off x="5214581" y="2438400"/>
            <a:ext cx="6422848" cy="3785419"/>
          </a:xfrm>
        </p:spPr>
        <p:txBody>
          <a:bodyPr>
            <a:normAutofit/>
          </a:bodyPr>
          <a:lstStyle/>
          <a:p>
            <a:pPr marL="0" indent="0">
              <a:buNone/>
            </a:pPr>
            <a:r>
              <a:rPr lang="en-GB" sz="1600" dirty="0"/>
              <a:t>“In </a:t>
            </a:r>
            <a:r>
              <a:rPr lang="en-GB" sz="1600" i="1" dirty="0"/>
              <a:t>Gender Trouble </a:t>
            </a:r>
            <a:r>
              <a:rPr lang="en-GB" sz="1600" dirty="0"/>
              <a:t>(1990), Butler </a:t>
            </a:r>
            <a:r>
              <a:rPr lang="en-GB" sz="1600" b="1" dirty="0"/>
              <a:t>took up to do for gender </a:t>
            </a:r>
            <a:r>
              <a:rPr lang="en-GB" sz="1600" dirty="0"/>
              <a:t>what Foucault had done for sexuality. Butler follows Foucault’s notion that </a:t>
            </a:r>
            <a:r>
              <a:rPr lang="en-GB" sz="1600" b="1" dirty="0"/>
              <a:t>subject positions are not natural givens, but rather discursive products of modern power</a:t>
            </a:r>
            <a:r>
              <a:rPr lang="en-GB" sz="1600" dirty="0"/>
              <a:t>. By applying Foucault’s thesis on the </a:t>
            </a:r>
            <a:r>
              <a:rPr lang="en-GB" sz="1600" b="1" dirty="0"/>
              <a:t>productive nature of modern power to gender,</a:t>
            </a:r>
            <a:r>
              <a:rPr lang="en-GB" sz="1600" dirty="0"/>
              <a:t> Butler examines how the theoretic division between a socially constructed gender and a presumed biological sex, ultimately constitutes the illusion that the subject’s gender is grounded in a fixed and binary biological essence, that can be found in its pure form, unhampered by patriarchy, deep in the female psyche or in the distant past. […] According to Butler, </a:t>
            </a:r>
            <a:r>
              <a:rPr lang="en-GB" sz="1600" b="1" dirty="0"/>
              <a:t>gender should not be seen as a biological fact or internal state of ‘being’, but rather as an enacted performance and active way of ‘doing’ that makes us believe that it exists</a:t>
            </a:r>
            <a:r>
              <a:rPr lang="en-GB" sz="1600" dirty="0"/>
              <a:t>”</a:t>
            </a:r>
          </a:p>
          <a:p>
            <a:pPr marL="0" indent="0">
              <a:buNone/>
            </a:pPr>
            <a:r>
              <a:rPr lang="en-GB" sz="1600" dirty="0"/>
              <a:t>Paul Fry, ’Queer Theory and Sexuality’, 2009. </a:t>
            </a:r>
          </a:p>
          <a:p>
            <a:pPr marL="0" indent="0">
              <a:buNone/>
            </a:pPr>
            <a:br>
              <a:rPr lang="en-GB" sz="1600" dirty="0"/>
            </a:br>
            <a:endParaRPr lang="en-US" sz="1600" dirty="0"/>
          </a:p>
          <a:p>
            <a:endParaRPr lang="en-US" sz="1600" dirty="0"/>
          </a:p>
        </p:txBody>
      </p:sp>
    </p:spTree>
    <p:extLst>
      <p:ext uri="{BB962C8B-B14F-4D97-AF65-F5344CB8AC3E}">
        <p14:creationId xmlns:p14="http://schemas.microsoft.com/office/powerpoint/2010/main" val="181524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2444</Words>
  <Application>Microsoft Macintosh PowerPoint</Application>
  <PresentationFormat>Widescreen</PresentationFormat>
  <Paragraphs>97</Paragraphs>
  <Slides>22</Slides>
  <Notes>3</Notes>
  <HiddenSlides>2</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Gill Sans MT</vt:lpstr>
      <vt:lpstr>Office Theme</vt:lpstr>
      <vt:lpstr>Parcel</vt:lpstr>
      <vt:lpstr>1_Office Theme</vt:lpstr>
      <vt:lpstr>Sex, sexuality, and performativity</vt:lpstr>
      <vt:lpstr>Le Sénat vote l’inscription dans la Constitution de la « liberté » de recourir à l’IVG : 1 feb 2023 </vt:lpstr>
      <vt:lpstr>French civil rights: recap</vt:lpstr>
      <vt:lpstr>Recap: ‘We the Victorians’ in The History of Sexuality: Vol 1. The Will to knowledge ([1976]1978)</vt:lpstr>
      <vt:lpstr>Riki Wilchins, Queer Theory, Gender Theory, p.50</vt:lpstr>
      <vt:lpstr>How does sex go from a ‘particular activity that we may engage in’ to an object of knowledge?</vt:lpstr>
      <vt:lpstr>closely read page 11. What is Foucault’s argument?</vt:lpstr>
      <vt:lpstr>Read the first three paragraphs from ‘the repressive hypothesis’</vt:lpstr>
      <vt:lpstr>Judith Butler: sexuality? A false start</vt:lpstr>
      <vt:lpstr>Foucault’s impact on Butler</vt:lpstr>
      <vt:lpstr>“Gender theory,” an ideology imported from America?</vt:lpstr>
      <vt:lpstr>Judith Butler’s key ideas in Gender Trouble ([1990] 2011)</vt:lpstr>
      <vt:lpstr>PowerPoint Presentation</vt:lpstr>
      <vt:lpstr>Read the excerpts and answer the following questions:</vt:lpstr>
      <vt:lpstr>Queer theory – it’s about gender and sexuality</vt:lpstr>
      <vt:lpstr>Eve Kofosky Sedgwick: 1950 - 2009</vt:lpstr>
      <vt:lpstr>Eve Kofosky Sedgwick:  Queer as disarticulation / disidentification (1993: 5)</vt:lpstr>
      <vt:lpstr>Sedgwick: Resisting the ‘unanimity’ of family (1993: 6)</vt:lpstr>
      <vt:lpstr>Sedgwick – the presumptions of identity (1993: 7)</vt:lpstr>
      <vt:lpstr>So what is queer?</vt:lpstr>
      <vt:lpstr>Sedgwick main argument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sexuality, and performativity</dc:title>
  <dc:creator>Joanne Brueton</dc:creator>
  <cp:lastModifiedBy>Joanne Brueton</cp:lastModifiedBy>
  <cp:revision>3</cp:revision>
  <dcterms:created xsi:type="dcterms:W3CDTF">2023-02-02T08:42:56Z</dcterms:created>
  <dcterms:modified xsi:type="dcterms:W3CDTF">2023-02-02T09:14:03Z</dcterms:modified>
</cp:coreProperties>
</file>