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256" r:id="rId2"/>
    <p:sldId id="313" r:id="rId3"/>
    <p:sldId id="309" r:id="rId4"/>
    <p:sldId id="311" r:id="rId5"/>
    <p:sldId id="304" r:id="rId6"/>
    <p:sldId id="285" r:id="rId7"/>
    <p:sldId id="289" r:id="rId8"/>
    <p:sldId id="312" r:id="rId9"/>
    <p:sldId id="305" r:id="rId10"/>
    <p:sldId id="314" r:id="rId11"/>
    <p:sldId id="315" r:id="rId12"/>
    <p:sldId id="316" r:id="rId13"/>
    <p:sldId id="317" r:id="rId14"/>
    <p:sldId id="318" r:id="rId15"/>
    <p:sldId id="319" r:id="rId16"/>
    <p:sldId id="320" r:id="rId17"/>
    <p:sldId id="299" r:id="rId18"/>
    <p:sldId id="277" r:id="rId19"/>
    <p:sldId id="279" r:id="rId20"/>
    <p:sldId id="281" r:id="rId21"/>
    <p:sldId id="278" r:id="rId22"/>
    <p:sldId id="258" r:id="rId23"/>
    <p:sldId id="259"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31"/>
    <p:restoredTop sz="95890"/>
  </p:normalViewPr>
  <p:slideViewPr>
    <p:cSldViewPr snapToGrid="0">
      <p:cViewPr varScale="1">
        <p:scale>
          <a:sx n="124" d="100"/>
          <a:sy n="124" d="100"/>
        </p:scale>
        <p:origin x="200"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FD4A92-9651-F641-A5E1-19FA7A5F9EAA}" type="datetimeFigureOut">
              <a:rPr lang="en-US" smtClean="0"/>
              <a:t>1/27/25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69EF28-8432-9F4A-B50F-59B7186FED09}" type="slidenum">
              <a:rPr lang="en-US" smtClean="0"/>
              <a:t>‹#›</a:t>
            </a:fld>
            <a:endParaRPr lang="en-US"/>
          </a:p>
        </p:txBody>
      </p:sp>
    </p:spTree>
    <p:extLst>
      <p:ext uri="{BB962C8B-B14F-4D97-AF65-F5344CB8AC3E}">
        <p14:creationId xmlns:p14="http://schemas.microsoft.com/office/powerpoint/2010/main" val="3965177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0E5281F-53C9-2E4C-AFCB-401C8B3CE46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045958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1AA64-A3AC-AE85-FBBD-7CCED7D43A59}"/>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2E7887AD-1825-413E-88F7-5C30DECBA3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E11F80A3-8408-F4D3-FDD7-70A549B44587}"/>
              </a:ext>
            </a:extLst>
          </p:cNvPr>
          <p:cNvSpPr>
            <a:spLocks noGrp="1"/>
          </p:cNvSpPr>
          <p:nvPr>
            <p:ph type="dt" sz="half" idx="10"/>
          </p:nvPr>
        </p:nvSpPr>
        <p:spPr/>
        <p:txBody>
          <a:bodyPr/>
          <a:lstStyle/>
          <a:p>
            <a:fld id="{0688576D-4806-F94B-982C-30DE792BBBCB}" type="datetimeFigureOut">
              <a:rPr lang="en-US" smtClean="0"/>
              <a:t>1/27/25</a:t>
            </a:fld>
            <a:endParaRPr lang="en-US"/>
          </a:p>
        </p:txBody>
      </p:sp>
      <p:sp>
        <p:nvSpPr>
          <p:cNvPr id="5" name="Footer Placeholder 4">
            <a:extLst>
              <a:ext uri="{FF2B5EF4-FFF2-40B4-BE49-F238E27FC236}">
                <a16:creationId xmlns:a16="http://schemas.microsoft.com/office/drawing/2014/main" id="{C7CCDE2F-16AC-C5AB-8533-10F45EFB35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C43981-3666-49B5-821F-C8D23B9B7F68}"/>
              </a:ext>
            </a:extLst>
          </p:cNvPr>
          <p:cNvSpPr>
            <a:spLocks noGrp="1"/>
          </p:cNvSpPr>
          <p:nvPr>
            <p:ph type="sldNum" sz="quarter" idx="12"/>
          </p:nvPr>
        </p:nvSpPr>
        <p:spPr/>
        <p:txBody>
          <a:bodyPr/>
          <a:lstStyle/>
          <a:p>
            <a:fld id="{213C107C-DE07-EF4E-AB50-BFE1E5EDF41B}" type="slidenum">
              <a:rPr lang="en-US" smtClean="0"/>
              <a:t>‹#›</a:t>
            </a:fld>
            <a:endParaRPr lang="en-US"/>
          </a:p>
        </p:txBody>
      </p:sp>
    </p:spTree>
    <p:extLst>
      <p:ext uri="{BB962C8B-B14F-4D97-AF65-F5344CB8AC3E}">
        <p14:creationId xmlns:p14="http://schemas.microsoft.com/office/powerpoint/2010/main" val="2117860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3A4CF-CD11-8E62-D9B1-329344360A25}"/>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7E16050A-57A6-B9AB-2349-C265BD801AA9}"/>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68E6415-3B3C-6886-BB8F-AE0C5604DFFF}"/>
              </a:ext>
            </a:extLst>
          </p:cNvPr>
          <p:cNvSpPr>
            <a:spLocks noGrp="1"/>
          </p:cNvSpPr>
          <p:nvPr>
            <p:ph type="dt" sz="half" idx="10"/>
          </p:nvPr>
        </p:nvSpPr>
        <p:spPr/>
        <p:txBody>
          <a:bodyPr/>
          <a:lstStyle/>
          <a:p>
            <a:fld id="{0688576D-4806-F94B-982C-30DE792BBBCB}" type="datetimeFigureOut">
              <a:rPr lang="en-US" smtClean="0"/>
              <a:t>1/27/25</a:t>
            </a:fld>
            <a:endParaRPr lang="en-US"/>
          </a:p>
        </p:txBody>
      </p:sp>
      <p:sp>
        <p:nvSpPr>
          <p:cNvPr id="5" name="Footer Placeholder 4">
            <a:extLst>
              <a:ext uri="{FF2B5EF4-FFF2-40B4-BE49-F238E27FC236}">
                <a16:creationId xmlns:a16="http://schemas.microsoft.com/office/drawing/2014/main" id="{7B3FBB62-FA93-73EE-5FB0-BCC428F7C7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6826E0-FD0A-FFFE-57DA-6B33C20D9708}"/>
              </a:ext>
            </a:extLst>
          </p:cNvPr>
          <p:cNvSpPr>
            <a:spLocks noGrp="1"/>
          </p:cNvSpPr>
          <p:nvPr>
            <p:ph type="sldNum" sz="quarter" idx="12"/>
          </p:nvPr>
        </p:nvSpPr>
        <p:spPr/>
        <p:txBody>
          <a:bodyPr/>
          <a:lstStyle/>
          <a:p>
            <a:fld id="{213C107C-DE07-EF4E-AB50-BFE1E5EDF41B}" type="slidenum">
              <a:rPr lang="en-US" smtClean="0"/>
              <a:t>‹#›</a:t>
            </a:fld>
            <a:endParaRPr lang="en-US"/>
          </a:p>
        </p:txBody>
      </p:sp>
    </p:spTree>
    <p:extLst>
      <p:ext uri="{BB962C8B-B14F-4D97-AF65-F5344CB8AC3E}">
        <p14:creationId xmlns:p14="http://schemas.microsoft.com/office/powerpoint/2010/main" val="1286229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2F4CA5-3001-DC86-9053-83259C1F311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E642FF33-A254-E4F0-BC9A-CC67C81DE46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059773C-3026-22AC-5746-1F3BE8724E38}"/>
              </a:ext>
            </a:extLst>
          </p:cNvPr>
          <p:cNvSpPr>
            <a:spLocks noGrp="1"/>
          </p:cNvSpPr>
          <p:nvPr>
            <p:ph type="dt" sz="half" idx="10"/>
          </p:nvPr>
        </p:nvSpPr>
        <p:spPr/>
        <p:txBody>
          <a:bodyPr/>
          <a:lstStyle/>
          <a:p>
            <a:fld id="{0688576D-4806-F94B-982C-30DE792BBBCB}" type="datetimeFigureOut">
              <a:rPr lang="en-US" smtClean="0"/>
              <a:t>1/27/25</a:t>
            </a:fld>
            <a:endParaRPr lang="en-US"/>
          </a:p>
        </p:txBody>
      </p:sp>
      <p:sp>
        <p:nvSpPr>
          <p:cNvPr id="5" name="Footer Placeholder 4">
            <a:extLst>
              <a:ext uri="{FF2B5EF4-FFF2-40B4-BE49-F238E27FC236}">
                <a16:creationId xmlns:a16="http://schemas.microsoft.com/office/drawing/2014/main" id="{E4CE1857-B064-A183-05CF-DE7A71D35D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8F2631-1BC5-19BE-ABE9-A720CDE9175E}"/>
              </a:ext>
            </a:extLst>
          </p:cNvPr>
          <p:cNvSpPr>
            <a:spLocks noGrp="1"/>
          </p:cNvSpPr>
          <p:nvPr>
            <p:ph type="sldNum" sz="quarter" idx="12"/>
          </p:nvPr>
        </p:nvSpPr>
        <p:spPr/>
        <p:txBody>
          <a:bodyPr/>
          <a:lstStyle/>
          <a:p>
            <a:fld id="{213C107C-DE07-EF4E-AB50-BFE1E5EDF41B}" type="slidenum">
              <a:rPr lang="en-US" smtClean="0"/>
              <a:t>‹#›</a:t>
            </a:fld>
            <a:endParaRPr lang="en-US"/>
          </a:p>
        </p:txBody>
      </p:sp>
    </p:spTree>
    <p:extLst>
      <p:ext uri="{BB962C8B-B14F-4D97-AF65-F5344CB8AC3E}">
        <p14:creationId xmlns:p14="http://schemas.microsoft.com/office/powerpoint/2010/main" val="1267984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11EB3-AE33-30F7-AB5C-599D08EA76A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A6432719-A770-DE61-46FE-0D398A54FCF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B731838-BEC1-A318-4C0C-9732F383C48D}"/>
              </a:ext>
            </a:extLst>
          </p:cNvPr>
          <p:cNvSpPr>
            <a:spLocks noGrp="1"/>
          </p:cNvSpPr>
          <p:nvPr>
            <p:ph type="dt" sz="half" idx="10"/>
          </p:nvPr>
        </p:nvSpPr>
        <p:spPr/>
        <p:txBody>
          <a:bodyPr/>
          <a:lstStyle/>
          <a:p>
            <a:fld id="{0688576D-4806-F94B-982C-30DE792BBBCB}" type="datetimeFigureOut">
              <a:rPr lang="en-US" smtClean="0"/>
              <a:t>1/27/25</a:t>
            </a:fld>
            <a:endParaRPr lang="en-US"/>
          </a:p>
        </p:txBody>
      </p:sp>
      <p:sp>
        <p:nvSpPr>
          <p:cNvPr id="5" name="Footer Placeholder 4">
            <a:extLst>
              <a:ext uri="{FF2B5EF4-FFF2-40B4-BE49-F238E27FC236}">
                <a16:creationId xmlns:a16="http://schemas.microsoft.com/office/drawing/2014/main" id="{FD72CC89-0567-8157-888A-5F0F906686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958B96-3F53-B7B6-780E-06FD35D09FF8}"/>
              </a:ext>
            </a:extLst>
          </p:cNvPr>
          <p:cNvSpPr>
            <a:spLocks noGrp="1"/>
          </p:cNvSpPr>
          <p:nvPr>
            <p:ph type="sldNum" sz="quarter" idx="12"/>
          </p:nvPr>
        </p:nvSpPr>
        <p:spPr/>
        <p:txBody>
          <a:bodyPr/>
          <a:lstStyle/>
          <a:p>
            <a:fld id="{213C107C-DE07-EF4E-AB50-BFE1E5EDF41B}" type="slidenum">
              <a:rPr lang="en-US" smtClean="0"/>
              <a:t>‹#›</a:t>
            </a:fld>
            <a:endParaRPr lang="en-US"/>
          </a:p>
        </p:txBody>
      </p:sp>
    </p:spTree>
    <p:extLst>
      <p:ext uri="{BB962C8B-B14F-4D97-AF65-F5344CB8AC3E}">
        <p14:creationId xmlns:p14="http://schemas.microsoft.com/office/powerpoint/2010/main" val="3270508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8C5A7-7774-04A5-846E-87DDB5E11A6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F03FB255-486D-6CF8-4CF1-CA4549F4AD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2DD56F1-B863-5640-58DB-DCE5BED57937}"/>
              </a:ext>
            </a:extLst>
          </p:cNvPr>
          <p:cNvSpPr>
            <a:spLocks noGrp="1"/>
          </p:cNvSpPr>
          <p:nvPr>
            <p:ph type="dt" sz="half" idx="10"/>
          </p:nvPr>
        </p:nvSpPr>
        <p:spPr/>
        <p:txBody>
          <a:bodyPr/>
          <a:lstStyle/>
          <a:p>
            <a:fld id="{0688576D-4806-F94B-982C-30DE792BBBCB}" type="datetimeFigureOut">
              <a:rPr lang="en-US" smtClean="0"/>
              <a:t>1/27/25</a:t>
            </a:fld>
            <a:endParaRPr lang="en-US"/>
          </a:p>
        </p:txBody>
      </p:sp>
      <p:sp>
        <p:nvSpPr>
          <p:cNvPr id="5" name="Footer Placeholder 4">
            <a:extLst>
              <a:ext uri="{FF2B5EF4-FFF2-40B4-BE49-F238E27FC236}">
                <a16:creationId xmlns:a16="http://schemas.microsoft.com/office/drawing/2014/main" id="{BCBF7CA1-8EAB-66B5-1634-3C885212FB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A9B51D-A223-AF4D-5C64-1F5D7915011E}"/>
              </a:ext>
            </a:extLst>
          </p:cNvPr>
          <p:cNvSpPr>
            <a:spLocks noGrp="1"/>
          </p:cNvSpPr>
          <p:nvPr>
            <p:ph type="sldNum" sz="quarter" idx="12"/>
          </p:nvPr>
        </p:nvSpPr>
        <p:spPr/>
        <p:txBody>
          <a:bodyPr/>
          <a:lstStyle/>
          <a:p>
            <a:fld id="{213C107C-DE07-EF4E-AB50-BFE1E5EDF41B}" type="slidenum">
              <a:rPr lang="en-US" smtClean="0"/>
              <a:t>‹#›</a:t>
            </a:fld>
            <a:endParaRPr lang="en-US"/>
          </a:p>
        </p:txBody>
      </p:sp>
    </p:spTree>
    <p:extLst>
      <p:ext uri="{BB962C8B-B14F-4D97-AF65-F5344CB8AC3E}">
        <p14:creationId xmlns:p14="http://schemas.microsoft.com/office/powerpoint/2010/main" val="2230255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08CDD-E9F2-178C-D37B-1D0EF54C66D6}"/>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CDA9B6DA-79BA-93E0-BED8-81908B0A18C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6EB70D5A-2ED1-0486-59DB-7E8104BC0F62}"/>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8322258C-86F8-C2E5-51B9-2C8B85DCCCE5}"/>
              </a:ext>
            </a:extLst>
          </p:cNvPr>
          <p:cNvSpPr>
            <a:spLocks noGrp="1"/>
          </p:cNvSpPr>
          <p:nvPr>
            <p:ph type="dt" sz="half" idx="10"/>
          </p:nvPr>
        </p:nvSpPr>
        <p:spPr/>
        <p:txBody>
          <a:bodyPr/>
          <a:lstStyle/>
          <a:p>
            <a:fld id="{0688576D-4806-F94B-982C-30DE792BBBCB}" type="datetimeFigureOut">
              <a:rPr lang="en-US" smtClean="0"/>
              <a:t>1/27/25</a:t>
            </a:fld>
            <a:endParaRPr lang="en-US"/>
          </a:p>
        </p:txBody>
      </p:sp>
      <p:sp>
        <p:nvSpPr>
          <p:cNvPr id="6" name="Footer Placeholder 5">
            <a:extLst>
              <a:ext uri="{FF2B5EF4-FFF2-40B4-BE49-F238E27FC236}">
                <a16:creationId xmlns:a16="http://schemas.microsoft.com/office/drawing/2014/main" id="{E80FA557-A28D-E22E-A9A6-4EB02B02AB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FB0780-A618-41B0-2032-9697B24E8535}"/>
              </a:ext>
            </a:extLst>
          </p:cNvPr>
          <p:cNvSpPr>
            <a:spLocks noGrp="1"/>
          </p:cNvSpPr>
          <p:nvPr>
            <p:ph type="sldNum" sz="quarter" idx="12"/>
          </p:nvPr>
        </p:nvSpPr>
        <p:spPr/>
        <p:txBody>
          <a:bodyPr/>
          <a:lstStyle/>
          <a:p>
            <a:fld id="{213C107C-DE07-EF4E-AB50-BFE1E5EDF41B}" type="slidenum">
              <a:rPr lang="en-US" smtClean="0"/>
              <a:t>‹#›</a:t>
            </a:fld>
            <a:endParaRPr lang="en-US"/>
          </a:p>
        </p:txBody>
      </p:sp>
    </p:spTree>
    <p:extLst>
      <p:ext uri="{BB962C8B-B14F-4D97-AF65-F5344CB8AC3E}">
        <p14:creationId xmlns:p14="http://schemas.microsoft.com/office/powerpoint/2010/main" val="34663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BA133-7424-CB3A-D225-6F9024C07247}"/>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0181CBE3-B777-6554-03E9-D2A8E2DAC5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AF6BB9C-21C1-602A-3BEA-583FB1B9231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7468356A-02CF-820B-2CB5-701443B2CC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0DB5E0D-D780-0DE7-3F6A-AF252456E71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0B493FE9-8B50-83EF-8BE3-A9FEDEE97F84}"/>
              </a:ext>
            </a:extLst>
          </p:cNvPr>
          <p:cNvSpPr>
            <a:spLocks noGrp="1"/>
          </p:cNvSpPr>
          <p:nvPr>
            <p:ph type="dt" sz="half" idx="10"/>
          </p:nvPr>
        </p:nvSpPr>
        <p:spPr/>
        <p:txBody>
          <a:bodyPr/>
          <a:lstStyle/>
          <a:p>
            <a:fld id="{0688576D-4806-F94B-982C-30DE792BBBCB}" type="datetimeFigureOut">
              <a:rPr lang="en-US" smtClean="0"/>
              <a:t>1/27/25</a:t>
            </a:fld>
            <a:endParaRPr lang="en-US"/>
          </a:p>
        </p:txBody>
      </p:sp>
      <p:sp>
        <p:nvSpPr>
          <p:cNvPr id="8" name="Footer Placeholder 7">
            <a:extLst>
              <a:ext uri="{FF2B5EF4-FFF2-40B4-BE49-F238E27FC236}">
                <a16:creationId xmlns:a16="http://schemas.microsoft.com/office/drawing/2014/main" id="{84441284-DCAA-12A8-40BF-DF9175A8669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E32C987-E8CE-9ADD-FE33-84D8188BB883}"/>
              </a:ext>
            </a:extLst>
          </p:cNvPr>
          <p:cNvSpPr>
            <a:spLocks noGrp="1"/>
          </p:cNvSpPr>
          <p:nvPr>
            <p:ph type="sldNum" sz="quarter" idx="12"/>
          </p:nvPr>
        </p:nvSpPr>
        <p:spPr/>
        <p:txBody>
          <a:bodyPr/>
          <a:lstStyle/>
          <a:p>
            <a:fld id="{213C107C-DE07-EF4E-AB50-BFE1E5EDF41B}" type="slidenum">
              <a:rPr lang="en-US" smtClean="0"/>
              <a:t>‹#›</a:t>
            </a:fld>
            <a:endParaRPr lang="en-US"/>
          </a:p>
        </p:txBody>
      </p:sp>
    </p:spTree>
    <p:extLst>
      <p:ext uri="{BB962C8B-B14F-4D97-AF65-F5344CB8AC3E}">
        <p14:creationId xmlns:p14="http://schemas.microsoft.com/office/powerpoint/2010/main" val="2377574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FE1DE-0613-58E6-ED87-01AC7D1DF11B}"/>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C87D78DE-CD6F-C496-F3E3-C9B56C78A21C}"/>
              </a:ext>
            </a:extLst>
          </p:cNvPr>
          <p:cNvSpPr>
            <a:spLocks noGrp="1"/>
          </p:cNvSpPr>
          <p:nvPr>
            <p:ph type="dt" sz="half" idx="10"/>
          </p:nvPr>
        </p:nvSpPr>
        <p:spPr/>
        <p:txBody>
          <a:bodyPr/>
          <a:lstStyle/>
          <a:p>
            <a:fld id="{0688576D-4806-F94B-982C-30DE792BBBCB}" type="datetimeFigureOut">
              <a:rPr lang="en-US" smtClean="0"/>
              <a:t>1/27/25</a:t>
            </a:fld>
            <a:endParaRPr lang="en-US"/>
          </a:p>
        </p:txBody>
      </p:sp>
      <p:sp>
        <p:nvSpPr>
          <p:cNvPr id="4" name="Footer Placeholder 3">
            <a:extLst>
              <a:ext uri="{FF2B5EF4-FFF2-40B4-BE49-F238E27FC236}">
                <a16:creationId xmlns:a16="http://schemas.microsoft.com/office/drawing/2014/main" id="{278FEDC7-64B7-CED2-EB90-68E8D2874B6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E5BA63-27BE-DA1F-9709-56AD669D9494}"/>
              </a:ext>
            </a:extLst>
          </p:cNvPr>
          <p:cNvSpPr>
            <a:spLocks noGrp="1"/>
          </p:cNvSpPr>
          <p:nvPr>
            <p:ph type="sldNum" sz="quarter" idx="12"/>
          </p:nvPr>
        </p:nvSpPr>
        <p:spPr/>
        <p:txBody>
          <a:bodyPr/>
          <a:lstStyle/>
          <a:p>
            <a:fld id="{213C107C-DE07-EF4E-AB50-BFE1E5EDF41B}" type="slidenum">
              <a:rPr lang="en-US" smtClean="0"/>
              <a:t>‹#›</a:t>
            </a:fld>
            <a:endParaRPr lang="en-US"/>
          </a:p>
        </p:txBody>
      </p:sp>
    </p:spTree>
    <p:extLst>
      <p:ext uri="{BB962C8B-B14F-4D97-AF65-F5344CB8AC3E}">
        <p14:creationId xmlns:p14="http://schemas.microsoft.com/office/powerpoint/2010/main" val="1271474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26B888-FB9C-47F4-7B24-404662545D1E}"/>
              </a:ext>
            </a:extLst>
          </p:cNvPr>
          <p:cNvSpPr>
            <a:spLocks noGrp="1"/>
          </p:cNvSpPr>
          <p:nvPr>
            <p:ph type="dt" sz="half" idx="10"/>
          </p:nvPr>
        </p:nvSpPr>
        <p:spPr/>
        <p:txBody>
          <a:bodyPr/>
          <a:lstStyle/>
          <a:p>
            <a:fld id="{0688576D-4806-F94B-982C-30DE792BBBCB}" type="datetimeFigureOut">
              <a:rPr lang="en-US" smtClean="0"/>
              <a:t>1/27/25</a:t>
            </a:fld>
            <a:endParaRPr lang="en-US"/>
          </a:p>
        </p:txBody>
      </p:sp>
      <p:sp>
        <p:nvSpPr>
          <p:cNvPr id="3" name="Footer Placeholder 2">
            <a:extLst>
              <a:ext uri="{FF2B5EF4-FFF2-40B4-BE49-F238E27FC236}">
                <a16:creationId xmlns:a16="http://schemas.microsoft.com/office/drawing/2014/main" id="{A918206A-F8C9-A818-0FDA-7958FB8C974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41D8C7D-9E2C-05A5-44CB-D27FCBC9C2C7}"/>
              </a:ext>
            </a:extLst>
          </p:cNvPr>
          <p:cNvSpPr>
            <a:spLocks noGrp="1"/>
          </p:cNvSpPr>
          <p:nvPr>
            <p:ph type="sldNum" sz="quarter" idx="12"/>
          </p:nvPr>
        </p:nvSpPr>
        <p:spPr/>
        <p:txBody>
          <a:bodyPr/>
          <a:lstStyle/>
          <a:p>
            <a:fld id="{213C107C-DE07-EF4E-AB50-BFE1E5EDF41B}" type="slidenum">
              <a:rPr lang="en-US" smtClean="0"/>
              <a:t>‹#›</a:t>
            </a:fld>
            <a:endParaRPr lang="en-US"/>
          </a:p>
        </p:txBody>
      </p:sp>
    </p:spTree>
    <p:extLst>
      <p:ext uri="{BB962C8B-B14F-4D97-AF65-F5344CB8AC3E}">
        <p14:creationId xmlns:p14="http://schemas.microsoft.com/office/powerpoint/2010/main" val="3371393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FEC58-8B93-99FF-AE76-59C6707A5C3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AEB73C1C-CA6B-80EF-132F-1D0E39E657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6DECBE21-BCCA-FCA3-F503-C5FC9B3BDC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125FE75-A2F2-B2A2-06FA-11F1C69049A0}"/>
              </a:ext>
            </a:extLst>
          </p:cNvPr>
          <p:cNvSpPr>
            <a:spLocks noGrp="1"/>
          </p:cNvSpPr>
          <p:nvPr>
            <p:ph type="dt" sz="half" idx="10"/>
          </p:nvPr>
        </p:nvSpPr>
        <p:spPr/>
        <p:txBody>
          <a:bodyPr/>
          <a:lstStyle/>
          <a:p>
            <a:fld id="{0688576D-4806-F94B-982C-30DE792BBBCB}" type="datetimeFigureOut">
              <a:rPr lang="en-US" smtClean="0"/>
              <a:t>1/27/25</a:t>
            </a:fld>
            <a:endParaRPr lang="en-US"/>
          </a:p>
        </p:txBody>
      </p:sp>
      <p:sp>
        <p:nvSpPr>
          <p:cNvPr id="6" name="Footer Placeholder 5">
            <a:extLst>
              <a:ext uri="{FF2B5EF4-FFF2-40B4-BE49-F238E27FC236}">
                <a16:creationId xmlns:a16="http://schemas.microsoft.com/office/drawing/2014/main" id="{B66681FC-B458-1A29-80AD-E1C0A979F9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33637B-5058-0F3F-3385-07BE1CEDA84E}"/>
              </a:ext>
            </a:extLst>
          </p:cNvPr>
          <p:cNvSpPr>
            <a:spLocks noGrp="1"/>
          </p:cNvSpPr>
          <p:nvPr>
            <p:ph type="sldNum" sz="quarter" idx="12"/>
          </p:nvPr>
        </p:nvSpPr>
        <p:spPr/>
        <p:txBody>
          <a:bodyPr/>
          <a:lstStyle/>
          <a:p>
            <a:fld id="{213C107C-DE07-EF4E-AB50-BFE1E5EDF41B}" type="slidenum">
              <a:rPr lang="en-US" smtClean="0"/>
              <a:t>‹#›</a:t>
            </a:fld>
            <a:endParaRPr lang="en-US"/>
          </a:p>
        </p:txBody>
      </p:sp>
    </p:spTree>
    <p:extLst>
      <p:ext uri="{BB962C8B-B14F-4D97-AF65-F5344CB8AC3E}">
        <p14:creationId xmlns:p14="http://schemas.microsoft.com/office/powerpoint/2010/main" val="23870102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28EE0-4938-AC3E-CC16-BFA73B4FB81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CA4339D9-ADEE-61B3-0E34-E3B5DE1907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158C440-3B48-EE67-BB35-4C85667AD0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957A58A-97B8-53E1-D6DF-D69E1A1C93A7}"/>
              </a:ext>
            </a:extLst>
          </p:cNvPr>
          <p:cNvSpPr>
            <a:spLocks noGrp="1"/>
          </p:cNvSpPr>
          <p:nvPr>
            <p:ph type="dt" sz="half" idx="10"/>
          </p:nvPr>
        </p:nvSpPr>
        <p:spPr/>
        <p:txBody>
          <a:bodyPr/>
          <a:lstStyle/>
          <a:p>
            <a:fld id="{0688576D-4806-F94B-982C-30DE792BBBCB}" type="datetimeFigureOut">
              <a:rPr lang="en-US" smtClean="0"/>
              <a:t>1/27/25</a:t>
            </a:fld>
            <a:endParaRPr lang="en-US"/>
          </a:p>
        </p:txBody>
      </p:sp>
      <p:sp>
        <p:nvSpPr>
          <p:cNvPr id="6" name="Footer Placeholder 5">
            <a:extLst>
              <a:ext uri="{FF2B5EF4-FFF2-40B4-BE49-F238E27FC236}">
                <a16:creationId xmlns:a16="http://schemas.microsoft.com/office/drawing/2014/main" id="{3FF188EA-8281-2FB8-D332-1CA0C86839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0E4031-2A21-68E5-01A1-666225D9FF09}"/>
              </a:ext>
            </a:extLst>
          </p:cNvPr>
          <p:cNvSpPr>
            <a:spLocks noGrp="1"/>
          </p:cNvSpPr>
          <p:nvPr>
            <p:ph type="sldNum" sz="quarter" idx="12"/>
          </p:nvPr>
        </p:nvSpPr>
        <p:spPr/>
        <p:txBody>
          <a:bodyPr/>
          <a:lstStyle/>
          <a:p>
            <a:fld id="{213C107C-DE07-EF4E-AB50-BFE1E5EDF41B}" type="slidenum">
              <a:rPr lang="en-US" smtClean="0"/>
              <a:t>‹#›</a:t>
            </a:fld>
            <a:endParaRPr lang="en-US"/>
          </a:p>
        </p:txBody>
      </p:sp>
    </p:spTree>
    <p:extLst>
      <p:ext uri="{BB962C8B-B14F-4D97-AF65-F5344CB8AC3E}">
        <p14:creationId xmlns:p14="http://schemas.microsoft.com/office/powerpoint/2010/main" val="3360899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BC5AB9-AE51-4DD3-A188-4B6F6177B1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A118523-B033-B382-D9EB-0165FD3360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63A5E0B-47C7-DE18-79A3-5606CD4C36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88576D-4806-F94B-982C-30DE792BBBCB}" type="datetimeFigureOut">
              <a:rPr lang="en-US" smtClean="0"/>
              <a:t>1/27/25</a:t>
            </a:fld>
            <a:endParaRPr lang="en-US"/>
          </a:p>
        </p:txBody>
      </p:sp>
      <p:sp>
        <p:nvSpPr>
          <p:cNvPr id="5" name="Footer Placeholder 4">
            <a:extLst>
              <a:ext uri="{FF2B5EF4-FFF2-40B4-BE49-F238E27FC236}">
                <a16:creationId xmlns:a16="http://schemas.microsoft.com/office/drawing/2014/main" id="{3453129E-D3C4-54A4-2104-529029B0D93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D739CE7-E035-05B6-5DFF-C7650E31E35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3C107C-DE07-EF4E-AB50-BFE1E5EDF41B}" type="slidenum">
              <a:rPr lang="en-US" smtClean="0"/>
              <a:t>‹#›</a:t>
            </a:fld>
            <a:endParaRPr lang="en-US"/>
          </a:p>
        </p:txBody>
      </p:sp>
    </p:spTree>
    <p:extLst>
      <p:ext uri="{BB962C8B-B14F-4D97-AF65-F5344CB8AC3E}">
        <p14:creationId xmlns:p14="http://schemas.microsoft.com/office/powerpoint/2010/main" val="1353325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qmplus.qmul.ac.uk/mod/resource/view.php?id=1534253" TargetMode="External"/><Relationship Id="rId2" Type="http://schemas.openxmlformats.org/officeDocument/2006/relationships/hyperlink" Target="https://qmplus.qmul.ac.uk/mod/resource/view.php?id=1526386"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doi.org/10.1177/1363460711432091"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4" name="Rectangle 1030">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Gay rights activists in New Delhi, India">
            <a:extLst>
              <a:ext uri="{FF2B5EF4-FFF2-40B4-BE49-F238E27FC236}">
                <a16:creationId xmlns:a16="http://schemas.microsoft.com/office/drawing/2014/main" id="{15F95599-9836-3D7F-2D91-5CBCA2BECC4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 b="6249"/>
          <a:stretch/>
        </p:blipFill>
        <p:spPr bwMode="auto">
          <a:xfrm>
            <a:off x="-3047" y="10"/>
            <a:ext cx="12191999" cy="6857990"/>
          </a:xfrm>
          <a:prstGeom prst="rect">
            <a:avLst/>
          </a:prstGeom>
          <a:noFill/>
          <a:extLst>
            <a:ext uri="{909E8E84-426E-40DD-AFC4-6F175D3DCCD1}">
              <a14:hiddenFill xmlns:a14="http://schemas.microsoft.com/office/drawing/2010/main">
                <a:solidFill>
                  <a:srgbClr val="FFFFFF"/>
                </a:solidFill>
              </a14:hiddenFill>
            </a:ext>
          </a:extLst>
        </p:spPr>
      </p:pic>
      <p:sp>
        <p:nvSpPr>
          <p:cNvPr id="1033" name="Rectangle 1032">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7F662F7-5A49-A911-ACCC-76FB69E1ADAE}"/>
              </a:ext>
            </a:extLst>
          </p:cNvPr>
          <p:cNvSpPr>
            <a:spLocks noGrp="1"/>
          </p:cNvSpPr>
          <p:nvPr>
            <p:ph type="ctrTitle"/>
          </p:nvPr>
        </p:nvSpPr>
        <p:spPr>
          <a:xfrm>
            <a:off x="1097280" y="325550"/>
            <a:ext cx="10058400" cy="3574778"/>
          </a:xfrm>
          <a:effectLst>
            <a:outerShdw blurRad="50800" dist="38100" dir="2700000" algn="tl" rotWithShape="0">
              <a:prstClr val="black">
                <a:alpha val="40000"/>
              </a:prstClr>
            </a:outerShdw>
          </a:effectLst>
        </p:spPr>
        <p:txBody>
          <a:bodyPr>
            <a:normAutofit/>
          </a:bodyPr>
          <a:lstStyle/>
          <a:p>
            <a:r>
              <a:rPr lang="en-US" sz="5200">
                <a:solidFill>
                  <a:srgbClr val="FFFFFF"/>
                </a:solidFill>
              </a:rPr>
              <a:t>BUTLER AND SEDGWICK</a:t>
            </a:r>
          </a:p>
        </p:txBody>
      </p:sp>
      <p:sp>
        <p:nvSpPr>
          <p:cNvPr id="3" name="Subtitle 2">
            <a:extLst>
              <a:ext uri="{FF2B5EF4-FFF2-40B4-BE49-F238E27FC236}">
                <a16:creationId xmlns:a16="http://schemas.microsoft.com/office/drawing/2014/main" id="{C391DF9A-8F96-64B7-0024-97DA5FB1ED90}"/>
              </a:ext>
            </a:extLst>
          </p:cNvPr>
          <p:cNvSpPr>
            <a:spLocks noGrp="1"/>
          </p:cNvSpPr>
          <p:nvPr>
            <p:ph type="subTitle" idx="1"/>
          </p:nvPr>
        </p:nvSpPr>
        <p:spPr>
          <a:xfrm>
            <a:off x="1100051" y="4072043"/>
            <a:ext cx="10058400" cy="1282707"/>
          </a:xfrm>
          <a:effectLst>
            <a:outerShdw blurRad="50800" dist="38100" dir="2700000" algn="tl" rotWithShape="0">
              <a:prstClr val="black">
                <a:alpha val="40000"/>
              </a:prstClr>
            </a:outerShdw>
          </a:effectLst>
        </p:spPr>
        <p:txBody>
          <a:bodyPr>
            <a:normAutofit/>
          </a:bodyPr>
          <a:lstStyle/>
          <a:p>
            <a:r>
              <a:rPr lang="en-US">
                <a:solidFill>
                  <a:srgbClr val="FFFFFF"/>
                </a:solidFill>
              </a:rPr>
              <a:t>Towards ‘Queer’ and Queer Activism</a:t>
            </a:r>
          </a:p>
          <a:p>
            <a:endParaRPr lang="en-US">
              <a:solidFill>
                <a:srgbClr val="FFFFFF"/>
              </a:solidFill>
            </a:endParaRPr>
          </a:p>
        </p:txBody>
      </p:sp>
    </p:spTree>
    <p:extLst>
      <p:ext uri="{BB962C8B-B14F-4D97-AF65-F5344CB8AC3E}">
        <p14:creationId xmlns:p14="http://schemas.microsoft.com/office/powerpoint/2010/main" val="4541471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2961528-7348-0540-8689-6F9E59B79DA8}"/>
              </a:ext>
            </a:extLst>
          </p:cNvPr>
          <p:cNvSpPr>
            <a:spLocks noGrp="1"/>
          </p:cNvSpPr>
          <p:nvPr>
            <p:ph type="title"/>
          </p:nvPr>
        </p:nvSpPr>
        <p:spPr>
          <a:xfrm>
            <a:off x="527538" y="4756638"/>
            <a:ext cx="11139854" cy="930447"/>
          </a:xfrm>
        </p:spPr>
        <p:txBody>
          <a:bodyPr vert="horz" lIns="91440" tIns="45720" rIns="91440" bIns="45720" rtlCol="0" anchor="b">
            <a:normAutofit/>
          </a:bodyPr>
          <a:lstStyle/>
          <a:p>
            <a:pPr algn="ctr"/>
            <a:r>
              <a:rPr lang="en-US" sz="5400">
                <a:solidFill>
                  <a:srgbClr val="FFFFFF"/>
                </a:solidFill>
              </a:rPr>
              <a:t>Eve Kofosky Sedgwick: 1950 - 2009</a:t>
            </a:r>
          </a:p>
        </p:txBody>
      </p:sp>
      <p:pic>
        <p:nvPicPr>
          <p:cNvPr id="4" name="Picture 2" descr="Emily Apter on Eve Kosofsky Sedgwick - Artforum International">
            <a:extLst>
              <a:ext uri="{FF2B5EF4-FFF2-40B4-BE49-F238E27FC236}">
                <a16:creationId xmlns:a16="http://schemas.microsoft.com/office/drawing/2014/main" id="{14B6EEDE-33CC-7448-982B-E7F9956F808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43666" y="307731"/>
            <a:ext cx="2778357" cy="3997637"/>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Tendencies by Eve Kosofsky Sedgwick">
            <a:extLst>
              <a:ext uri="{FF2B5EF4-FFF2-40B4-BE49-F238E27FC236}">
                <a16:creationId xmlns:a16="http://schemas.microsoft.com/office/drawing/2014/main" id="{B9FCD23D-4A84-F14E-97E4-B6C16010F725}"/>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385729" y="589887"/>
            <a:ext cx="3433324" cy="3433324"/>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Amazon.fr - Epistemology of the Closet - Sedgwick, Eve Kosofsky - Livres">
            <a:extLst>
              <a:ext uri="{FF2B5EF4-FFF2-40B4-BE49-F238E27FC236}">
                <a16:creationId xmlns:a16="http://schemas.microsoft.com/office/drawing/2014/main" id="{779FB288-8545-F643-9C4D-809EF4255BDF}"/>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842463" y="330045"/>
            <a:ext cx="2638440" cy="39976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3278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3928F-5372-8141-95E1-67A14744E3F8}"/>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2800" kern="1200" dirty="0">
                <a:solidFill>
                  <a:srgbClr val="FFFFFF"/>
                </a:solidFill>
                <a:latin typeface="+mj-lt"/>
                <a:ea typeface="+mj-ea"/>
                <a:cs typeface="+mj-cs"/>
              </a:rPr>
              <a:t>Eve </a:t>
            </a:r>
            <a:r>
              <a:rPr lang="en-US" sz="2800" kern="1200" dirty="0" err="1">
                <a:solidFill>
                  <a:srgbClr val="FFFFFF"/>
                </a:solidFill>
                <a:latin typeface="+mj-lt"/>
                <a:ea typeface="+mj-ea"/>
                <a:cs typeface="+mj-cs"/>
              </a:rPr>
              <a:t>Kofosky</a:t>
            </a:r>
            <a:r>
              <a:rPr lang="en-US" sz="2800" kern="1200" dirty="0">
                <a:solidFill>
                  <a:srgbClr val="FFFFFF"/>
                </a:solidFill>
                <a:latin typeface="+mj-lt"/>
                <a:ea typeface="+mj-ea"/>
                <a:cs typeface="+mj-cs"/>
              </a:rPr>
              <a:t> Sedgwick: </a:t>
            </a:r>
            <a:br>
              <a:rPr lang="en-US" sz="2800" kern="1200" dirty="0">
                <a:solidFill>
                  <a:srgbClr val="FFFFFF"/>
                </a:solidFill>
                <a:latin typeface="+mj-lt"/>
                <a:ea typeface="+mj-ea"/>
                <a:cs typeface="+mj-cs"/>
              </a:rPr>
            </a:br>
            <a:r>
              <a:rPr lang="en-US" sz="2800" kern="1200" dirty="0">
                <a:solidFill>
                  <a:srgbClr val="FFFFFF"/>
                </a:solidFill>
                <a:latin typeface="+mj-lt"/>
                <a:ea typeface="+mj-ea"/>
                <a:cs typeface="+mj-cs"/>
              </a:rPr>
              <a:t>Queer as disarticulation / disidentification (1993: 5)</a:t>
            </a:r>
          </a:p>
        </p:txBody>
      </p:sp>
      <p:pic>
        <p:nvPicPr>
          <p:cNvPr id="4" name="Picture 3" descr="Text, letter&#10;&#10;Description automatically generated">
            <a:extLst>
              <a:ext uri="{FF2B5EF4-FFF2-40B4-BE49-F238E27FC236}">
                <a16:creationId xmlns:a16="http://schemas.microsoft.com/office/drawing/2014/main" id="{97E9DD6A-04F1-E84A-B4F1-A07F8B165C08}"/>
              </a:ext>
            </a:extLst>
          </p:cNvPr>
          <p:cNvPicPr>
            <a:picLocks noChangeAspect="1"/>
          </p:cNvPicPr>
          <p:nvPr/>
        </p:nvPicPr>
        <p:blipFill>
          <a:blip r:embed="rId2"/>
          <a:stretch>
            <a:fillRect/>
          </a:stretch>
        </p:blipFill>
        <p:spPr>
          <a:xfrm>
            <a:off x="4777316" y="935928"/>
            <a:ext cx="6780700" cy="4983814"/>
          </a:xfrm>
          <a:prstGeom prst="rect">
            <a:avLst/>
          </a:prstGeom>
        </p:spPr>
      </p:pic>
    </p:spTree>
    <p:extLst>
      <p:ext uri="{BB962C8B-B14F-4D97-AF65-F5344CB8AC3E}">
        <p14:creationId xmlns:p14="http://schemas.microsoft.com/office/powerpoint/2010/main" val="27073333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59D33-3395-1840-8612-BC998D407ECD}"/>
              </a:ext>
            </a:extLst>
          </p:cNvPr>
          <p:cNvSpPr>
            <a:spLocks noGrp="1"/>
          </p:cNvSpPr>
          <p:nvPr>
            <p:ph type="title"/>
          </p:nvPr>
        </p:nvSpPr>
        <p:spPr/>
        <p:txBody>
          <a:bodyPr/>
          <a:lstStyle/>
          <a:p>
            <a:r>
              <a:rPr lang="en-US" dirty="0"/>
              <a:t>Sedgwick: Resisting the ‘unanimity’ of family (1993: 6)</a:t>
            </a:r>
          </a:p>
        </p:txBody>
      </p:sp>
      <p:sp>
        <p:nvSpPr>
          <p:cNvPr id="3" name="Content Placeholder 2">
            <a:extLst>
              <a:ext uri="{FF2B5EF4-FFF2-40B4-BE49-F238E27FC236}">
                <a16:creationId xmlns:a16="http://schemas.microsoft.com/office/drawing/2014/main" id="{FF2CFCE4-D0BA-4F4F-B5D0-0EEAB114F83D}"/>
              </a:ext>
            </a:extLst>
          </p:cNvPr>
          <p:cNvSpPr>
            <a:spLocks noGrp="1"/>
          </p:cNvSpPr>
          <p:nvPr>
            <p:ph idx="1"/>
          </p:nvPr>
        </p:nvSpPr>
        <p:spPr/>
        <p:txBody>
          <a:bodyPr>
            <a:normAutofit/>
          </a:bodyPr>
          <a:lstStyle/>
          <a:p>
            <a:pPr marL="0" indent="0">
              <a:buNone/>
            </a:pPr>
            <a:r>
              <a:rPr lang="en-GB" dirty="0"/>
              <a:t>Looking at my own life, I see that— probably like most people—I have valued and pursued these various elements of family identity to quite differing degrees (e.g., no use at all for worship, much need of companionship). But what’s been consistent in this particular life is an interest in not letting very many of these dimensions line up directly with each other at one time. I see it’s been a ruling intuition for me that the most productive strategy (intellectually, emotionally) might be, whenever possible, to disarticulate them one from another, to disengage them—the bonds of blood, of law, of habitation, of privacy, of companionship and succour— from the lockstep of their unanimity in the system called “family.”</a:t>
            </a:r>
          </a:p>
          <a:p>
            <a:endParaRPr lang="en-GB" dirty="0"/>
          </a:p>
          <a:p>
            <a:pPr marL="0" indent="0">
              <a:buNone/>
            </a:pPr>
            <a:endParaRPr lang="en-US" dirty="0"/>
          </a:p>
        </p:txBody>
      </p:sp>
    </p:spTree>
    <p:extLst>
      <p:ext uri="{BB962C8B-B14F-4D97-AF65-F5344CB8AC3E}">
        <p14:creationId xmlns:p14="http://schemas.microsoft.com/office/powerpoint/2010/main" val="12061778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CD4942-D922-564F-89DD-EC2F448DD3D7}"/>
              </a:ext>
            </a:extLst>
          </p:cNvPr>
          <p:cNvSpPr>
            <a:spLocks noGrp="1"/>
          </p:cNvSpPr>
          <p:nvPr>
            <p:ph idx="1"/>
          </p:nvPr>
        </p:nvSpPr>
        <p:spPr/>
        <p:txBody>
          <a:bodyPr>
            <a:normAutofit fontScale="70000" lnSpcReduction="20000"/>
          </a:bodyPr>
          <a:lstStyle/>
          <a:p>
            <a:pPr marL="0" indent="0">
              <a:buNone/>
            </a:pPr>
            <a:r>
              <a:rPr lang="en-US" dirty="0"/>
              <a:t>Think of all the elements that are condensed in the notion of sexual identity, something that the common sense of our time presents as a unitary category. Yet, exerting any pressure at all on ‘sexual identity’ you see that its elements include</a:t>
            </a:r>
          </a:p>
          <a:p>
            <a:pPr marL="457200" lvl="1" indent="0">
              <a:buNone/>
            </a:pPr>
            <a:r>
              <a:rPr lang="en-US" dirty="0"/>
              <a:t>Your biological (chromosomal) sex, male or female</a:t>
            </a:r>
          </a:p>
          <a:p>
            <a:pPr marL="457200" lvl="1" indent="0">
              <a:buNone/>
            </a:pPr>
            <a:r>
              <a:rPr lang="en-US" dirty="0"/>
              <a:t>Your self-perceive gender assignment, male or female (supposed to be the same as your biological sex)</a:t>
            </a:r>
          </a:p>
          <a:p>
            <a:pPr marL="457200" lvl="1" indent="0">
              <a:buNone/>
            </a:pPr>
            <a:r>
              <a:rPr lang="en-US" dirty="0"/>
              <a:t>The preponderance of your traits of personality and appearance (masculine or feminine) supposed to correspond to your sex and gender</a:t>
            </a:r>
          </a:p>
          <a:p>
            <a:pPr marL="457200" lvl="1" indent="0">
              <a:buNone/>
            </a:pPr>
            <a:r>
              <a:rPr lang="en-US" dirty="0"/>
              <a:t>The biological sex of your preferred partner</a:t>
            </a:r>
          </a:p>
          <a:p>
            <a:pPr marL="457200" lvl="1" indent="0">
              <a:buNone/>
            </a:pPr>
            <a:r>
              <a:rPr lang="en-US" dirty="0"/>
              <a:t>The gender assignment of your preferred partner</a:t>
            </a:r>
          </a:p>
          <a:p>
            <a:pPr marL="457200" lvl="1" indent="0">
              <a:buNone/>
            </a:pPr>
            <a:r>
              <a:rPr lang="en-US" dirty="0"/>
              <a:t>Your self-perception as gay or straight</a:t>
            </a:r>
          </a:p>
          <a:p>
            <a:pPr marL="457200" lvl="1" indent="0">
              <a:buNone/>
            </a:pPr>
            <a:r>
              <a:rPr lang="en-US" dirty="0"/>
              <a:t>Your preferred partner’s self perception as gay or straight (supposed to be the </a:t>
            </a:r>
            <a:r>
              <a:rPr lang="en-US" dirty="0" err="1"/>
              <a:t>sae</a:t>
            </a:r>
            <a:r>
              <a:rPr lang="en-US" dirty="0"/>
              <a:t> as yours)</a:t>
            </a:r>
          </a:p>
          <a:p>
            <a:pPr marL="457200" lvl="1" indent="0">
              <a:buNone/>
            </a:pPr>
            <a:r>
              <a:rPr lang="en-US" dirty="0"/>
              <a:t>[…] the people from whom you learn about your own gender and sex (supposed to correspond to yourself in both respects)</a:t>
            </a:r>
          </a:p>
          <a:p>
            <a:pPr marL="457200" lvl="1" indent="0">
              <a:buNone/>
            </a:pPr>
            <a:r>
              <a:rPr lang="en-US" dirty="0"/>
              <a:t>Your community of cultural and political identification (supposed to correspond to your own identity)</a:t>
            </a:r>
          </a:p>
          <a:p>
            <a:pPr marL="457200" lvl="1" indent="0">
              <a:buNone/>
            </a:pPr>
            <a:r>
              <a:rPr lang="en-US" dirty="0"/>
              <a:t>[…] what is striking is the number and </a:t>
            </a:r>
            <a:r>
              <a:rPr lang="en-US" dirty="0" err="1"/>
              <a:t>diference</a:t>
            </a:r>
            <a:r>
              <a:rPr lang="en-US" dirty="0"/>
              <a:t> of the dimensions that ‘sexual identity’ is supposed to organize into a seamless and univocal whole</a:t>
            </a:r>
          </a:p>
          <a:p>
            <a:pPr marL="0" indent="0">
              <a:buNone/>
            </a:pPr>
            <a:r>
              <a:rPr lang="en-US" dirty="0"/>
              <a:t>And if it doesn’t?</a:t>
            </a:r>
          </a:p>
          <a:p>
            <a:pPr marL="0" indent="0">
              <a:buNone/>
            </a:pPr>
            <a:endParaRPr lang="en-US" dirty="0"/>
          </a:p>
        </p:txBody>
      </p:sp>
      <p:sp>
        <p:nvSpPr>
          <p:cNvPr id="4" name="Title 1">
            <a:extLst>
              <a:ext uri="{FF2B5EF4-FFF2-40B4-BE49-F238E27FC236}">
                <a16:creationId xmlns:a16="http://schemas.microsoft.com/office/drawing/2014/main" id="{3C76BA1B-1781-3145-A69A-10EE61E14DD6}"/>
              </a:ext>
            </a:extLst>
          </p:cNvPr>
          <p:cNvSpPr>
            <a:spLocks noGrp="1"/>
          </p:cNvSpPr>
          <p:nvPr>
            <p:ph type="title"/>
          </p:nvPr>
        </p:nvSpPr>
        <p:spPr/>
        <p:txBody>
          <a:bodyPr/>
          <a:lstStyle/>
          <a:p>
            <a:r>
              <a:rPr lang="en-US" dirty="0"/>
              <a:t>Sedgwick – the presumptions of identity (1993: 7)</a:t>
            </a:r>
          </a:p>
        </p:txBody>
      </p:sp>
    </p:spTree>
    <p:extLst>
      <p:ext uri="{BB962C8B-B14F-4D97-AF65-F5344CB8AC3E}">
        <p14:creationId xmlns:p14="http://schemas.microsoft.com/office/powerpoint/2010/main" val="29238413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C0112-5D08-0747-93C5-E7F616867C30}"/>
              </a:ext>
            </a:extLst>
          </p:cNvPr>
          <p:cNvSpPr>
            <a:spLocks noGrp="1"/>
          </p:cNvSpPr>
          <p:nvPr>
            <p:ph type="title"/>
          </p:nvPr>
        </p:nvSpPr>
        <p:spPr/>
        <p:txBody>
          <a:bodyPr/>
          <a:lstStyle/>
          <a:p>
            <a:r>
              <a:rPr lang="en-US" dirty="0"/>
              <a:t>So what is queer?</a:t>
            </a:r>
          </a:p>
        </p:txBody>
      </p:sp>
      <p:sp>
        <p:nvSpPr>
          <p:cNvPr id="3" name="Content Placeholder 2">
            <a:extLst>
              <a:ext uri="{FF2B5EF4-FFF2-40B4-BE49-F238E27FC236}">
                <a16:creationId xmlns:a16="http://schemas.microsoft.com/office/drawing/2014/main" id="{058AF331-5588-A747-AD58-E17B1F6A4BA2}"/>
              </a:ext>
            </a:extLst>
          </p:cNvPr>
          <p:cNvSpPr>
            <a:spLocks noGrp="1"/>
          </p:cNvSpPr>
          <p:nvPr>
            <p:ph idx="1"/>
          </p:nvPr>
        </p:nvSpPr>
        <p:spPr/>
        <p:txBody>
          <a:bodyPr>
            <a:normAutofit fontScale="92500" lnSpcReduction="10000"/>
          </a:bodyPr>
          <a:lstStyle/>
          <a:p>
            <a:pPr marL="0" indent="0">
              <a:buNone/>
            </a:pPr>
            <a:r>
              <a:rPr lang="en-GB" dirty="0"/>
              <a:t>That’s one of the things that “queer” can refer to: </a:t>
            </a:r>
            <a:r>
              <a:rPr lang="en-GB" b="1" dirty="0"/>
              <a:t>the open mesh of possibilities, gaps, overlaps, dissonances and resonances, lapses and excesses of meaning when the constituent elements of anyone’s gender, of anyone’s sexuality aren’t made (or can’t be made) to signify monolithically</a:t>
            </a:r>
            <a:r>
              <a:rPr lang="en-GB" dirty="0"/>
              <a:t>. The experimental linguistic, epistemological, representational, political adventures attaching to the very many of us who may at times be moved to describe ourselves as (among many other possibilities) pushy femmes, radical faeries, fantasists, drags, clones, </a:t>
            </a:r>
            <a:r>
              <a:rPr lang="en-GB" dirty="0" err="1"/>
              <a:t>leatherfolk</a:t>
            </a:r>
            <a:r>
              <a:rPr lang="en-GB" dirty="0"/>
              <a:t>, ladies in tuxedoes, feminist women or feminist men, masturbators, </a:t>
            </a:r>
            <a:r>
              <a:rPr lang="en-GB" dirty="0" err="1"/>
              <a:t>bulldaggers</a:t>
            </a:r>
            <a:r>
              <a:rPr lang="en-GB" dirty="0"/>
              <a:t>, divas, Snap! queens, butch bottoms, storytellers, transsexuals, aunties, wannabes, lesbian-identified men or lesbians who sleep with men, or…people able to relish, learn from, or identify with such.</a:t>
            </a:r>
          </a:p>
          <a:p>
            <a:endParaRPr lang="en-GB" dirty="0"/>
          </a:p>
          <a:p>
            <a:pPr marL="0" indent="0">
              <a:buNone/>
            </a:pPr>
            <a:endParaRPr lang="en-US" dirty="0"/>
          </a:p>
        </p:txBody>
      </p:sp>
    </p:spTree>
    <p:extLst>
      <p:ext uri="{BB962C8B-B14F-4D97-AF65-F5344CB8AC3E}">
        <p14:creationId xmlns:p14="http://schemas.microsoft.com/office/powerpoint/2010/main" val="26747821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37A28-1662-6F4A-B9CB-5A89F29381E1}"/>
              </a:ext>
            </a:extLst>
          </p:cNvPr>
          <p:cNvSpPr>
            <a:spLocks noGrp="1"/>
          </p:cNvSpPr>
          <p:nvPr>
            <p:ph type="title"/>
          </p:nvPr>
        </p:nvSpPr>
        <p:spPr>
          <a:xfrm>
            <a:off x="589560" y="856180"/>
            <a:ext cx="4560584" cy="1128068"/>
          </a:xfrm>
        </p:spPr>
        <p:txBody>
          <a:bodyPr anchor="ctr">
            <a:normAutofit/>
          </a:bodyPr>
          <a:lstStyle/>
          <a:p>
            <a:r>
              <a:rPr lang="en-US" sz="3700"/>
              <a:t>Sedgwick main argument</a:t>
            </a:r>
          </a:p>
        </p:txBody>
      </p:sp>
      <p:sp>
        <p:nvSpPr>
          <p:cNvPr id="3" name="Content Placeholder 2">
            <a:extLst>
              <a:ext uri="{FF2B5EF4-FFF2-40B4-BE49-F238E27FC236}">
                <a16:creationId xmlns:a16="http://schemas.microsoft.com/office/drawing/2014/main" id="{270B4FE9-A691-B243-A8E1-2BBA7C7AC273}"/>
              </a:ext>
            </a:extLst>
          </p:cNvPr>
          <p:cNvSpPr>
            <a:spLocks noGrp="1"/>
          </p:cNvSpPr>
          <p:nvPr>
            <p:ph idx="1"/>
          </p:nvPr>
        </p:nvSpPr>
        <p:spPr>
          <a:xfrm>
            <a:off x="590719" y="2330505"/>
            <a:ext cx="4559425" cy="3979585"/>
          </a:xfrm>
        </p:spPr>
        <p:txBody>
          <a:bodyPr anchor="ctr">
            <a:normAutofit/>
          </a:bodyPr>
          <a:lstStyle/>
          <a:p>
            <a:pPr marL="0" indent="0">
              <a:buNone/>
            </a:pPr>
            <a:r>
              <a:rPr lang="en-GB" sz="2000"/>
              <a:t>an understanding of virtually any aspect of Western culture must be, not merely incomplete, but damaged in its central substance to the degree </a:t>
            </a:r>
            <a:r>
              <a:rPr lang="en-GB" sz="2000" b="1"/>
              <a:t>that it does not incorporate a critical analysis of modern homo/heterosexual definition</a:t>
            </a:r>
            <a:r>
              <a:rPr lang="en-GB" sz="2000"/>
              <a:t>” (1), an operation that “intersects every issue of power and gender” and “transforms the other languages and relations by which we know” (3).</a:t>
            </a:r>
            <a:endParaRPr lang="en-US" sz="2000"/>
          </a:p>
        </p:txBody>
      </p:sp>
      <p:pic>
        <p:nvPicPr>
          <p:cNvPr id="4" name="Picture 2">
            <a:extLst>
              <a:ext uri="{FF2B5EF4-FFF2-40B4-BE49-F238E27FC236}">
                <a16:creationId xmlns:a16="http://schemas.microsoft.com/office/drawing/2014/main" id="{F9FE4F0B-E778-0740-975C-2F40A37B21F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062"/>
          <a:stretch/>
        </p:blipFill>
        <p:spPr bwMode="auto">
          <a:xfrm>
            <a:off x="5977788" y="799352"/>
            <a:ext cx="5425410" cy="5259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52365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690E6-1E4D-414C-A9E8-54E260D238A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9867E54-3F3C-4943-B0EA-4EB9D630F654}"/>
              </a:ext>
            </a:extLst>
          </p:cNvPr>
          <p:cNvSpPr>
            <a:spLocks noGrp="1"/>
          </p:cNvSpPr>
          <p:nvPr>
            <p:ph idx="1"/>
          </p:nvPr>
        </p:nvSpPr>
        <p:spPr/>
        <p:txBody>
          <a:bodyPr/>
          <a:lstStyle/>
          <a:p>
            <a:r>
              <a:rPr lang="en-GB" dirty="0"/>
              <a:t>Sedgwick didn’t greatly revise the </a:t>
            </a:r>
            <a:r>
              <a:rPr lang="en-GB" i="1" dirty="0"/>
              <a:t>history</a:t>
            </a:r>
            <a:r>
              <a:rPr lang="en-GB" dirty="0"/>
              <a:t> of that process of definition from about 1890 to 1990, the period David Halperin has called “one hundred years of homosexuality,” of same-sex sexual attraction conceived, as Michel Foucault had emphasized, as a way of being a person—a species, a human natural kind—in the sociocultural and interpersonal fields of eroticism and sex in which “one particular sexuality was distinctively constituted </a:t>
            </a:r>
            <a:r>
              <a:rPr lang="en-GB" i="1" dirty="0" err="1"/>
              <a:t>as</a:t>
            </a:r>
            <a:r>
              <a:rPr lang="en-GB" dirty="0" err="1"/>
              <a:t>secrecy</a:t>
            </a:r>
            <a:r>
              <a:rPr lang="en-GB" dirty="0"/>
              <a:t>” (73)</a:t>
            </a:r>
            <a:endParaRPr lang="en-US" dirty="0"/>
          </a:p>
        </p:txBody>
      </p:sp>
    </p:spTree>
    <p:extLst>
      <p:ext uri="{BB962C8B-B14F-4D97-AF65-F5344CB8AC3E}">
        <p14:creationId xmlns:p14="http://schemas.microsoft.com/office/powerpoint/2010/main" val="21058638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3078" name="Straight Connector 72">
            <a:extLst>
              <a:ext uri="{FF2B5EF4-FFF2-40B4-BE49-F238E27FC236}">
                <a16:creationId xmlns:a16="http://schemas.microsoft.com/office/drawing/2014/main" id="{99AE2756-0FC4-4155-83E7-58AAAB63E75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65689" y="477749"/>
            <a:ext cx="0" cy="3657600"/>
          </a:xfrm>
          <a:prstGeom prst="line">
            <a:avLst/>
          </a:prstGeom>
          <a:ln w="101600" cmpd="dbl">
            <a:solidFill>
              <a:srgbClr val="595959"/>
            </a:solidFill>
          </a:ln>
        </p:spPr>
        <p:style>
          <a:lnRef idx="1">
            <a:schemeClr val="accent1"/>
          </a:lnRef>
          <a:fillRef idx="0">
            <a:schemeClr val="accent1"/>
          </a:fillRef>
          <a:effectRef idx="0">
            <a:schemeClr val="accent1"/>
          </a:effectRef>
          <a:fontRef idx="minor">
            <a:schemeClr val="tx1"/>
          </a:fontRef>
        </p:style>
      </p:cxnSp>
      <p:sp>
        <p:nvSpPr>
          <p:cNvPr id="3079" name="Rectangle 74">
            <a:extLst>
              <a:ext uri="{FF2B5EF4-FFF2-40B4-BE49-F238E27FC236}">
                <a16:creationId xmlns:a16="http://schemas.microsoft.com/office/drawing/2014/main" id="{247AB924-1B87-43FC-B7C7-B112D5C51A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78068" y="4633546"/>
            <a:ext cx="11438793" cy="1844256"/>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itle 4">
            <a:extLst>
              <a:ext uri="{FF2B5EF4-FFF2-40B4-BE49-F238E27FC236}">
                <a16:creationId xmlns:a16="http://schemas.microsoft.com/office/drawing/2014/main" id="{92961528-7348-0540-8689-6F9E59B79DA8}"/>
              </a:ext>
            </a:extLst>
          </p:cNvPr>
          <p:cNvSpPr>
            <a:spLocks noGrp="1"/>
          </p:cNvSpPr>
          <p:nvPr>
            <p:ph type="title"/>
          </p:nvPr>
        </p:nvSpPr>
        <p:spPr>
          <a:xfrm>
            <a:off x="527538" y="4756638"/>
            <a:ext cx="11139854" cy="930447"/>
          </a:xfrm>
        </p:spPr>
        <p:txBody>
          <a:bodyPr vert="horz" lIns="91440" tIns="45720" rIns="91440" bIns="45720" rtlCol="0" anchor="b">
            <a:normAutofit/>
          </a:bodyPr>
          <a:lstStyle/>
          <a:p>
            <a:pPr algn="ctr"/>
            <a:r>
              <a:rPr lang="en-US" sz="5400" dirty="0">
                <a:solidFill>
                  <a:srgbClr val="FFFFFF"/>
                </a:solidFill>
              </a:rPr>
              <a:t>Eve </a:t>
            </a:r>
            <a:r>
              <a:rPr lang="en-US" sz="5400" dirty="0" err="1">
                <a:solidFill>
                  <a:srgbClr val="FFFFFF"/>
                </a:solidFill>
              </a:rPr>
              <a:t>Kosofsky</a:t>
            </a:r>
            <a:r>
              <a:rPr lang="en-US" sz="5400" dirty="0">
                <a:solidFill>
                  <a:srgbClr val="FFFFFF"/>
                </a:solidFill>
              </a:rPr>
              <a:t> Sedgwick: 1950 - 2009</a:t>
            </a:r>
          </a:p>
        </p:txBody>
      </p:sp>
      <p:pic>
        <p:nvPicPr>
          <p:cNvPr id="4" name="Picture 2" descr="Emily Apter on Eve Kosofsky Sedgwick - Artforum International">
            <a:extLst>
              <a:ext uri="{FF2B5EF4-FFF2-40B4-BE49-F238E27FC236}">
                <a16:creationId xmlns:a16="http://schemas.microsoft.com/office/drawing/2014/main" id="{14B6EEDE-33CC-7448-982B-E7F9956F808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43666" y="307731"/>
            <a:ext cx="2778357" cy="3997637"/>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Tendencies by Eve Kosofsky Sedgwick">
            <a:extLst>
              <a:ext uri="{FF2B5EF4-FFF2-40B4-BE49-F238E27FC236}">
                <a16:creationId xmlns:a16="http://schemas.microsoft.com/office/drawing/2014/main" id="{B9FCD23D-4A84-F14E-97E4-B6C16010F725}"/>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385729" y="589887"/>
            <a:ext cx="3433324" cy="3433324"/>
          </a:xfrm>
          <a:prstGeom prst="rect">
            <a:avLst/>
          </a:prstGeom>
          <a:noFill/>
          <a:extLst>
            <a:ext uri="{909E8E84-426E-40DD-AFC4-6F175D3DCCD1}">
              <a14:hiddenFill xmlns:a14="http://schemas.microsoft.com/office/drawing/2010/main">
                <a:solidFill>
                  <a:srgbClr val="FFFFFF"/>
                </a:solidFill>
              </a14:hiddenFill>
            </a:ext>
          </a:extLst>
        </p:spPr>
      </p:pic>
      <p:cxnSp>
        <p:nvCxnSpPr>
          <p:cNvPr id="3080" name="Straight Connector 76">
            <a:extLst>
              <a:ext uri="{FF2B5EF4-FFF2-40B4-BE49-F238E27FC236}">
                <a16:creationId xmlns:a16="http://schemas.microsoft.com/office/drawing/2014/main" id="{818DC98F-4057-4645-B948-F604F39A9CF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53400" y="477749"/>
            <a:ext cx="0" cy="3657600"/>
          </a:xfrm>
          <a:prstGeom prst="line">
            <a:avLst/>
          </a:prstGeom>
          <a:ln w="101600" cmpd="dbl">
            <a:solidFill>
              <a:srgbClr val="595959"/>
            </a:solidFill>
          </a:ln>
        </p:spPr>
        <p:style>
          <a:lnRef idx="1">
            <a:schemeClr val="accent1"/>
          </a:lnRef>
          <a:fillRef idx="0">
            <a:schemeClr val="accent1"/>
          </a:fillRef>
          <a:effectRef idx="0">
            <a:schemeClr val="accent1"/>
          </a:effectRef>
          <a:fontRef idx="minor">
            <a:schemeClr val="tx1"/>
          </a:fontRef>
        </p:style>
      </p:cxnSp>
      <p:pic>
        <p:nvPicPr>
          <p:cNvPr id="3074" name="Picture 2" descr="Amazon.fr - Epistemology of the Closet - Sedgwick, Eve Kosofsky - Livres">
            <a:extLst>
              <a:ext uri="{FF2B5EF4-FFF2-40B4-BE49-F238E27FC236}">
                <a16:creationId xmlns:a16="http://schemas.microsoft.com/office/drawing/2014/main" id="{779FB288-8545-F643-9C4D-809EF4255BDF}"/>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842463" y="330045"/>
            <a:ext cx="2638440" cy="3997637"/>
          </a:xfrm>
          <a:prstGeom prst="rect">
            <a:avLst/>
          </a:prstGeom>
          <a:noFill/>
          <a:extLst>
            <a:ext uri="{909E8E84-426E-40DD-AFC4-6F175D3DCCD1}">
              <a14:hiddenFill xmlns:a14="http://schemas.microsoft.com/office/drawing/2010/main">
                <a:solidFill>
                  <a:srgbClr val="FFFFFF"/>
                </a:solidFill>
              </a14:hiddenFill>
            </a:ext>
          </a:extLst>
        </p:spPr>
      </p:pic>
      <p:cxnSp>
        <p:nvCxnSpPr>
          <p:cNvPr id="3081" name="Straight Connector 78">
            <a:extLst>
              <a:ext uri="{FF2B5EF4-FFF2-40B4-BE49-F238E27FC236}">
                <a16:creationId xmlns:a16="http://schemas.microsoft.com/office/drawing/2014/main" id="{DAD2B705-4A9B-408D-AA80-4F41045E09D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209800" y="5738691"/>
            <a:ext cx="777240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67230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D53928F-5372-8141-95E1-67A14744E3F8}"/>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2800" kern="1200" dirty="0">
                <a:solidFill>
                  <a:srgbClr val="FFFFFF"/>
                </a:solidFill>
                <a:latin typeface="+mj-lt"/>
                <a:ea typeface="+mj-ea"/>
                <a:cs typeface="+mj-cs"/>
              </a:rPr>
              <a:t>Eve </a:t>
            </a:r>
            <a:r>
              <a:rPr lang="en-US" sz="2800" kern="1200" dirty="0" err="1">
                <a:solidFill>
                  <a:srgbClr val="FFFFFF"/>
                </a:solidFill>
                <a:latin typeface="+mj-lt"/>
                <a:ea typeface="+mj-ea"/>
                <a:cs typeface="+mj-cs"/>
              </a:rPr>
              <a:t>Kofosky</a:t>
            </a:r>
            <a:r>
              <a:rPr lang="en-US" sz="2800" kern="1200" dirty="0">
                <a:solidFill>
                  <a:srgbClr val="FFFFFF"/>
                </a:solidFill>
                <a:latin typeface="+mj-lt"/>
                <a:ea typeface="+mj-ea"/>
                <a:cs typeface="+mj-cs"/>
              </a:rPr>
              <a:t> Sedgwick: </a:t>
            </a:r>
            <a:br>
              <a:rPr lang="en-US" sz="2800" kern="1200" dirty="0">
                <a:solidFill>
                  <a:srgbClr val="FFFFFF"/>
                </a:solidFill>
                <a:latin typeface="+mj-lt"/>
                <a:ea typeface="+mj-ea"/>
                <a:cs typeface="+mj-cs"/>
              </a:rPr>
            </a:br>
            <a:r>
              <a:rPr lang="en-US" sz="2800" kern="1200" dirty="0">
                <a:solidFill>
                  <a:srgbClr val="FFFFFF"/>
                </a:solidFill>
                <a:latin typeface="+mj-lt"/>
                <a:ea typeface="+mj-ea"/>
                <a:cs typeface="+mj-cs"/>
              </a:rPr>
              <a:t>Queer as disarticulation / disidentification (1993: 5)</a:t>
            </a:r>
          </a:p>
        </p:txBody>
      </p:sp>
      <p:pic>
        <p:nvPicPr>
          <p:cNvPr id="4" name="Picture 3" descr="Text, letter&#10;&#10;Description automatically generated">
            <a:extLst>
              <a:ext uri="{FF2B5EF4-FFF2-40B4-BE49-F238E27FC236}">
                <a16:creationId xmlns:a16="http://schemas.microsoft.com/office/drawing/2014/main" id="{97E9DD6A-04F1-E84A-B4F1-A07F8B165C08}"/>
              </a:ext>
            </a:extLst>
          </p:cNvPr>
          <p:cNvPicPr>
            <a:picLocks noChangeAspect="1"/>
          </p:cNvPicPr>
          <p:nvPr/>
        </p:nvPicPr>
        <p:blipFill>
          <a:blip r:embed="rId2"/>
          <a:stretch>
            <a:fillRect/>
          </a:stretch>
        </p:blipFill>
        <p:spPr>
          <a:xfrm>
            <a:off x="4777316" y="935928"/>
            <a:ext cx="6780700" cy="4983814"/>
          </a:xfrm>
          <a:prstGeom prst="rect">
            <a:avLst/>
          </a:prstGeom>
        </p:spPr>
      </p:pic>
    </p:spTree>
    <p:extLst>
      <p:ext uri="{BB962C8B-B14F-4D97-AF65-F5344CB8AC3E}">
        <p14:creationId xmlns:p14="http://schemas.microsoft.com/office/powerpoint/2010/main" val="37230002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59D33-3395-1840-8612-BC998D407ECD}"/>
              </a:ext>
            </a:extLst>
          </p:cNvPr>
          <p:cNvSpPr>
            <a:spLocks noGrp="1"/>
          </p:cNvSpPr>
          <p:nvPr>
            <p:ph type="title"/>
          </p:nvPr>
        </p:nvSpPr>
        <p:spPr/>
        <p:txBody>
          <a:bodyPr/>
          <a:lstStyle/>
          <a:p>
            <a:r>
              <a:rPr lang="en-US" dirty="0"/>
              <a:t>Sedgwick: Resisting the ‘unanimity’ of family (1993: 6)</a:t>
            </a:r>
          </a:p>
        </p:txBody>
      </p:sp>
      <p:sp>
        <p:nvSpPr>
          <p:cNvPr id="3" name="Content Placeholder 2">
            <a:extLst>
              <a:ext uri="{FF2B5EF4-FFF2-40B4-BE49-F238E27FC236}">
                <a16:creationId xmlns:a16="http://schemas.microsoft.com/office/drawing/2014/main" id="{FF2CFCE4-D0BA-4F4F-B5D0-0EEAB114F83D}"/>
              </a:ext>
            </a:extLst>
          </p:cNvPr>
          <p:cNvSpPr>
            <a:spLocks noGrp="1"/>
          </p:cNvSpPr>
          <p:nvPr>
            <p:ph idx="1"/>
          </p:nvPr>
        </p:nvSpPr>
        <p:spPr/>
        <p:txBody>
          <a:bodyPr>
            <a:normAutofit/>
          </a:bodyPr>
          <a:lstStyle/>
          <a:p>
            <a:pPr marL="0" indent="0">
              <a:buNone/>
            </a:pPr>
            <a:r>
              <a:rPr lang="en-GB" dirty="0"/>
              <a:t>Looking at my own life, I see that— probably like most people—I have valued and pursued these various elements of family identity to quite differing degrees (e.g., no use at all for worship, much need of companionship). But what’s been consistent in this particular life is an interest in not letting very many of these dimensions line up directly with each other at one time. I see it’s been a ruling intuition for me that the most productive strategy (intellectually, emotionally) might be, whenever possible, to disarticulate them one from another, to disengage them—the bonds of blood, of law, of habitation, of privacy, of companionship and succour— from the lockstep of their unanimity in the system called “family.”</a:t>
            </a:r>
          </a:p>
          <a:p>
            <a:endParaRPr lang="en-GB" dirty="0"/>
          </a:p>
          <a:p>
            <a:pPr marL="0" indent="0">
              <a:buNone/>
            </a:pPr>
            <a:endParaRPr lang="en-US" dirty="0"/>
          </a:p>
        </p:txBody>
      </p:sp>
    </p:spTree>
    <p:extLst>
      <p:ext uri="{BB962C8B-B14F-4D97-AF65-F5344CB8AC3E}">
        <p14:creationId xmlns:p14="http://schemas.microsoft.com/office/powerpoint/2010/main" val="8139344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52ABE3FF-D2BF-EA4F-A316-B0F482A53796}"/>
              </a:ext>
            </a:extLst>
          </p:cNvPr>
          <p:cNvGraphicFramePr>
            <a:graphicFrameLocks noGrp="1"/>
          </p:cNvGraphicFramePr>
          <p:nvPr>
            <p:ph idx="1"/>
            <p:extLst>
              <p:ext uri="{D42A27DB-BD31-4B8C-83A1-F6EECF244321}">
                <p14:modId xmlns:p14="http://schemas.microsoft.com/office/powerpoint/2010/main" val="2880915194"/>
              </p:ext>
            </p:extLst>
          </p:nvPr>
        </p:nvGraphicFramePr>
        <p:xfrm>
          <a:off x="797169" y="411480"/>
          <a:ext cx="10767647" cy="5642484"/>
        </p:xfrm>
        <a:graphic>
          <a:graphicData uri="http://schemas.openxmlformats.org/drawingml/2006/table">
            <a:tbl>
              <a:tblPr/>
              <a:tblGrid>
                <a:gridCol w="4407877">
                  <a:extLst>
                    <a:ext uri="{9D8B030D-6E8A-4147-A177-3AD203B41FA5}">
                      <a16:colId xmlns:a16="http://schemas.microsoft.com/office/drawing/2014/main" val="2381297752"/>
                    </a:ext>
                  </a:extLst>
                </a:gridCol>
                <a:gridCol w="6359770">
                  <a:extLst>
                    <a:ext uri="{9D8B030D-6E8A-4147-A177-3AD203B41FA5}">
                      <a16:colId xmlns:a16="http://schemas.microsoft.com/office/drawing/2014/main" val="1885257432"/>
                    </a:ext>
                  </a:extLst>
                </a:gridCol>
              </a:tblGrid>
              <a:tr h="775230">
                <a:tc>
                  <a:txBody>
                    <a:bodyPr/>
                    <a:lstStyle/>
                    <a:p>
                      <a:r>
                        <a:rPr lang="en-GB" sz="1800">
                          <a:solidFill>
                            <a:srgbClr val="000000"/>
                          </a:solidFill>
                          <a:effectLst/>
                          <a:latin typeface="Times New Roman" panose="02020603050405020304" pitchFamily="18" charset="0"/>
                        </a:rPr>
                        <a:t>Poppy Arkell Russell, Charlotte Beatwell, Isabelle Brent</a:t>
                      </a:r>
                      <a:endParaRPr lang="en-GB" sz="1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800" dirty="0">
                          <a:solidFill>
                            <a:srgbClr val="000000"/>
                          </a:solidFill>
                          <a:effectLst/>
                          <a:latin typeface="Times New Roman" panose="02020603050405020304" pitchFamily="18" charset="0"/>
                        </a:rPr>
                        <a:t>Foucault, Michel, ‘Method’ in</a:t>
                      </a:r>
                      <a:r>
                        <a:rPr lang="en-GB" sz="1800" i="1" dirty="0">
                          <a:solidFill>
                            <a:srgbClr val="000000"/>
                          </a:solidFill>
                          <a:effectLst/>
                          <a:latin typeface="Times New Roman" panose="02020603050405020304" pitchFamily="18" charset="0"/>
                        </a:rPr>
                        <a:t> The History of Sexuality, Volume </a:t>
                      </a:r>
                      <a:r>
                        <a:rPr lang="en-GB" sz="1800" dirty="0">
                          <a:solidFill>
                            <a:srgbClr val="000000"/>
                          </a:solidFill>
                          <a:effectLst/>
                          <a:latin typeface="Times New Roman" panose="02020603050405020304" pitchFamily="18" charset="0"/>
                        </a:rPr>
                        <a:t>1, trans. Robert Hurley (Harmondsworth: Penguin, 1981),</a:t>
                      </a:r>
                      <a:r>
                        <a:rPr lang="en-GB" sz="1800" i="1" dirty="0">
                          <a:solidFill>
                            <a:srgbClr val="000000"/>
                          </a:solidFill>
                          <a:effectLst/>
                          <a:latin typeface="Times New Roman" panose="02020603050405020304" pitchFamily="18" charset="0"/>
                        </a:rPr>
                        <a:t> </a:t>
                      </a:r>
                      <a:r>
                        <a:rPr lang="en-GB" sz="1800" dirty="0">
                          <a:solidFill>
                            <a:srgbClr val="000000"/>
                          </a:solidFill>
                          <a:effectLst/>
                          <a:latin typeface="Times New Roman" panose="02020603050405020304" pitchFamily="18" charset="0"/>
                        </a:rPr>
                        <a:t>pp.92–98.</a:t>
                      </a:r>
                      <a:endParaRPr lang="en-GB"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1279334"/>
                  </a:ext>
                </a:extLst>
              </a:tr>
              <a:tr h="1033640">
                <a:tc>
                  <a:txBody>
                    <a:bodyPr/>
                    <a:lstStyle/>
                    <a:p>
                      <a:r>
                        <a:rPr lang="en-GB" sz="1800">
                          <a:solidFill>
                            <a:srgbClr val="000000"/>
                          </a:solidFill>
                          <a:effectLst/>
                          <a:latin typeface="Times New Roman" panose="02020603050405020304" pitchFamily="18" charset="0"/>
                        </a:rPr>
                        <a:t>Anna Broadbridge, Zoe Cox, Molly Donnelly</a:t>
                      </a:r>
                      <a:endParaRPr lang="en-GB" sz="1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800">
                          <a:solidFill>
                            <a:srgbClr val="000000"/>
                          </a:solidFill>
                          <a:effectLst/>
                          <a:latin typeface="Times New Roman" panose="02020603050405020304" pitchFamily="18" charset="0"/>
                        </a:rPr>
                        <a:t>Julian Jackson, "Introduction" in </a:t>
                      </a:r>
                      <a:r>
                        <a:rPr lang="en-GB" sz="1800" i="1">
                          <a:solidFill>
                            <a:srgbClr val="000000"/>
                          </a:solidFill>
                          <a:effectLst/>
                          <a:latin typeface="Times New Roman" panose="02020603050405020304" pitchFamily="18" charset="0"/>
                        </a:rPr>
                        <a:t>Living In Arcadia: Homosexuality, Politics, and Morality In France From the Liberation to AIDS, </a:t>
                      </a:r>
                      <a:r>
                        <a:rPr lang="en-GB" sz="1800">
                          <a:solidFill>
                            <a:srgbClr val="000000"/>
                          </a:solidFill>
                          <a:effectLst/>
                          <a:latin typeface="Times New Roman" panose="02020603050405020304" pitchFamily="18" charset="0"/>
                        </a:rPr>
                        <a:t>Chicago, University of Chicago Press, 2009, pp.1–15.</a:t>
                      </a:r>
                      <a:endParaRPr lang="en-GB" sz="1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66224787"/>
                  </a:ext>
                </a:extLst>
              </a:tr>
              <a:tr h="775230">
                <a:tc>
                  <a:txBody>
                    <a:bodyPr/>
                    <a:lstStyle/>
                    <a:p>
                      <a:r>
                        <a:rPr lang="en-GB" sz="1800">
                          <a:solidFill>
                            <a:srgbClr val="000000"/>
                          </a:solidFill>
                          <a:effectLst/>
                          <a:latin typeface="Times New Roman" panose="02020603050405020304" pitchFamily="18" charset="0"/>
                        </a:rPr>
                        <a:t>Grace Caddy, Eisha Ghuman, Kenza Rashid</a:t>
                      </a:r>
                      <a:endParaRPr lang="en-GB" sz="1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800" u="sng">
                          <a:solidFill>
                            <a:srgbClr val="000000"/>
                          </a:solidFill>
                          <a:effectLst/>
                          <a:latin typeface="Times New Roman" panose="02020603050405020304" pitchFamily="18" charset="0"/>
                          <a:hlinkClick r:id="rId2"/>
                        </a:rPr>
                        <a:t>Eve Kosofsky Sedgwick, "Introduction: axiomatic' in </a:t>
                      </a:r>
                      <a:r>
                        <a:rPr lang="en-GB" sz="1800" i="1" u="sng">
                          <a:solidFill>
                            <a:srgbClr val="000000"/>
                          </a:solidFill>
                          <a:effectLst/>
                          <a:latin typeface="Times New Roman" panose="02020603050405020304" pitchFamily="18" charset="0"/>
                          <a:hlinkClick r:id="rId2"/>
                        </a:rPr>
                        <a:t>Epistemology of the closet</a:t>
                      </a:r>
                      <a:r>
                        <a:rPr lang="en-GB" sz="1800" u="sng">
                          <a:solidFill>
                            <a:srgbClr val="000000"/>
                          </a:solidFill>
                          <a:effectLst/>
                          <a:latin typeface="Times New Roman" panose="02020603050405020304" pitchFamily="18" charset="0"/>
                          <a:hlinkClick r:id="rId2"/>
                        </a:rPr>
                        <a:t>(University of California Press, 2008), pp.2 - 11.</a:t>
                      </a:r>
                      <a:endParaRPr lang="en-GB" sz="1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84327838"/>
                  </a:ext>
                </a:extLst>
              </a:tr>
              <a:tr h="775230">
                <a:tc>
                  <a:txBody>
                    <a:bodyPr/>
                    <a:lstStyle/>
                    <a:p>
                      <a:r>
                        <a:rPr lang="en-GB" sz="1800">
                          <a:solidFill>
                            <a:srgbClr val="000000"/>
                          </a:solidFill>
                          <a:effectLst/>
                          <a:latin typeface="Times New Roman" panose="02020603050405020304" pitchFamily="18" charset="0"/>
                        </a:rPr>
                        <a:t>Naomi Eden, Mathilda Huscroft, Amy Johnson</a:t>
                      </a:r>
                      <a:endParaRPr lang="en-GB" sz="1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800">
                          <a:solidFill>
                            <a:srgbClr val="000000"/>
                          </a:solidFill>
                          <a:effectLst/>
                          <a:latin typeface="Times New Roman" panose="02020603050405020304" pitchFamily="18" charset="0"/>
                        </a:rPr>
                        <a:t>David L. Eng, Judith Halberstam, and José Esteban Munoz, “What’s Queer about Queer Studies Now?, special issue, </a:t>
                      </a:r>
                      <a:r>
                        <a:rPr lang="en-GB" sz="1800" i="1">
                          <a:effectLst/>
                          <a:latin typeface="Calibri" panose="020F0502020204030204" pitchFamily="34" charset="0"/>
                        </a:rPr>
                        <a:t>Social Text, </a:t>
                      </a:r>
                      <a:r>
                        <a:rPr lang="en-GB" sz="1800">
                          <a:effectLst/>
                          <a:latin typeface="Calibri" panose="020F0502020204030204" pitchFamily="34" charset="0"/>
                        </a:rPr>
                        <a:t>84–85</a:t>
                      </a:r>
                      <a:r>
                        <a:rPr lang="en-GB" sz="1800" i="1">
                          <a:effectLst/>
                          <a:latin typeface="Calibri" panose="020F0502020204030204" pitchFamily="34" charset="0"/>
                        </a:rPr>
                        <a:t>,</a:t>
                      </a:r>
                      <a:r>
                        <a:rPr lang="en-GB" sz="1800">
                          <a:effectLst/>
                          <a:latin typeface="Calibri" panose="020F0502020204030204" pitchFamily="34" charset="0"/>
                        </a:rPr>
                        <a:t> (2005), pp.1–15.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6803252"/>
                  </a:ext>
                </a:extLst>
              </a:tr>
              <a:tr h="775230">
                <a:tc>
                  <a:txBody>
                    <a:bodyPr/>
                    <a:lstStyle/>
                    <a:p>
                      <a:r>
                        <a:rPr lang="en-GB" sz="1800">
                          <a:solidFill>
                            <a:srgbClr val="000000"/>
                          </a:solidFill>
                          <a:effectLst/>
                          <a:latin typeface="Times New Roman" panose="02020603050405020304" pitchFamily="18" charset="0"/>
                        </a:rPr>
                        <a:t>Nancy Hamer-Nickells, Maisy Larney, Zara Lees</a:t>
                      </a:r>
                      <a:endParaRPr lang="en-GB" sz="1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800" dirty="0" err="1">
                          <a:solidFill>
                            <a:srgbClr val="000000"/>
                          </a:solidFill>
                          <a:effectLst/>
                          <a:latin typeface="Times New Roman" panose="02020603050405020304" pitchFamily="18" charset="0"/>
                        </a:rPr>
                        <a:t>Bourdeau</a:t>
                      </a:r>
                      <a:r>
                        <a:rPr lang="en-GB" sz="1800" dirty="0">
                          <a:solidFill>
                            <a:srgbClr val="000000"/>
                          </a:solidFill>
                          <a:effectLst/>
                          <a:latin typeface="Times New Roman" panose="02020603050405020304" pitchFamily="18" charset="0"/>
                        </a:rPr>
                        <a:t> and Capps, </a:t>
                      </a:r>
                      <a:r>
                        <a:rPr lang="en-GB" sz="1800" dirty="0" err="1">
                          <a:solidFill>
                            <a:srgbClr val="000000"/>
                          </a:solidFill>
                          <a:effectLst/>
                          <a:latin typeface="Times New Roman" panose="02020603050405020304" pitchFamily="18" charset="0"/>
                        </a:rPr>
                        <a:t>Revisting</a:t>
                      </a:r>
                      <a:r>
                        <a:rPr lang="en-GB" sz="1800" dirty="0">
                          <a:solidFill>
                            <a:srgbClr val="000000"/>
                          </a:solidFill>
                          <a:effectLst/>
                          <a:latin typeface="Times New Roman" panose="02020603050405020304" pitchFamily="18" charset="0"/>
                        </a:rPr>
                        <a:t> Sites of Rawness, Queerness, and Vulnerability, in Revisiting HIV/AIDS in French Culture (London: Lexington Books, 2022), pp.1–15. </a:t>
                      </a:r>
                      <a:endParaRPr lang="en-GB"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4675167"/>
                  </a:ext>
                </a:extLst>
              </a:tr>
              <a:tr h="637234">
                <a:tc>
                  <a:txBody>
                    <a:bodyPr/>
                    <a:lstStyle/>
                    <a:p>
                      <a:r>
                        <a:rPr lang="en-GB" sz="1800" dirty="0">
                          <a:solidFill>
                            <a:srgbClr val="000000"/>
                          </a:solidFill>
                          <a:effectLst/>
                          <a:latin typeface="Times New Roman" panose="02020603050405020304" pitchFamily="18" charset="0"/>
                        </a:rPr>
                        <a:t>Lucy </a:t>
                      </a:r>
                      <a:r>
                        <a:rPr lang="en-GB" sz="1800" dirty="0" err="1">
                          <a:solidFill>
                            <a:srgbClr val="000000"/>
                          </a:solidFill>
                          <a:effectLst/>
                          <a:latin typeface="Times New Roman" panose="02020603050405020304" pitchFamily="18" charset="0"/>
                        </a:rPr>
                        <a:t>Lightfood</a:t>
                      </a:r>
                      <a:r>
                        <a:rPr lang="en-GB" sz="1800" dirty="0">
                          <a:solidFill>
                            <a:srgbClr val="000000"/>
                          </a:solidFill>
                          <a:effectLst/>
                          <a:latin typeface="Times New Roman" panose="02020603050405020304" pitchFamily="18" charset="0"/>
                        </a:rPr>
                        <a:t>, Katherine Llyod, Anna Lofts</a:t>
                      </a:r>
                      <a:endParaRPr lang="en-GB"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800" u="none" strike="noStrike" dirty="0">
                          <a:solidFill>
                            <a:srgbClr val="000000"/>
                          </a:solidFill>
                          <a:effectLst/>
                          <a:latin typeface="Times New Roman" panose="02020603050405020304" pitchFamily="18" charset="0"/>
                          <a:hlinkClick r:id="rId3" tooltip="https://qmplus.qmul.ac.uk/mod/resource/view.php?id=1534253"/>
                        </a:rPr>
                        <a:t>Claire Ernst, ‘Act Up Paris French Politics and Society’, Vol. 15, No. 4 (Fall 1997), pp. </a:t>
                      </a:r>
                      <a:r>
                        <a:rPr lang="en-GB" sz="1800" u="none" strike="noStrike">
                          <a:solidFill>
                            <a:srgbClr val="000000"/>
                          </a:solidFill>
                          <a:effectLst/>
                          <a:latin typeface="Times New Roman" panose="02020603050405020304" pitchFamily="18" charset="0"/>
                          <a:hlinkClick r:id="rId3" tooltip="https://qmplus.qmul.ac.uk/mod/resource/view.php?id=1534253"/>
                        </a:rPr>
                        <a:t>22-31</a:t>
                      </a:r>
                      <a:r>
                        <a:rPr lang="en-GB" sz="1800">
                          <a:solidFill>
                            <a:srgbClr val="000000"/>
                          </a:solidFill>
                          <a:effectLst/>
                          <a:latin typeface="Times New Roman" panose="02020603050405020304" pitchFamily="18" charset="0"/>
                        </a:rPr>
                        <a:t>.</a:t>
                      </a:r>
                      <a:endParaRPr lang="en-GB" sz="1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11672271"/>
                  </a:ext>
                </a:extLst>
              </a:tr>
              <a:tr h="775230">
                <a:tc>
                  <a:txBody>
                    <a:bodyPr/>
                    <a:lstStyle/>
                    <a:p>
                      <a:r>
                        <a:rPr lang="en-GB" sz="1800" dirty="0">
                          <a:solidFill>
                            <a:srgbClr val="000000"/>
                          </a:solidFill>
                          <a:effectLst/>
                          <a:latin typeface="Times New Roman" panose="02020603050405020304" pitchFamily="18" charset="0"/>
                        </a:rPr>
                        <a:t>Poppy McLean-Inglis, Hannah Salmeron Gough, </a:t>
                      </a:r>
                      <a:r>
                        <a:rPr lang="en-GB" sz="1800" dirty="0" err="1">
                          <a:solidFill>
                            <a:srgbClr val="000000"/>
                          </a:solidFill>
                          <a:effectLst/>
                          <a:latin typeface="Times New Roman" panose="02020603050405020304" pitchFamily="18" charset="0"/>
                        </a:rPr>
                        <a:t>Elenor</a:t>
                      </a:r>
                      <a:r>
                        <a:rPr lang="en-GB" sz="1800" dirty="0">
                          <a:solidFill>
                            <a:srgbClr val="000000"/>
                          </a:solidFill>
                          <a:effectLst/>
                          <a:latin typeface="Times New Roman" panose="02020603050405020304" pitchFamily="18" charset="0"/>
                        </a:rPr>
                        <a:t> Wilson</a:t>
                      </a:r>
                      <a:endParaRPr lang="en-GB"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800" dirty="0" err="1">
                          <a:solidFill>
                            <a:srgbClr val="000000"/>
                          </a:solidFill>
                          <a:effectLst/>
                          <a:latin typeface="Times New Roman" panose="02020603050405020304" pitchFamily="18" charset="0"/>
                        </a:rPr>
                        <a:t>Bersani</a:t>
                      </a:r>
                      <a:r>
                        <a:rPr lang="en-GB" sz="1800" dirty="0">
                          <a:solidFill>
                            <a:srgbClr val="000000"/>
                          </a:solidFill>
                          <a:effectLst/>
                          <a:latin typeface="Times New Roman" panose="02020603050405020304" pitchFamily="18" charset="0"/>
                        </a:rPr>
                        <a:t>, Leo, ‘Is the rectum a grave?’, in </a:t>
                      </a:r>
                      <a:r>
                        <a:rPr lang="en-GB" sz="1800" i="1" dirty="0">
                          <a:solidFill>
                            <a:srgbClr val="000000"/>
                          </a:solidFill>
                          <a:effectLst/>
                          <a:latin typeface="Times New Roman" panose="02020603050405020304" pitchFamily="18" charset="0"/>
                        </a:rPr>
                        <a:t>Reclaiming Sodom</a:t>
                      </a:r>
                      <a:r>
                        <a:rPr lang="en-GB" sz="1800" dirty="0">
                          <a:solidFill>
                            <a:srgbClr val="000000"/>
                          </a:solidFill>
                          <a:effectLst/>
                          <a:latin typeface="Times New Roman" panose="02020603050405020304" pitchFamily="18" charset="0"/>
                        </a:rPr>
                        <a:t>, ed. Jonathan Goldberg (London: Routledge, 1994), pp.249–263.</a:t>
                      </a:r>
                      <a:endParaRPr lang="en-GB"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138003"/>
                  </a:ext>
                </a:extLst>
              </a:tr>
            </a:tbl>
          </a:graphicData>
        </a:graphic>
      </p:graphicFrame>
      <p:sp>
        <p:nvSpPr>
          <p:cNvPr id="5" name="Rectangle 1">
            <a:extLst>
              <a:ext uri="{FF2B5EF4-FFF2-40B4-BE49-F238E27FC236}">
                <a16:creationId xmlns:a16="http://schemas.microsoft.com/office/drawing/2014/main" id="{E7332E30-2083-B196-7CD3-117F4A085632}"/>
              </a:ext>
            </a:extLst>
          </p:cNvPr>
          <p:cNvSpPr>
            <a:spLocks noChangeArrowheads="1"/>
          </p:cNvSpPr>
          <p:nvPr/>
        </p:nvSpPr>
        <p:spPr bwMode="auto">
          <a:xfrm>
            <a:off x="3235324" y="1999391"/>
            <a:ext cx="17300191"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9" name="Picture 8">
            <a:extLst>
              <a:ext uri="{FF2B5EF4-FFF2-40B4-BE49-F238E27FC236}">
                <a16:creationId xmlns:a16="http://schemas.microsoft.com/office/drawing/2014/main" id="{29535ACD-6FA9-D37C-9995-6850F9A7AA58}"/>
              </a:ext>
            </a:extLst>
          </p:cNvPr>
          <p:cNvPicPr>
            <a:picLocks noChangeAspect="1"/>
          </p:cNvPicPr>
          <p:nvPr/>
        </p:nvPicPr>
        <p:blipFill>
          <a:blip r:embed="rId4"/>
          <a:stretch>
            <a:fillRect/>
          </a:stretch>
        </p:blipFill>
        <p:spPr>
          <a:xfrm>
            <a:off x="1894742" y="6033276"/>
            <a:ext cx="7772400" cy="824724"/>
          </a:xfrm>
          <a:prstGeom prst="rect">
            <a:avLst/>
          </a:prstGeom>
        </p:spPr>
      </p:pic>
    </p:spTree>
    <p:extLst>
      <p:ext uri="{BB962C8B-B14F-4D97-AF65-F5344CB8AC3E}">
        <p14:creationId xmlns:p14="http://schemas.microsoft.com/office/powerpoint/2010/main" val="19168124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CD4942-D922-564F-89DD-EC2F448DD3D7}"/>
              </a:ext>
            </a:extLst>
          </p:cNvPr>
          <p:cNvSpPr>
            <a:spLocks noGrp="1"/>
          </p:cNvSpPr>
          <p:nvPr>
            <p:ph idx="1"/>
          </p:nvPr>
        </p:nvSpPr>
        <p:spPr/>
        <p:txBody>
          <a:bodyPr>
            <a:normAutofit fontScale="70000" lnSpcReduction="20000"/>
          </a:bodyPr>
          <a:lstStyle/>
          <a:p>
            <a:pPr marL="0" indent="0">
              <a:buNone/>
            </a:pPr>
            <a:r>
              <a:rPr lang="en-US" dirty="0"/>
              <a:t>Think of all the elements that are condensed in the notion of sexual identity, something that the common sense of our time presents as a unitary category. Yet, exerting any pressure at all on ‘sexual identity’ you see that its elements include</a:t>
            </a:r>
          </a:p>
          <a:p>
            <a:pPr marL="457200" lvl="1" indent="0">
              <a:buNone/>
            </a:pPr>
            <a:r>
              <a:rPr lang="en-US" dirty="0"/>
              <a:t>Your biological (chromosomal) sex, male or female</a:t>
            </a:r>
          </a:p>
          <a:p>
            <a:pPr marL="457200" lvl="1" indent="0">
              <a:buNone/>
            </a:pPr>
            <a:r>
              <a:rPr lang="en-US" dirty="0"/>
              <a:t>Your self-perceive gender assignment, male or female (supposed to be the same as your biological sex)</a:t>
            </a:r>
          </a:p>
          <a:p>
            <a:pPr marL="457200" lvl="1" indent="0">
              <a:buNone/>
            </a:pPr>
            <a:r>
              <a:rPr lang="en-US" dirty="0"/>
              <a:t>The preponderance of your traits of personality and appearance (masculine or feminine) supposed to correspond to your sex and gender</a:t>
            </a:r>
          </a:p>
          <a:p>
            <a:pPr marL="457200" lvl="1" indent="0">
              <a:buNone/>
            </a:pPr>
            <a:r>
              <a:rPr lang="en-US" dirty="0"/>
              <a:t>The biological sex of your preferred partner</a:t>
            </a:r>
          </a:p>
          <a:p>
            <a:pPr marL="457200" lvl="1" indent="0">
              <a:buNone/>
            </a:pPr>
            <a:r>
              <a:rPr lang="en-US" dirty="0"/>
              <a:t>The gender assignment of your preferred partner</a:t>
            </a:r>
          </a:p>
          <a:p>
            <a:pPr marL="457200" lvl="1" indent="0">
              <a:buNone/>
            </a:pPr>
            <a:r>
              <a:rPr lang="en-US" dirty="0"/>
              <a:t>Your self-perception as gay or straight</a:t>
            </a:r>
          </a:p>
          <a:p>
            <a:pPr marL="457200" lvl="1" indent="0">
              <a:buNone/>
            </a:pPr>
            <a:r>
              <a:rPr lang="en-US" dirty="0"/>
              <a:t>Your preferred partner’s self perception as gay or straight (supposed to be the </a:t>
            </a:r>
            <a:r>
              <a:rPr lang="en-US" dirty="0" err="1"/>
              <a:t>sae</a:t>
            </a:r>
            <a:r>
              <a:rPr lang="en-US" dirty="0"/>
              <a:t> as yours)</a:t>
            </a:r>
          </a:p>
          <a:p>
            <a:pPr marL="457200" lvl="1" indent="0">
              <a:buNone/>
            </a:pPr>
            <a:r>
              <a:rPr lang="en-US" dirty="0"/>
              <a:t>[…] the people from whom you learn about your own gender and sex (supposed to correspond to yourself in both respects)</a:t>
            </a:r>
          </a:p>
          <a:p>
            <a:pPr marL="457200" lvl="1" indent="0">
              <a:buNone/>
            </a:pPr>
            <a:r>
              <a:rPr lang="en-US" dirty="0"/>
              <a:t>Your community of cultural and political identification (supposed to correspond to your own identity)</a:t>
            </a:r>
          </a:p>
          <a:p>
            <a:pPr marL="457200" lvl="1" indent="0">
              <a:buNone/>
            </a:pPr>
            <a:r>
              <a:rPr lang="en-US" dirty="0"/>
              <a:t>[…] what is striking is the number and </a:t>
            </a:r>
            <a:r>
              <a:rPr lang="en-US" dirty="0" err="1"/>
              <a:t>diference</a:t>
            </a:r>
            <a:r>
              <a:rPr lang="en-US" dirty="0"/>
              <a:t> of the dimensions that ‘sexual identity’ is supposed to organize into a seamless and univocal whole</a:t>
            </a:r>
          </a:p>
          <a:p>
            <a:pPr marL="0" indent="0">
              <a:buNone/>
            </a:pPr>
            <a:r>
              <a:rPr lang="en-US" dirty="0"/>
              <a:t>And if it doesn’t?</a:t>
            </a:r>
          </a:p>
          <a:p>
            <a:pPr marL="0" indent="0">
              <a:buNone/>
            </a:pPr>
            <a:endParaRPr lang="en-US" dirty="0"/>
          </a:p>
        </p:txBody>
      </p:sp>
      <p:sp>
        <p:nvSpPr>
          <p:cNvPr id="4" name="Title 1">
            <a:extLst>
              <a:ext uri="{FF2B5EF4-FFF2-40B4-BE49-F238E27FC236}">
                <a16:creationId xmlns:a16="http://schemas.microsoft.com/office/drawing/2014/main" id="{3C76BA1B-1781-3145-A69A-10EE61E14DD6}"/>
              </a:ext>
            </a:extLst>
          </p:cNvPr>
          <p:cNvSpPr>
            <a:spLocks noGrp="1"/>
          </p:cNvSpPr>
          <p:nvPr>
            <p:ph type="title"/>
          </p:nvPr>
        </p:nvSpPr>
        <p:spPr/>
        <p:txBody>
          <a:bodyPr/>
          <a:lstStyle/>
          <a:p>
            <a:r>
              <a:rPr lang="en-US" dirty="0"/>
              <a:t>Sedgwick – the presumptions of identity (1993: 7)</a:t>
            </a:r>
          </a:p>
        </p:txBody>
      </p:sp>
    </p:spTree>
    <p:extLst>
      <p:ext uri="{BB962C8B-B14F-4D97-AF65-F5344CB8AC3E}">
        <p14:creationId xmlns:p14="http://schemas.microsoft.com/office/powerpoint/2010/main" val="3595430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C0112-5D08-0747-93C5-E7F616867C30}"/>
              </a:ext>
            </a:extLst>
          </p:cNvPr>
          <p:cNvSpPr>
            <a:spLocks noGrp="1"/>
          </p:cNvSpPr>
          <p:nvPr>
            <p:ph type="title"/>
          </p:nvPr>
        </p:nvSpPr>
        <p:spPr/>
        <p:txBody>
          <a:bodyPr/>
          <a:lstStyle/>
          <a:p>
            <a:r>
              <a:rPr lang="en-US" dirty="0"/>
              <a:t>So what is queer?</a:t>
            </a:r>
          </a:p>
        </p:txBody>
      </p:sp>
      <p:sp>
        <p:nvSpPr>
          <p:cNvPr id="3" name="Content Placeholder 2">
            <a:extLst>
              <a:ext uri="{FF2B5EF4-FFF2-40B4-BE49-F238E27FC236}">
                <a16:creationId xmlns:a16="http://schemas.microsoft.com/office/drawing/2014/main" id="{058AF331-5588-A747-AD58-E17B1F6A4BA2}"/>
              </a:ext>
            </a:extLst>
          </p:cNvPr>
          <p:cNvSpPr>
            <a:spLocks noGrp="1"/>
          </p:cNvSpPr>
          <p:nvPr>
            <p:ph idx="1"/>
          </p:nvPr>
        </p:nvSpPr>
        <p:spPr/>
        <p:txBody>
          <a:bodyPr>
            <a:normAutofit fontScale="92500" lnSpcReduction="10000"/>
          </a:bodyPr>
          <a:lstStyle/>
          <a:p>
            <a:pPr marL="0" indent="0">
              <a:buNone/>
            </a:pPr>
            <a:r>
              <a:rPr lang="en-GB" dirty="0"/>
              <a:t>That’s one of the things that “queer” can refer to: </a:t>
            </a:r>
            <a:r>
              <a:rPr lang="en-GB" b="1" dirty="0"/>
              <a:t>the open mesh of possibilities, gaps, overlaps, dissonances and resonances, lapses and excesses of meaning when the constituent elements of anyone’s gender, of anyone’s sexuality aren’t made (or can’t be made) to signify monolithically</a:t>
            </a:r>
            <a:r>
              <a:rPr lang="en-GB" dirty="0"/>
              <a:t>. The experimental linguistic, epistemological, representational, political adventures attaching to the very many of us who may at times be moved to describe ourselves as (among many other possibilities) pushy femmes, radical faeries, fantasists, drags, clones, </a:t>
            </a:r>
            <a:r>
              <a:rPr lang="en-GB" dirty="0" err="1"/>
              <a:t>leatherfolk</a:t>
            </a:r>
            <a:r>
              <a:rPr lang="en-GB" dirty="0"/>
              <a:t>, ladies in tuxedoes, feminist women or feminist men, masturbators, </a:t>
            </a:r>
            <a:r>
              <a:rPr lang="en-GB" dirty="0" err="1"/>
              <a:t>bulldaggers</a:t>
            </a:r>
            <a:r>
              <a:rPr lang="en-GB" dirty="0"/>
              <a:t>, divas, Snap! queens, butch bottoms, storytellers, transsexuals, aunties, wannabes, lesbian-identified men or lesbians who sleep with men, or…people able to relish, learn from, or identify with such.</a:t>
            </a:r>
          </a:p>
          <a:p>
            <a:endParaRPr lang="en-GB" dirty="0"/>
          </a:p>
          <a:p>
            <a:pPr marL="0" indent="0">
              <a:buNone/>
            </a:pPr>
            <a:endParaRPr lang="en-US" dirty="0"/>
          </a:p>
        </p:txBody>
      </p:sp>
    </p:spTree>
    <p:extLst>
      <p:ext uri="{BB962C8B-B14F-4D97-AF65-F5344CB8AC3E}">
        <p14:creationId xmlns:p14="http://schemas.microsoft.com/office/powerpoint/2010/main" val="18227346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4637A28-1662-6F4A-B9CB-5A89F29381E1}"/>
              </a:ext>
            </a:extLst>
          </p:cNvPr>
          <p:cNvSpPr>
            <a:spLocks noGrp="1"/>
          </p:cNvSpPr>
          <p:nvPr>
            <p:ph type="title"/>
          </p:nvPr>
        </p:nvSpPr>
        <p:spPr>
          <a:xfrm>
            <a:off x="589560" y="856180"/>
            <a:ext cx="4560584" cy="1128068"/>
          </a:xfrm>
        </p:spPr>
        <p:txBody>
          <a:bodyPr anchor="ctr">
            <a:normAutofit/>
          </a:bodyPr>
          <a:lstStyle/>
          <a:p>
            <a:r>
              <a:rPr lang="en-US" sz="3700"/>
              <a:t>Sedgwick main argument</a:t>
            </a:r>
          </a:p>
        </p:txBody>
      </p:sp>
      <p:grpSp>
        <p:nvGrpSpPr>
          <p:cNvPr id="11" name="Group 10">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12" name="Rectangle 11">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15" name="Rectangle 14">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270B4FE9-A691-B243-A8E1-2BBA7C7AC273}"/>
              </a:ext>
            </a:extLst>
          </p:cNvPr>
          <p:cNvSpPr>
            <a:spLocks noGrp="1"/>
          </p:cNvSpPr>
          <p:nvPr>
            <p:ph idx="1"/>
          </p:nvPr>
        </p:nvSpPr>
        <p:spPr>
          <a:xfrm>
            <a:off x="590719" y="2330505"/>
            <a:ext cx="4559425" cy="3979585"/>
          </a:xfrm>
        </p:spPr>
        <p:txBody>
          <a:bodyPr anchor="ctr">
            <a:normAutofit/>
          </a:bodyPr>
          <a:lstStyle/>
          <a:p>
            <a:pPr marL="0" indent="0">
              <a:buNone/>
            </a:pPr>
            <a:r>
              <a:rPr lang="en-GB" sz="2000"/>
              <a:t>an understanding of virtually any aspect of Western culture must be, not merely incomplete, but damaged in its central substance to the degree </a:t>
            </a:r>
            <a:r>
              <a:rPr lang="en-GB" sz="2000" b="1"/>
              <a:t>that it does not incorporate a critical analysis of modern homo/heterosexual definition</a:t>
            </a:r>
            <a:r>
              <a:rPr lang="en-GB" sz="2000"/>
              <a:t>” (1), an operation that “intersects every issue of power and gender” and “transforms the other languages and relations by which we know” (3).</a:t>
            </a:r>
            <a:endParaRPr lang="en-US" sz="2000"/>
          </a:p>
        </p:txBody>
      </p:sp>
      <p:sp>
        <p:nvSpPr>
          <p:cNvPr id="17" name="Rectangle 16">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18">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2">
            <a:extLst>
              <a:ext uri="{FF2B5EF4-FFF2-40B4-BE49-F238E27FC236}">
                <a16:creationId xmlns:a16="http://schemas.microsoft.com/office/drawing/2014/main" id="{F9FE4F0B-E778-0740-975C-2F40A37B21F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062"/>
          <a:stretch/>
        </p:blipFill>
        <p:spPr bwMode="auto">
          <a:xfrm>
            <a:off x="5977788" y="799352"/>
            <a:ext cx="5425410" cy="5259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14604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690E6-1E4D-414C-A9E8-54E260D238A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9867E54-3F3C-4943-B0EA-4EB9D630F654}"/>
              </a:ext>
            </a:extLst>
          </p:cNvPr>
          <p:cNvSpPr>
            <a:spLocks noGrp="1"/>
          </p:cNvSpPr>
          <p:nvPr>
            <p:ph idx="1"/>
          </p:nvPr>
        </p:nvSpPr>
        <p:spPr/>
        <p:txBody>
          <a:bodyPr/>
          <a:lstStyle/>
          <a:p>
            <a:r>
              <a:rPr lang="en-GB" dirty="0"/>
              <a:t>Sedgwick didn’t greatly revise the </a:t>
            </a:r>
            <a:r>
              <a:rPr lang="en-GB" i="1" dirty="0"/>
              <a:t>history</a:t>
            </a:r>
            <a:r>
              <a:rPr lang="en-GB" dirty="0"/>
              <a:t> of that process of definition from about 1890 to 1990, the period David Halperin has called “one hundred years of homosexuality,” of same-sex sexual attraction conceived, as Michel Foucault had emphasized, as a way of being a person—a species, a human natural kind—in the sociocultural and interpersonal fields of eroticism and sex in which “one particular sexuality was distinctively constituted </a:t>
            </a:r>
            <a:r>
              <a:rPr lang="en-GB" i="1" dirty="0" err="1"/>
              <a:t>as</a:t>
            </a:r>
            <a:r>
              <a:rPr lang="en-GB" dirty="0" err="1"/>
              <a:t>secrecy</a:t>
            </a:r>
            <a:r>
              <a:rPr lang="en-GB" dirty="0"/>
              <a:t>” (73)</a:t>
            </a:r>
            <a:endParaRPr lang="en-US" dirty="0"/>
          </a:p>
        </p:txBody>
      </p:sp>
    </p:spTree>
    <p:extLst>
      <p:ext uri="{BB962C8B-B14F-4D97-AF65-F5344CB8AC3E}">
        <p14:creationId xmlns:p14="http://schemas.microsoft.com/office/powerpoint/2010/main" val="1277450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8" name="Rectangle 1037">
            <a:extLst>
              <a:ext uri="{FF2B5EF4-FFF2-40B4-BE49-F238E27FC236}">
                <a16:creationId xmlns:a16="http://schemas.microsoft.com/office/drawing/2014/main" id="{D1520B01-A2E4-41C2-8A8F-7683F25089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A4B8694-4CF5-51EC-12E2-593D8E21AAD2}"/>
              </a:ext>
            </a:extLst>
          </p:cNvPr>
          <p:cNvSpPr>
            <a:spLocks noGrp="1"/>
          </p:cNvSpPr>
          <p:nvPr>
            <p:ph type="title"/>
          </p:nvPr>
        </p:nvSpPr>
        <p:spPr>
          <a:xfrm>
            <a:off x="4354513" y="841375"/>
            <a:ext cx="3505200" cy="3114698"/>
          </a:xfrm>
        </p:spPr>
        <p:txBody>
          <a:bodyPr vert="horz" lIns="91440" tIns="45720" rIns="91440" bIns="45720" rtlCol="0" anchor="b">
            <a:normAutofit/>
          </a:bodyPr>
          <a:lstStyle/>
          <a:p>
            <a:pPr algn="ctr"/>
            <a:r>
              <a:rPr lang="en-US" sz="5200" kern="1200">
                <a:solidFill>
                  <a:schemeClr val="bg1"/>
                </a:solidFill>
                <a:latin typeface="+mj-lt"/>
                <a:ea typeface="+mj-ea"/>
                <a:cs typeface="+mj-cs"/>
              </a:rPr>
              <a:t>‘People are different from each other’</a:t>
            </a:r>
          </a:p>
        </p:txBody>
      </p:sp>
      <p:sp>
        <p:nvSpPr>
          <p:cNvPr id="3" name="Content Placeholder 2">
            <a:extLst>
              <a:ext uri="{FF2B5EF4-FFF2-40B4-BE49-F238E27FC236}">
                <a16:creationId xmlns:a16="http://schemas.microsoft.com/office/drawing/2014/main" id="{C9495A29-63F8-5B51-69DE-578FEAEBE1CB}"/>
              </a:ext>
            </a:extLst>
          </p:cNvPr>
          <p:cNvSpPr>
            <a:spLocks noGrp="1"/>
          </p:cNvSpPr>
          <p:nvPr>
            <p:ph idx="1"/>
          </p:nvPr>
        </p:nvSpPr>
        <p:spPr>
          <a:xfrm>
            <a:off x="4354513" y="4337072"/>
            <a:ext cx="3506264" cy="1671616"/>
          </a:xfrm>
        </p:spPr>
        <p:txBody>
          <a:bodyPr vert="horz" lIns="91440" tIns="45720" rIns="91440" bIns="45720" rtlCol="0">
            <a:normAutofit/>
          </a:bodyPr>
          <a:lstStyle/>
          <a:p>
            <a:pPr marL="0" indent="0" algn="ctr">
              <a:buNone/>
            </a:pPr>
            <a:r>
              <a:rPr lang="en-US" sz="2400" kern="1200" dirty="0">
                <a:solidFill>
                  <a:schemeClr val="bg1"/>
                </a:solidFill>
                <a:latin typeface="+mn-lt"/>
                <a:ea typeface="+mn-ea"/>
                <a:cs typeface="+mn-cs"/>
              </a:rPr>
              <a:t>Eve </a:t>
            </a:r>
            <a:r>
              <a:rPr lang="en-US" sz="2400" kern="1200" dirty="0" err="1">
                <a:solidFill>
                  <a:schemeClr val="bg1"/>
                </a:solidFill>
                <a:latin typeface="+mn-lt"/>
                <a:ea typeface="+mn-ea"/>
                <a:cs typeface="+mn-cs"/>
              </a:rPr>
              <a:t>Kofosky</a:t>
            </a:r>
            <a:r>
              <a:rPr lang="en-US" sz="2400" kern="1200" dirty="0">
                <a:solidFill>
                  <a:schemeClr val="bg1"/>
                </a:solidFill>
                <a:latin typeface="+mn-lt"/>
                <a:ea typeface="+mn-ea"/>
                <a:cs typeface="+mn-cs"/>
              </a:rPr>
              <a:t> Sedgwick</a:t>
            </a:r>
          </a:p>
        </p:txBody>
      </p:sp>
      <p:grpSp>
        <p:nvGrpSpPr>
          <p:cNvPr id="1040" name="Group 1039">
            <a:extLst>
              <a:ext uri="{FF2B5EF4-FFF2-40B4-BE49-F238E27FC236}">
                <a16:creationId xmlns:a16="http://schemas.microsoft.com/office/drawing/2014/main" id="{1F634C0A-A487-42AF-8DFD-4DAD62FE92B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0"/>
            <a:ext cx="4087640" cy="6858000"/>
            <a:chOff x="1" y="0"/>
            <a:chExt cx="4087640" cy="6858000"/>
          </a:xfrm>
          <a:effectLst>
            <a:outerShdw blurRad="381000" dist="152400" algn="ctr" rotWithShape="0">
              <a:srgbClr val="000000">
                <a:alpha val="10000"/>
              </a:srgbClr>
            </a:outerShdw>
          </a:effectLst>
        </p:grpSpPr>
        <p:sp>
          <p:nvSpPr>
            <p:cNvPr id="1041" name="Freeform: Shape 1040">
              <a:extLst>
                <a:ext uri="{FF2B5EF4-FFF2-40B4-BE49-F238E27FC236}">
                  <a16:creationId xmlns:a16="http://schemas.microsoft.com/office/drawing/2014/main" id="{7412B137-E115-42F2-8CF9-67E40B5D2C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 y="0"/>
              <a:ext cx="3986041" cy="6858000"/>
            </a:xfrm>
            <a:custGeom>
              <a:avLst/>
              <a:gdLst>
                <a:gd name="connsiteX0" fmla="*/ 0 w 3986041"/>
                <a:gd name="connsiteY0" fmla="*/ 0 h 6858000"/>
                <a:gd name="connsiteX1" fmla="*/ 3066495 w 3986041"/>
                <a:gd name="connsiteY1" fmla="*/ 0 h 6858000"/>
                <a:gd name="connsiteX2" fmla="*/ 3427241 w 3986041"/>
                <a:gd name="connsiteY2" fmla="*/ 1211943 h 6858000"/>
                <a:gd name="connsiteX3" fmla="*/ 3986041 w 3986041"/>
                <a:gd name="connsiteY3" fmla="*/ 4122057 h 6858000"/>
                <a:gd name="connsiteX4" fmla="*/ 3751724 w 3986041"/>
                <a:gd name="connsiteY4" fmla="*/ 6858000 h 6858000"/>
                <a:gd name="connsiteX5" fmla="*/ 0 w 3986041"/>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86041" h="6858000">
                  <a:moveTo>
                    <a:pt x="0" y="0"/>
                  </a:moveTo>
                  <a:lnTo>
                    <a:pt x="3066495" y="0"/>
                  </a:lnTo>
                  <a:lnTo>
                    <a:pt x="3427241" y="1211943"/>
                  </a:lnTo>
                  <a:lnTo>
                    <a:pt x="3986041" y="4122057"/>
                  </a:lnTo>
                  <a:lnTo>
                    <a:pt x="3751724" y="6858000"/>
                  </a:lnTo>
                  <a:lnTo>
                    <a:pt x="0" y="6858000"/>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2" name="Freeform: Shape 1041">
              <a:extLst>
                <a:ext uri="{FF2B5EF4-FFF2-40B4-BE49-F238E27FC236}">
                  <a16:creationId xmlns:a16="http://schemas.microsoft.com/office/drawing/2014/main" id="{0779E94B-3A8C-4695-9DA1-2EDEFB170B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748588" y="0"/>
              <a:ext cx="1339053" cy="6858000"/>
            </a:xfrm>
            <a:custGeom>
              <a:avLst/>
              <a:gdLst>
                <a:gd name="connsiteX0" fmla="*/ 850532 w 1339053"/>
                <a:gd name="connsiteY0" fmla="*/ 3481838 h 6858000"/>
                <a:gd name="connsiteX1" fmla="*/ 877027 w 1339053"/>
                <a:gd name="connsiteY1" fmla="*/ 3490955 h 6858000"/>
                <a:gd name="connsiteX2" fmla="*/ 922718 w 1339053"/>
                <a:gd name="connsiteY2" fmla="*/ 3516472 h 6858000"/>
                <a:gd name="connsiteX3" fmla="*/ 1094179 w 1339053"/>
                <a:gd name="connsiteY3" fmla="*/ 3567567 h 6858000"/>
                <a:gd name="connsiteX4" fmla="*/ 1118891 w 1339053"/>
                <a:gd name="connsiteY4" fmla="*/ 3568331 h 6858000"/>
                <a:gd name="connsiteX5" fmla="*/ 1295961 w 1339053"/>
                <a:gd name="connsiteY5" fmla="*/ 3584709 h 6858000"/>
                <a:gd name="connsiteX6" fmla="*/ 1308070 w 1339053"/>
                <a:gd name="connsiteY6" fmla="*/ 3585183 h 6858000"/>
                <a:gd name="connsiteX7" fmla="*/ 1325263 w 1339053"/>
                <a:gd name="connsiteY7" fmla="*/ 3705453 h 6858000"/>
                <a:gd name="connsiteX8" fmla="*/ 1334107 w 1339053"/>
                <a:gd name="connsiteY8" fmla="*/ 3772268 h 6858000"/>
                <a:gd name="connsiteX9" fmla="*/ 1338203 w 1339053"/>
                <a:gd name="connsiteY9" fmla="*/ 3831076 h 6858000"/>
                <a:gd name="connsiteX10" fmla="*/ 1338805 w 1339053"/>
                <a:gd name="connsiteY10" fmla="*/ 3839709 h 6858000"/>
                <a:gd name="connsiteX11" fmla="*/ 1335635 w 1339053"/>
                <a:gd name="connsiteY11" fmla="*/ 4118635 h 6858000"/>
                <a:gd name="connsiteX12" fmla="*/ 1337171 w 1339053"/>
                <a:gd name="connsiteY12" fmla="*/ 4209403 h 6858000"/>
                <a:gd name="connsiteX13" fmla="*/ 1325840 w 1339053"/>
                <a:gd name="connsiteY13" fmla="*/ 4309174 h 6858000"/>
                <a:gd name="connsiteX14" fmla="*/ 1321122 w 1339053"/>
                <a:gd name="connsiteY14" fmla="*/ 4473630 h 6858000"/>
                <a:gd name="connsiteX15" fmla="*/ 1302196 w 1339053"/>
                <a:gd name="connsiteY15" fmla="*/ 4791709 h 6858000"/>
                <a:gd name="connsiteX16" fmla="*/ 1293239 w 1339053"/>
                <a:gd name="connsiteY16" fmla="*/ 4860048 h 6858000"/>
                <a:gd name="connsiteX17" fmla="*/ 1288829 w 1339053"/>
                <a:gd name="connsiteY17" fmla="*/ 5039837 h 6858000"/>
                <a:gd name="connsiteX18" fmla="*/ 1289584 w 1339053"/>
                <a:gd name="connsiteY18" fmla="*/ 5148703 h 6858000"/>
                <a:gd name="connsiteX19" fmla="*/ 1282205 w 1339053"/>
                <a:gd name="connsiteY19" fmla="*/ 5236435 h 6858000"/>
                <a:gd name="connsiteX20" fmla="*/ 1268145 w 1339053"/>
                <a:gd name="connsiteY20" fmla="*/ 5311662 h 6858000"/>
                <a:gd name="connsiteX21" fmla="*/ 1250547 w 1339053"/>
                <a:gd name="connsiteY21" fmla="*/ 5515595 h 6858000"/>
                <a:gd name="connsiteX22" fmla="*/ 1243323 w 1339053"/>
                <a:gd name="connsiteY22" fmla="*/ 5596885 h 6858000"/>
                <a:gd name="connsiteX23" fmla="*/ 1238303 w 1339053"/>
                <a:gd name="connsiteY23" fmla="*/ 5812036 h 6858000"/>
                <a:gd name="connsiteX24" fmla="*/ 1223551 w 1339053"/>
                <a:gd name="connsiteY24" fmla="*/ 5991171 h 6858000"/>
                <a:gd name="connsiteX25" fmla="*/ 1219699 w 1339053"/>
                <a:gd name="connsiteY25" fmla="*/ 6066726 h 6858000"/>
                <a:gd name="connsiteX26" fmla="*/ 1199935 w 1339053"/>
                <a:gd name="connsiteY26" fmla="*/ 6236130 h 6858000"/>
                <a:gd name="connsiteX27" fmla="*/ 1192857 w 1339053"/>
                <a:gd name="connsiteY27" fmla="*/ 6333267 h 6858000"/>
                <a:gd name="connsiteX28" fmla="*/ 1148174 w 1339053"/>
                <a:gd name="connsiteY28" fmla="*/ 6561849 h 6858000"/>
                <a:gd name="connsiteX29" fmla="*/ 1100424 w 1339053"/>
                <a:gd name="connsiteY29" fmla="*/ 6797385 h 6858000"/>
                <a:gd name="connsiteX30" fmla="*/ 1085621 w 1339053"/>
                <a:gd name="connsiteY30" fmla="*/ 6858000 h 6858000"/>
                <a:gd name="connsiteX31" fmla="*/ 932341 w 1339053"/>
                <a:gd name="connsiteY31" fmla="*/ 6858000 h 6858000"/>
                <a:gd name="connsiteX32" fmla="*/ 944496 w 1339053"/>
                <a:gd name="connsiteY32" fmla="*/ 6829656 h 6858000"/>
                <a:gd name="connsiteX33" fmla="*/ 913239 w 1339053"/>
                <a:gd name="connsiteY33" fmla="*/ 6720119 h 6858000"/>
                <a:gd name="connsiteX34" fmla="*/ 870682 w 1339053"/>
                <a:gd name="connsiteY34" fmla="*/ 6655346 h 6858000"/>
                <a:gd name="connsiteX35" fmla="*/ 846442 w 1339053"/>
                <a:gd name="connsiteY35" fmla="*/ 6498594 h 6858000"/>
                <a:gd name="connsiteX36" fmla="*/ 881150 w 1339053"/>
                <a:gd name="connsiteY36" fmla="*/ 6473756 h 6858000"/>
                <a:gd name="connsiteX37" fmla="*/ 922470 w 1339053"/>
                <a:gd name="connsiteY37" fmla="*/ 6377035 h 6858000"/>
                <a:gd name="connsiteX38" fmla="*/ 955039 w 1339053"/>
                <a:gd name="connsiteY38" fmla="*/ 6268585 h 6858000"/>
                <a:gd name="connsiteX39" fmla="*/ 1024350 w 1339053"/>
                <a:gd name="connsiteY39" fmla="*/ 6083443 h 6858000"/>
                <a:gd name="connsiteX40" fmla="*/ 999696 w 1339053"/>
                <a:gd name="connsiteY40" fmla="*/ 5938416 h 6858000"/>
                <a:gd name="connsiteX41" fmla="*/ 988342 w 1339053"/>
                <a:gd name="connsiteY41" fmla="*/ 5882426 h 6858000"/>
                <a:gd name="connsiteX42" fmla="*/ 985444 w 1339053"/>
                <a:gd name="connsiteY42" fmla="*/ 5832438 h 6858000"/>
                <a:gd name="connsiteX43" fmla="*/ 992016 w 1339053"/>
                <a:gd name="connsiteY43" fmla="*/ 5777751 h 6858000"/>
                <a:gd name="connsiteX44" fmla="*/ 995028 w 1339053"/>
                <a:gd name="connsiteY44" fmla="*/ 5641832 h 6858000"/>
                <a:gd name="connsiteX45" fmla="*/ 981247 w 1339053"/>
                <a:gd name="connsiteY45" fmla="*/ 5562522 h 6858000"/>
                <a:gd name="connsiteX46" fmla="*/ 995131 w 1339053"/>
                <a:gd name="connsiteY46" fmla="*/ 5398075 h 6858000"/>
                <a:gd name="connsiteX47" fmla="*/ 997379 w 1339053"/>
                <a:gd name="connsiteY47" fmla="*/ 5283928 h 6858000"/>
                <a:gd name="connsiteX48" fmla="*/ 979617 w 1339053"/>
                <a:gd name="connsiteY48" fmla="*/ 5157396 h 6858000"/>
                <a:gd name="connsiteX49" fmla="*/ 976441 w 1339053"/>
                <a:gd name="connsiteY49" fmla="*/ 5139485 h 6858000"/>
                <a:gd name="connsiteX50" fmla="*/ 953793 w 1339053"/>
                <a:gd name="connsiteY50" fmla="*/ 5091862 h 6858000"/>
                <a:gd name="connsiteX51" fmla="*/ 853056 w 1339053"/>
                <a:gd name="connsiteY51" fmla="*/ 5001787 h 6858000"/>
                <a:gd name="connsiteX52" fmla="*/ 833979 w 1339053"/>
                <a:gd name="connsiteY52" fmla="*/ 4978966 h 6858000"/>
                <a:gd name="connsiteX53" fmla="*/ 796995 w 1339053"/>
                <a:gd name="connsiteY53" fmla="*/ 4813768 h 6858000"/>
                <a:gd name="connsiteX54" fmla="*/ 820590 w 1339053"/>
                <a:gd name="connsiteY54" fmla="*/ 4764057 h 6858000"/>
                <a:gd name="connsiteX55" fmla="*/ 864688 w 1339053"/>
                <a:gd name="connsiteY55" fmla="*/ 4714752 h 6858000"/>
                <a:gd name="connsiteX56" fmla="*/ 910485 w 1339053"/>
                <a:gd name="connsiteY56" fmla="*/ 4590911 h 6858000"/>
                <a:gd name="connsiteX57" fmla="*/ 911445 w 1339053"/>
                <a:gd name="connsiteY57" fmla="*/ 4539571 h 6858000"/>
                <a:gd name="connsiteX58" fmla="*/ 900285 w 1339053"/>
                <a:gd name="connsiteY58" fmla="*/ 4445837 h 6858000"/>
                <a:gd name="connsiteX59" fmla="*/ 863237 w 1339053"/>
                <a:gd name="connsiteY59" fmla="*/ 4364703 h 6858000"/>
                <a:gd name="connsiteX60" fmla="*/ 798070 w 1339053"/>
                <a:gd name="connsiteY60" fmla="*/ 4243284 h 6858000"/>
                <a:gd name="connsiteX61" fmla="*/ 817097 w 1339053"/>
                <a:gd name="connsiteY61" fmla="*/ 4054750 h 6858000"/>
                <a:gd name="connsiteX62" fmla="*/ 826251 w 1339053"/>
                <a:gd name="connsiteY62" fmla="*/ 3982801 h 6858000"/>
                <a:gd name="connsiteX63" fmla="*/ 836848 w 1339053"/>
                <a:gd name="connsiteY63" fmla="*/ 3784939 h 6858000"/>
                <a:gd name="connsiteX64" fmla="*/ 841285 w 1339053"/>
                <a:gd name="connsiteY64" fmla="*/ 3766755 h 6858000"/>
                <a:gd name="connsiteX65" fmla="*/ 841284 w 1339053"/>
                <a:gd name="connsiteY65" fmla="*/ 3766755 h 6858000"/>
                <a:gd name="connsiteX66" fmla="*/ 852925 w 1339053"/>
                <a:gd name="connsiteY66" fmla="*/ 3719034 h 6858000"/>
                <a:gd name="connsiteX67" fmla="*/ 857932 w 1339053"/>
                <a:gd name="connsiteY67" fmla="*/ 3696880 h 6858000"/>
                <a:gd name="connsiteX68" fmla="*/ 853534 w 1339053"/>
                <a:gd name="connsiteY68" fmla="*/ 3507036 h 6858000"/>
                <a:gd name="connsiteX69" fmla="*/ 850226 w 1339053"/>
                <a:gd name="connsiteY69" fmla="*/ 3485839 h 6858000"/>
                <a:gd name="connsiteX70" fmla="*/ 0 w 1339053"/>
                <a:gd name="connsiteY70" fmla="*/ 0 h 6858000"/>
                <a:gd name="connsiteX71" fmla="*/ 455609 w 1339053"/>
                <a:gd name="connsiteY71" fmla="*/ 0 h 6858000"/>
                <a:gd name="connsiteX72" fmla="*/ 459171 w 1339053"/>
                <a:gd name="connsiteY72" fmla="*/ 72395 h 6858000"/>
                <a:gd name="connsiteX73" fmla="*/ 460041 w 1339053"/>
                <a:gd name="connsiteY73" fmla="*/ 131917 h 6858000"/>
                <a:gd name="connsiteX74" fmla="*/ 504421 w 1339053"/>
                <a:gd name="connsiteY74" fmla="*/ 389691 h 6858000"/>
                <a:gd name="connsiteX75" fmla="*/ 582097 w 1339053"/>
                <a:gd name="connsiteY75" fmla="*/ 634609 h 6858000"/>
                <a:gd name="connsiteX76" fmla="*/ 702468 w 1339053"/>
                <a:gd name="connsiteY76" fmla="*/ 834019 h 6858000"/>
                <a:gd name="connsiteX77" fmla="*/ 729203 w 1339053"/>
                <a:gd name="connsiteY77" fmla="*/ 887701 h 6858000"/>
                <a:gd name="connsiteX78" fmla="*/ 743787 w 1339053"/>
                <a:gd name="connsiteY78" fmla="*/ 1016355 h 6858000"/>
                <a:gd name="connsiteX79" fmla="*/ 750083 w 1339053"/>
                <a:gd name="connsiteY79" fmla="*/ 1128060 h 6858000"/>
                <a:gd name="connsiteX80" fmla="*/ 768866 w 1339053"/>
                <a:gd name="connsiteY80" fmla="*/ 1213431 h 6858000"/>
                <a:gd name="connsiteX81" fmla="*/ 787802 w 1339053"/>
                <a:gd name="connsiteY81" fmla="*/ 1286432 h 6858000"/>
                <a:gd name="connsiteX82" fmla="*/ 842837 w 1339053"/>
                <a:gd name="connsiteY82" fmla="*/ 1455511 h 6858000"/>
                <a:gd name="connsiteX83" fmla="*/ 877988 w 1339053"/>
                <a:gd name="connsiteY83" fmla="*/ 1634814 h 6858000"/>
                <a:gd name="connsiteX84" fmla="*/ 941063 w 1339053"/>
                <a:gd name="connsiteY84" fmla="*/ 1789731 h 6858000"/>
                <a:gd name="connsiteX85" fmla="*/ 980124 w 1339053"/>
                <a:gd name="connsiteY85" fmla="*/ 1857657 h 6858000"/>
                <a:gd name="connsiteX86" fmla="*/ 984484 w 1339053"/>
                <a:gd name="connsiteY86" fmla="*/ 1976384 h 6858000"/>
                <a:gd name="connsiteX87" fmla="*/ 1007189 w 1339053"/>
                <a:gd name="connsiteY87" fmla="*/ 2110650 h 6858000"/>
                <a:gd name="connsiteX88" fmla="*/ 1039893 w 1339053"/>
                <a:gd name="connsiteY88" fmla="*/ 2211041 h 6858000"/>
                <a:gd name="connsiteX89" fmla="*/ 1059162 w 1339053"/>
                <a:gd name="connsiteY89" fmla="*/ 2286682 h 6858000"/>
                <a:gd name="connsiteX90" fmla="*/ 1070522 w 1339053"/>
                <a:gd name="connsiteY90" fmla="*/ 2388667 h 6858000"/>
                <a:gd name="connsiteX91" fmla="*/ 1093939 w 1339053"/>
                <a:gd name="connsiteY91" fmla="*/ 2494653 h 6858000"/>
                <a:gd name="connsiteX92" fmla="*/ 1112007 w 1339053"/>
                <a:gd name="connsiteY92" fmla="*/ 2548197 h 6858000"/>
                <a:gd name="connsiteX93" fmla="*/ 1138346 w 1339053"/>
                <a:gd name="connsiteY93" fmla="*/ 2649163 h 6858000"/>
                <a:gd name="connsiteX94" fmla="*/ 1160337 w 1339053"/>
                <a:gd name="connsiteY94" fmla="*/ 2751608 h 6858000"/>
                <a:gd name="connsiteX95" fmla="*/ 1165737 w 1339053"/>
                <a:gd name="connsiteY95" fmla="*/ 2933012 h 6858000"/>
                <a:gd name="connsiteX96" fmla="*/ 1202029 w 1339053"/>
                <a:gd name="connsiteY96" fmla="*/ 3107873 h 6858000"/>
                <a:gd name="connsiteX97" fmla="*/ 1225692 w 1339053"/>
                <a:gd name="connsiteY97" fmla="*/ 3244974 h 6858000"/>
                <a:gd name="connsiteX98" fmla="*/ 1243916 w 1339053"/>
                <a:gd name="connsiteY98" fmla="*/ 3326221 h 6858000"/>
                <a:gd name="connsiteX99" fmla="*/ 1293067 w 1339053"/>
                <a:gd name="connsiteY99" fmla="*/ 3480219 h 6858000"/>
                <a:gd name="connsiteX100" fmla="*/ 1308071 w 1339053"/>
                <a:gd name="connsiteY100" fmla="*/ 3585182 h 6858000"/>
                <a:gd name="connsiteX101" fmla="*/ 1295962 w 1339053"/>
                <a:gd name="connsiteY101" fmla="*/ 3584708 h 6858000"/>
                <a:gd name="connsiteX102" fmla="*/ 1118893 w 1339053"/>
                <a:gd name="connsiteY102" fmla="*/ 3568330 h 6858000"/>
                <a:gd name="connsiteX103" fmla="*/ 1094179 w 1339053"/>
                <a:gd name="connsiteY103" fmla="*/ 3567566 h 6858000"/>
                <a:gd name="connsiteX104" fmla="*/ 922719 w 1339053"/>
                <a:gd name="connsiteY104" fmla="*/ 3516472 h 6858000"/>
                <a:gd name="connsiteX105" fmla="*/ 877028 w 1339053"/>
                <a:gd name="connsiteY105" fmla="*/ 3490955 h 6858000"/>
                <a:gd name="connsiteX106" fmla="*/ 850533 w 1339053"/>
                <a:gd name="connsiteY106" fmla="*/ 3481837 h 6858000"/>
                <a:gd name="connsiteX107" fmla="*/ 852113 w 1339053"/>
                <a:gd name="connsiteY107" fmla="*/ 3461170 h 6858000"/>
                <a:gd name="connsiteX108" fmla="*/ 831383 w 1339053"/>
                <a:gd name="connsiteY108" fmla="*/ 3399179 h 6858000"/>
                <a:gd name="connsiteX109" fmla="*/ 743141 w 1339053"/>
                <a:gd name="connsiteY109" fmla="*/ 3320580 h 6858000"/>
                <a:gd name="connsiteX110" fmla="*/ 713221 w 1339053"/>
                <a:gd name="connsiteY110" fmla="*/ 3251241 h 6858000"/>
                <a:gd name="connsiteX111" fmla="*/ 697098 w 1339053"/>
                <a:gd name="connsiteY111" fmla="*/ 3202528 h 6858000"/>
                <a:gd name="connsiteX112" fmla="*/ 664820 w 1339053"/>
                <a:gd name="connsiteY112" fmla="*/ 3154190 h 6858000"/>
                <a:gd name="connsiteX113" fmla="*/ 572501 w 1339053"/>
                <a:gd name="connsiteY113" fmla="*/ 3087312 h 6858000"/>
                <a:gd name="connsiteX114" fmla="*/ 497703 w 1339053"/>
                <a:gd name="connsiteY114" fmla="*/ 3005243 h 6858000"/>
                <a:gd name="connsiteX115" fmla="*/ 476984 w 1339053"/>
                <a:gd name="connsiteY115" fmla="*/ 2892751 h 6858000"/>
                <a:gd name="connsiteX116" fmla="*/ 468947 w 1339053"/>
                <a:gd name="connsiteY116" fmla="*/ 2824527 h 6858000"/>
                <a:gd name="connsiteX117" fmla="*/ 569138 w 1339053"/>
                <a:gd name="connsiteY117" fmla="*/ 2595026 h 6858000"/>
                <a:gd name="connsiteX118" fmla="*/ 645397 w 1339053"/>
                <a:gd name="connsiteY118" fmla="*/ 2440808 h 6858000"/>
                <a:gd name="connsiteX119" fmla="*/ 651820 w 1339053"/>
                <a:gd name="connsiteY119" fmla="*/ 2384384 h 6858000"/>
                <a:gd name="connsiteX120" fmla="*/ 612994 w 1339053"/>
                <a:gd name="connsiteY120" fmla="*/ 2207332 h 6858000"/>
                <a:gd name="connsiteX121" fmla="*/ 620894 w 1339053"/>
                <a:gd name="connsiteY121" fmla="*/ 2046679 h 6858000"/>
                <a:gd name="connsiteX122" fmla="*/ 644614 w 1339053"/>
                <a:gd name="connsiteY122" fmla="*/ 1931265 h 6858000"/>
                <a:gd name="connsiteX123" fmla="*/ 665994 w 1339053"/>
                <a:gd name="connsiteY123" fmla="*/ 1832337 h 6858000"/>
                <a:gd name="connsiteX124" fmla="*/ 678276 w 1339053"/>
                <a:gd name="connsiteY124" fmla="*/ 1709437 h 6858000"/>
                <a:gd name="connsiteX125" fmla="*/ 672955 w 1339053"/>
                <a:gd name="connsiteY125" fmla="*/ 1636123 h 6858000"/>
                <a:gd name="connsiteX126" fmla="*/ 668480 w 1339053"/>
                <a:gd name="connsiteY126" fmla="*/ 1520749 h 6858000"/>
                <a:gd name="connsiteX127" fmla="*/ 653920 w 1339053"/>
                <a:gd name="connsiteY127" fmla="*/ 1399437 h 6858000"/>
                <a:gd name="connsiteX128" fmla="*/ 612686 w 1339053"/>
                <a:gd name="connsiteY128" fmla="*/ 1296979 h 6858000"/>
                <a:gd name="connsiteX129" fmla="*/ 570220 w 1339053"/>
                <a:gd name="connsiteY129" fmla="*/ 1235618 h 6858000"/>
                <a:gd name="connsiteX130" fmla="*/ 529736 w 1339053"/>
                <a:gd name="connsiteY130" fmla="*/ 1081752 h 6858000"/>
                <a:gd name="connsiteX131" fmla="*/ 414305 w 1339053"/>
                <a:gd name="connsiteY131" fmla="*/ 918292 h 6858000"/>
                <a:gd name="connsiteX132" fmla="*/ 373924 w 1339053"/>
                <a:gd name="connsiteY132" fmla="*/ 825689 h 6858000"/>
                <a:gd name="connsiteX133" fmla="*/ 368949 w 1339053"/>
                <a:gd name="connsiteY133" fmla="*/ 778726 h 6858000"/>
                <a:gd name="connsiteX134" fmla="*/ 347020 w 1339053"/>
                <a:gd name="connsiteY134" fmla="*/ 694643 h 6858000"/>
                <a:gd name="connsiteX135" fmla="*/ 327478 w 1339053"/>
                <a:gd name="connsiteY135" fmla="*/ 642898 h 6858000"/>
                <a:gd name="connsiteX136" fmla="*/ 243468 w 1339053"/>
                <a:gd name="connsiteY136" fmla="*/ 491960 h 6858000"/>
                <a:gd name="connsiteX137" fmla="*/ 218930 w 1339053"/>
                <a:gd name="connsiteY137" fmla="*/ 446010 h 6858000"/>
                <a:gd name="connsiteX138" fmla="*/ 180614 w 1339053"/>
                <a:gd name="connsiteY138" fmla="*/ 354892 h 6858000"/>
                <a:gd name="connsiteX139" fmla="*/ 171988 w 1339053"/>
                <a:gd name="connsiteY139" fmla="*/ 317521 h 6858000"/>
                <a:gd name="connsiteX140" fmla="*/ 139875 w 1339053"/>
                <a:gd name="connsiteY140" fmla="*/ 246378 h 6858000"/>
                <a:gd name="connsiteX141" fmla="*/ 51499 w 1339053"/>
                <a:gd name="connsiteY141" fmla="*/ 73211 h 6858000"/>
                <a:gd name="connsiteX142" fmla="*/ 19690 w 1339053"/>
                <a:gd name="connsiteY142" fmla="*/ 3662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Lst>
              <a:rect l="l" t="t" r="r" b="b"/>
              <a:pathLst>
                <a:path w="1339053" h="6858000">
                  <a:moveTo>
                    <a:pt x="850532" y="3481838"/>
                  </a:moveTo>
                  <a:lnTo>
                    <a:pt x="877027" y="3490955"/>
                  </a:lnTo>
                  <a:cubicBezTo>
                    <a:pt x="892941" y="3497986"/>
                    <a:pt x="908176" y="3506416"/>
                    <a:pt x="922718" y="3516472"/>
                  </a:cubicBezTo>
                  <a:cubicBezTo>
                    <a:pt x="967062" y="3547282"/>
                    <a:pt x="1027547" y="3564030"/>
                    <a:pt x="1094179" y="3567567"/>
                  </a:cubicBezTo>
                  <a:cubicBezTo>
                    <a:pt x="1102515" y="3567965"/>
                    <a:pt x="1113434" y="3565936"/>
                    <a:pt x="1118891" y="3568331"/>
                  </a:cubicBezTo>
                  <a:cubicBezTo>
                    <a:pt x="1180628" y="3594888"/>
                    <a:pt x="1237753" y="3586304"/>
                    <a:pt x="1295961" y="3584709"/>
                  </a:cubicBezTo>
                  <a:lnTo>
                    <a:pt x="1308070" y="3585183"/>
                  </a:lnTo>
                  <a:lnTo>
                    <a:pt x="1325263" y="3705453"/>
                  </a:lnTo>
                  <a:cubicBezTo>
                    <a:pt x="1328254" y="3727679"/>
                    <a:pt x="1331526" y="3749922"/>
                    <a:pt x="1334107" y="3772268"/>
                  </a:cubicBezTo>
                  <a:lnTo>
                    <a:pt x="1338203" y="3831076"/>
                  </a:lnTo>
                  <a:lnTo>
                    <a:pt x="1338805" y="3839709"/>
                  </a:lnTo>
                  <a:cubicBezTo>
                    <a:pt x="1339996" y="3932341"/>
                    <a:pt x="1336568" y="4025809"/>
                    <a:pt x="1335635" y="4118635"/>
                  </a:cubicBezTo>
                  <a:cubicBezTo>
                    <a:pt x="1335202" y="4148976"/>
                    <a:pt x="1338805" y="4178868"/>
                    <a:pt x="1337171" y="4209403"/>
                  </a:cubicBezTo>
                  <a:cubicBezTo>
                    <a:pt x="1335445" y="4242449"/>
                    <a:pt x="1327565" y="4276129"/>
                    <a:pt x="1325840" y="4309174"/>
                  </a:cubicBezTo>
                  <a:cubicBezTo>
                    <a:pt x="1322853" y="4364122"/>
                    <a:pt x="1323899" y="4418621"/>
                    <a:pt x="1321122" y="4473630"/>
                  </a:cubicBezTo>
                  <a:cubicBezTo>
                    <a:pt x="1315632" y="4579723"/>
                    <a:pt x="1309019" y="4685750"/>
                    <a:pt x="1302196" y="4791709"/>
                  </a:cubicBezTo>
                  <a:cubicBezTo>
                    <a:pt x="1300696" y="4814383"/>
                    <a:pt x="1294244" y="4837504"/>
                    <a:pt x="1293239" y="4860048"/>
                  </a:cubicBezTo>
                  <a:cubicBezTo>
                    <a:pt x="1290785" y="4919957"/>
                    <a:pt x="1289660" y="4979994"/>
                    <a:pt x="1288829" y="5039837"/>
                  </a:cubicBezTo>
                  <a:cubicBezTo>
                    <a:pt x="1288401" y="5076103"/>
                    <a:pt x="1290512" y="5112310"/>
                    <a:pt x="1289584" y="5148703"/>
                  </a:cubicBezTo>
                  <a:cubicBezTo>
                    <a:pt x="1288845" y="5177820"/>
                    <a:pt x="1286193" y="5207193"/>
                    <a:pt x="1282205" y="5236435"/>
                  </a:cubicBezTo>
                  <a:cubicBezTo>
                    <a:pt x="1278784" y="5261619"/>
                    <a:pt x="1270649" y="5286477"/>
                    <a:pt x="1268145" y="5311662"/>
                  </a:cubicBezTo>
                  <a:cubicBezTo>
                    <a:pt x="1261308" y="5379812"/>
                    <a:pt x="1256387" y="5447703"/>
                    <a:pt x="1250547" y="5515595"/>
                  </a:cubicBezTo>
                  <a:cubicBezTo>
                    <a:pt x="1248113" y="5542776"/>
                    <a:pt x="1244054" y="5570023"/>
                    <a:pt x="1243323" y="5596885"/>
                  </a:cubicBezTo>
                  <a:cubicBezTo>
                    <a:pt x="1241082" y="5668709"/>
                    <a:pt x="1241668" y="5740276"/>
                    <a:pt x="1238303" y="5812036"/>
                  </a:cubicBezTo>
                  <a:cubicBezTo>
                    <a:pt x="1235508" y="5871554"/>
                    <a:pt x="1228259" y="5931392"/>
                    <a:pt x="1223551" y="5991171"/>
                  </a:cubicBezTo>
                  <a:cubicBezTo>
                    <a:pt x="1221675" y="6016549"/>
                    <a:pt x="1222415" y="6041609"/>
                    <a:pt x="1219699" y="6066726"/>
                  </a:cubicBezTo>
                  <a:cubicBezTo>
                    <a:pt x="1213776" y="6123024"/>
                    <a:pt x="1205938" y="6179576"/>
                    <a:pt x="1199935" y="6236130"/>
                  </a:cubicBezTo>
                  <a:cubicBezTo>
                    <a:pt x="1196614" y="6268403"/>
                    <a:pt x="1198425" y="6301127"/>
                    <a:pt x="1192857" y="6333267"/>
                  </a:cubicBezTo>
                  <a:cubicBezTo>
                    <a:pt x="1179603" y="6409590"/>
                    <a:pt x="1163470" y="6485591"/>
                    <a:pt x="1148174" y="6561849"/>
                  </a:cubicBezTo>
                  <a:cubicBezTo>
                    <a:pt x="1132370" y="6640486"/>
                    <a:pt x="1117066" y="6719000"/>
                    <a:pt x="1100424" y="6797385"/>
                  </a:cubicBezTo>
                  <a:lnTo>
                    <a:pt x="1085621" y="6858000"/>
                  </a:lnTo>
                  <a:lnTo>
                    <a:pt x="932341" y="6858000"/>
                  </a:lnTo>
                  <a:lnTo>
                    <a:pt x="944496" y="6829656"/>
                  </a:lnTo>
                  <a:cubicBezTo>
                    <a:pt x="964836" y="6776399"/>
                    <a:pt x="953622" y="6744439"/>
                    <a:pt x="913239" y="6720119"/>
                  </a:cubicBezTo>
                  <a:cubicBezTo>
                    <a:pt x="890880" y="6706443"/>
                    <a:pt x="866986" y="6690318"/>
                    <a:pt x="870682" y="6655346"/>
                  </a:cubicBezTo>
                  <a:cubicBezTo>
                    <a:pt x="876846" y="6598274"/>
                    <a:pt x="889503" y="6540954"/>
                    <a:pt x="846442" y="6498594"/>
                  </a:cubicBezTo>
                  <a:cubicBezTo>
                    <a:pt x="862273" y="6487399"/>
                    <a:pt x="871751" y="6480449"/>
                    <a:pt x="881150" y="6473756"/>
                  </a:cubicBezTo>
                  <a:cubicBezTo>
                    <a:pt x="907245" y="6455292"/>
                    <a:pt x="930705" y="6407516"/>
                    <a:pt x="922470" y="6377035"/>
                  </a:cubicBezTo>
                  <a:cubicBezTo>
                    <a:pt x="910652" y="6332192"/>
                    <a:pt x="925705" y="6299028"/>
                    <a:pt x="955039" y="6268585"/>
                  </a:cubicBezTo>
                  <a:cubicBezTo>
                    <a:pt x="1003777" y="6217606"/>
                    <a:pt x="1017630" y="6148240"/>
                    <a:pt x="1024350" y="6083443"/>
                  </a:cubicBezTo>
                  <a:cubicBezTo>
                    <a:pt x="1029590" y="6034553"/>
                    <a:pt x="1028255" y="5980246"/>
                    <a:pt x="999696" y="5938416"/>
                  </a:cubicBezTo>
                  <a:cubicBezTo>
                    <a:pt x="990505" y="5925141"/>
                    <a:pt x="991039" y="5901884"/>
                    <a:pt x="988342" y="5882426"/>
                  </a:cubicBezTo>
                  <a:cubicBezTo>
                    <a:pt x="986229" y="5866254"/>
                    <a:pt x="984774" y="5849442"/>
                    <a:pt x="985444" y="5832438"/>
                  </a:cubicBezTo>
                  <a:cubicBezTo>
                    <a:pt x="986010" y="5814273"/>
                    <a:pt x="985042" y="5793656"/>
                    <a:pt x="992016" y="5777751"/>
                  </a:cubicBezTo>
                  <a:cubicBezTo>
                    <a:pt x="1012886" y="5729456"/>
                    <a:pt x="1014467" y="5686488"/>
                    <a:pt x="995028" y="5641832"/>
                  </a:cubicBezTo>
                  <a:cubicBezTo>
                    <a:pt x="984984" y="5618696"/>
                    <a:pt x="974301" y="5585771"/>
                    <a:pt x="981247" y="5562522"/>
                  </a:cubicBezTo>
                  <a:cubicBezTo>
                    <a:pt x="998041" y="5505913"/>
                    <a:pt x="997454" y="5454379"/>
                    <a:pt x="995131" y="5398075"/>
                  </a:cubicBezTo>
                  <a:cubicBezTo>
                    <a:pt x="993724" y="5361807"/>
                    <a:pt x="997229" y="5322258"/>
                    <a:pt x="997379" y="5283928"/>
                  </a:cubicBezTo>
                  <a:cubicBezTo>
                    <a:pt x="997473" y="5239095"/>
                    <a:pt x="1006631" y="5193105"/>
                    <a:pt x="979617" y="5157396"/>
                  </a:cubicBezTo>
                  <a:cubicBezTo>
                    <a:pt x="976728" y="5153402"/>
                    <a:pt x="978724" y="5144705"/>
                    <a:pt x="976441" y="5139485"/>
                  </a:cubicBezTo>
                  <a:cubicBezTo>
                    <a:pt x="969619" y="5122991"/>
                    <a:pt x="964828" y="5102888"/>
                    <a:pt x="953793" y="5091862"/>
                  </a:cubicBezTo>
                  <a:cubicBezTo>
                    <a:pt x="921506" y="5059884"/>
                    <a:pt x="886609" y="5031900"/>
                    <a:pt x="853056" y="5001787"/>
                  </a:cubicBezTo>
                  <a:cubicBezTo>
                    <a:pt x="845882" y="4995337"/>
                    <a:pt x="836325" y="4988437"/>
                    <a:pt x="833979" y="4978966"/>
                  </a:cubicBezTo>
                  <a:cubicBezTo>
                    <a:pt x="820602" y="4924328"/>
                    <a:pt x="808509" y="4869239"/>
                    <a:pt x="796995" y="4813768"/>
                  </a:cubicBezTo>
                  <a:cubicBezTo>
                    <a:pt x="792418" y="4791474"/>
                    <a:pt x="803209" y="4777314"/>
                    <a:pt x="820590" y="4764057"/>
                  </a:cubicBezTo>
                  <a:cubicBezTo>
                    <a:pt x="837188" y="4751123"/>
                    <a:pt x="855398" y="4734452"/>
                    <a:pt x="864688" y="4714752"/>
                  </a:cubicBezTo>
                  <a:cubicBezTo>
                    <a:pt x="883062" y="4675275"/>
                    <a:pt x="897521" y="4632902"/>
                    <a:pt x="910485" y="4590911"/>
                  </a:cubicBezTo>
                  <a:cubicBezTo>
                    <a:pt x="915338" y="4575199"/>
                    <a:pt x="912978" y="4556131"/>
                    <a:pt x="911445" y="4539571"/>
                  </a:cubicBezTo>
                  <a:cubicBezTo>
                    <a:pt x="908527" y="4508200"/>
                    <a:pt x="900999" y="4477659"/>
                    <a:pt x="900285" y="4445837"/>
                  </a:cubicBezTo>
                  <a:cubicBezTo>
                    <a:pt x="899539" y="4408923"/>
                    <a:pt x="887958" y="4383340"/>
                    <a:pt x="863237" y="4364703"/>
                  </a:cubicBezTo>
                  <a:cubicBezTo>
                    <a:pt x="826431" y="4336971"/>
                    <a:pt x="808536" y="4292507"/>
                    <a:pt x="798070" y="4243284"/>
                  </a:cubicBezTo>
                  <a:cubicBezTo>
                    <a:pt x="784617" y="4180721"/>
                    <a:pt x="805728" y="4117545"/>
                    <a:pt x="817097" y="4054750"/>
                  </a:cubicBezTo>
                  <a:cubicBezTo>
                    <a:pt x="821537" y="4030724"/>
                    <a:pt x="826632" y="4006057"/>
                    <a:pt x="826251" y="3982801"/>
                  </a:cubicBezTo>
                  <a:cubicBezTo>
                    <a:pt x="825347" y="3916709"/>
                    <a:pt x="825150" y="3850833"/>
                    <a:pt x="836848" y="3784939"/>
                  </a:cubicBezTo>
                  <a:lnTo>
                    <a:pt x="841285" y="3766755"/>
                  </a:lnTo>
                  <a:lnTo>
                    <a:pt x="841284" y="3766755"/>
                  </a:lnTo>
                  <a:lnTo>
                    <a:pt x="852925" y="3719034"/>
                  </a:lnTo>
                  <a:cubicBezTo>
                    <a:pt x="855152" y="3711822"/>
                    <a:pt x="856753" y="3704413"/>
                    <a:pt x="857932" y="3696880"/>
                  </a:cubicBezTo>
                  <a:cubicBezTo>
                    <a:pt x="868683" y="3631632"/>
                    <a:pt x="885300" y="3565939"/>
                    <a:pt x="853534" y="3507036"/>
                  </a:cubicBezTo>
                  <a:cubicBezTo>
                    <a:pt x="850623" y="3501622"/>
                    <a:pt x="849992" y="3494020"/>
                    <a:pt x="850226" y="3485839"/>
                  </a:cubicBezTo>
                  <a:close/>
                  <a:moveTo>
                    <a:pt x="0" y="0"/>
                  </a:moveTo>
                  <a:lnTo>
                    <a:pt x="455609" y="0"/>
                  </a:lnTo>
                  <a:lnTo>
                    <a:pt x="459171" y="72395"/>
                  </a:lnTo>
                  <a:cubicBezTo>
                    <a:pt x="459671" y="92301"/>
                    <a:pt x="456894" y="113171"/>
                    <a:pt x="460041" y="131917"/>
                  </a:cubicBezTo>
                  <a:cubicBezTo>
                    <a:pt x="474213" y="218122"/>
                    <a:pt x="492031" y="302910"/>
                    <a:pt x="504421" y="389691"/>
                  </a:cubicBezTo>
                  <a:cubicBezTo>
                    <a:pt x="517349" y="479177"/>
                    <a:pt x="539516" y="562489"/>
                    <a:pt x="582097" y="634609"/>
                  </a:cubicBezTo>
                  <a:cubicBezTo>
                    <a:pt x="621686" y="701573"/>
                    <a:pt x="662589" y="767248"/>
                    <a:pt x="702468" y="834019"/>
                  </a:cubicBezTo>
                  <a:cubicBezTo>
                    <a:pt x="712587" y="850968"/>
                    <a:pt x="725536" y="867665"/>
                    <a:pt x="729203" y="887701"/>
                  </a:cubicBezTo>
                  <a:cubicBezTo>
                    <a:pt x="736973" y="929321"/>
                    <a:pt x="740155" y="973193"/>
                    <a:pt x="743787" y="1016355"/>
                  </a:cubicBezTo>
                  <a:cubicBezTo>
                    <a:pt x="746786" y="1053398"/>
                    <a:pt x="745800" y="1091467"/>
                    <a:pt x="750083" y="1128060"/>
                  </a:cubicBezTo>
                  <a:cubicBezTo>
                    <a:pt x="753428" y="1157309"/>
                    <a:pt x="762038" y="1185083"/>
                    <a:pt x="768866" y="1213431"/>
                  </a:cubicBezTo>
                  <a:cubicBezTo>
                    <a:pt x="774767" y="1238107"/>
                    <a:pt x="778357" y="1264327"/>
                    <a:pt x="787802" y="1286432"/>
                  </a:cubicBezTo>
                  <a:cubicBezTo>
                    <a:pt x="810582" y="1340304"/>
                    <a:pt x="832653" y="1394242"/>
                    <a:pt x="842837" y="1455511"/>
                  </a:cubicBezTo>
                  <a:cubicBezTo>
                    <a:pt x="853049" y="1515944"/>
                    <a:pt x="867276" y="1574511"/>
                    <a:pt x="877988" y="1634814"/>
                  </a:cubicBezTo>
                  <a:cubicBezTo>
                    <a:pt x="888390" y="1693895"/>
                    <a:pt x="902813" y="1748857"/>
                    <a:pt x="941063" y="1789731"/>
                  </a:cubicBezTo>
                  <a:cubicBezTo>
                    <a:pt x="957906" y="1807908"/>
                    <a:pt x="975122" y="1831564"/>
                    <a:pt x="980124" y="1857657"/>
                  </a:cubicBezTo>
                  <a:cubicBezTo>
                    <a:pt x="987207" y="1894833"/>
                    <a:pt x="980788" y="1937150"/>
                    <a:pt x="984484" y="1976384"/>
                  </a:cubicBezTo>
                  <a:cubicBezTo>
                    <a:pt x="988781" y="2022576"/>
                    <a:pt x="988793" y="2074493"/>
                    <a:pt x="1007189" y="2110650"/>
                  </a:cubicBezTo>
                  <a:cubicBezTo>
                    <a:pt x="1023612" y="2142809"/>
                    <a:pt x="1034723" y="2173610"/>
                    <a:pt x="1039893" y="2211041"/>
                  </a:cubicBezTo>
                  <a:cubicBezTo>
                    <a:pt x="1043484" y="2237261"/>
                    <a:pt x="1057690" y="2260269"/>
                    <a:pt x="1059162" y="2286682"/>
                  </a:cubicBezTo>
                  <a:cubicBezTo>
                    <a:pt x="1061252" y="2321469"/>
                    <a:pt x="1060754" y="2355740"/>
                    <a:pt x="1070522" y="2388667"/>
                  </a:cubicBezTo>
                  <a:cubicBezTo>
                    <a:pt x="1080600" y="2422815"/>
                    <a:pt x="1085513" y="2459602"/>
                    <a:pt x="1093939" y="2494653"/>
                  </a:cubicBezTo>
                  <a:cubicBezTo>
                    <a:pt x="1098500" y="2513273"/>
                    <a:pt x="1106866" y="2529964"/>
                    <a:pt x="1112007" y="2548197"/>
                  </a:cubicBezTo>
                  <a:cubicBezTo>
                    <a:pt x="1121409" y="2581573"/>
                    <a:pt x="1130232" y="2615336"/>
                    <a:pt x="1138346" y="2649163"/>
                  </a:cubicBezTo>
                  <a:cubicBezTo>
                    <a:pt x="1146465" y="2682988"/>
                    <a:pt x="1157699" y="2716368"/>
                    <a:pt x="1160337" y="2751608"/>
                  </a:cubicBezTo>
                  <a:cubicBezTo>
                    <a:pt x="1164714" y="2811646"/>
                    <a:pt x="1159211" y="2873999"/>
                    <a:pt x="1165737" y="2933012"/>
                  </a:cubicBezTo>
                  <a:cubicBezTo>
                    <a:pt x="1172445" y="2992925"/>
                    <a:pt x="1185964" y="3051556"/>
                    <a:pt x="1202029" y="3107873"/>
                  </a:cubicBezTo>
                  <a:cubicBezTo>
                    <a:pt x="1214635" y="3152396"/>
                    <a:pt x="1227749" y="3194534"/>
                    <a:pt x="1225692" y="3244974"/>
                  </a:cubicBezTo>
                  <a:cubicBezTo>
                    <a:pt x="1224565" y="3273123"/>
                    <a:pt x="1231196" y="3305079"/>
                    <a:pt x="1243916" y="3326221"/>
                  </a:cubicBezTo>
                  <a:cubicBezTo>
                    <a:pt x="1271701" y="3372044"/>
                    <a:pt x="1285247" y="3423911"/>
                    <a:pt x="1293067" y="3480219"/>
                  </a:cubicBezTo>
                  <a:lnTo>
                    <a:pt x="1308071" y="3585182"/>
                  </a:lnTo>
                  <a:lnTo>
                    <a:pt x="1295962" y="3584708"/>
                  </a:lnTo>
                  <a:cubicBezTo>
                    <a:pt x="1237754" y="3586303"/>
                    <a:pt x="1180629" y="3594888"/>
                    <a:pt x="1118893" y="3568330"/>
                  </a:cubicBezTo>
                  <a:cubicBezTo>
                    <a:pt x="1113435" y="3565936"/>
                    <a:pt x="1102517" y="3567964"/>
                    <a:pt x="1094179" y="3567566"/>
                  </a:cubicBezTo>
                  <a:cubicBezTo>
                    <a:pt x="1027548" y="3564029"/>
                    <a:pt x="967064" y="3547281"/>
                    <a:pt x="922719" y="3516472"/>
                  </a:cubicBezTo>
                  <a:cubicBezTo>
                    <a:pt x="908178" y="3506414"/>
                    <a:pt x="892942" y="3497984"/>
                    <a:pt x="877028" y="3490955"/>
                  </a:cubicBezTo>
                  <a:lnTo>
                    <a:pt x="850533" y="3481837"/>
                  </a:lnTo>
                  <a:lnTo>
                    <a:pt x="852113" y="3461170"/>
                  </a:lnTo>
                  <a:cubicBezTo>
                    <a:pt x="854391" y="3434500"/>
                    <a:pt x="848474" y="3414331"/>
                    <a:pt x="831383" y="3399179"/>
                  </a:cubicBezTo>
                  <a:cubicBezTo>
                    <a:pt x="801767" y="3373388"/>
                    <a:pt x="773654" y="3344957"/>
                    <a:pt x="743141" y="3320580"/>
                  </a:cubicBezTo>
                  <a:cubicBezTo>
                    <a:pt x="722236" y="3303685"/>
                    <a:pt x="714543" y="3281842"/>
                    <a:pt x="713221" y="3251241"/>
                  </a:cubicBezTo>
                  <a:cubicBezTo>
                    <a:pt x="712555" y="3234106"/>
                    <a:pt x="704768" y="3217029"/>
                    <a:pt x="697098" y="3202528"/>
                  </a:cubicBezTo>
                  <a:cubicBezTo>
                    <a:pt x="687845" y="3184997"/>
                    <a:pt x="672212" y="3172554"/>
                    <a:pt x="664820" y="3154190"/>
                  </a:cubicBezTo>
                  <a:cubicBezTo>
                    <a:pt x="646169" y="3109209"/>
                    <a:pt x="616744" y="3087991"/>
                    <a:pt x="572501" y="3087312"/>
                  </a:cubicBezTo>
                  <a:cubicBezTo>
                    <a:pt x="533259" y="3086763"/>
                    <a:pt x="493731" y="3044085"/>
                    <a:pt x="497703" y="3005243"/>
                  </a:cubicBezTo>
                  <a:cubicBezTo>
                    <a:pt x="502030" y="2962279"/>
                    <a:pt x="490540" y="2928257"/>
                    <a:pt x="476984" y="2892751"/>
                  </a:cubicBezTo>
                  <a:cubicBezTo>
                    <a:pt x="469363" y="2872905"/>
                    <a:pt x="465404" y="2847135"/>
                    <a:pt x="468947" y="2824527"/>
                  </a:cubicBezTo>
                  <a:cubicBezTo>
                    <a:pt x="482188" y="2738605"/>
                    <a:pt x="520979" y="2665650"/>
                    <a:pt x="569138" y="2595026"/>
                  </a:cubicBezTo>
                  <a:cubicBezTo>
                    <a:pt x="600577" y="2548865"/>
                    <a:pt x="622260" y="2493483"/>
                    <a:pt x="645397" y="2440808"/>
                  </a:cubicBezTo>
                  <a:cubicBezTo>
                    <a:pt x="652529" y="2424387"/>
                    <a:pt x="655029" y="2401457"/>
                    <a:pt x="651820" y="2384384"/>
                  </a:cubicBezTo>
                  <a:cubicBezTo>
                    <a:pt x="640949" y="2324596"/>
                    <a:pt x="629163" y="2264805"/>
                    <a:pt x="612994" y="2207332"/>
                  </a:cubicBezTo>
                  <a:cubicBezTo>
                    <a:pt x="597678" y="2153787"/>
                    <a:pt x="601053" y="2099808"/>
                    <a:pt x="620894" y="2046679"/>
                  </a:cubicBezTo>
                  <a:cubicBezTo>
                    <a:pt x="635367" y="2007977"/>
                    <a:pt x="641110" y="1970814"/>
                    <a:pt x="644614" y="1931265"/>
                  </a:cubicBezTo>
                  <a:cubicBezTo>
                    <a:pt x="647465" y="1898285"/>
                    <a:pt x="653360" y="1862859"/>
                    <a:pt x="665994" y="1832337"/>
                  </a:cubicBezTo>
                  <a:cubicBezTo>
                    <a:pt x="683779" y="1789578"/>
                    <a:pt x="688928" y="1751381"/>
                    <a:pt x="678276" y="1709437"/>
                  </a:cubicBezTo>
                  <a:cubicBezTo>
                    <a:pt x="672576" y="1687079"/>
                    <a:pt x="673987" y="1660990"/>
                    <a:pt x="672955" y="1636123"/>
                  </a:cubicBezTo>
                  <a:cubicBezTo>
                    <a:pt x="671272" y="1597795"/>
                    <a:pt x="671867" y="1558758"/>
                    <a:pt x="668480" y="1520749"/>
                  </a:cubicBezTo>
                  <a:cubicBezTo>
                    <a:pt x="665050" y="1479903"/>
                    <a:pt x="655019" y="1440408"/>
                    <a:pt x="653920" y="1399437"/>
                  </a:cubicBezTo>
                  <a:cubicBezTo>
                    <a:pt x="652652" y="1355309"/>
                    <a:pt x="639893" y="1323154"/>
                    <a:pt x="612686" y="1296979"/>
                  </a:cubicBezTo>
                  <a:cubicBezTo>
                    <a:pt x="595576" y="1280408"/>
                    <a:pt x="578401" y="1259588"/>
                    <a:pt x="570220" y="1235618"/>
                  </a:cubicBezTo>
                  <a:cubicBezTo>
                    <a:pt x="553631" y="1186194"/>
                    <a:pt x="545669" y="1131821"/>
                    <a:pt x="529736" y="1081752"/>
                  </a:cubicBezTo>
                  <a:cubicBezTo>
                    <a:pt x="507466" y="1011390"/>
                    <a:pt x="481332" y="944631"/>
                    <a:pt x="414305" y="918292"/>
                  </a:cubicBezTo>
                  <a:cubicBezTo>
                    <a:pt x="377314" y="903769"/>
                    <a:pt x="368843" y="874065"/>
                    <a:pt x="373924" y="825689"/>
                  </a:cubicBezTo>
                  <a:cubicBezTo>
                    <a:pt x="375689" y="809590"/>
                    <a:pt x="376722" y="786203"/>
                    <a:pt x="368949" y="778726"/>
                  </a:cubicBezTo>
                  <a:cubicBezTo>
                    <a:pt x="345838" y="756354"/>
                    <a:pt x="349308" y="725824"/>
                    <a:pt x="347020" y="694643"/>
                  </a:cubicBezTo>
                  <a:cubicBezTo>
                    <a:pt x="345704" y="675894"/>
                    <a:pt x="339306" y="651346"/>
                    <a:pt x="327478" y="642898"/>
                  </a:cubicBezTo>
                  <a:cubicBezTo>
                    <a:pt x="279698" y="608395"/>
                    <a:pt x="263590" y="549247"/>
                    <a:pt x="243468" y="491960"/>
                  </a:cubicBezTo>
                  <a:cubicBezTo>
                    <a:pt x="237433" y="475142"/>
                    <a:pt x="230250" y="456843"/>
                    <a:pt x="218930" y="446010"/>
                  </a:cubicBezTo>
                  <a:cubicBezTo>
                    <a:pt x="194433" y="422927"/>
                    <a:pt x="180036" y="395344"/>
                    <a:pt x="180614" y="354892"/>
                  </a:cubicBezTo>
                  <a:cubicBezTo>
                    <a:pt x="180923" y="342010"/>
                    <a:pt x="176523" y="328798"/>
                    <a:pt x="171988" y="317521"/>
                  </a:cubicBezTo>
                  <a:cubicBezTo>
                    <a:pt x="162052" y="293291"/>
                    <a:pt x="148442" y="271315"/>
                    <a:pt x="139875" y="246378"/>
                  </a:cubicBezTo>
                  <a:cubicBezTo>
                    <a:pt x="117577" y="182780"/>
                    <a:pt x="95749" y="119890"/>
                    <a:pt x="51499" y="73211"/>
                  </a:cubicBezTo>
                  <a:cubicBezTo>
                    <a:pt x="40691" y="61834"/>
                    <a:pt x="29467" y="49763"/>
                    <a:pt x="19690" y="36621"/>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pic>
        <p:nvPicPr>
          <p:cNvPr id="1026" name="Picture 2" descr="Gender Trouble - The Feminist eZine">
            <a:extLst>
              <a:ext uri="{FF2B5EF4-FFF2-40B4-BE49-F238E27FC236}">
                <a16:creationId xmlns:a16="http://schemas.microsoft.com/office/drawing/2014/main" id="{AFC4136B-EBE2-6791-E3D6-23ADEB6C791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108" r="10431" b="1"/>
          <a:stretch/>
        </p:blipFill>
        <p:spPr bwMode="auto">
          <a:xfrm>
            <a:off x="20" y="10"/>
            <a:ext cx="3910064" cy="6857990"/>
          </a:xfrm>
          <a:custGeom>
            <a:avLst/>
            <a:gdLst/>
            <a:ahLst/>
            <a:cxnLst/>
            <a:rect l="l" t="t" r="r" b="b"/>
            <a:pathLst>
              <a:path w="3910084" h="6858000">
                <a:moveTo>
                  <a:pt x="0" y="0"/>
                </a:moveTo>
                <a:lnTo>
                  <a:pt x="2996382" y="0"/>
                </a:lnTo>
                <a:lnTo>
                  <a:pt x="3563333" y="1750276"/>
                </a:lnTo>
                <a:lnTo>
                  <a:pt x="3910084" y="6054385"/>
                </a:lnTo>
                <a:lnTo>
                  <a:pt x="3791309"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grpSp>
        <p:nvGrpSpPr>
          <p:cNvPr id="1044" name="Group 1043">
            <a:extLst>
              <a:ext uri="{FF2B5EF4-FFF2-40B4-BE49-F238E27FC236}">
                <a16:creationId xmlns:a16="http://schemas.microsoft.com/office/drawing/2014/main" id="{066EE5A2-0D35-4D6A-A5C7-1CA91F740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48589" y="0"/>
            <a:ext cx="1339053" cy="6858000"/>
            <a:chOff x="2661507" y="0"/>
            <a:chExt cx="1339053" cy="6858000"/>
          </a:xfrm>
        </p:grpSpPr>
        <p:sp>
          <p:nvSpPr>
            <p:cNvPr id="1045" name="Freeform: Shape 1044">
              <a:extLst>
                <a:ext uri="{FF2B5EF4-FFF2-40B4-BE49-F238E27FC236}">
                  <a16:creationId xmlns:a16="http://schemas.microsoft.com/office/drawing/2014/main" id="{4DFBB771-C61C-4F38-ABBB-98A2D8476D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61507" y="0"/>
              <a:ext cx="1339053" cy="6858000"/>
            </a:xfrm>
            <a:custGeom>
              <a:avLst/>
              <a:gdLst>
                <a:gd name="connsiteX0" fmla="*/ 850532 w 1339053"/>
                <a:gd name="connsiteY0" fmla="*/ 3481838 h 6858000"/>
                <a:gd name="connsiteX1" fmla="*/ 877027 w 1339053"/>
                <a:gd name="connsiteY1" fmla="*/ 3490955 h 6858000"/>
                <a:gd name="connsiteX2" fmla="*/ 922718 w 1339053"/>
                <a:gd name="connsiteY2" fmla="*/ 3516472 h 6858000"/>
                <a:gd name="connsiteX3" fmla="*/ 1094179 w 1339053"/>
                <a:gd name="connsiteY3" fmla="*/ 3567567 h 6858000"/>
                <a:gd name="connsiteX4" fmla="*/ 1118891 w 1339053"/>
                <a:gd name="connsiteY4" fmla="*/ 3568331 h 6858000"/>
                <a:gd name="connsiteX5" fmla="*/ 1295961 w 1339053"/>
                <a:gd name="connsiteY5" fmla="*/ 3584709 h 6858000"/>
                <a:gd name="connsiteX6" fmla="*/ 1308070 w 1339053"/>
                <a:gd name="connsiteY6" fmla="*/ 3585183 h 6858000"/>
                <a:gd name="connsiteX7" fmla="*/ 1325263 w 1339053"/>
                <a:gd name="connsiteY7" fmla="*/ 3705453 h 6858000"/>
                <a:gd name="connsiteX8" fmla="*/ 1334107 w 1339053"/>
                <a:gd name="connsiteY8" fmla="*/ 3772268 h 6858000"/>
                <a:gd name="connsiteX9" fmla="*/ 1338203 w 1339053"/>
                <a:gd name="connsiteY9" fmla="*/ 3831076 h 6858000"/>
                <a:gd name="connsiteX10" fmla="*/ 1338805 w 1339053"/>
                <a:gd name="connsiteY10" fmla="*/ 3839709 h 6858000"/>
                <a:gd name="connsiteX11" fmla="*/ 1335635 w 1339053"/>
                <a:gd name="connsiteY11" fmla="*/ 4118635 h 6858000"/>
                <a:gd name="connsiteX12" fmla="*/ 1337171 w 1339053"/>
                <a:gd name="connsiteY12" fmla="*/ 4209403 h 6858000"/>
                <a:gd name="connsiteX13" fmla="*/ 1325840 w 1339053"/>
                <a:gd name="connsiteY13" fmla="*/ 4309174 h 6858000"/>
                <a:gd name="connsiteX14" fmla="*/ 1321122 w 1339053"/>
                <a:gd name="connsiteY14" fmla="*/ 4473630 h 6858000"/>
                <a:gd name="connsiteX15" fmla="*/ 1302196 w 1339053"/>
                <a:gd name="connsiteY15" fmla="*/ 4791709 h 6858000"/>
                <a:gd name="connsiteX16" fmla="*/ 1293239 w 1339053"/>
                <a:gd name="connsiteY16" fmla="*/ 4860048 h 6858000"/>
                <a:gd name="connsiteX17" fmla="*/ 1288829 w 1339053"/>
                <a:gd name="connsiteY17" fmla="*/ 5039837 h 6858000"/>
                <a:gd name="connsiteX18" fmla="*/ 1289584 w 1339053"/>
                <a:gd name="connsiteY18" fmla="*/ 5148703 h 6858000"/>
                <a:gd name="connsiteX19" fmla="*/ 1282205 w 1339053"/>
                <a:gd name="connsiteY19" fmla="*/ 5236435 h 6858000"/>
                <a:gd name="connsiteX20" fmla="*/ 1268145 w 1339053"/>
                <a:gd name="connsiteY20" fmla="*/ 5311662 h 6858000"/>
                <a:gd name="connsiteX21" fmla="*/ 1250547 w 1339053"/>
                <a:gd name="connsiteY21" fmla="*/ 5515595 h 6858000"/>
                <a:gd name="connsiteX22" fmla="*/ 1243323 w 1339053"/>
                <a:gd name="connsiteY22" fmla="*/ 5596885 h 6858000"/>
                <a:gd name="connsiteX23" fmla="*/ 1238303 w 1339053"/>
                <a:gd name="connsiteY23" fmla="*/ 5812036 h 6858000"/>
                <a:gd name="connsiteX24" fmla="*/ 1223551 w 1339053"/>
                <a:gd name="connsiteY24" fmla="*/ 5991171 h 6858000"/>
                <a:gd name="connsiteX25" fmla="*/ 1219699 w 1339053"/>
                <a:gd name="connsiteY25" fmla="*/ 6066726 h 6858000"/>
                <a:gd name="connsiteX26" fmla="*/ 1199935 w 1339053"/>
                <a:gd name="connsiteY26" fmla="*/ 6236130 h 6858000"/>
                <a:gd name="connsiteX27" fmla="*/ 1192857 w 1339053"/>
                <a:gd name="connsiteY27" fmla="*/ 6333267 h 6858000"/>
                <a:gd name="connsiteX28" fmla="*/ 1148174 w 1339053"/>
                <a:gd name="connsiteY28" fmla="*/ 6561849 h 6858000"/>
                <a:gd name="connsiteX29" fmla="*/ 1100424 w 1339053"/>
                <a:gd name="connsiteY29" fmla="*/ 6797385 h 6858000"/>
                <a:gd name="connsiteX30" fmla="*/ 1085621 w 1339053"/>
                <a:gd name="connsiteY30" fmla="*/ 6858000 h 6858000"/>
                <a:gd name="connsiteX31" fmla="*/ 932341 w 1339053"/>
                <a:gd name="connsiteY31" fmla="*/ 6858000 h 6858000"/>
                <a:gd name="connsiteX32" fmla="*/ 944496 w 1339053"/>
                <a:gd name="connsiteY32" fmla="*/ 6829656 h 6858000"/>
                <a:gd name="connsiteX33" fmla="*/ 913239 w 1339053"/>
                <a:gd name="connsiteY33" fmla="*/ 6720119 h 6858000"/>
                <a:gd name="connsiteX34" fmla="*/ 870682 w 1339053"/>
                <a:gd name="connsiteY34" fmla="*/ 6655346 h 6858000"/>
                <a:gd name="connsiteX35" fmla="*/ 846442 w 1339053"/>
                <a:gd name="connsiteY35" fmla="*/ 6498594 h 6858000"/>
                <a:gd name="connsiteX36" fmla="*/ 881150 w 1339053"/>
                <a:gd name="connsiteY36" fmla="*/ 6473756 h 6858000"/>
                <a:gd name="connsiteX37" fmla="*/ 922470 w 1339053"/>
                <a:gd name="connsiteY37" fmla="*/ 6377035 h 6858000"/>
                <a:gd name="connsiteX38" fmla="*/ 955039 w 1339053"/>
                <a:gd name="connsiteY38" fmla="*/ 6268585 h 6858000"/>
                <a:gd name="connsiteX39" fmla="*/ 1024350 w 1339053"/>
                <a:gd name="connsiteY39" fmla="*/ 6083443 h 6858000"/>
                <a:gd name="connsiteX40" fmla="*/ 999696 w 1339053"/>
                <a:gd name="connsiteY40" fmla="*/ 5938416 h 6858000"/>
                <a:gd name="connsiteX41" fmla="*/ 988342 w 1339053"/>
                <a:gd name="connsiteY41" fmla="*/ 5882426 h 6858000"/>
                <a:gd name="connsiteX42" fmla="*/ 985444 w 1339053"/>
                <a:gd name="connsiteY42" fmla="*/ 5832438 h 6858000"/>
                <a:gd name="connsiteX43" fmla="*/ 992016 w 1339053"/>
                <a:gd name="connsiteY43" fmla="*/ 5777751 h 6858000"/>
                <a:gd name="connsiteX44" fmla="*/ 995028 w 1339053"/>
                <a:gd name="connsiteY44" fmla="*/ 5641832 h 6858000"/>
                <a:gd name="connsiteX45" fmla="*/ 981247 w 1339053"/>
                <a:gd name="connsiteY45" fmla="*/ 5562522 h 6858000"/>
                <a:gd name="connsiteX46" fmla="*/ 995131 w 1339053"/>
                <a:gd name="connsiteY46" fmla="*/ 5398075 h 6858000"/>
                <a:gd name="connsiteX47" fmla="*/ 997379 w 1339053"/>
                <a:gd name="connsiteY47" fmla="*/ 5283928 h 6858000"/>
                <a:gd name="connsiteX48" fmla="*/ 979617 w 1339053"/>
                <a:gd name="connsiteY48" fmla="*/ 5157396 h 6858000"/>
                <a:gd name="connsiteX49" fmla="*/ 976441 w 1339053"/>
                <a:gd name="connsiteY49" fmla="*/ 5139485 h 6858000"/>
                <a:gd name="connsiteX50" fmla="*/ 953793 w 1339053"/>
                <a:gd name="connsiteY50" fmla="*/ 5091862 h 6858000"/>
                <a:gd name="connsiteX51" fmla="*/ 853056 w 1339053"/>
                <a:gd name="connsiteY51" fmla="*/ 5001787 h 6858000"/>
                <a:gd name="connsiteX52" fmla="*/ 833979 w 1339053"/>
                <a:gd name="connsiteY52" fmla="*/ 4978966 h 6858000"/>
                <a:gd name="connsiteX53" fmla="*/ 796995 w 1339053"/>
                <a:gd name="connsiteY53" fmla="*/ 4813768 h 6858000"/>
                <a:gd name="connsiteX54" fmla="*/ 820590 w 1339053"/>
                <a:gd name="connsiteY54" fmla="*/ 4764057 h 6858000"/>
                <a:gd name="connsiteX55" fmla="*/ 864688 w 1339053"/>
                <a:gd name="connsiteY55" fmla="*/ 4714752 h 6858000"/>
                <a:gd name="connsiteX56" fmla="*/ 910485 w 1339053"/>
                <a:gd name="connsiteY56" fmla="*/ 4590911 h 6858000"/>
                <a:gd name="connsiteX57" fmla="*/ 911445 w 1339053"/>
                <a:gd name="connsiteY57" fmla="*/ 4539571 h 6858000"/>
                <a:gd name="connsiteX58" fmla="*/ 900285 w 1339053"/>
                <a:gd name="connsiteY58" fmla="*/ 4445837 h 6858000"/>
                <a:gd name="connsiteX59" fmla="*/ 863237 w 1339053"/>
                <a:gd name="connsiteY59" fmla="*/ 4364703 h 6858000"/>
                <a:gd name="connsiteX60" fmla="*/ 798070 w 1339053"/>
                <a:gd name="connsiteY60" fmla="*/ 4243284 h 6858000"/>
                <a:gd name="connsiteX61" fmla="*/ 817097 w 1339053"/>
                <a:gd name="connsiteY61" fmla="*/ 4054750 h 6858000"/>
                <a:gd name="connsiteX62" fmla="*/ 826251 w 1339053"/>
                <a:gd name="connsiteY62" fmla="*/ 3982801 h 6858000"/>
                <a:gd name="connsiteX63" fmla="*/ 836848 w 1339053"/>
                <a:gd name="connsiteY63" fmla="*/ 3784939 h 6858000"/>
                <a:gd name="connsiteX64" fmla="*/ 841285 w 1339053"/>
                <a:gd name="connsiteY64" fmla="*/ 3766755 h 6858000"/>
                <a:gd name="connsiteX65" fmla="*/ 841284 w 1339053"/>
                <a:gd name="connsiteY65" fmla="*/ 3766755 h 6858000"/>
                <a:gd name="connsiteX66" fmla="*/ 852925 w 1339053"/>
                <a:gd name="connsiteY66" fmla="*/ 3719034 h 6858000"/>
                <a:gd name="connsiteX67" fmla="*/ 857932 w 1339053"/>
                <a:gd name="connsiteY67" fmla="*/ 3696880 h 6858000"/>
                <a:gd name="connsiteX68" fmla="*/ 853534 w 1339053"/>
                <a:gd name="connsiteY68" fmla="*/ 3507036 h 6858000"/>
                <a:gd name="connsiteX69" fmla="*/ 850226 w 1339053"/>
                <a:gd name="connsiteY69" fmla="*/ 3485839 h 6858000"/>
                <a:gd name="connsiteX70" fmla="*/ 0 w 1339053"/>
                <a:gd name="connsiteY70" fmla="*/ 0 h 6858000"/>
                <a:gd name="connsiteX71" fmla="*/ 455609 w 1339053"/>
                <a:gd name="connsiteY71" fmla="*/ 0 h 6858000"/>
                <a:gd name="connsiteX72" fmla="*/ 459171 w 1339053"/>
                <a:gd name="connsiteY72" fmla="*/ 72395 h 6858000"/>
                <a:gd name="connsiteX73" fmla="*/ 460041 w 1339053"/>
                <a:gd name="connsiteY73" fmla="*/ 131917 h 6858000"/>
                <a:gd name="connsiteX74" fmla="*/ 504421 w 1339053"/>
                <a:gd name="connsiteY74" fmla="*/ 389691 h 6858000"/>
                <a:gd name="connsiteX75" fmla="*/ 582097 w 1339053"/>
                <a:gd name="connsiteY75" fmla="*/ 634609 h 6858000"/>
                <a:gd name="connsiteX76" fmla="*/ 702468 w 1339053"/>
                <a:gd name="connsiteY76" fmla="*/ 834019 h 6858000"/>
                <a:gd name="connsiteX77" fmla="*/ 729203 w 1339053"/>
                <a:gd name="connsiteY77" fmla="*/ 887701 h 6858000"/>
                <a:gd name="connsiteX78" fmla="*/ 743787 w 1339053"/>
                <a:gd name="connsiteY78" fmla="*/ 1016355 h 6858000"/>
                <a:gd name="connsiteX79" fmla="*/ 750083 w 1339053"/>
                <a:gd name="connsiteY79" fmla="*/ 1128060 h 6858000"/>
                <a:gd name="connsiteX80" fmla="*/ 768866 w 1339053"/>
                <a:gd name="connsiteY80" fmla="*/ 1213431 h 6858000"/>
                <a:gd name="connsiteX81" fmla="*/ 787802 w 1339053"/>
                <a:gd name="connsiteY81" fmla="*/ 1286432 h 6858000"/>
                <a:gd name="connsiteX82" fmla="*/ 842837 w 1339053"/>
                <a:gd name="connsiteY82" fmla="*/ 1455511 h 6858000"/>
                <a:gd name="connsiteX83" fmla="*/ 877988 w 1339053"/>
                <a:gd name="connsiteY83" fmla="*/ 1634814 h 6858000"/>
                <a:gd name="connsiteX84" fmla="*/ 941063 w 1339053"/>
                <a:gd name="connsiteY84" fmla="*/ 1789731 h 6858000"/>
                <a:gd name="connsiteX85" fmla="*/ 980124 w 1339053"/>
                <a:gd name="connsiteY85" fmla="*/ 1857657 h 6858000"/>
                <a:gd name="connsiteX86" fmla="*/ 984484 w 1339053"/>
                <a:gd name="connsiteY86" fmla="*/ 1976384 h 6858000"/>
                <a:gd name="connsiteX87" fmla="*/ 1007189 w 1339053"/>
                <a:gd name="connsiteY87" fmla="*/ 2110650 h 6858000"/>
                <a:gd name="connsiteX88" fmla="*/ 1039893 w 1339053"/>
                <a:gd name="connsiteY88" fmla="*/ 2211041 h 6858000"/>
                <a:gd name="connsiteX89" fmla="*/ 1059162 w 1339053"/>
                <a:gd name="connsiteY89" fmla="*/ 2286682 h 6858000"/>
                <a:gd name="connsiteX90" fmla="*/ 1070522 w 1339053"/>
                <a:gd name="connsiteY90" fmla="*/ 2388667 h 6858000"/>
                <a:gd name="connsiteX91" fmla="*/ 1093939 w 1339053"/>
                <a:gd name="connsiteY91" fmla="*/ 2494653 h 6858000"/>
                <a:gd name="connsiteX92" fmla="*/ 1112007 w 1339053"/>
                <a:gd name="connsiteY92" fmla="*/ 2548197 h 6858000"/>
                <a:gd name="connsiteX93" fmla="*/ 1138346 w 1339053"/>
                <a:gd name="connsiteY93" fmla="*/ 2649163 h 6858000"/>
                <a:gd name="connsiteX94" fmla="*/ 1160337 w 1339053"/>
                <a:gd name="connsiteY94" fmla="*/ 2751608 h 6858000"/>
                <a:gd name="connsiteX95" fmla="*/ 1165737 w 1339053"/>
                <a:gd name="connsiteY95" fmla="*/ 2933012 h 6858000"/>
                <a:gd name="connsiteX96" fmla="*/ 1202029 w 1339053"/>
                <a:gd name="connsiteY96" fmla="*/ 3107873 h 6858000"/>
                <a:gd name="connsiteX97" fmla="*/ 1225692 w 1339053"/>
                <a:gd name="connsiteY97" fmla="*/ 3244974 h 6858000"/>
                <a:gd name="connsiteX98" fmla="*/ 1243916 w 1339053"/>
                <a:gd name="connsiteY98" fmla="*/ 3326221 h 6858000"/>
                <a:gd name="connsiteX99" fmla="*/ 1293067 w 1339053"/>
                <a:gd name="connsiteY99" fmla="*/ 3480219 h 6858000"/>
                <a:gd name="connsiteX100" fmla="*/ 1308071 w 1339053"/>
                <a:gd name="connsiteY100" fmla="*/ 3585182 h 6858000"/>
                <a:gd name="connsiteX101" fmla="*/ 1295962 w 1339053"/>
                <a:gd name="connsiteY101" fmla="*/ 3584708 h 6858000"/>
                <a:gd name="connsiteX102" fmla="*/ 1118893 w 1339053"/>
                <a:gd name="connsiteY102" fmla="*/ 3568330 h 6858000"/>
                <a:gd name="connsiteX103" fmla="*/ 1094179 w 1339053"/>
                <a:gd name="connsiteY103" fmla="*/ 3567566 h 6858000"/>
                <a:gd name="connsiteX104" fmla="*/ 922719 w 1339053"/>
                <a:gd name="connsiteY104" fmla="*/ 3516472 h 6858000"/>
                <a:gd name="connsiteX105" fmla="*/ 877028 w 1339053"/>
                <a:gd name="connsiteY105" fmla="*/ 3490955 h 6858000"/>
                <a:gd name="connsiteX106" fmla="*/ 850533 w 1339053"/>
                <a:gd name="connsiteY106" fmla="*/ 3481837 h 6858000"/>
                <a:gd name="connsiteX107" fmla="*/ 852113 w 1339053"/>
                <a:gd name="connsiteY107" fmla="*/ 3461170 h 6858000"/>
                <a:gd name="connsiteX108" fmla="*/ 831383 w 1339053"/>
                <a:gd name="connsiteY108" fmla="*/ 3399179 h 6858000"/>
                <a:gd name="connsiteX109" fmla="*/ 743141 w 1339053"/>
                <a:gd name="connsiteY109" fmla="*/ 3320580 h 6858000"/>
                <a:gd name="connsiteX110" fmla="*/ 713221 w 1339053"/>
                <a:gd name="connsiteY110" fmla="*/ 3251241 h 6858000"/>
                <a:gd name="connsiteX111" fmla="*/ 697098 w 1339053"/>
                <a:gd name="connsiteY111" fmla="*/ 3202528 h 6858000"/>
                <a:gd name="connsiteX112" fmla="*/ 664820 w 1339053"/>
                <a:gd name="connsiteY112" fmla="*/ 3154190 h 6858000"/>
                <a:gd name="connsiteX113" fmla="*/ 572501 w 1339053"/>
                <a:gd name="connsiteY113" fmla="*/ 3087312 h 6858000"/>
                <a:gd name="connsiteX114" fmla="*/ 497703 w 1339053"/>
                <a:gd name="connsiteY114" fmla="*/ 3005243 h 6858000"/>
                <a:gd name="connsiteX115" fmla="*/ 476984 w 1339053"/>
                <a:gd name="connsiteY115" fmla="*/ 2892751 h 6858000"/>
                <a:gd name="connsiteX116" fmla="*/ 468947 w 1339053"/>
                <a:gd name="connsiteY116" fmla="*/ 2824527 h 6858000"/>
                <a:gd name="connsiteX117" fmla="*/ 569138 w 1339053"/>
                <a:gd name="connsiteY117" fmla="*/ 2595026 h 6858000"/>
                <a:gd name="connsiteX118" fmla="*/ 645397 w 1339053"/>
                <a:gd name="connsiteY118" fmla="*/ 2440808 h 6858000"/>
                <a:gd name="connsiteX119" fmla="*/ 651820 w 1339053"/>
                <a:gd name="connsiteY119" fmla="*/ 2384384 h 6858000"/>
                <a:gd name="connsiteX120" fmla="*/ 612994 w 1339053"/>
                <a:gd name="connsiteY120" fmla="*/ 2207332 h 6858000"/>
                <a:gd name="connsiteX121" fmla="*/ 620894 w 1339053"/>
                <a:gd name="connsiteY121" fmla="*/ 2046679 h 6858000"/>
                <a:gd name="connsiteX122" fmla="*/ 644614 w 1339053"/>
                <a:gd name="connsiteY122" fmla="*/ 1931265 h 6858000"/>
                <a:gd name="connsiteX123" fmla="*/ 665994 w 1339053"/>
                <a:gd name="connsiteY123" fmla="*/ 1832337 h 6858000"/>
                <a:gd name="connsiteX124" fmla="*/ 678276 w 1339053"/>
                <a:gd name="connsiteY124" fmla="*/ 1709437 h 6858000"/>
                <a:gd name="connsiteX125" fmla="*/ 672955 w 1339053"/>
                <a:gd name="connsiteY125" fmla="*/ 1636123 h 6858000"/>
                <a:gd name="connsiteX126" fmla="*/ 668480 w 1339053"/>
                <a:gd name="connsiteY126" fmla="*/ 1520749 h 6858000"/>
                <a:gd name="connsiteX127" fmla="*/ 653920 w 1339053"/>
                <a:gd name="connsiteY127" fmla="*/ 1399437 h 6858000"/>
                <a:gd name="connsiteX128" fmla="*/ 612686 w 1339053"/>
                <a:gd name="connsiteY128" fmla="*/ 1296979 h 6858000"/>
                <a:gd name="connsiteX129" fmla="*/ 570220 w 1339053"/>
                <a:gd name="connsiteY129" fmla="*/ 1235618 h 6858000"/>
                <a:gd name="connsiteX130" fmla="*/ 529736 w 1339053"/>
                <a:gd name="connsiteY130" fmla="*/ 1081752 h 6858000"/>
                <a:gd name="connsiteX131" fmla="*/ 414305 w 1339053"/>
                <a:gd name="connsiteY131" fmla="*/ 918292 h 6858000"/>
                <a:gd name="connsiteX132" fmla="*/ 373924 w 1339053"/>
                <a:gd name="connsiteY132" fmla="*/ 825689 h 6858000"/>
                <a:gd name="connsiteX133" fmla="*/ 368949 w 1339053"/>
                <a:gd name="connsiteY133" fmla="*/ 778726 h 6858000"/>
                <a:gd name="connsiteX134" fmla="*/ 347020 w 1339053"/>
                <a:gd name="connsiteY134" fmla="*/ 694643 h 6858000"/>
                <a:gd name="connsiteX135" fmla="*/ 327478 w 1339053"/>
                <a:gd name="connsiteY135" fmla="*/ 642898 h 6858000"/>
                <a:gd name="connsiteX136" fmla="*/ 243468 w 1339053"/>
                <a:gd name="connsiteY136" fmla="*/ 491960 h 6858000"/>
                <a:gd name="connsiteX137" fmla="*/ 218930 w 1339053"/>
                <a:gd name="connsiteY137" fmla="*/ 446010 h 6858000"/>
                <a:gd name="connsiteX138" fmla="*/ 180614 w 1339053"/>
                <a:gd name="connsiteY138" fmla="*/ 354892 h 6858000"/>
                <a:gd name="connsiteX139" fmla="*/ 171988 w 1339053"/>
                <a:gd name="connsiteY139" fmla="*/ 317521 h 6858000"/>
                <a:gd name="connsiteX140" fmla="*/ 139875 w 1339053"/>
                <a:gd name="connsiteY140" fmla="*/ 246378 h 6858000"/>
                <a:gd name="connsiteX141" fmla="*/ 51499 w 1339053"/>
                <a:gd name="connsiteY141" fmla="*/ 73211 h 6858000"/>
                <a:gd name="connsiteX142" fmla="*/ 19690 w 1339053"/>
                <a:gd name="connsiteY142" fmla="*/ 3662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Lst>
              <a:rect l="l" t="t" r="r" b="b"/>
              <a:pathLst>
                <a:path w="1339053" h="6858000">
                  <a:moveTo>
                    <a:pt x="850532" y="3481838"/>
                  </a:moveTo>
                  <a:lnTo>
                    <a:pt x="877027" y="3490955"/>
                  </a:lnTo>
                  <a:cubicBezTo>
                    <a:pt x="892941" y="3497986"/>
                    <a:pt x="908176" y="3506416"/>
                    <a:pt x="922718" y="3516472"/>
                  </a:cubicBezTo>
                  <a:cubicBezTo>
                    <a:pt x="967062" y="3547282"/>
                    <a:pt x="1027547" y="3564030"/>
                    <a:pt x="1094179" y="3567567"/>
                  </a:cubicBezTo>
                  <a:cubicBezTo>
                    <a:pt x="1102515" y="3567965"/>
                    <a:pt x="1113434" y="3565936"/>
                    <a:pt x="1118891" y="3568331"/>
                  </a:cubicBezTo>
                  <a:cubicBezTo>
                    <a:pt x="1180628" y="3594888"/>
                    <a:pt x="1237753" y="3586304"/>
                    <a:pt x="1295961" y="3584709"/>
                  </a:cubicBezTo>
                  <a:lnTo>
                    <a:pt x="1308070" y="3585183"/>
                  </a:lnTo>
                  <a:lnTo>
                    <a:pt x="1325263" y="3705453"/>
                  </a:lnTo>
                  <a:cubicBezTo>
                    <a:pt x="1328254" y="3727679"/>
                    <a:pt x="1331526" y="3749922"/>
                    <a:pt x="1334107" y="3772268"/>
                  </a:cubicBezTo>
                  <a:lnTo>
                    <a:pt x="1338203" y="3831076"/>
                  </a:lnTo>
                  <a:lnTo>
                    <a:pt x="1338805" y="3839709"/>
                  </a:lnTo>
                  <a:cubicBezTo>
                    <a:pt x="1339996" y="3932341"/>
                    <a:pt x="1336568" y="4025809"/>
                    <a:pt x="1335635" y="4118635"/>
                  </a:cubicBezTo>
                  <a:cubicBezTo>
                    <a:pt x="1335202" y="4148976"/>
                    <a:pt x="1338805" y="4178868"/>
                    <a:pt x="1337171" y="4209403"/>
                  </a:cubicBezTo>
                  <a:cubicBezTo>
                    <a:pt x="1335445" y="4242449"/>
                    <a:pt x="1327565" y="4276129"/>
                    <a:pt x="1325840" y="4309174"/>
                  </a:cubicBezTo>
                  <a:cubicBezTo>
                    <a:pt x="1322853" y="4364122"/>
                    <a:pt x="1323899" y="4418621"/>
                    <a:pt x="1321122" y="4473630"/>
                  </a:cubicBezTo>
                  <a:cubicBezTo>
                    <a:pt x="1315632" y="4579723"/>
                    <a:pt x="1309019" y="4685750"/>
                    <a:pt x="1302196" y="4791709"/>
                  </a:cubicBezTo>
                  <a:cubicBezTo>
                    <a:pt x="1300696" y="4814383"/>
                    <a:pt x="1294244" y="4837504"/>
                    <a:pt x="1293239" y="4860048"/>
                  </a:cubicBezTo>
                  <a:cubicBezTo>
                    <a:pt x="1290785" y="4919957"/>
                    <a:pt x="1289660" y="4979994"/>
                    <a:pt x="1288829" y="5039837"/>
                  </a:cubicBezTo>
                  <a:cubicBezTo>
                    <a:pt x="1288401" y="5076103"/>
                    <a:pt x="1290512" y="5112310"/>
                    <a:pt x="1289584" y="5148703"/>
                  </a:cubicBezTo>
                  <a:cubicBezTo>
                    <a:pt x="1288845" y="5177820"/>
                    <a:pt x="1286193" y="5207193"/>
                    <a:pt x="1282205" y="5236435"/>
                  </a:cubicBezTo>
                  <a:cubicBezTo>
                    <a:pt x="1278784" y="5261619"/>
                    <a:pt x="1270649" y="5286477"/>
                    <a:pt x="1268145" y="5311662"/>
                  </a:cubicBezTo>
                  <a:cubicBezTo>
                    <a:pt x="1261308" y="5379812"/>
                    <a:pt x="1256387" y="5447703"/>
                    <a:pt x="1250547" y="5515595"/>
                  </a:cubicBezTo>
                  <a:cubicBezTo>
                    <a:pt x="1248113" y="5542776"/>
                    <a:pt x="1244054" y="5570023"/>
                    <a:pt x="1243323" y="5596885"/>
                  </a:cubicBezTo>
                  <a:cubicBezTo>
                    <a:pt x="1241082" y="5668709"/>
                    <a:pt x="1241668" y="5740276"/>
                    <a:pt x="1238303" y="5812036"/>
                  </a:cubicBezTo>
                  <a:cubicBezTo>
                    <a:pt x="1235508" y="5871554"/>
                    <a:pt x="1228259" y="5931392"/>
                    <a:pt x="1223551" y="5991171"/>
                  </a:cubicBezTo>
                  <a:cubicBezTo>
                    <a:pt x="1221675" y="6016549"/>
                    <a:pt x="1222415" y="6041609"/>
                    <a:pt x="1219699" y="6066726"/>
                  </a:cubicBezTo>
                  <a:cubicBezTo>
                    <a:pt x="1213776" y="6123024"/>
                    <a:pt x="1205938" y="6179576"/>
                    <a:pt x="1199935" y="6236130"/>
                  </a:cubicBezTo>
                  <a:cubicBezTo>
                    <a:pt x="1196614" y="6268403"/>
                    <a:pt x="1198425" y="6301127"/>
                    <a:pt x="1192857" y="6333267"/>
                  </a:cubicBezTo>
                  <a:cubicBezTo>
                    <a:pt x="1179603" y="6409590"/>
                    <a:pt x="1163470" y="6485591"/>
                    <a:pt x="1148174" y="6561849"/>
                  </a:cubicBezTo>
                  <a:cubicBezTo>
                    <a:pt x="1132370" y="6640486"/>
                    <a:pt x="1117066" y="6719000"/>
                    <a:pt x="1100424" y="6797385"/>
                  </a:cubicBezTo>
                  <a:lnTo>
                    <a:pt x="1085621" y="6858000"/>
                  </a:lnTo>
                  <a:lnTo>
                    <a:pt x="932341" y="6858000"/>
                  </a:lnTo>
                  <a:lnTo>
                    <a:pt x="944496" y="6829656"/>
                  </a:lnTo>
                  <a:cubicBezTo>
                    <a:pt x="964836" y="6776399"/>
                    <a:pt x="953622" y="6744439"/>
                    <a:pt x="913239" y="6720119"/>
                  </a:cubicBezTo>
                  <a:cubicBezTo>
                    <a:pt x="890880" y="6706443"/>
                    <a:pt x="866986" y="6690318"/>
                    <a:pt x="870682" y="6655346"/>
                  </a:cubicBezTo>
                  <a:cubicBezTo>
                    <a:pt x="876846" y="6598274"/>
                    <a:pt x="889503" y="6540954"/>
                    <a:pt x="846442" y="6498594"/>
                  </a:cubicBezTo>
                  <a:cubicBezTo>
                    <a:pt x="862273" y="6487399"/>
                    <a:pt x="871751" y="6480449"/>
                    <a:pt x="881150" y="6473756"/>
                  </a:cubicBezTo>
                  <a:cubicBezTo>
                    <a:pt x="907245" y="6455292"/>
                    <a:pt x="930705" y="6407516"/>
                    <a:pt x="922470" y="6377035"/>
                  </a:cubicBezTo>
                  <a:cubicBezTo>
                    <a:pt x="910652" y="6332192"/>
                    <a:pt x="925705" y="6299028"/>
                    <a:pt x="955039" y="6268585"/>
                  </a:cubicBezTo>
                  <a:cubicBezTo>
                    <a:pt x="1003777" y="6217606"/>
                    <a:pt x="1017630" y="6148240"/>
                    <a:pt x="1024350" y="6083443"/>
                  </a:cubicBezTo>
                  <a:cubicBezTo>
                    <a:pt x="1029590" y="6034553"/>
                    <a:pt x="1028255" y="5980246"/>
                    <a:pt x="999696" y="5938416"/>
                  </a:cubicBezTo>
                  <a:cubicBezTo>
                    <a:pt x="990505" y="5925141"/>
                    <a:pt x="991039" y="5901884"/>
                    <a:pt x="988342" y="5882426"/>
                  </a:cubicBezTo>
                  <a:cubicBezTo>
                    <a:pt x="986229" y="5866254"/>
                    <a:pt x="984774" y="5849442"/>
                    <a:pt x="985444" y="5832438"/>
                  </a:cubicBezTo>
                  <a:cubicBezTo>
                    <a:pt x="986010" y="5814273"/>
                    <a:pt x="985042" y="5793656"/>
                    <a:pt x="992016" y="5777751"/>
                  </a:cubicBezTo>
                  <a:cubicBezTo>
                    <a:pt x="1012886" y="5729456"/>
                    <a:pt x="1014467" y="5686488"/>
                    <a:pt x="995028" y="5641832"/>
                  </a:cubicBezTo>
                  <a:cubicBezTo>
                    <a:pt x="984984" y="5618696"/>
                    <a:pt x="974301" y="5585771"/>
                    <a:pt x="981247" y="5562522"/>
                  </a:cubicBezTo>
                  <a:cubicBezTo>
                    <a:pt x="998041" y="5505913"/>
                    <a:pt x="997454" y="5454379"/>
                    <a:pt x="995131" y="5398075"/>
                  </a:cubicBezTo>
                  <a:cubicBezTo>
                    <a:pt x="993724" y="5361807"/>
                    <a:pt x="997229" y="5322258"/>
                    <a:pt x="997379" y="5283928"/>
                  </a:cubicBezTo>
                  <a:cubicBezTo>
                    <a:pt x="997473" y="5239095"/>
                    <a:pt x="1006631" y="5193105"/>
                    <a:pt x="979617" y="5157396"/>
                  </a:cubicBezTo>
                  <a:cubicBezTo>
                    <a:pt x="976728" y="5153402"/>
                    <a:pt x="978724" y="5144705"/>
                    <a:pt x="976441" y="5139485"/>
                  </a:cubicBezTo>
                  <a:cubicBezTo>
                    <a:pt x="969619" y="5122991"/>
                    <a:pt x="964828" y="5102888"/>
                    <a:pt x="953793" y="5091862"/>
                  </a:cubicBezTo>
                  <a:cubicBezTo>
                    <a:pt x="921506" y="5059884"/>
                    <a:pt x="886609" y="5031900"/>
                    <a:pt x="853056" y="5001787"/>
                  </a:cubicBezTo>
                  <a:cubicBezTo>
                    <a:pt x="845882" y="4995337"/>
                    <a:pt x="836325" y="4988437"/>
                    <a:pt x="833979" y="4978966"/>
                  </a:cubicBezTo>
                  <a:cubicBezTo>
                    <a:pt x="820602" y="4924328"/>
                    <a:pt x="808509" y="4869239"/>
                    <a:pt x="796995" y="4813768"/>
                  </a:cubicBezTo>
                  <a:cubicBezTo>
                    <a:pt x="792418" y="4791474"/>
                    <a:pt x="803209" y="4777314"/>
                    <a:pt x="820590" y="4764057"/>
                  </a:cubicBezTo>
                  <a:cubicBezTo>
                    <a:pt x="837188" y="4751123"/>
                    <a:pt x="855398" y="4734452"/>
                    <a:pt x="864688" y="4714752"/>
                  </a:cubicBezTo>
                  <a:cubicBezTo>
                    <a:pt x="883062" y="4675275"/>
                    <a:pt x="897521" y="4632902"/>
                    <a:pt x="910485" y="4590911"/>
                  </a:cubicBezTo>
                  <a:cubicBezTo>
                    <a:pt x="915338" y="4575199"/>
                    <a:pt x="912978" y="4556131"/>
                    <a:pt x="911445" y="4539571"/>
                  </a:cubicBezTo>
                  <a:cubicBezTo>
                    <a:pt x="908527" y="4508200"/>
                    <a:pt x="900999" y="4477659"/>
                    <a:pt x="900285" y="4445837"/>
                  </a:cubicBezTo>
                  <a:cubicBezTo>
                    <a:pt x="899539" y="4408923"/>
                    <a:pt x="887958" y="4383340"/>
                    <a:pt x="863237" y="4364703"/>
                  </a:cubicBezTo>
                  <a:cubicBezTo>
                    <a:pt x="826431" y="4336971"/>
                    <a:pt x="808536" y="4292507"/>
                    <a:pt x="798070" y="4243284"/>
                  </a:cubicBezTo>
                  <a:cubicBezTo>
                    <a:pt x="784617" y="4180721"/>
                    <a:pt x="805728" y="4117545"/>
                    <a:pt x="817097" y="4054750"/>
                  </a:cubicBezTo>
                  <a:cubicBezTo>
                    <a:pt x="821537" y="4030724"/>
                    <a:pt x="826632" y="4006057"/>
                    <a:pt x="826251" y="3982801"/>
                  </a:cubicBezTo>
                  <a:cubicBezTo>
                    <a:pt x="825347" y="3916709"/>
                    <a:pt x="825150" y="3850833"/>
                    <a:pt x="836848" y="3784939"/>
                  </a:cubicBezTo>
                  <a:lnTo>
                    <a:pt x="841285" y="3766755"/>
                  </a:lnTo>
                  <a:lnTo>
                    <a:pt x="841284" y="3766755"/>
                  </a:lnTo>
                  <a:lnTo>
                    <a:pt x="852925" y="3719034"/>
                  </a:lnTo>
                  <a:cubicBezTo>
                    <a:pt x="855152" y="3711822"/>
                    <a:pt x="856753" y="3704413"/>
                    <a:pt x="857932" y="3696880"/>
                  </a:cubicBezTo>
                  <a:cubicBezTo>
                    <a:pt x="868683" y="3631632"/>
                    <a:pt x="885300" y="3565939"/>
                    <a:pt x="853534" y="3507036"/>
                  </a:cubicBezTo>
                  <a:cubicBezTo>
                    <a:pt x="850623" y="3501622"/>
                    <a:pt x="849992" y="3494020"/>
                    <a:pt x="850226" y="3485839"/>
                  </a:cubicBezTo>
                  <a:close/>
                  <a:moveTo>
                    <a:pt x="0" y="0"/>
                  </a:moveTo>
                  <a:lnTo>
                    <a:pt x="455609" y="0"/>
                  </a:lnTo>
                  <a:lnTo>
                    <a:pt x="459171" y="72395"/>
                  </a:lnTo>
                  <a:cubicBezTo>
                    <a:pt x="459671" y="92301"/>
                    <a:pt x="456894" y="113171"/>
                    <a:pt x="460041" y="131917"/>
                  </a:cubicBezTo>
                  <a:cubicBezTo>
                    <a:pt x="474213" y="218122"/>
                    <a:pt x="492031" y="302910"/>
                    <a:pt x="504421" y="389691"/>
                  </a:cubicBezTo>
                  <a:cubicBezTo>
                    <a:pt x="517349" y="479177"/>
                    <a:pt x="539516" y="562489"/>
                    <a:pt x="582097" y="634609"/>
                  </a:cubicBezTo>
                  <a:cubicBezTo>
                    <a:pt x="621686" y="701573"/>
                    <a:pt x="662589" y="767248"/>
                    <a:pt x="702468" y="834019"/>
                  </a:cubicBezTo>
                  <a:cubicBezTo>
                    <a:pt x="712587" y="850968"/>
                    <a:pt x="725536" y="867665"/>
                    <a:pt x="729203" y="887701"/>
                  </a:cubicBezTo>
                  <a:cubicBezTo>
                    <a:pt x="736973" y="929321"/>
                    <a:pt x="740155" y="973193"/>
                    <a:pt x="743787" y="1016355"/>
                  </a:cubicBezTo>
                  <a:cubicBezTo>
                    <a:pt x="746786" y="1053398"/>
                    <a:pt x="745800" y="1091467"/>
                    <a:pt x="750083" y="1128060"/>
                  </a:cubicBezTo>
                  <a:cubicBezTo>
                    <a:pt x="753428" y="1157309"/>
                    <a:pt x="762038" y="1185083"/>
                    <a:pt x="768866" y="1213431"/>
                  </a:cubicBezTo>
                  <a:cubicBezTo>
                    <a:pt x="774767" y="1238107"/>
                    <a:pt x="778357" y="1264327"/>
                    <a:pt x="787802" y="1286432"/>
                  </a:cubicBezTo>
                  <a:cubicBezTo>
                    <a:pt x="810582" y="1340304"/>
                    <a:pt x="832653" y="1394242"/>
                    <a:pt x="842837" y="1455511"/>
                  </a:cubicBezTo>
                  <a:cubicBezTo>
                    <a:pt x="853049" y="1515944"/>
                    <a:pt x="867276" y="1574511"/>
                    <a:pt x="877988" y="1634814"/>
                  </a:cubicBezTo>
                  <a:cubicBezTo>
                    <a:pt x="888390" y="1693895"/>
                    <a:pt x="902813" y="1748857"/>
                    <a:pt x="941063" y="1789731"/>
                  </a:cubicBezTo>
                  <a:cubicBezTo>
                    <a:pt x="957906" y="1807908"/>
                    <a:pt x="975122" y="1831564"/>
                    <a:pt x="980124" y="1857657"/>
                  </a:cubicBezTo>
                  <a:cubicBezTo>
                    <a:pt x="987207" y="1894833"/>
                    <a:pt x="980788" y="1937150"/>
                    <a:pt x="984484" y="1976384"/>
                  </a:cubicBezTo>
                  <a:cubicBezTo>
                    <a:pt x="988781" y="2022576"/>
                    <a:pt x="988793" y="2074493"/>
                    <a:pt x="1007189" y="2110650"/>
                  </a:cubicBezTo>
                  <a:cubicBezTo>
                    <a:pt x="1023612" y="2142809"/>
                    <a:pt x="1034723" y="2173610"/>
                    <a:pt x="1039893" y="2211041"/>
                  </a:cubicBezTo>
                  <a:cubicBezTo>
                    <a:pt x="1043484" y="2237261"/>
                    <a:pt x="1057690" y="2260269"/>
                    <a:pt x="1059162" y="2286682"/>
                  </a:cubicBezTo>
                  <a:cubicBezTo>
                    <a:pt x="1061252" y="2321469"/>
                    <a:pt x="1060754" y="2355740"/>
                    <a:pt x="1070522" y="2388667"/>
                  </a:cubicBezTo>
                  <a:cubicBezTo>
                    <a:pt x="1080600" y="2422815"/>
                    <a:pt x="1085513" y="2459602"/>
                    <a:pt x="1093939" y="2494653"/>
                  </a:cubicBezTo>
                  <a:cubicBezTo>
                    <a:pt x="1098500" y="2513273"/>
                    <a:pt x="1106866" y="2529964"/>
                    <a:pt x="1112007" y="2548197"/>
                  </a:cubicBezTo>
                  <a:cubicBezTo>
                    <a:pt x="1121409" y="2581573"/>
                    <a:pt x="1130232" y="2615336"/>
                    <a:pt x="1138346" y="2649163"/>
                  </a:cubicBezTo>
                  <a:cubicBezTo>
                    <a:pt x="1146465" y="2682988"/>
                    <a:pt x="1157699" y="2716368"/>
                    <a:pt x="1160337" y="2751608"/>
                  </a:cubicBezTo>
                  <a:cubicBezTo>
                    <a:pt x="1164714" y="2811646"/>
                    <a:pt x="1159211" y="2873999"/>
                    <a:pt x="1165737" y="2933012"/>
                  </a:cubicBezTo>
                  <a:cubicBezTo>
                    <a:pt x="1172445" y="2992925"/>
                    <a:pt x="1185964" y="3051556"/>
                    <a:pt x="1202029" y="3107873"/>
                  </a:cubicBezTo>
                  <a:cubicBezTo>
                    <a:pt x="1214635" y="3152396"/>
                    <a:pt x="1227749" y="3194534"/>
                    <a:pt x="1225692" y="3244974"/>
                  </a:cubicBezTo>
                  <a:cubicBezTo>
                    <a:pt x="1224565" y="3273123"/>
                    <a:pt x="1231196" y="3305079"/>
                    <a:pt x="1243916" y="3326221"/>
                  </a:cubicBezTo>
                  <a:cubicBezTo>
                    <a:pt x="1271701" y="3372044"/>
                    <a:pt x="1285247" y="3423911"/>
                    <a:pt x="1293067" y="3480219"/>
                  </a:cubicBezTo>
                  <a:lnTo>
                    <a:pt x="1308071" y="3585182"/>
                  </a:lnTo>
                  <a:lnTo>
                    <a:pt x="1295962" y="3584708"/>
                  </a:lnTo>
                  <a:cubicBezTo>
                    <a:pt x="1237754" y="3586303"/>
                    <a:pt x="1180629" y="3594888"/>
                    <a:pt x="1118893" y="3568330"/>
                  </a:cubicBezTo>
                  <a:cubicBezTo>
                    <a:pt x="1113435" y="3565936"/>
                    <a:pt x="1102517" y="3567964"/>
                    <a:pt x="1094179" y="3567566"/>
                  </a:cubicBezTo>
                  <a:cubicBezTo>
                    <a:pt x="1027548" y="3564029"/>
                    <a:pt x="967064" y="3547281"/>
                    <a:pt x="922719" y="3516472"/>
                  </a:cubicBezTo>
                  <a:cubicBezTo>
                    <a:pt x="908178" y="3506414"/>
                    <a:pt x="892942" y="3497984"/>
                    <a:pt x="877028" y="3490955"/>
                  </a:cubicBezTo>
                  <a:lnTo>
                    <a:pt x="850533" y="3481837"/>
                  </a:lnTo>
                  <a:lnTo>
                    <a:pt x="852113" y="3461170"/>
                  </a:lnTo>
                  <a:cubicBezTo>
                    <a:pt x="854391" y="3434500"/>
                    <a:pt x="848474" y="3414331"/>
                    <a:pt x="831383" y="3399179"/>
                  </a:cubicBezTo>
                  <a:cubicBezTo>
                    <a:pt x="801767" y="3373388"/>
                    <a:pt x="773654" y="3344957"/>
                    <a:pt x="743141" y="3320580"/>
                  </a:cubicBezTo>
                  <a:cubicBezTo>
                    <a:pt x="722236" y="3303685"/>
                    <a:pt x="714543" y="3281842"/>
                    <a:pt x="713221" y="3251241"/>
                  </a:cubicBezTo>
                  <a:cubicBezTo>
                    <a:pt x="712555" y="3234106"/>
                    <a:pt x="704768" y="3217029"/>
                    <a:pt x="697098" y="3202528"/>
                  </a:cubicBezTo>
                  <a:cubicBezTo>
                    <a:pt x="687845" y="3184997"/>
                    <a:pt x="672212" y="3172554"/>
                    <a:pt x="664820" y="3154190"/>
                  </a:cubicBezTo>
                  <a:cubicBezTo>
                    <a:pt x="646169" y="3109209"/>
                    <a:pt x="616744" y="3087991"/>
                    <a:pt x="572501" y="3087312"/>
                  </a:cubicBezTo>
                  <a:cubicBezTo>
                    <a:pt x="533259" y="3086763"/>
                    <a:pt x="493731" y="3044085"/>
                    <a:pt x="497703" y="3005243"/>
                  </a:cubicBezTo>
                  <a:cubicBezTo>
                    <a:pt x="502030" y="2962279"/>
                    <a:pt x="490540" y="2928257"/>
                    <a:pt x="476984" y="2892751"/>
                  </a:cubicBezTo>
                  <a:cubicBezTo>
                    <a:pt x="469363" y="2872905"/>
                    <a:pt x="465404" y="2847135"/>
                    <a:pt x="468947" y="2824527"/>
                  </a:cubicBezTo>
                  <a:cubicBezTo>
                    <a:pt x="482188" y="2738605"/>
                    <a:pt x="520979" y="2665650"/>
                    <a:pt x="569138" y="2595026"/>
                  </a:cubicBezTo>
                  <a:cubicBezTo>
                    <a:pt x="600577" y="2548865"/>
                    <a:pt x="622260" y="2493483"/>
                    <a:pt x="645397" y="2440808"/>
                  </a:cubicBezTo>
                  <a:cubicBezTo>
                    <a:pt x="652529" y="2424387"/>
                    <a:pt x="655029" y="2401457"/>
                    <a:pt x="651820" y="2384384"/>
                  </a:cubicBezTo>
                  <a:cubicBezTo>
                    <a:pt x="640949" y="2324596"/>
                    <a:pt x="629163" y="2264805"/>
                    <a:pt x="612994" y="2207332"/>
                  </a:cubicBezTo>
                  <a:cubicBezTo>
                    <a:pt x="597678" y="2153787"/>
                    <a:pt x="601053" y="2099808"/>
                    <a:pt x="620894" y="2046679"/>
                  </a:cubicBezTo>
                  <a:cubicBezTo>
                    <a:pt x="635367" y="2007977"/>
                    <a:pt x="641110" y="1970814"/>
                    <a:pt x="644614" y="1931265"/>
                  </a:cubicBezTo>
                  <a:cubicBezTo>
                    <a:pt x="647465" y="1898285"/>
                    <a:pt x="653360" y="1862859"/>
                    <a:pt x="665994" y="1832337"/>
                  </a:cubicBezTo>
                  <a:cubicBezTo>
                    <a:pt x="683779" y="1789578"/>
                    <a:pt x="688928" y="1751381"/>
                    <a:pt x="678276" y="1709437"/>
                  </a:cubicBezTo>
                  <a:cubicBezTo>
                    <a:pt x="672576" y="1687079"/>
                    <a:pt x="673987" y="1660990"/>
                    <a:pt x="672955" y="1636123"/>
                  </a:cubicBezTo>
                  <a:cubicBezTo>
                    <a:pt x="671272" y="1597795"/>
                    <a:pt x="671867" y="1558758"/>
                    <a:pt x="668480" y="1520749"/>
                  </a:cubicBezTo>
                  <a:cubicBezTo>
                    <a:pt x="665050" y="1479903"/>
                    <a:pt x="655019" y="1440408"/>
                    <a:pt x="653920" y="1399437"/>
                  </a:cubicBezTo>
                  <a:cubicBezTo>
                    <a:pt x="652652" y="1355309"/>
                    <a:pt x="639893" y="1323154"/>
                    <a:pt x="612686" y="1296979"/>
                  </a:cubicBezTo>
                  <a:cubicBezTo>
                    <a:pt x="595576" y="1280408"/>
                    <a:pt x="578401" y="1259588"/>
                    <a:pt x="570220" y="1235618"/>
                  </a:cubicBezTo>
                  <a:cubicBezTo>
                    <a:pt x="553631" y="1186194"/>
                    <a:pt x="545669" y="1131821"/>
                    <a:pt x="529736" y="1081752"/>
                  </a:cubicBezTo>
                  <a:cubicBezTo>
                    <a:pt x="507466" y="1011390"/>
                    <a:pt x="481332" y="944631"/>
                    <a:pt x="414305" y="918292"/>
                  </a:cubicBezTo>
                  <a:cubicBezTo>
                    <a:pt x="377314" y="903769"/>
                    <a:pt x="368843" y="874065"/>
                    <a:pt x="373924" y="825689"/>
                  </a:cubicBezTo>
                  <a:cubicBezTo>
                    <a:pt x="375689" y="809590"/>
                    <a:pt x="376722" y="786203"/>
                    <a:pt x="368949" y="778726"/>
                  </a:cubicBezTo>
                  <a:cubicBezTo>
                    <a:pt x="345838" y="756354"/>
                    <a:pt x="349308" y="725824"/>
                    <a:pt x="347020" y="694643"/>
                  </a:cubicBezTo>
                  <a:cubicBezTo>
                    <a:pt x="345704" y="675894"/>
                    <a:pt x="339306" y="651346"/>
                    <a:pt x="327478" y="642898"/>
                  </a:cubicBezTo>
                  <a:cubicBezTo>
                    <a:pt x="279698" y="608395"/>
                    <a:pt x="263590" y="549247"/>
                    <a:pt x="243468" y="491960"/>
                  </a:cubicBezTo>
                  <a:cubicBezTo>
                    <a:pt x="237433" y="475142"/>
                    <a:pt x="230250" y="456843"/>
                    <a:pt x="218930" y="446010"/>
                  </a:cubicBezTo>
                  <a:cubicBezTo>
                    <a:pt x="194433" y="422927"/>
                    <a:pt x="180036" y="395344"/>
                    <a:pt x="180614" y="354892"/>
                  </a:cubicBezTo>
                  <a:cubicBezTo>
                    <a:pt x="180923" y="342010"/>
                    <a:pt x="176523" y="328798"/>
                    <a:pt x="171988" y="317521"/>
                  </a:cubicBezTo>
                  <a:cubicBezTo>
                    <a:pt x="162052" y="293291"/>
                    <a:pt x="148442" y="271315"/>
                    <a:pt x="139875" y="246378"/>
                  </a:cubicBezTo>
                  <a:cubicBezTo>
                    <a:pt x="117577" y="182780"/>
                    <a:pt x="95749" y="119890"/>
                    <a:pt x="51499" y="73211"/>
                  </a:cubicBezTo>
                  <a:cubicBezTo>
                    <a:pt x="40691" y="61834"/>
                    <a:pt x="29467" y="49763"/>
                    <a:pt x="19690" y="36621"/>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46" name="Freeform: Shape 1045">
              <a:extLst>
                <a:ext uri="{FF2B5EF4-FFF2-40B4-BE49-F238E27FC236}">
                  <a16:creationId xmlns:a16="http://schemas.microsoft.com/office/drawing/2014/main" id="{A2432BD6-3DCC-4397-BD7F-3FE84F3210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61507" y="0"/>
              <a:ext cx="1339053" cy="6858000"/>
            </a:xfrm>
            <a:custGeom>
              <a:avLst/>
              <a:gdLst>
                <a:gd name="connsiteX0" fmla="*/ 850532 w 1339053"/>
                <a:gd name="connsiteY0" fmla="*/ 3481838 h 6858000"/>
                <a:gd name="connsiteX1" fmla="*/ 877027 w 1339053"/>
                <a:gd name="connsiteY1" fmla="*/ 3490955 h 6858000"/>
                <a:gd name="connsiteX2" fmla="*/ 922718 w 1339053"/>
                <a:gd name="connsiteY2" fmla="*/ 3516472 h 6858000"/>
                <a:gd name="connsiteX3" fmla="*/ 1094179 w 1339053"/>
                <a:gd name="connsiteY3" fmla="*/ 3567567 h 6858000"/>
                <a:gd name="connsiteX4" fmla="*/ 1118891 w 1339053"/>
                <a:gd name="connsiteY4" fmla="*/ 3568331 h 6858000"/>
                <a:gd name="connsiteX5" fmla="*/ 1295961 w 1339053"/>
                <a:gd name="connsiteY5" fmla="*/ 3584709 h 6858000"/>
                <a:gd name="connsiteX6" fmla="*/ 1308070 w 1339053"/>
                <a:gd name="connsiteY6" fmla="*/ 3585183 h 6858000"/>
                <a:gd name="connsiteX7" fmla="*/ 1325263 w 1339053"/>
                <a:gd name="connsiteY7" fmla="*/ 3705453 h 6858000"/>
                <a:gd name="connsiteX8" fmla="*/ 1334107 w 1339053"/>
                <a:gd name="connsiteY8" fmla="*/ 3772268 h 6858000"/>
                <a:gd name="connsiteX9" fmla="*/ 1338203 w 1339053"/>
                <a:gd name="connsiteY9" fmla="*/ 3831076 h 6858000"/>
                <a:gd name="connsiteX10" fmla="*/ 1338805 w 1339053"/>
                <a:gd name="connsiteY10" fmla="*/ 3839709 h 6858000"/>
                <a:gd name="connsiteX11" fmla="*/ 1335635 w 1339053"/>
                <a:gd name="connsiteY11" fmla="*/ 4118635 h 6858000"/>
                <a:gd name="connsiteX12" fmla="*/ 1337171 w 1339053"/>
                <a:gd name="connsiteY12" fmla="*/ 4209403 h 6858000"/>
                <a:gd name="connsiteX13" fmla="*/ 1325840 w 1339053"/>
                <a:gd name="connsiteY13" fmla="*/ 4309174 h 6858000"/>
                <a:gd name="connsiteX14" fmla="*/ 1321122 w 1339053"/>
                <a:gd name="connsiteY14" fmla="*/ 4473630 h 6858000"/>
                <a:gd name="connsiteX15" fmla="*/ 1302196 w 1339053"/>
                <a:gd name="connsiteY15" fmla="*/ 4791709 h 6858000"/>
                <a:gd name="connsiteX16" fmla="*/ 1293239 w 1339053"/>
                <a:gd name="connsiteY16" fmla="*/ 4860048 h 6858000"/>
                <a:gd name="connsiteX17" fmla="*/ 1288829 w 1339053"/>
                <a:gd name="connsiteY17" fmla="*/ 5039837 h 6858000"/>
                <a:gd name="connsiteX18" fmla="*/ 1289584 w 1339053"/>
                <a:gd name="connsiteY18" fmla="*/ 5148703 h 6858000"/>
                <a:gd name="connsiteX19" fmla="*/ 1282205 w 1339053"/>
                <a:gd name="connsiteY19" fmla="*/ 5236435 h 6858000"/>
                <a:gd name="connsiteX20" fmla="*/ 1268145 w 1339053"/>
                <a:gd name="connsiteY20" fmla="*/ 5311662 h 6858000"/>
                <a:gd name="connsiteX21" fmla="*/ 1250547 w 1339053"/>
                <a:gd name="connsiteY21" fmla="*/ 5515595 h 6858000"/>
                <a:gd name="connsiteX22" fmla="*/ 1243323 w 1339053"/>
                <a:gd name="connsiteY22" fmla="*/ 5596885 h 6858000"/>
                <a:gd name="connsiteX23" fmla="*/ 1238303 w 1339053"/>
                <a:gd name="connsiteY23" fmla="*/ 5812036 h 6858000"/>
                <a:gd name="connsiteX24" fmla="*/ 1223551 w 1339053"/>
                <a:gd name="connsiteY24" fmla="*/ 5991171 h 6858000"/>
                <a:gd name="connsiteX25" fmla="*/ 1219699 w 1339053"/>
                <a:gd name="connsiteY25" fmla="*/ 6066726 h 6858000"/>
                <a:gd name="connsiteX26" fmla="*/ 1199935 w 1339053"/>
                <a:gd name="connsiteY26" fmla="*/ 6236130 h 6858000"/>
                <a:gd name="connsiteX27" fmla="*/ 1192857 w 1339053"/>
                <a:gd name="connsiteY27" fmla="*/ 6333267 h 6858000"/>
                <a:gd name="connsiteX28" fmla="*/ 1148174 w 1339053"/>
                <a:gd name="connsiteY28" fmla="*/ 6561849 h 6858000"/>
                <a:gd name="connsiteX29" fmla="*/ 1100424 w 1339053"/>
                <a:gd name="connsiteY29" fmla="*/ 6797385 h 6858000"/>
                <a:gd name="connsiteX30" fmla="*/ 1085621 w 1339053"/>
                <a:gd name="connsiteY30" fmla="*/ 6858000 h 6858000"/>
                <a:gd name="connsiteX31" fmla="*/ 932341 w 1339053"/>
                <a:gd name="connsiteY31" fmla="*/ 6858000 h 6858000"/>
                <a:gd name="connsiteX32" fmla="*/ 944496 w 1339053"/>
                <a:gd name="connsiteY32" fmla="*/ 6829656 h 6858000"/>
                <a:gd name="connsiteX33" fmla="*/ 913239 w 1339053"/>
                <a:gd name="connsiteY33" fmla="*/ 6720119 h 6858000"/>
                <a:gd name="connsiteX34" fmla="*/ 870682 w 1339053"/>
                <a:gd name="connsiteY34" fmla="*/ 6655346 h 6858000"/>
                <a:gd name="connsiteX35" fmla="*/ 846442 w 1339053"/>
                <a:gd name="connsiteY35" fmla="*/ 6498594 h 6858000"/>
                <a:gd name="connsiteX36" fmla="*/ 881150 w 1339053"/>
                <a:gd name="connsiteY36" fmla="*/ 6473756 h 6858000"/>
                <a:gd name="connsiteX37" fmla="*/ 922470 w 1339053"/>
                <a:gd name="connsiteY37" fmla="*/ 6377035 h 6858000"/>
                <a:gd name="connsiteX38" fmla="*/ 955039 w 1339053"/>
                <a:gd name="connsiteY38" fmla="*/ 6268585 h 6858000"/>
                <a:gd name="connsiteX39" fmla="*/ 1024350 w 1339053"/>
                <a:gd name="connsiteY39" fmla="*/ 6083443 h 6858000"/>
                <a:gd name="connsiteX40" fmla="*/ 999696 w 1339053"/>
                <a:gd name="connsiteY40" fmla="*/ 5938416 h 6858000"/>
                <a:gd name="connsiteX41" fmla="*/ 988342 w 1339053"/>
                <a:gd name="connsiteY41" fmla="*/ 5882426 h 6858000"/>
                <a:gd name="connsiteX42" fmla="*/ 985444 w 1339053"/>
                <a:gd name="connsiteY42" fmla="*/ 5832438 h 6858000"/>
                <a:gd name="connsiteX43" fmla="*/ 992016 w 1339053"/>
                <a:gd name="connsiteY43" fmla="*/ 5777751 h 6858000"/>
                <a:gd name="connsiteX44" fmla="*/ 995028 w 1339053"/>
                <a:gd name="connsiteY44" fmla="*/ 5641832 h 6858000"/>
                <a:gd name="connsiteX45" fmla="*/ 981247 w 1339053"/>
                <a:gd name="connsiteY45" fmla="*/ 5562522 h 6858000"/>
                <a:gd name="connsiteX46" fmla="*/ 995131 w 1339053"/>
                <a:gd name="connsiteY46" fmla="*/ 5398075 h 6858000"/>
                <a:gd name="connsiteX47" fmla="*/ 997379 w 1339053"/>
                <a:gd name="connsiteY47" fmla="*/ 5283928 h 6858000"/>
                <a:gd name="connsiteX48" fmla="*/ 979617 w 1339053"/>
                <a:gd name="connsiteY48" fmla="*/ 5157396 h 6858000"/>
                <a:gd name="connsiteX49" fmla="*/ 976441 w 1339053"/>
                <a:gd name="connsiteY49" fmla="*/ 5139485 h 6858000"/>
                <a:gd name="connsiteX50" fmla="*/ 953793 w 1339053"/>
                <a:gd name="connsiteY50" fmla="*/ 5091862 h 6858000"/>
                <a:gd name="connsiteX51" fmla="*/ 853056 w 1339053"/>
                <a:gd name="connsiteY51" fmla="*/ 5001787 h 6858000"/>
                <a:gd name="connsiteX52" fmla="*/ 833979 w 1339053"/>
                <a:gd name="connsiteY52" fmla="*/ 4978966 h 6858000"/>
                <a:gd name="connsiteX53" fmla="*/ 796995 w 1339053"/>
                <a:gd name="connsiteY53" fmla="*/ 4813768 h 6858000"/>
                <a:gd name="connsiteX54" fmla="*/ 820590 w 1339053"/>
                <a:gd name="connsiteY54" fmla="*/ 4764057 h 6858000"/>
                <a:gd name="connsiteX55" fmla="*/ 864688 w 1339053"/>
                <a:gd name="connsiteY55" fmla="*/ 4714752 h 6858000"/>
                <a:gd name="connsiteX56" fmla="*/ 910485 w 1339053"/>
                <a:gd name="connsiteY56" fmla="*/ 4590911 h 6858000"/>
                <a:gd name="connsiteX57" fmla="*/ 911445 w 1339053"/>
                <a:gd name="connsiteY57" fmla="*/ 4539571 h 6858000"/>
                <a:gd name="connsiteX58" fmla="*/ 900285 w 1339053"/>
                <a:gd name="connsiteY58" fmla="*/ 4445837 h 6858000"/>
                <a:gd name="connsiteX59" fmla="*/ 863237 w 1339053"/>
                <a:gd name="connsiteY59" fmla="*/ 4364703 h 6858000"/>
                <a:gd name="connsiteX60" fmla="*/ 798070 w 1339053"/>
                <a:gd name="connsiteY60" fmla="*/ 4243284 h 6858000"/>
                <a:gd name="connsiteX61" fmla="*/ 817097 w 1339053"/>
                <a:gd name="connsiteY61" fmla="*/ 4054750 h 6858000"/>
                <a:gd name="connsiteX62" fmla="*/ 826251 w 1339053"/>
                <a:gd name="connsiteY62" fmla="*/ 3982801 h 6858000"/>
                <a:gd name="connsiteX63" fmla="*/ 836848 w 1339053"/>
                <a:gd name="connsiteY63" fmla="*/ 3784939 h 6858000"/>
                <a:gd name="connsiteX64" fmla="*/ 841285 w 1339053"/>
                <a:gd name="connsiteY64" fmla="*/ 3766755 h 6858000"/>
                <a:gd name="connsiteX65" fmla="*/ 841284 w 1339053"/>
                <a:gd name="connsiteY65" fmla="*/ 3766755 h 6858000"/>
                <a:gd name="connsiteX66" fmla="*/ 852925 w 1339053"/>
                <a:gd name="connsiteY66" fmla="*/ 3719034 h 6858000"/>
                <a:gd name="connsiteX67" fmla="*/ 857932 w 1339053"/>
                <a:gd name="connsiteY67" fmla="*/ 3696880 h 6858000"/>
                <a:gd name="connsiteX68" fmla="*/ 853534 w 1339053"/>
                <a:gd name="connsiteY68" fmla="*/ 3507036 h 6858000"/>
                <a:gd name="connsiteX69" fmla="*/ 850226 w 1339053"/>
                <a:gd name="connsiteY69" fmla="*/ 3485839 h 6858000"/>
                <a:gd name="connsiteX70" fmla="*/ 0 w 1339053"/>
                <a:gd name="connsiteY70" fmla="*/ 0 h 6858000"/>
                <a:gd name="connsiteX71" fmla="*/ 455609 w 1339053"/>
                <a:gd name="connsiteY71" fmla="*/ 0 h 6858000"/>
                <a:gd name="connsiteX72" fmla="*/ 459171 w 1339053"/>
                <a:gd name="connsiteY72" fmla="*/ 72395 h 6858000"/>
                <a:gd name="connsiteX73" fmla="*/ 460041 w 1339053"/>
                <a:gd name="connsiteY73" fmla="*/ 131917 h 6858000"/>
                <a:gd name="connsiteX74" fmla="*/ 504421 w 1339053"/>
                <a:gd name="connsiteY74" fmla="*/ 389691 h 6858000"/>
                <a:gd name="connsiteX75" fmla="*/ 582097 w 1339053"/>
                <a:gd name="connsiteY75" fmla="*/ 634609 h 6858000"/>
                <a:gd name="connsiteX76" fmla="*/ 702468 w 1339053"/>
                <a:gd name="connsiteY76" fmla="*/ 834019 h 6858000"/>
                <a:gd name="connsiteX77" fmla="*/ 729203 w 1339053"/>
                <a:gd name="connsiteY77" fmla="*/ 887701 h 6858000"/>
                <a:gd name="connsiteX78" fmla="*/ 743787 w 1339053"/>
                <a:gd name="connsiteY78" fmla="*/ 1016355 h 6858000"/>
                <a:gd name="connsiteX79" fmla="*/ 750083 w 1339053"/>
                <a:gd name="connsiteY79" fmla="*/ 1128060 h 6858000"/>
                <a:gd name="connsiteX80" fmla="*/ 768866 w 1339053"/>
                <a:gd name="connsiteY80" fmla="*/ 1213431 h 6858000"/>
                <a:gd name="connsiteX81" fmla="*/ 787802 w 1339053"/>
                <a:gd name="connsiteY81" fmla="*/ 1286432 h 6858000"/>
                <a:gd name="connsiteX82" fmla="*/ 842837 w 1339053"/>
                <a:gd name="connsiteY82" fmla="*/ 1455511 h 6858000"/>
                <a:gd name="connsiteX83" fmla="*/ 877988 w 1339053"/>
                <a:gd name="connsiteY83" fmla="*/ 1634814 h 6858000"/>
                <a:gd name="connsiteX84" fmla="*/ 941063 w 1339053"/>
                <a:gd name="connsiteY84" fmla="*/ 1789731 h 6858000"/>
                <a:gd name="connsiteX85" fmla="*/ 980124 w 1339053"/>
                <a:gd name="connsiteY85" fmla="*/ 1857657 h 6858000"/>
                <a:gd name="connsiteX86" fmla="*/ 984484 w 1339053"/>
                <a:gd name="connsiteY86" fmla="*/ 1976384 h 6858000"/>
                <a:gd name="connsiteX87" fmla="*/ 1007189 w 1339053"/>
                <a:gd name="connsiteY87" fmla="*/ 2110650 h 6858000"/>
                <a:gd name="connsiteX88" fmla="*/ 1039893 w 1339053"/>
                <a:gd name="connsiteY88" fmla="*/ 2211041 h 6858000"/>
                <a:gd name="connsiteX89" fmla="*/ 1059162 w 1339053"/>
                <a:gd name="connsiteY89" fmla="*/ 2286682 h 6858000"/>
                <a:gd name="connsiteX90" fmla="*/ 1070522 w 1339053"/>
                <a:gd name="connsiteY90" fmla="*/ 2388667 h 6858000"/>
                <a:gd name="connsiteX91" fmla="*/ 1093939 w 1339053"/>
                <a:gd name="connsiteY91" fmla="*/ 2494653 h 6858000"/>
                <a:gd name="connsiteX92" fmla="*/ 1112007 w 1339053"/>
                <a:gd name="connsiteY92" fmla="*/ 2548197 h 6858000"/>
                <a:gd name="connsiteX93" fmla="*/ 1138346 w 1339053"/>
                <a:gd name="connsiteY93" fmla="*/ 2649163 h 6858000"/>
                <a:gd name="connsiteX94" fmla="*/ 1160337 w 1339053"/>
                <a:gd name="connsiteY94" fmla="*/ 2751608 h 6858000"/>
                <a:gd name="connsiteX95" fmla="*/ 1165737 w 1339053"/>
                <a:gd name="connsiteY95" fmla="*/ 2933012 h 6858000"/>
                <a:gd name="connsiteX96" fmla="*/ 1202029 w 1339053"/>
                <a:gd name="connsiteY96" fmla="*/ 3107873 h 6858000"/>
                <a:gd name="connsiteX97" fmla="*/ 1225692 w 1339053"/>
                <a:gd name="connsiteY97" fmla="*/ 3244974 h 6858000"/>
                <a:gd name="connsiteX98" fmla="*/ 1243916 w 1339053"/>
                <a:gd name="connsiteY98" fmla="*/ 3326221 h 6858000"/>
                <a:gd name="connsiteX99" fmla="*/ 1293067 w 1339053"/>
                <a:gd name="connsiteY99" fmla="*/ 3480219 h 6858000"/>
                <a:gd name="connsiteX100" fmla="*/ 1308071 w 1339053"/>
                <a:gd name="connsiteY100" fmla="*/ 3585182 h 6858000"/>
                <a:gd name="connsiteX101" fmla="*/ 1295962 w 1339053"/>
                <a:gd name="connsiteY101" fmla="*/ 3584708 h 6858000"/>
                <a:gd name="connsiteX102" fmla="*/ 1118893 w 1339053"/>
                <a:gd name="connsiteY102" fmla="*/ 3568330 h 6858000"/>
                <a:gd name="connsiteX103" fmla="*/ 1094179 w 1339053"/>
                <a:gd name="connsiteY103" fmla="*/ 3567566 h 6858000"/>
                <a:gd name="connsiteX104" fmla="*/ 922719 w 1339053"/>
                <a:gd name="connsiteY104" fmla="*/ 3516472 h 6858000"/>
                <a:gd name="connsiteX105" fmla="*/ 877028 w 1339053"/>
                <a:gd name="connsiteY105" fmla="*/ 3490955 h 6858000"/>
                <a:gd name="connsiteX106" fmla="*/ 850533 w 1339053"/>
                <a:gd name="connsiteY106" fmla="*/ 3481837 h 6858000"/>
                <a:gd name="connsiteX107" fmla="*/ 852113 w 1339053"/>
                <a:gd name="connsiteY107" fmla="*/ 3461170 h 6858000"/>
                <a:gd name="connsiteX108" fmla="*/ 831383 w 1339053"/>
                <a:gd name="connsiteY108" fmla="*/ 3399179 h 6858000"/>
                <a:gd name="connsiteX109" fmla="*/ 743141 w 1339053"/>
                <a:gd name="connsiteY109" fmla="*/ 3320580 h 6858000"/>
                <a:gd name="connsiteX110" fmla="*/ 713221 w 1339053"/>
                <a:gd name="connsiteY110" fmla="*/ 3251241 h 6858000"/>
                <a:gd name="connsiteX111" fmla="*/ 697098 w 1339053"/>
                <a:gd name="connsiteY111" fmla="*/ 3202528 h 6858000"/>
                <a:gd name="connsiteX112" fmla="*/ 664820 w 1339053"/>
                <a:gd name="connsiteY112" fmla="*/ 3154190 h 6858000"/>
                <a:gd name="connsiteX113" fmla="*/ 572501 w 1339053"/>
                <a:gd name="connsiteY113" fmla="*/ 3087312 h 6858000"/>
                <a:gd name="connsiteX114" fmla="*/ 497703 w 1339053"/>
                <a:gd name="connsiteY114" fmla="*/ 3005243 h 6858000"/>
                <a:gd name="connsiteX115" fmla="*/ 476984 w 1339053"/>
                <a:gd name="connsiteY115" fmla="*/ 2892751 h 6858000"/>
                <a:gd name="connsiteX116" fmla="*/ 468947 w 1339053"/>
                <a:gd name="connsiteY116" fmla="*/ 2824527 h 6858000"/>
                <a:gd name="connsiteX117" fmla="*/ 569138 w 1339053"/>
                <a:gd name="connsiteY117" fmla="*/ 2595026 h 6858000"/>
                <a:gd name="connsiteX118" fmla="*/ 645397 w 1339053"/>
                <a:gd name="connsiteY118" fmla="*/ 2440808 h 6858000"/>
                <a:gd name="connsiteX119" fmla="*/ 651820 w 1339053"/>
                <a:gd name="connsiteY119" fmla="*/ 2384384 h 6858000"/>
                <a:gd name="connsiteX120" fmla="*/ 612994 w 1339053"/>
                <a:gd name="connsiteY120" fmla="*/ 2207332 h 6858000"/>
                <a:gd name="connsiteX121" fmla="*/ 620894 w 1339053"/>
                <a:gd name="connsiteY121" fmla="*/ 2046679 h 6858000"/>
                <a:gd name="connsiteX122" fmla="*/ 644614 w 1339053"/>
                <a:gd name="connsiteY122" fmla="*/ 1931265 h 6858000"/>
                <a:gd name="connsiteX123" fmla="*/ 665994 w 1339053"/>
                <a:gd name="connsiteY123" fmla="*/ 1832337 h 6858000"/>
                <a:gd name="connsiteX124" fmla="*/ 678276 w 1339053"/>
                <a:gd name="connsiteY124" fmla="*/ 1709437 h 6858000"/>
                <a:gd name="connsiteX125" fmla="*/ 672955 w 1339053"/>
                <a:gd name="connsiteY125" fmla="*/ 1636123 h 6858000"/>
                <a:gd name="connsiteX126" fmla="*/ 668480 w 1339053"/>
                <a:gd name="connsiteY126" fmla="*/ 1520749 h 6858000"/>
                <a:gd name="connsiteX127" fmla="*/ 653920 w 1339053"/>
                <a:gd name="connsiteY127" fmla="*/ 1399437 h 6858000"/>
                <a:gd name="connsiteX128" fmla="*/ 612686 w 1339053"/>
                <a:gd name="connsiteY128" fmla="*/ 1296979 h 6858000"/>
                <a:gd name="connsiteX129" fmla="*/ 570220 w 1339053"/>
                <a:gd name="connsiteY129" fmla="*/ 1235618 h 6858000"/>
                <a:gd name="connsiteX130" fmla="*/ 529736 w 1339053"/>
                <a:gd name="connsiteY130" fmla="*/ 1081752 h 6858000"/>
                <a:gd name="connsiteX131" fmla="*/ 414305 w 1339053"/>
                <a:gd name="connsiteY131" fmla="*/ 918292 h 6858000"/>
                <a:gd name="connsiteX132" fmla="*/ 373924 w 1339053"/>
                <a:gd name="connsiteY132" fmla="*/ 825689 h 6858000"/>
                <a:gd name="connsiteX133" fmla="*/ 368949 w 1339053"/>
                <a:gd name="connsiteY133" fmla="*/ 778726 h 6858000"/>
                <a:gd name="connsiteX134" fmla="*/ 347020 w 1339053"/>
                <a:gd name="connsiteY134" fmla="*/ 694643 h 6858000"/>
                <a:gd name="connsiteX135" fmla="*/ 327478 w 1339053"/>
                <a:gd name="connsiteY135" fmla="*/ 642898 h 6858000"/>
                <a:gd name="connsiteX136" fmla="*/ 243468 w 1339053"/>
                <a:gd name="connsiteY136" fmla="*/ 491960 h 6858000"/>
                <a:gd name="connsiteX137" fmla="*/ 218930 w 1339053"/>
                <a:gd name="connsiteY137" fmla="*/ 446010 h 6858000"/>
                <a:gd name="connsiteX138" fmla="*/ 180614 w 1339053"/>
                <a:gd name="connsiteY138" fmla="*/ 354892 h 6858000"/>
                <a:gd name="connsiteX139" fmla="*/ 171988 w 1339053"/>
                <a:gd name="connsiteY139" fmla="*/ 317521 h 6858000"/>
                <a:gd name="connsiteX140" fmla="*/ 139875 w 1339053"/>
                <a:gd name="connsiteY140" fmla="*/ 246378 h 6858000"/>
                <a:gd name="connsiteX141" fmla="*/ 51499 w 1339053"/>
                <a:gd name="connsiteY141" fmla="*/ 73211 h 6858000"/>
                <a:gd name="connsiteX142" fmla="*/ 19690 w 1339053"/>
                <a:gd name="connsiteY142" fmla="*/ 3662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Lst>
              <a:rect l="l" t="t" r="r" b="b"/>
              <a:pathLst>
                <a:path w="1339053" h="6858000">
                  <a:moveTo>
                    <a:pt x="850532" y="3481838"/>
                  </a:moveTo>
                  <a:lnTo>
                    <a:pt x="877027" y="3490955"/>
                  </a:lnTo>
                  <a:cubicBezTo>
                    <a:pt x="892941" y="3497986"/>
                    <a:pt x="908176" y="3506416"/>
                    <a:pt x="922718" y="3516472"/>
                  </a:cubicBezTo>
                  <a:cubicBezTo>
                    <a:pt x="967062" y="3547282"/>
                    <a:pt x="1027547" y="3564030"/>
                    <a:pt x="1094179" y="3567567"/>
                  </a:cubicBezTo>
                  <a:cubicBezTo>
                    <a:pt x="1102515" y="3567965"/>
                    <a:pt x="1113434" y="3565936"/>
                    <a:pt x="1118891" y="3568331"/>
                  </a:cubicBezTo>
                  <a:cubicBezTo>
                    <a:pt x="1180628" y="3594888"/>
                    <a:pt x="1237753" y="3586304"/>
                    <a:pt x="1295961" y="3584709"/>
                  </a:cubicBezTo>
                  <a:lnTo>
                    <a:pt x="1308070" y="3585183"/>
                  </a:lnTo>
                  <a:lnTo>
                    <a:pt x="1325263" y="3705453"/>
                  </a:lnTo>
                  <a:cubicBezTo>
                    <a:pt x="1328254" y="3727679"/>
                    <a:pt x="1331526" y="3749922"/>
                    <a:pt x="1334107" y="3772268"/>
                  </a:cubicBezTo>
                  <a:lnTo>
                    <a:pt x="1338203" y="3831076"/>
                  </a:lnTo>
                  <a:lnTo>
                    <a:pt x="1338805" y="3839709"/>
                  </a:lnTo>
                  <a:cubicBezTo>
                    <a:pt x="1339996" y="3932341"/>
                    <a:pt x="1336568" y="4025809"/>
                    <a:pt x="1335635" y="4118635"/>
                  </a:cubicBezTo>
                  <a:cubicBezTo>
                    <a:pt x="1335202" y="4148976"/>
                    <a:pt x="1338805" y="4178868"/>
                    <a:pt x="1337171" y="4209403"/>
                  </a:cubicBezTo>
                  <a:cubicBezTo>
                    <a:pt x="1335445" y="4242449"/>
                    <a:pt x="1327565" y="4276129"/>
                    <a:pt x="1325840" y="4309174"/>
                  </a:cubicBezTo>
                  <a:cubicBezTo>
                    <a:pt x="1322853" y="4364122"/>
                    <a:pt x="1323899" y="4418621"/>
                    <a:pt x="1321122" y="4473630"/>
                  </a:cubicBezTo>
                  <a:cubicBezTo>
                    <a:pt x="1315632" y="4579723"/>
                    <a:pt x="1309019" y="4685750"/>
                    <a:pt x="1302196" y="4791709"/>
                  </a:cubicBezTo>
                  <a:cubicBezTo>
                    <a:pt x="1300696" y="4814383"/>
                    <a:pt x="1294244" y="4837504"/>
                    <a:pt x="1293239" y="4860048"/>
                  </a:cubicBezTo>
                  <a:cubicBezTo>
                    <a:pt x="1290785" y="4919957"/>
                    <a:pt x="1289660" y="4979994"/>
                    <a:pt x="1288829" y="5039837"/>
                  </a:cubicBezTo>
                  <a:cubicBezTo>
                    <a:pt x="1288401" y="5076103"/>
                    <a:pt x="1290512" y="5112310"/>
                    <a:pt x="1289584" y="5148703"/>
                  </a:cubicBezTo>
                  <a:cubicBezTo>
                    <a:pt x="1288845" y="5177820"/>
                    <a:pt x="1286193" y="5207193"/>
                    <a:pt x="1282205" y="5236435"/>
                  </a:cubicBezTo>
                  <a:cubicBezTo>
                    <a:pt x="1278784" y="5261619"/>
                    <a:pt x="1270649" y="5286477"/>
                    <a:pt x="1268145" y="5311662"/>
                  </a:cubicBezTo>
                  <a:cubicBezTo>
                    <a:pt x="1261308" y="5379812"/>
                    <a:pt x="1256387" y="5447703"/>
                    <a:pt x="1250547" y="5515595"/>
                  </a:cubicBezTo>
                  <a:cubicBezTo>
                    <a:pt x="1248113" y="5542776"/>
                    <a:pt x="1244054" y="5570023"/>
                    <a:pt x="1243323" y="5596885"/>
                  </a:cubicBezTo>
                  <a:cubicBezTo>
                    <a:pt x="1241082" y="5668709"/>
                    <a:pt x="1241668" y="5740276"/>
                    <a:pt x="1238303" y="5812036"/>
                  </a:cubicBezTo>
                  <a:cubicBezTo>
                    <a:pt x="1235508" y="5871554"/>
                    <a:pt x="1228259" y="5931392"/>
                    <a:pt x="1223551" y="5991171"/>
                  </a:cubicBezTo>
                  <a:cubicBezTo>
                    <a:pt x="1221675" y="6016549"/>
                    <a:pt x="1222415" y="6041609"/>
                    <a:pt x="1219699" y="6066726"/>
                  </a:cubicBezTo>
                  <a:cubicBezTo>
                    <a:pt x="1213776" y="6123024"/>
                    <a:pt x="1205938" y="6179576"/>
                    <a:pt x="1199935" y="6236130"/>
                  </a:cubicBezTo>
                  <a:cubicBezTo>
                    <a:pt x="1196614" y="6268403"/>
                    <a:pt x="1198425" y="6301127"/>
                    <a:pt x="1192857" y="6333267"/>
                  </a:cubicBezTo>
                  <a:cubicBezTo>
                    <a:pt x="1179603" y="6409590"/>
                    <a:pt x="1163470" y="6485591"/>
                    <a:pt x="1148174" y="6561849"/>
                  </a:cubicBezTo>
                  <a:cubicBezTo>
                    <a:pt x="1132370" y="6640486"/>
                    <a:pt x="1117066" y="6719000"/>
                    <a:pt x="1100424" y="6797385"/>
                  </a:cubicBezTo>
                  <a:lnTo>
                    <a:pt x="1085621" y="6858000"/>
                  </a:lnTo>
                  <a:lnTo>
                    <a:pt x="932341" y="6858000"/>
                  </a:lnTo>
                  <a:lnTo>
                    <a:pt x="944496" y="6829656"/>
                  </a:lnTo>
                  <a:cubicBezTo>
                    <a:pt x="964836" y="6776399"/>
                    <a:pt x="953622" y="6744439"/>
                    <a:pt x="913239" y="6720119"/>
                  </a:cubicBezTo>
                  <a:cubicBezTo>
                    <a:pt x="890880" y="6706443"/>
                    <a:pt x="866986" y="6690318"/>
                    <a:pt x="870682" y="6655346"/>
                  </a:cubicBezTo>
                  <a:cubicBezTo>
                    <a:pt x="876846" y="6598274"/>
                    <a:pt x="889503" y="6540954"/>
                    <a:pt x="846442" y="6498594"/>
                  </a:cubicBezTo>
                  <a:cubicBezTo>
                    <a:pt x="862273" y="6487399"/>
                    <a:pt x="871751" y="6480449"/>
                    <a:pt x="881150" y="6473756"/>
                  </a:cubicBezTo>
                  <a:cubicBezTo>
                    <a:pt x="907245" y="6455292"/>
                    <a:pt x="930705" y="6407516"/>
                    <a:pt x="922470" y="6377035"/>
                  </a:cubicBezTo>
                  <a:cubicBezTo>
                    <a:pt x="910652" y="6332192"/>
                    <a:pt x="925705" y="6299028"/>
                    <a:pt x="955039" y="6268585"/>
                  </a:cubicBezTo>
                  <a:cubicBezTo>
                    <a:pt x="1003777" y="6217606"/>
                    <a:pt x="1017630" y="6148240"/>
                    <a:pt x="1024350" y="6083443"/>
                  </a:cubicBezTo>
                  <a:cubicBezTo>
                    <a:pt x="1029590" y="6034553"/>
                    <a:pt x="1028255" y="5980246"/>
                    <a:pt x="999696" y="5938416"/>
                  </a:cubicBezTo>
                  <a:cubicBezTo>
                    <a:pt x="990505" y="5925141"/>
                    <a:pt x="991039" y="5901884"/>
                    <a:pt x="988342" y="5882426"/>
                  </a:cubicBezTo>
                  <a:cubicBezTo>
                    <a:pt x="986229" y="5866254"/>
                    <a:pt x="984774" y="5849442"/>
                    <a:pt x="985444" y="5832438"/>
                  </a:cubicBezTo>
                  <a:cubicBezTo>
                    <a:pt x="986010" y="5814273"/>
                    <a:pt x="985042" y="5793656"/>
                    <a:pt x="992016" y="5777751"/>
                  </a:cubicBezTo>
                  <a:cubicBezTo>
                    <a:pt x="1012886" y="5729456"/>
                    <a:pt x="1014467" y="5686488"/>
                    <a:pt x="995028" y="5641832"/>
                  </a:cubicBezTo>
                  <a:cubicBezTo>
                    <a:pt x="984984" y="5618696"/>
                    <a:pt x="974301" y="5585771"/>
                    <a:pt x="981247" y="5562522"/>
                  </a:cubicBezTo>
                  <a:cubicBezTo>
                    <a:pt x="998041" y="5505913"/>
                    <a:pt x="997454" y="5454379"/>
                    <a:pt x="995131" y="5398075"/>
                  </a:cubicBezTo>
                  <a:cubicBezTo>
                    <a:pt x="993724" y="5361807"/>
                    <a:pt x="997229" y="5322258"/>
                    <a:pt x="997379" y="5283928"/>
                  </a:cubicBezTo>
                  <a:cubicBezTo>
                    <a:pt x="997473" y="5239095"/>
                    <a:pt x="1006631" y="5193105"/>
                    <a:pt x="979617" y="5157396"/>
                  </a:cubicBezTo>
                  <a:cubicBezTo>
                    <a:pt x="976728" y="5153402"/>
                    <a:pt x="978724" y="5144705"/>
                    <a:pt x="976441" y="5139485"/>
                  </a:cubicBezTo>
                  <a:cubicBezTo>
                    <a:pt x="969619" y="5122991"/>
                    <a:pt x="964828" y="5102888"/>
                    <a:pt x="953793" y="5091862"/>
                  </a:cubicBezTo>
                  <a:cubicBezTo>
                    <a:pt x="921506" y="5059884"/>
                    <a:pt x="886609" y="5031900"/>
                    <a:pt x="853056" y="5001787"/>
                  </a:cubicBezTo>
                  <a:cubicBezTo>
                    <a:pt x="845882" y="4995337"/>
                    <a:pt x="836325" y="4988437"/>
                    <a:pt x="833979" y="4978966"/>
                  </a:cubicBezTo>
                  <a:cubicBezTo>
                    <a:pt x="820602" y="4924328"/>
                    <a:pt x="808509" y="4869239"/>
                    <a:pt x="796995" y="4813768"/>
                  </a:cubicBezTo>
                  <a:cubicBezTo>
                    <a:pt x="792418" y="4791474"/>
                    <a:pt x="803209" y="4777314"/>
                    <a:pt x="820590" y="4764057"/>
                  </a:cubicBezTo>
                  <a:cubicBezTo>
                    <a:pt x="837188" y="4751123"/>
                    <a:pt x="855398" y="4734452"/>
                    <a:pt x="864688" y="4714752"/>
                  </a:cubicBezTo>
                  <a:cubicBezTo>
                    <a:pt x="883062" y="4675275"/>
                    <a:pt x="897521" y="4632902"/>
                    <a:pt x="910485" y="4590911"/>
                  </a:cubicBezTo>
                  <a:cubicBezTo>
                    <a:pt x="915338" y="4575199"/>
                    <a:pt x="912978" y="4556131"/>
                    <a:pt x="911445" y="4539571"/>
                  </a:cubicBezTo>
                  <a:cubicBezTo>
                    <a:pt x="908527" y="4508200"/>
                    <a:pt x="900999" y="4477659"/>
                    <a:pt x="900285" y="4445837"/>
                  </a:cubicBezTo>
                  <a:cubicBezTo>
                    <a:pt x="899539" y="4408923"/>
                    <a:pt x="887958" y="4383340"/>
                    <a:pt x="863237" y="4364703"/>
                  </a:cubicBezTo>
                  <a:cubicBezTo>
                    <a:pt x="826431" y="4336971"/>
                    <a:pt x="808536" y="4292507"/>
                    <a:pt x="798070" y="4243284"/>
                  </a:cubicBezTo>
                  <a:cubicBezTo>
                    <a:pt x="784617" y="4180721"/>
                    <a:pt x="805728" y="4117545"/>
                    <a:pt x="817097" y="4054750"/>
                  </a:cubicBezTo>
                  <a:cubicBezTo>
                    <a:pt x="821537" y="4030724"/>
                    <a:pt x="826632" y="4006057"/>
                    <a:pt x="826251" y="3982801"/>
                  </a:cubicBezTo>
                  <a:cubicBezTo>
                    <a:pt x="825347" y="3916709"/>
                    <a:pt x="825150" y="3850833"/>
                    <a:pt x="836848" y="3784939"/>
                  </a:cubicBezTo>
                  <a:lnTo>
                    <a:pt x="841285" y="3766755"/>
                  </a:lnTo>
                  <a:lnTo>
                    <a:pt x="841284" y="3766755"/>
                  </a:lnTo>
                  <a:lnTo>
                    <a:pt x="852925" y="3719034"/>
                  </a:lnTo>
                  <a:cubicBezTo>
                    <a:pt x="855152" y="3711822"/>
                    <a:pt x="856753" y="3704413"/>
                    <a:pt x="857932" y="3696880"/>
                  </a:cubicBezTo>
                  <a:cubicBezTo>
                    <a:pt x="868683" y="3631632"/>
                    <a:pt x="885300" y="3565939"/>
                    <a:pt x="853534" y="3507036"/>
                  </a:cubicBezTo>
                  <a:cubicBezTo>
                    <a:pt x="850623" y="3501622"/>
                    <a:pt x="849992" y="3494020"/>
                    <a:pt x="850226" y="3485839"/>
                  </a:cubicBezTo>
                  <a:close/>
                  <a:moveTo>
                    <a:pt x="0" y="0"/>
                  </a:moveTo>
                  <a:lnTo>
                    <a:pt x="455609" y="0"/>
                  </a:lnTo>
                  <a:lnTo>
                    <a:pt x="459171" y="72395"/>
                  </a:lnTo>
                  <a:cubicBezTo>
                    <a:pt x="459671" y="92301"/>
                    <a:pt x="456894" y="113171"/>
                    <a:pt x="460041" y="131917"/>
                  </a:cubicBezTo>
                  <a:cubicBezTo>
                    <a:pt x="474213" y="218122"/>
                    <a:pt x="492031" y="302910"/>
                    <a:pt x="504421" y="389691"/>
                  </a:cubicBezTo>
                  <a:cubicBezTo>
                    <a:pt x="517349" y="479177"/>
                    <a:pt x="539516" y="562489"/>
                    <a:pt x="582097" y="634609"/>
                  </a:cubicBezTo>
                  <a:cubicBezTo>
                    <a:pt x="621686" y="701573"/>
                    <a:pt x="662589" y="767248"/>
                    <a:pt x="702468" y="834019"/>
                  </a:cubicBezTo>
                  <a:cubicBezTo>
                    <a:pt x="712587" y="850968"/>
                    <a:pt x="725536" y="867665"/>
                    <a:pt x="729203" y="887701"/>
                  </a:cubicBezTo>
                  <a:cubicBezTo>
                    <a:pt x="736973" y="929321"/>
                    <a:pt x="740155" y="973193"/>
                    <a:pt x="743787" y="1016355"/>
                  </a:cubicBezTo>
                  <a:cubicBezTo>
                    <a:pt x="746786" y="1053398"/>
                    <a:pt x="745800" y="1091467"/>
                    <a:pt x="750083" y="1128060"/>
                  </a:cubicBezTo>
                  <a:cubicBezTo>
                    <a:pt x="753428" y="1157309"/>
                    <a:pt x="762038" y="1185083"/>
                    <a:pt x="768866" y="1213431"/>
                  </a:cubicBezTo>
                  <a:cubicBezTo>
                    <a:pt x="774767" y="1238107"/>
                    <a:pt x="778357" y="1264327"/>
                    <a:pt x="787802" y="1286432"/>
                  </a:cubicBezTo>
                  <a:cubicBezTo>
                    <a:pt x="810582" y="1340304"/>
                    <a:pt x="832653" y="1394242"/>
                    <a:pt x="842837" y="1455511"/>
                  </a:cubicBezTo>
                  <a:cubicBezTo>
                    <a:pt x="853049" y="1515944"/>
                    <a:pt x="867276" y="1574511"/>
                    <a:pt x="877988" y="1634814"/>
                  </a:cubicBezTo>
                  <a:cubicBezTo>
                    <a:pt x="888390" y="1693895"/>
                    <a:pt x="902813" y="1748857"/>
                    <a:pt x="941063" y="1789731"/>
                  </a:cubicBezTo>
                  <a:cubicBezTo>
                    <a:pt x="957906" y="1807908"/>
                    <a:pt x="975122" y="1831564"/>
                    <a:pt x="980124" y="1857657"/>
                  </a:cubicBezTo>
                  <a:cubicBezTo>
                    <a:pt x="987207" y="1894833"/>
                    <a:pt x="980788" y="1937150"/>
                    <a:pt x="984484" y="1976384"/>
                  </a:cubicBezTo>
                  <a:cubicBezTo>
                    <a:pt x="988781" y="2022576"/>
                    <a:pt x="988793" y="2074493"/>
                    <a:pt x="1007189" y="2110650"/>
                  </a:cubicBezTo>
                  <a:cubicBezTo>
                    <a:pt x="1023612" y="2142809"/>
                    <a:pt x="1034723" y="2173610"/>
                    <a:pt x="1039893" y="2211041"/>
                  </a:cubicBezTo>
                  <a:cubicBezTo>
                    <a:pt x="1043484" y="2237261"/>
                    <a:pt x="1057690" y="2260269"/>
                    <a:pt x="1059162" y="2286682"/>
                  </a:cubicBezTo>
                  <a:cubicBezTo>
                    <a:pt x="1061252" y="2321469"/>
                    <a:pt x="1060754" y="2355740"/>
                    <a:pt x="1070522" y="2388667"/>
                  </a:cubicBezTo>
                  <a:cubicBezTo>
                    <a:pt x="1080600" y="2422815"/>
                    <a:pt x="1085513" y="2459602"/>
                    <a:pt x="1093939" y="2494653"/>
                  </a:cubicBezTo>
                  <a:cubicBezTo>
                    <a:pt x="1098500" y="2513273"/>
                    <a:pt x="1106866" y="2529964"/>
                    <a:pt x="1112007" y="2548197"/>
                  </a:cubicBezTo>
                  <a:cubicBezTo>
                    <a:pt x="1121409" y="2581573"/>
                    <a:pt x="1130232" y="2615336"/>
                    <a:pt x="1138346" y="2649163"/>
                  </a:cubicBezTo>
                  <a:cubicBezTo>
                    <a:pt x="1146465" y="2682988"/>
                    <a:pt x="1157699" y="2716368"/>
                    <a:pt x="1160337" y="2751608"/>
                  </a:cubicBezTo>
                  <a:cubicBezTo>
                    <a:pt x="1164714" y="2811646"/>
                    <a:pt x="1159211" y="2873999"/>
                    <a:pt x="1165737" y="2933012"/>
                  </a:cubicBezTo>
                  <a:cubicBezTo>
                    <a:pt x="1172445" y="2992925"/>
                    <a:pt x="1185964" y="3051556"/>
                    <a:pt x="1202029" y="3107873"/>
                  </a:cubicBezTo>
                  <a:cubicBezTo>
                    <a:pt x="1214635" y="3152396"/>
                    <a:pt x="1227749" y="3194534"/>
                    <a:pt x="1225692" y="3244974"/>
                  </a:cubicBezTo>
                  <a:cubicBezTo>
                    <a:pt x="1224565" y="3273123"/>
                    <a:pt x="1231196" y="3305079"/>
                    <a:pt x="1243916" y="3326221"/>
                  </a:cubicBezTo>
                  <a:cubicBezTo>
                    <a:pt x="1271701" y="3372044"/>
                    <a:pt x="1285247" y="3423911"/>
                    <a:pt x="1293067" y="3480219"/>
                  </a:cubicBezTo>
                  <a:lnTo>
                    <a:pt x="1308071" y="3585182"/>
                  </a:lnTo>
                  <a:lnTo>
                    <a:pt x="1295962" y="3584708"/>
                  </a:lnTo>
                  <a:cubicBezTo>
                    <a:pt x="1237754" y="3586303"/>
                    <a:pt x="1180629" y="3594888"/>
                    <a:pt x="1118893" y="3568330"/>
                  </a:cubicBezTo>
                  <a:cubicBezTo>
                    <a:pt x="1113435" y="3565936"/>
                    <a:pt x="1102517" y="3567964"/>
                    <a:pt x="1094179" y="3567566"/>
                  </a:cubicBezTo>
                  <a:cubicBezTo>
                    <a:pt x="1027548" y="3564029"/>
                    <a:pt x="967064" y="3547281"/>
                    <a:pt x="922719" y="3516472"/>
                  </a:cubicBezTo>
                  <a:cubicBezTo>
                    <a:pt x="908178" y="3506414"/>
                    <a:pt x="892942" y="3497984"/>
                    <a:pt x="877028" y="3490955"/>
                  </a:cubicBezTo>
                  <a:lnTo>
                    <a:pt x="850533" y="3481837"/>
                  </a:lnTo>
                  <a:lnTo>
                    <a:pt x="852113" y="3461170"/>
                  </a:lnTo>
                  <a:cubicBezTo>
                    <a:pt x="854391" y="3434500"/>
                    <a:pt x="848474" y="3414331"/>
                    <a:pt x="831383" y="3399179"/>
                  </a:cubicBezTo>
                  <a:cubicBezTo>
                    <a:pt x="801767" y="3373388"/>
                    <a:pt x="773654" y="3344957"/>
                    <a:pt x="743141" y="3320580"/>
                  </a:cubicBezTo>
                  <a:cubicBezTo>
                    <a:pt x="722236" y="3303685"/>
                    <a:pt x="714543" y="3281842"/>
                    <a:pt x="713221" y="3251241"/>
                  </a:cubicBezTo>
                  <a:cubicBezTo>
                    <a:pt x="712555" y="3234106"/>
                    <a:pt x="704768" y="3217029"/>
                    <a:pt x="697098" y="3202528"/>
                  </a:cubicBezTo>
                  <a:cubicBezTo>
                    <a:pt x="687845" y="3184997"/>
                    <a:pt x="672212" y="3172554"/>
                    <a:pt x="664820" y="3154190"/>
                  </a:cubicBezTo>
                  <a:cubicBezTo>
                    <a:pt x="646169" y="3109209"/>
                    <a:pt x="616744" y="3087991"/>
                    <a:pt x="572501" y="3087312"/>
                  </a:cubicBezTo>
                  <a:cubicBezTo>
                    <a:pt x="533259" y="3086763"/>
                    <a:pt x="493731" y="3044085"/>
                    <a:pt x="497703" y="3005243"/>
                  </a:cubicBezTo>
                  <a:cubicBezTo>
                    <a:pt x="502030" y="2962279"/>
                    <a:pt x="490540" y="2928257"/>
                    <a:pt x="476984" y="2892751"/>
                  </a:cubicBezTo>
                  <a:cubicBezTo>
                    <a:pt x="469363" y="2872905"/>
                    <a:pt x="465404" y="2847135"/>
                    <a:pt x="468947" y="2824527"/>
                  </a:cubicBezTo>
                  <a:cubicBezTo>
                    <a:pt x="482188" y="2738605"/>
                    <a:pt x="520979" y="2665650"/>
                    <a:pt x="569138" y="2595026"/>
                  </a:cubicBezTo>
                  <a:cubicBezTo>
                    <a:pt x="600577" y="2548865"/>
                    <a:pt x="622260" y="2493483"/>
                    <a:pt x="645397" y="2440808"/>
                  </a:cubicBezTo>
                  <a:cubicBezTo>
                    <a:pt x="652529" y="2424387"/>
                    <a:pt x="655029" y="2401457"/>
                    <a:pt x="651820" y="2384384"/>
                  </a:cubicBezTo>
                  <a:cubicBezTo>
                    <a:pt x="640949" y="2324596"/>
                    <a:pt x="629163" y="2264805"/>
                    <a:pt x="612994" y="2207332"/>
                  </a:cubicBezTo>
                  <a:cubicBezTo>
                    <a:pt x="597678" y="2153787"/>
                    <a:pt x="601053" y="2099808"/>
                    <a:pt x="620894" y="2046679"/>
                  </a:cubicBezTo>
                  <a:cubicBezTo>
                    <a:pt x="635367" y="2007977"/>
                    <a:pt x="641110" y="1970814"/>
                    <a:pt x="644614" y="1931265"/>
                  </a:cubicBezTo>
                  <a:cubicBezTo>
                    <a:pt x="647465" y="1898285"/>
                    <a:pt x="653360" y="1862859"/>
                    <a:pt x="665994" y="1832337"/>
                  </a:cubicBezTo>
                  <a:cubicBezTo>
                    <a:pt x="683779" y="1789578"/>
                    <a:pt x="688928" y="1751381"/>
                    <a:pt x="678276" y="1709437"/>
                  </a:cubicBezTo>
                  <a:cubicBezTo>
                    <a:pt x="672576" y="1687079"/>
                    <a:pt x="673987" y="1660990"/>
                    <a:pt x="672955" y="1636123"/>
                  </a:cubicBezTo>
                  <a:cubicBezTo>
                    <a:pt x="671272" y="1597795"/>
                    <a:pt x="671867" y="1558758"/>
                    <a:pt x="668480" y="1520749"/>
                  </a:cubicBezTo>
                  <a:cubicBezTo>
                    <a:pt x="665050" y="1479903"/>
                    <a:pt x="655019" y="1440408"/>
                    <a:pt x="653920" y="1399437"/>
                  </a:cubicBezTo>
                  <a:cubicBezTo>
                    <a:pt x="652652" y="1355309"/>
                    <a:pt x="639893" y="1323154"/>
                    <a:pt x="612686" y="1296979"/>
                  </a:cubicBezTo>
                  <a:cubicBezTo>
                    <a:pt x="595576" y="1280408"/>
                    <a:pt x="578401" y="1259588"/>
                    <a:pt x="570220" y="1235618"/>
                  </a:cubicBezTo>
                  <a:cubicBezTo>
                    <a:pt x="553631" y="1186194"/>
                    <a:pt x="545669" y="1131821"/>
                    <a:pt x="529736" y="1081752"/>
                  </a:cubicBezTo>
                  <a:cubicBezTo>
                    <a:pt x="507466" y="1011390"/>
                    <a:pt x="481332" y="944631"/>
                    <a:pt x="414305" y="918292"/>
                  </a:cubicBezTo>
                  <a:cubicBezTo>
                    <a:pt x="377314" y="903769"/>
                    <a:pt x="368843" y="874065"/>
                    <a:pt x="373924" y="825689"/>
                  </a:cubicBezTo>
                  <a:cubicBezTo>
                    <a:pt x="375689" y="809590"/>
                    <a:pt x="376722" y="786203"/>
                    <a:pt x="368949" y="778726"/>
                  </a:cubicBezTo>
                  <a:cubicBezTo>
                    <a:pt x="345838" y="756354"/>
                    <a:pt x="349308" y="725824"/>
                    <a:pt x="347020" y="694643"/>
                  </a:cubicBezTo>
                  <a:cubicBezTo>
                    <a:pt x="345704" y="675894"/>
                    <a:pt x="339306" y="651346"/>
                    <a:pt x="327478" y="642898"/>
                  </a:cubicBezTo>
                  <a:cubicBezTo>
                    <a:pt x="279698" y="608395"/>
                    <a:pt x="263590" y="549247"/>
                    <a:pt x="243468" y="491960"/>
                  </a:cubicBezTo>
                  <a:cubicBezTo>
                    <a:pt x="237433" y="475142"/>
                    <a:pt x="230250" y="456843"/>
                    <a:pt x="218930" y="446010"/>
                  </a:cubicBezTo>
                  <a:cubicBezTo>
                    <a:pt x="194433" y="422927"/>
                    <a:pt x="180036" y="395344"/>
                    <a:pt x="180614" y="354892"/>
                  </a:cubicBezTo>
                  <a:cubicBezTo>
                    <a:pt x="180923" y="342010"/>
                    <a:pt x="176523" y="328798"/>
                    <a:pt x="171988" y="317521"/>
                  </a:cubicBezTo>
                  <a:cubicBezTo>
                    <a:pt x="162052" y="293291"/>
                    <a:pt x="148442" y="271315"/>
                    <a:pt x="139875" y="246378"/>
                  </a:cubicBezTo>
                  <a:cubicBezTo>
                    <a:pt x="117577" y="182780"/>
                    <a:pt x="95749" y="119890"/>
                    <a:pt x="51499" y="73211"/>
                  </a:cubicBezTo>
                  <a:cubicBezTo>
                    <a:pt x="40691" y="61834"/>
                    <a:pt x="29467" y="49763"/>
                    <a:pt x="19690" y="36621"/>
                  </a:cubicBezTo>
                  <a:close/>
                </a:path>
              </a:pathLst>
            </a:custGeom>
            <a:blipFill dpi="0" rotWithShape="1">
              <a:blip r:embed="rId3">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048" name="Group 1047">
            <a:extLst>
              <a:ext uri="{FF2B5EF4-FFF2-40B4-BE49-F238E27FC236}">
                <a16:creationId xmlns:a16="http://schemas.microsoft.com/office/drawing/2014/main" id="{56AA1647-0DA6-4A17-B3E1-95D61BD5471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8104360" y="0"/>
            <a:ext cx="4087640" cy="6858000"/>
            <a:chOff x="1" y="0"/>
            <a:chExt cx="4087640" cy="6858000"/>
          </a:xfrm>
          <a:effectLst>
            <a:outerShdw blurRad="381000" dist="152400" algn="ctr" rotWithShape="0">
              <a:srgbClr val="000000">
                <a:alpha val="10000"/>
              </a:srgbClr>
            </a:outerShdw>
          </a:effectLst>
        </p:grpSpPr>
        <p:sp>
          <p:nvSpPr>
            <p:cNvPr id="1049" name="Freeform: Shape 1048">
              <a:extLst>
                <a:ext uri="{FF2B5EF4-FFF2-40B4-BE49-F238E27FC236}">
                  <a16:creationId xmlns:a16="http://schemas.microsoft.com/office/drawing/2014/main" id="{1F1D8352-2F00-4057-8781-E455C455B9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 y="0"/>
              <a:ext cx="3986041" cy="6858000"/>
            </a:xfrm>
            <a:custGeom>
              <a:avLst/>
              <a:gdLst>
                <a:gd name="connsiteX0" fmla="*/ 0 w 3986041"/>
                <a:gd name="connsiteY0" fmla="*/ 0 h 6858000"/>
                <a:gd name="connsiteX1" fmla="*/ 3066495 w 3986041"/>
                <a:gd name="connsiteY1" fmla="*/ 0 h 6858000"/>
                <a:gd name="connsiteX2" fmla="*/ 3427241 w 3986041"/>
                <a:gd name="connsiteY2" fmla="*/ 1211943 h 6858000"/>
                <a:gd name="connsiteX3" fmla="*/ 3986041 w 3986041"/>
                <a:gd name="connsiteY3" fmla="*/ 4122057 h 6858000"/>
                <a:gd name="connsiteX4" fmla="*/ 3751724 w 3986041"/>
                <a:gd name="connsiteY4" fmla="*/ 6858000 h 6858000"/>
                <a:gd name="connsiteX5" fmla="*/ 0 w 3986041"/>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86041" h="6858000">
                  <a:moveTo>
                    <a:pt x="0" y="0"/>
                  </a:moveTo>
                  <a:lnTo>
                    <a:pt x="3066495" y="0"/>
                  </a:lnTo>
                  <a:lnTo>
                    <a:pt x="3427241" y="1211943"/>
                  </a:lnTo>
                  <a:lnTo>
                    <a:pt x="3986041" y="4122057"/>
                  </a:lnTo>
                  <a:lnTo>
                    <a:pt x="3751724" y="6858000"/>
                  </a:lnTo>
                  <a:lnTo>
                    <a:pt x="0" y="6858000"/>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0" name="Freeform: Shape 1049">
              <a:extLst>
                <a:ext uri="{FF2B5EF4-FFF2-40B4-BE49-F238E27FC236}">
                  <a16:creationId xmlns:a16="http://schemas.microsoft.com/office/drawing/2014/main" id="{3BE70D92-7E07-4A6F-BD82-729F71C268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748588" y="0"/>
              <a:ext cx="1339053" cy="6858000"/>
            </a:xfrm>
            <a:custGeom>
              <a:avLst/>
              <a:gdLst>
                <a:gd name="connsiteX0" fmla="*/ 850532 w 1339053"/>
                <a:gd name="connsiteY0" fmla="*/ 3481838 h 6858000"/>
                <a:gd name="connsiteX1" fmla="*/ 877027 w 1339053"/>
                <a:gd name="connsiteY1" fmla="*/ 3490955 h 6858000"/>
                <a:gd name="connsiteX2" fmla="*/ 922718 w 1339053"/>
                <a:gd name="connsiteY2" fmla="*/ 3516472 h 6858000"/>
                <a:gd name="connsiteX3" fmla="*/ 1094179 w 1339053"/>
                <a:gd name="connsiteY3" fmla="*/ 3567567 h 6858000"/>
                <a:gd name="connsiteX4" fmla="*/ 1118891 w 1339053"/>
                <a:gd name="connsiteY4" fmla="*/ 3568331 h 6858000"/>
                <a:gd name="connsiteX5" fmla="*/ 1295961 w 1339053"/>
                <a:gd name="connsiteY5" fmla="*/ 3584709 h 6858000"/>
                <a:gd name="connsiteX6" fmla="*/ 1308070 w 1339053"/>
                <a:gd name="connsiteY6" fmla="*/ 3585183 h 6858000"/>
                <a:gd name="connsiteX7" fmla="*/ 1325263 w 1339053"/>
                <a:gd name="connsiteY7" fmla="*/ 3705453 h 6858000"/>
                <a:gd name="connsiteX8" fmla="*/ 1334107 w 1339053"/>
                <a:gd name="connsiteY8" fmla="*/ 3772268 h 6858000"/>
                <a:gd name="connsiteX9" fmla="*/ 1338203 w 1339053"/>
                <a:gd name="connsiteY9" fmla="*/ 3831076 h 6858000"/>
                <a:gd name="connsiteX10" fmla="*/ 1338805 w 1339053"/>
                <a:gd name="connsiteY10" fmla="*/ 3839709 h 6858000"/>
                <a:gd name="connsiteX11" fmla="*/ 1335635 w 1339053"/>
                <a:gd name="connsiteY11" fmla="*/ 4118635 h 6858000"/>
                <a:gd name="connsiteX12" fmla="*/ 1337171 w 1339053"/>
                <a:gd name="connsiteY12" fmla="*/ 4209403 h 6858000"/>
                <a:gd name="connsiteX13" fmla="*/ 1325840 w 1339053"/>
                <a:gd name="connsiteY13" fmla="*/ 4309174 h 6858000"/>
                <a:gd name="connsiteX14" fmla="*/ 1321122 w 1339053"/>
                <a:gd name="connsiteY14" fmla="*/ 4473630 h 6858000"/>
                <a:gd name="connsiteX15" fmla="*/ 1302196 w 1339053"/>
                <a:gd name="connsiteY15" fmla="*/ 4791709 h 6858000"/>
                <a:gd name="connsiteX16" fmla="*/ 1293239 w 1339053"/>
                <a:gd name="connsiteY16" fmla="*/ 4860048 h 6858000"/>
                <a:gd name="connsiteX17" fmla="*/ 1288829 w 1339053"/>
                <a:gd name="connsiteY17" fmla="*/ 5039837 h 6858000"/>
                <a:gd name="connsiteX18" fmla="*/ 1289584 w 1339053"/>
                <a:gd name="connsiteY18" fmla="*/ 5148703 h 6858000"/>
                <a:gd name="connsiteX19" fmla="*/ 1282205 w 1339053"/>
                <a:gd name="connsiteY19" fmla="*/ 5236435 h 6858000"/>
                <a:gd name="connsiteX20" fmla="*/ 1268145 w 1339053"/>
                <a:gd name="connsiteY20" fmla="*/ 5311662 h 6858000"/>
                <a:gd name="connsiteX21" fmla="*/ 1250547 w 1339053"/>
                <a:gd name="connsiteY21" fmla="*/ 5515595 h 6858000"/>
                <a:gd name="connsiteX22" fmla="*/ 1243323 w 1339053"/>
                <a:gd name="connsiteY22" fmla="*/ 5596885 h 6858000"/>
                <a:gd name="connsiteX23" fmla="*/ 1238303 w 1339053"/>
                <a:gd name="connsiteY23" fmla="*/ 5812036 h 6858000"/>
                <a:gd name="connsiteX24" fmla="*/ 1223551 w 1339053"/>
                <a:gd name="connsiteY24" fmla="*/ 5991171 h 6858000"/>
                <a:gd name="connsiteX25" fmla="*/ 1219699 w 1339053"/>
                <a:gd name="connsiteY25" fmla="*/ 6066726 h 6858000"/>
                <a:gd name="connsiteX26" fmla="*/ 1199935 w 1339053"/>
                <a:gd name="connsiteY26" fmla="*/ 6236130 h 6858000"/>
                <a:gd name="connsiteX27" fmla="*/ 1192857 w 1339053"/>
                <a:gd name="connsiteY27" fmla="*/ 6333267 h 6858000"/>
                <a:gd name="connsiteX28" fmla="*/ 1148174 w 1339053"/>
                <a:gd name="connsiteY28" fmla="*/ 6561849 h 6858000"/>
                <a:gd name="connsiteX29" fmla="*/ 1100424 w 1339053"/>
                <a:gd name="connsiteY29" fmla="*/ 6797385 h 6858000"/>
                <a:gd name="connsiteX30" fmla="*/ 1085621 w 1339053"/>
                <a:gd name="connsiteY30" fmla="*/ 6858000 h 6858000"/>
                <a:gd name="connsiteX31" fmla="*/ 932341 w 1339053"/>
                <a:gd name="connsiteY31" fmla="*/ 6858000 h 6858000"/>
                <a:gd name="connsiteX32" fmla="*/ 944496 w 1339053"/>
                <a:gd name="connsiteY32" fmla="*/ 6829656 h 6858000"/>
                <a:gd name="connsiteX33" fmla="*/ 913239 w 1339053"/>
                <a:gd name="connsiteY33" fmla="*/ 6720119 h 6858000"/>
                <a:gd name="connsiteX34" fmla="*/ 870682 w 1339053"/>
                <a:gd name="connsiteY34" fmla="*/ 6655346 h 6858000"/>
                <a:gd name="connsiteX35" fmla="*/ 846442 w 1339053"/>
                <a:gd name="connsiteY35" fmla="*/ 6498594 h 6858000"/>
                <a:gd name="connsiteX36" fmla="*/ 881150 w 1339053"/>
                <a:gd name="connsiteY36" fmla="*/ 6473756 h 6858000"/>
                <a:gd name="connsiteX37" fmla="*/ 922470 w 1339053"/>
                <a:gd name="connsiteY37" fmla="*/ 6377035 h 6858000"/>
                <a:gd name="connsiteX38" fmla="*/ 955039 w 1339053"/>
                <a:gd name="connsiteY38" fmla="*/ 6268585 h 6858000"/>
                <a:gd name="connsiteX39" fmla="*/ 1024350 w 1339053"/>
                <a:gd name="connsiteY39" fmla="*/ 6083443 h 6858000"/>
                <a:gd name="connsiteX40" fmla="*/ 999696 w 1339053"/>
                <a:gd name="connsiteY40" fmla="*/ 5938416 h 6858000"/>
                <a:gd name="connsiteX41" fmla="*/ 988342 w 1339053"/>
                <a:gd name="connsiteY41" fmla="*/ 5882426 h 6858000"/>
                <a:gd name="connsiteX42" fmla="*/ 985444 w 1339053"/>
                <a:gd name="connsiteY42" fmla="*/ 5832438 h 6858000"/>
                <a:gd name="connsiteX43" fmla="*/ 992016 w 1339053"/>
                <a:gd name="connsiteY43" fmla="*/ 5777751 h 6858000"/>
                <a:gd name="connsiteX44" fmla="*/ 995028 w 1339053"/>
                <a:gd name="connsiteY44" fmla="*/ 5641832 h 6858000"/>
                <a:gd name="connsiteX45" fmla="*/ 981247 w 1339053"/>
                <a:gd name="connsiteY45" fmla="*/ 5562522 h 6858000"/>
                <a:gd name="connsiteX46" fmla="*/ 995131 w 1339053"/>
                <a:gd name="connsiteY46" fmla="*/ 5398075 h 6858000"/>
                <a:gd name="connsiteX47" fmla="*/ 997379 w 1339053"/>
                <a:gd name="connsiteY47" fmla="*/ 5283928 h 6858000"/>
                <a:gd name="connsiteX48" fmla="*/ 979617 w 1339053"/>
                <a:gd name="connsiteY48" fmla="*/ 5157396 h 6858000"/>
                <a:gd name="connsiteX49" fmla="*/ 976441 w 1339053"/>
                <a:gd name="connsiteY49" fmla="*/ 5139485 h 6858000"/>
                <a:gd name="connsiteX50" fmla="*/ 953793 w 1339053"/>
                <a:gd name="connsiteY50" fmla="*/ 5091862 h 6858000"/>
                <a:gd name="connsiteX51" fmla="*/ 853056 w 1339053"/>
                <a:gd name="connsiteY51" fmla="*/ 5001787 h 6858000"/>
                <a:gd name="connsiteX52" fmla="*/ 833979 w 1339053"/>
                <a:gd name="connsiteY52" fmla="*/ 4978966 h 6858000"/>
                <a:gd name="connsiteX53" fmla="*/ 796995 w 1339053"/>
                <a:gd name="connsiteY53" fmla="*/ 4813768 h 6858000"/>
                <a:gd name="connsiteX54" fmla="*/ 820590 w 1339053"/>
                <a:gd name="connsiteY54" fmla="*/ 4764057 h 6858000"/>
                <a:gd name="connsiteX55" fmla="*/ 864688 w 1339053"/>
                <a:gd name="connsiteY55" fmla="*/ 4714752 h 6858000"/>
                <a:gd name="connsiteX56" fmla="*/ 910485 w 1339053"/>
                <a:gd name="connsiteY56" fmla="*/ 4590911 h 6858000"/>
                <a:gd name="connsiteX57" fmla="*/ 911445 w 1339053"/>
                <a:gd name="connsiteY57" fmla="*/ 4539571 h 6858000"/>
                <a:gd name="connsiteX58" fmla="*/ 900285 w 1339053"/>
                <a:gd name="connsiteY58" fmla="*/ 4445837 h 6858000"/>
                <a:gd name="connsiteX59" fmla="*/ 863237 w 1339053"/>
                <a:gd name="connsiteY59" fmla="*/ 4364703 h 6858000"/>
                <a:gd name="connsiteX60" fmla="*/ 798070 w 1339053"/>
                <a:gd name="connsiteY60" fmla="*/ 4243284 h 6858000"/>
                <a:gd name="connsiteX61" fmla="*/ 817097 w 1339053"/>
                <a:gd name="connsiteY61" fmla="*/ 4054750 h 6858000"/>
                <a:gd name="connsiteX62" fmla="*/ 826251 w 1339053"/>
                <a:gd name="connsiteY62" fmla="*/ 3982801 h 6858000"/>
                <a:gd name="connsiteX63" fmla="*/ 836848 w 1339053"/>
                <a:gd name="connsiteY63" fmla="*/ 3784939 h 6858000"/>
                <a:gd name="connsiteX64" fmla="*/ 841285 w 1339053"/>
                <a:gd name="connsiteY64" fmla="*/ 3766755 h 6858000"/>
                <a:gd name="connsiteX65" fmla="*/ 841284 w 1339053"/>
                <a:gd name="connsiteY65" fmla="*/ 3766755 h 6858000"/>
                <a:gd name="connsiteX66" fmla="*/ 852925 w 1339053"/>
                <a:gd name="connsiteY66" fmla="*/ 3719034 h 6858000"/>
                <a:gd name="connsiteX67" fmla="*/ 857932 w 1339053"/>
                <a:gd name="connsiteY67" fmla="*/ 3696880 h 6858000"/>
                <a:gd name="connsiteX68" fmla="*/ 853534 w 1339053"/>
                <a:gd name="connsiteY68" fmla="*/ 3507036 h 6858000"/>
                <a:gd name="connsiteX69" fmla="*/ 850226 w 1339053"/>
                <a:gd name="connsiteY69" fmla="*/ 3485839 h 6858000"/>
                <a:gd name="connsiteX70" fmla="*/ 0 w 1339053"/>
                <a:gd name="connsiteY70" fmla="*/ 0 h 6858000"/>
                <a:gd name="connsiteX71" fmla="*/ 455609 w 1339053"/>
                <a:gd name="connsiteY71" fmla="*/ 0 h 6858000"/>
                <a:gd name="connsiteX72" fmla="*/ 459171 w 1339053"/>
                <a:gd name="connsiteY72" fmla="*/ 72395 h 6858000"/>
                <a:gd name="connsiteX73" fmla="*/ 460041 w 1339053"/>
                <a:gd name="connsiteY73" fmla="*/ 131917 h 6858000"/>
                <a:gd name="connsiteX74" fmla="*/ 504421 w 1339053"/>
                <a:gd name="connsiteY74" fmla="*/ 389691 h 6858000"/>
                <a:gd name="connsiteX75" fmla="*/ 582097 w 1339053"/>
                <a:gd name="connsiteY75" fmla="*/ 634609 h 6858000"/>
                <a:gd name="connsiteX76" fmla="*/ 702468 w 1339053"/>
                <a:gd name="connsiteY76" fmla="*/ 834019 h 6858000"/>
                <a:gd name="connsiteX77" fmla="*/ 729203 w 1339053"/>
                <a:gd name="connsiteY77" fmla="*/ 887701 h 6858000"/>
                <a:gd name="connsiteX78" fmla="*/ 743787 w 1339053"/>
                <a:gd name="connsiteY78" fmla="*/ 1016355 h 6858000"/>
                <a:gd name="connsiteX79" fmla="*/ 750083 w 1339053"/>
                <a:gd name="connsiteY79" fmla="*/ 1128060 h 6858000"/>
                <a:gd name="connsiteX80" fmla="*/ 768866 w 1339053"/>
                <a:gd name="connsiteY80" fmla="*/ 1213431 h 6858000"/>
                <a:gd name="connsiteX81" fmla="*/ 787802 w 1339053"/>
                <a:gd name="connsiteY81" fmla="*/ 1286432 h 6858000"/>
                <a:gd name="connsiteX82" fmla="*/ 842837 w 1339053"/>
                <a:gd name="connsiteY82" fmla="*/ 1455511 h 6858000"/>
                <a:gd name="connsiteX83" fmla="*/ 877988 w 1339053"/>
                <a:gd name="connsiteY83" fmla="*/ 1634814 h 6858000"/>
                <a:gd name="connsiteX84" fmla="*/ 941063 w 1339053"/>
                <a:gd name="connsiteY84" fmla="*/ 1789731 h 6858000"/>
                <a:gd name="connsiteX85" fmla="*/ 980124 w 1339053"/>
                <a:gd name="connsiteY85" fmla="*/ 1857657 h 6858000"/>
                <a:gd name="connsiteX86" fmla="*/ 984484 w 1339053"/>
                <a:gd name="connsiteY86" fmla="*/ 1976384 h 6858000"/>
                <a:gd name="connsiteX87" fmla="*/ 1007189 w 1339053"/>
                <a:gd name="connsiteY87" fmla="*/ 2110650 h 6858000"/>
                <a:gd name="connsiteX88" fmla="*/ 1039893 w 1339053"/>
                <a:gd name="connsiteY88" fmla="*/ 2211041 h 6858000"/>
                <a:gd name="connsiteX89" fmla="*/ 1059162 w 1339053"/>
                <a:gd name="connsiteY89" fmla="*/ 2286682 h 6858000"/>
                <a:gd name="connsiteX90" fmla="*/ 1070522 w 1339053"/>
                <a:gd name="connsiteY90" fmla="*/ 2388667 h 6858000"/>
                <a:gd name="connsiteX91" fmla="*/ 1093939 w 1339053"/>
                <a:gd name="connsiteY91" fmla="*/ 2494653 h 6858000"/>
                <a:gd name="connsiteX92" fmla="*/ 1112007 w 1339053"/>
                <a:gd name="connsiteY92" fmla="*/ 2548197 h 6858000"/>
                <a:gd name="connsiteX93" fmla="*/ 1138346 w 1339053"/>
                <a:gd name="connsiteY93" fmla="*/ 2649163 h 6858000"/>
                <a:gd name="connsiteX94" fmla="*/ 1160337 w 1339053"/>
                <a:gd name="connsiteY94" fmla="*/ 2751608 h 6858000"/>
                <a:gd name="connsiteX95" fmla="*/ 1165737 w 1339053"/>
                <a:gd name="connsiteY95" fmla="*/ 2933012 h 6858000"/>
                <a:gd name="connsiteX96" fmla="*/ 1202029 w 1339053"/>
                <a:gd name="connsiteY96" fmla="*/ 3107873 h 6858000"/>
                <a:gd name="connsiteX97" fmla="*/ 1225692 w 1339053"/>
                <a:gd name="connsiteY97" fmla="*/ 3244974 h 6858000"/>
                <a:gd name="connsiteX98" fmla="*/ 1243916 w 1339053"/>
                <a:gd name="connsiteY98" fmla="*/ 3326221 h 6858000"/>
                <a:gd name="connsiteX99" fmla="*/ 1293067 w 1339053"/>
                <a:gd name="connsiteY99" fmla="*/ 3480219 h 6858000"/>
                <a:gd name="connsiteX100" fmla="*/ 1308071 w 1339053"/>
                <a:gd name="connsiteY100" fmla="*/ 3585182 h 6858000"/>
                <a:gd name="connsiteX101" fmla="*/ 1295962 w 1339053"/>
                <a:gd name="connsiteY101" fmla="*/ 3584708 h 6858000"/>
                <a:gd name="connsiteX102" fmla="*/ 1118893 w 1339053"/>
                <a:gd name="connsiteY102" fmla="*/ 3568330 h 6858000"/>
                <a:gd name="connsiteX103" fmla="*/ 1094179 w 1339053"/>
                <a:gd name="connsiteY103" fmla="*/ 3567566 h 6858000"/>
                <a:gd name="connsiteX104" fmla="*/ 922719 w 1339053"/>
                <a:gd name="connsiteY104" fmla="*/ 3516472 h 6858000"/>
                <a:gd name="connsiteX105" fmla="*/ 877028 w 1339053"/>
                <a:gd name="connsiteY105" fmla="*/ 3490955 h 6858000"/>
                <a:gd name="connsiteX106" fmla="*/ 850533 w 1339053"/>
                <a:gd name="connsiteY106" fmla="*/ 3481837 h 6858000"/>
                <a:gd name="connsiteX107" fmla="*/ 852113 w 1339053"/>
                <a:gd name="connsiteY107" fmla="*/ 3461170 h 6858000"/>
                <a:gd name="connsiteX108" fmla="*/ 831383 w 1339053"/>
                <a:gd name="connsiteY108" fmla="*/ 3399179 h 6858000"/>
                <a:gd name="connsiteX109" fmla="*/ 743141 w 1339053"/>
                <a:gd name="connsiteY109" fmla="*/ 3320580 h 6858000"/>
                <a:gd name="connsiteX110" fmla="*/ 713221 w 1339053"/>
                <a:gd name="connsiteY110" fmla="*/ 3251241 h 6858000"/>
                <a:gd name="connsiteX111" fmla="*/ 697098 w 1339053"/>
                <a:gd name="connsiteY111" fmla="*/ 3202528 h 6858000"/>
                <a:gd name="connsiteX112" fmla="*/ 664820 w 1339053"/>
                <a:gd name="connsiteY112" fmla="*/ 3154190 h 6858000"/>
                <a:gd name="connsiteX113" fmla="*/ 572501 w 1339053"/>
                <a:gd name="connsiteY113" fmla="*/ 3087312 h 6858000"/>
                <a:gd name="connsiteX114" fmla="*/ 497703 w 1339053"/>
                <a:gd name="connsiteY114" fmla="*/ 3005243 h 6858000"/>
                <a:gd name="connsiteX115" fmla="*/ 476984 w 1339053"/>
                <a:gd name="connsiteY115" fmla="*/ 2892751 h 6858000"/>
                <a:gd name="connsiteX116" fmla="*/ 468947 w 1339053"/>
                <a:gd name="connsiteY116" fmla="*/ 2824527 h 6858000"/>
                <a:gd name="connsiteX117" fmla="*/ 569138 w 1339053"/>
                <a:gd name="connsiteY117" fmla="*/ 2595026 h 6858000"/>
                <a:gd name="connsiteX118" fmla="*/ 645397 w 1339053"/>
                <a:gd name="connsiteY118" fmla="*/ 2440808 h 6858000"/>
                <a:gd name="connsiteX119" fmla="*/ 651820 w 1339053"/>
                <a:gd name="connsiteY119" fmla="*/ 2384384 h 6858000"/>
                <a:gd name="connsiteX120" fmla="*/ 612994 w 1339053"/>
                <a:gd name="connsiteY120" fmla="*/ 2207332 h 6858000"/>
                <a:gd name="connsiteX121" fmla="*/ 620894 w 1339053"/>
                <a:gd name="connsiteY121" fmla="*/ 2046679 h 6858000"/>
                <a:gd name="connsiteX122" fmla="*/ 644614 w 1339053"/>
                <a:gd name="connsiteY122" fmla="*/ 1931265 h 6858000"/>
                <a:gd name="connsiteX123" fmla="*/ 665994 w 1339053"/>
                <a:gd name="connsiteY123" fmla="*/ 1832337 h 6858000"/>
                <a:gd name="connsiteX124" fmla="*/ 678276 w 1339053"/>
                <a:gd name="connsiteY124" fmla="*/ 1709437 h 6858000"/>
                <a:gd name="connsiteX125" fmla="*/ 672955 w 1339053"/>
                <a:gd name="connsiteY125" fmla="*/ 1636123 h 6858000"/>
                <a:gd name="connsiteX126" fmla="*/ 668480 w 1339053"/>
                <a:gd name="connsiteY126" fmla="*/ 1520749 h 6858000"/>
                <a:gd name="connsiteX127" fmla="*/ 653920 w 1339053"/>
                <a:gd name="connsiteY127" fmla="*/ 1399437 h 6858000"/>
                <a:gd name="connsiteX128" fmla="*/ 612686 w 1339053"/>
                <a:gd name="connsiteY128" fmla="*/ 1296979 h 6858000"/>
                <a:gd name="connsiteX129" fmla="*/ 570220 w 1339053"/>
                <a:gd name="connsiteY129" fmla="*/ 1235618 h 6858000"/>
                <a:gd name="connsiteX130" fmla="*/ 529736 w 1339053"/>
                <a:gd name="connsiteY130" fmla="*/ 1081752 h 6858000"/>
                <a:gd name="connsiteX131" fmla="*/ 414305 w 1339053"/>
                <a:gd name="connsiteY131" fmla="*/ 918292 h 6858000"/>
                <a:gd name="connsiteX132" fmla="*/ 373924 w 1339053"/>
                <a:gd name="connsiteY132" fmla="*/ 825689 h 6858000"/>
                <a:gd name="connsiteX133" fmla="*/ 368949 w 1339053"/>
                <a:gd name="connsiteY133" fmla="*/ 778726 h 6858000"/>
                <a:gd name="connsiteX134" fmla="*/ 347020 w 1339053"/>
                <a:gd name="connsiteY134" fmla="*/ 694643 h 6858000"/>
                <a:gd name="connsiteX135" fmla="*/ 327478 w 1339053"/>
                <a:gd name="connsiteY135" fmla="*/ 642898 h 6858000"/>
                <a:gd name="connsiteX136" fmla="*/ 243468 w 1339053"/>
                <a:gd name="connsiteY136" fmla="*/ 491960 h 6858000"/>
                <a:gd name="connsiteX137" fmla="*/ 218930 w 1339053"/>
                <a:gd name="connsiteY137" fmla="*/ 446010 h 6858000"/>
                <a:gd name="connsiteX138" fmla="*/ 180614 w 1339053"/>
                <a:gd name="connsiteY138" fmla="*/ 354892 h 6858000"/>
                <a:gd name="connsiteX139" fmla="*/ 171988 w 1339053"/>
                <a:gd name="connsiteY139" fmla="*/ 317521 h 6858000"/>
                <a:gd name="connsiteX140" fmla="*/ 139875 w 1339053"/>
                <a:gd name="connsiteY140" fmla="*/ 246378 h 6858000"/>
                <a:gd name="connsiteX141" fmla="*/ 51499 w 1339053"/>
                <a:gd name="connsiteY141" fmla="*/ 73211 h 6858000"/>
                <a:gd name="connsiteX142" fmla="*/ 19690 w 1339053"/>
                <a:gd name="connsiteY142" fmla="*/ 3662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Lst>
              <a:rect l="l" t="t" r="r" b="b"/>
              <a:pathLst>
                <a:path w="1339053" h="6858000">
                  <a:moveTo>
                    <a:pt x="850532" y="3481838"/>
                  </a:moveTo>
                  <a:lnTo>
                    <a:pt x="877027" y="3490955"/>
                  </a:lnTo>
                  <a:cubicBezTo>
                    <a:pt x="892941" y="3497986"/>
                    <a:pt x="908176" y="3506416"/>
                    <a:pt x="922718" y="3516472"/>
                  </a:cubicBezTo>
                  <a:cubicBezTo>
                    <a:pt x="967062" y="3547282"/>
                    <a:pt x="1027547" y="3564030"/>
                    <a:pt x="1094179" y="3567567"/>
                  </a:cubicBezTo>
                  <a:cubicBezTo>
                    <a:pt x="1102515" y="3567965"/>
                    <a:pt x="1113434" y="3565936"/>
                    <a:pt x="1118891" y="3568331"/>
                  </a:cubicBezTo>
                  <a:cubicBezTo>
                    <a:pt x="1180628" y="3594888"/>
                    <a:pt x="1237753" y="3586304"/>
                    <a:pt x="1295961" y="3584709"/>
                  </a:cubicBezTo>
                  <a:lnTo>
                    <a:pt x="1308070" y="3585183"/>
                  </a:lnTo>
                  <a:lnTo>
                    <a:pt x="1325263" y="3705453"/>
                  </a:lnTo>
                  <a:cubicBezTo>
                    <a:pt x="1328254" y="3727679"/>
                    <a:pt x="1331526" y="3749922"/>
                    <a:pt x="1334107" y="3772268"/>
                  </a:cubicBezTo>
                  <a:lnTo>
                    <a:pt x="1338203" y="3831076"/>
                  </a:lnTo>
                  <a:lnTo>
                    <a:pt x="1338805" y="3839709"/>
                  </a:lnTo>
                  <a:cubicBezTo>
                    <a:pt x="1339996" y="3932341"/>
                    <a:pt x="1336568" y="4025809"/>
                    <a:pt x="1335635" y="4118635"/>
                  </a:cubicBezTo>
                  <a:cubicBezTo>
                    <a:pt x="1335202" y="4148976"/>
                    <a:pt x="1338805" y="4178868"/>
                    <a:pt x="1337171" y="4209403"/>
                  </a:cubicBezTo>
                  <a:cubicBezTo>
                    <a:pt x="1335445" y="4242449"/>
                    <a:pt x="1327565" y="4276129"/>
                    <a:pt x="1325840" y="4309174"/>
                  </a:cubicBezTo>
                  <a:cubicBezTo>
                    <a:pt x="1322853" y="4364122"/>
                    <a:pt x="1323899" y="4418621"/>
                    <a:pt x="1321122" y="4473630"/>
                  </a:cubicBezTo>
                  <a:cubicBezTo>
                    <a:pt x="1315632" y="4579723"/>
                    <a:pt x="1309019" y="4685750"/>
                    <a:pt x="1302196" y="4791709"/>
                  </a:cubicBezTo>
                  <a:cubicBezTo>
                    <a:pt x="1300696" y="4814383"/>
                    <a:pt x="1294244" y="4837504"/>
                    <a:pt x="1293239" y="4860048"/>
                  </a:cubicBezTo>
                  <a:cubicBezTo>
                    <a:pt x="1290785" y="4919957"/>
                    <a:pt x="1289660" y="4979994"/>
                    <a:pt x="1288829" y="5039837"/>
                  </a:cubicBezTo>
                  <a:cubicBezTo>
                    <a:pt x="1288401" y="5076103"/>
                    <a:pt x="1290512" y="5112310"/>
                    <a:pt x="1289584" y="5148703"/>
                  </a:cubicBezTo>
                  <a:cubicBezTo>
                    <a:pt x="1288845" y="5177820"/>
                    <a:pt x="1286193" y="5207193"/>
                    <a:pt x="1282205" y="5236435"/>
                  </a:cubicBezTo>
                  <a:cubicBezTo>
                    <a:pt x="1278784" y="5261619"/>
                    <a:pt x="1270649" y="5286477"/>
                    <a:pt x="1268145" y="5311662"/>
                  </a:cubicBezTo>
                  <a:cubicBezTo>
                    <a:pt x="1261308" y="5379812"/>
                    <a:pt x="1256387" y="5447703"/>
                    <a:pt x="1250547" y="5515595"/>
                  </a:cubicBezTo>
                  <a:cubicBezTo>
                    <a:pt x="1248113" y="5542776"/>
                    <a:pt x="1244054" y="5570023"/>
                    <a:pt x="1243323" y="5596885"/>
                  </a:cubicBezTo>
                  <a:cubicBezTo>
                    <a:pt x="1241082" y="5668709"/>
                    <a:pt x="1241668" y="5740276"/>
                    <a:pt x="1238303" y="5812036"/>
                  </a:cubicBezTo>
                  <a:cubicBezTo>
                    <a:pt x="1235508" y="5871554"/>
                    <a:pt x="1228259" y="5931392"/>
                    <a:pt x="1223551" y="5991171"/>
                  </a:cubicBezTo>
                  <a:cubicBezTo>
                    <a:pt x="1221675" y="6016549"/>
                    <a:pt x="1222415" y="6041609"/>
                    <a:pt x="1219699" y="6066726"/>
                  </a:cubicBezTo>
                  <a:cubicBezTo>
                    <a:pt x="1213776" y="6123024"/>
                    <a:pt x="1205938" y="6179576"/>
                    <a:pt x="1199935" y="6236130"/>
                  </a:cubicBezTo>
                  <a:cubicBezTo>
                    <a:pt x="1196614" y="6268403"/>
                    <a:pt x="1198425" y="6301127"/>
                    <a:pt x="1192857" y="6333267"/>
                  </a:cubicBezTo>
                  <a:cubicBezTo>
                    <a:pt x="1179603" y="6409590"/>
                    <a:pt x="1163470" y="6485591"/>
                    <a:pt x="1148174" y="6561849"/>
                  </a:cubicBezTo>
                  <a:cubicBezTo>
                    <a:pt x="1132370" y="6640486"/>
                    <a:pt x="1117066" y="6719000"/>
                    <a:pt x="1100424" y="6797385"/>
                  </a:cubicBezTo>
                  <a:lnTo>
                    <a:pt x="1085621" y="6858000"/>
                  </a:lnTo>
                  <a:lnTo>
                    <a:pt x="932341" y="6858000"/>
                  </a:lnTo>
                  <a:lnTo>
                    <a:pt x="944496" y="6829656"/>
                  </a:lnTo>
                  <a:cubicBezTo>
                    <a:pt x="964836" y="6776399"/>
                    <a:pt x="953622" y="6744439"/>
                    <a:pt x="913239" y="6720119"/>
                  </a:cubicBezTo>
                  <a:cubicBezTo>
                    <a:pt x="890880" y="6706443"/>
                    <a:pt x="866986" y="6690318"/>
                    <a:pt x="870682" y="6655346"/>
                  </a:cubicBezTo>
                  <a:cubicBezTo>
                    <a:pt x="876846" y="6598274"/>
                    <a:pt x="889503" y="6540954"/>
                    <a:pt x="846442" y="6498594"/>
                  </a:cubicBezTo>
                  <a:cubicBezTo>
                    <a:pt x="862273" y="6487399"/>
                    <a:pt x="871751" y="6480449"/>
                    <a:pt x="881150" y="6473756"/>
                  </a:cubicBezTo>
                  <a:cubicBezTo>
                    <a:pt x="907245" y="6455292"/>
                    <a:pt x="930705" y="6407516"/>
                    <a:pt x="922470" y="6377035"/>
                  </a:cubicBezTo>
                  <a:cubicBezTo>
                    <a:pt x="910652" y="6332192"/>
                    <a:pt x="925705" y="6299028"/>
                    <a:pt x="955039" y="6268585"/>
                  </a:cubicBezTo>
                  <a:cubicBezTo>
                    <a:pt x="1003777" y="6217606"/>
                    <a:pt x="1017630" y="6148240"/>
                    <a:pt x="1024350" y="6083443"/>
                  </a:cubicBezTo>
                  <a:cubicBezTo>
                    <a:pt x="1029590" y="6034553"/>
                    <a:pt x="1028255" y="5980246"/>
                    <a:pt x="999696" y="5938416"/>
                  </a:cubicBezTo>
                  <a:cubicBezTo>
                    <a:pt x="990505" y="5925141"/>
                    <a:pt x="991039" y="5901884"/>
                    <a:pt x="988342" y="5882426"/>
                  </a:cubicBezTo>
                  <a:cubicBezTo>
                    <a:pt x="986229" y="5866254"/>
                    <a:pt x="984774" y="5849442"/>
                    <a:pt x="985444" y="5832438"/>
                  </a:cubicBezTo>
                  <a:cubicBezTo>
                    <a:pt x="986010" y="5814273"/>
                    <a:pt x="985042" y="5793656"/>
                    <a:pt x="992016" y="5777751"/>
                  </a:cubicBezTo>
                  <a:cubicBezTo>
                    <a:pt x="1012886" y="5729456"/>
                    <a:pt x="1014467" y="5686488"/>
                    <a:pt x="995028" y="5641832"/>
                  </a:cubicBezTo>
                  <a:cubicBezTo>
                    <a:pt x="984984" y="5618696"/>
                    <a:pt x="974301" y="5585771"/>
                    <a:pt x="981247" y="5562522"/>
                  </a:cubicBezTo>
                  <a:cubicBezTo>
                    <a:pt x="998041" y="5505913"/>
                    <a:pt x="997454" y="5454379"/>
                    <a:pt x="995131" y="5398075"/>
                  </a:cubicBezTo>
                  <a:cubicBezTo>
                    <a:pt x="993724" y="5361807"/>
                    <a:pt x="997229" y="5322258"/>
                    <a:pt x="997379" y="5283928"/>
                  </a:cubicBezTo>
                  <a:cubicBezTo>
                    <a:pt x="997473" y="5239095"/>
                    <a:pt x="1006631" y="5193105"/>
                    <a:pt x="979617" y="5157396"/>
                  </a:cubicBezTo>
                  <a:cubicBezTo>
                    <a:pt x="976728" y="5153402"/>
                    <a:pt x="978724" y="5144705"/>
                    <a:pt x="976441" y="5139485"/>
                  </a:cubicBezTo>
                  <a:cubicBezTo>
                    <a:pt x="969619" y="5122991"/>
                    <a:pt x="964828" y="5102888"/>
                    <a:pt x="953793" y="5091862"/>
                  </a:cubicBezTo>
                  <a:cubicBezTo>
                    <a:pt x="921506" y="5059884"/>
                    <a:pt x="886609" y="5031900"/>
                    <a:pt x="853056" y="5001787"/>
                  </a:cubicBezTo>
                  <a:cubicBezTo>
                    <a:pt x="845882" y="4995337"/>
                    <a:pt x="836325" y="4988437"/>
                    <a:pt x="833979" y="4978966"/>
                  </a:cubicBezTo>
                  <a:cubicBezTo>
                    <a:pt x="820602" y="4924328"/>
                    <a:pt x="808509" y="4869239"/>
                    <a:pt x="796995" y="4813768"/>
                  </a:cubicBezTo>
                  <a:cubicBezTo>
                    <a:pt x="792418" y="4791474"/>
                    <a:pt x="803209" y="4777314"/>
                    <a:pt x="820590" y="4764057"/>
                  </a:cubicBezTo>
                  <a:cubicBezTo>
                    <a:pt x="837188" y="4751123"/>
                    <a:pt x="855398" y="4734452"/>
                    <a:pt x="864688" y="4714752"/>
                  </a:cubicBezTo>
                  <a:cubicBezTo>
                    <a:pt x="883062" y="4675275"/>
                    <a:pt x="897521" y="4632902"/>
                    <a:pt x="910485" y="4590911"/>
                  </a:cubicBezTo>
                  <a:cubicBezTo>
                    <a:pt x="915338" y="4575199"/>
                    <a:pt x="912978" y="4556131"/>
                    <a:pt x="911445" y="4539571"/>
                  </a:cubicBezTo>
                  <a:cubicBezTo>
                    <a:pt x="908527" y="4508200"/>
                    <a:pt x="900999" y="4477659"/>
                    <a:pt x="900285" y="4445837"/>
                  </a:cubicBezTo>
                  <a:cubicBezTo>
                    <a:pt x="899539" y="4408923"/>
                    <a:pt x="887958" y="4383340"/>
                    <a:pt x="863237" y="4364703"/>
                  </a:cubicBezTo>
                  <a:cubicBezTo>
                    <a:pt x="826431" y="4336971"/>
                    <a:pt x="808536" y="4292507"/>
                    <a:pt x="798070" y="4243284"/>
                  </a:cubicBezTo>
                  <a:cubicBezTo>
                    <a:pt x="784617" y="4180721"/>
                    <a:pt x="805728" y="4117545"/>
                    <a:pt x="817097" y="4054750"/>
                  </a:cubicBezTo>
                  <a:cubicBezTo>
                    <a:pt x="821537" y="4030724"/>
                    <a:pt x="826632" y="4006057"/>
                    <a:pt x="826251" y="3982801"/>
                  </a:cubicBezTo>
                  <a:cubicBezTo>
                    <a:pt x="825347" y="3916709"/>
                    <a:pt x="825150" y="3850833"/>
                    <a:pt x="836848" y="3784939"/>
                  </a:cubicBezTo>
                  <a:lnTo>
                    <a:pt x="841285" y="3766755"/>
                  </a:lnTo>
                  <a:lnTo>
                    <a:pt x="841284" y="3766755"/>
                  </a:lnTo>
                  <a:lnTo>
                    <a:pt x="852925" y="3719034"/>
                  </a:lnTo>
                  <a:cubicBezTo>
                    <a:pt x="855152" y="3711822"/>
                    <a:pt x="856753" y="3704413"/>
                    <a:pt x="857932" y="3696880"/>
                  </a:cubicBezTo>
                  <a:cubicBezTo>
                    <a:pt x="868683" y="3631632"/>
                    <a:pt x="885300" y="3565939"/>
                    <a:pt x="853534" y="3507036"/>
                  </a:cubicBezTo>
                  <a:cubicBezTo>
                    <a:pt x="850623" y="3501622"/>
                    <a:pt x="849992" y="3494020"/>
                    <a:pt x="850226" y="3485839"/>
                  </a:cubicBezTo>
                  <a:close/>
                  <a:moveTo>
                    <a:pt x="0" y="0"/>
                  </a:moveTo>
                  <a:lnTo>
                    <a:pt x="455609" y="0"/>
                  </a:lnTo>
                  <a:lnTo>
                    <a:pt x="459171" y="72395"/>
                  </a:lnTo>
                  <a:cubicBezTo>
                    <a:pt x="459671" y="92301"/>
                    <a:pt x="456894" y="113171"/>
                    <a:pt x="460041" y="131917"/>
                  </a:cubicBezTo>
                  <a:cubicBezTo>
                    <a:pt x="474213" y="218122"/>
                    <a:pt x="492031" y="302910"/>
                    <a:pt x="504421" y="389691"/>
                  </a:cubicBezTo>
                  <a:cubicBezTo>
                    <a:pt x="517349" y="479177"/>
                    <a:pt x="539516" y="562489"/>
                    <a:pt x="582097" y="634609"/>
                  </a:cubicBezTo>
                  <a:cubicBezTo>
                    <a:pt x="621686" y="701573"/>
                    <a:pt x="662589" y="767248"/>
                    <a:pt x="702468" y="834019"/>
                  </a:cubicBezTo>
                  <a:cubicBezTo>
                    <a:pt x="712587" y="850968"/>
                    <a:pt x="725536" y="867665"/>
                    <a:pt x="729203" y="887701"/>
                  </a:cubicBezTo>
                  <a:cubicBezTo>
                    <a:pt x="736973" y="929321"/>
                    <a:pt x="740155" y="973193"/>
                    <a:pt x="743787" y="1016355"/>
                  </a:cubicBezTo>
                  <a:cubicBezTo>
                    <a:pt x="746786" y="1053398"/>
                    <a:pt x="745800" y="1091467"/>
                    <a:pt x="750083" y="1128060"/>
                  </a:cubicBezTo>
                  <a:cubicBezTo>
                    <a:pt x="753428" y="1157309"/>
                    <a:pt x="762038" y="1185083"/>
                    <a:pt x="768866" y="1213431"/>
                  </a:cubicBezTo>
                  <a:cubicBezTo>
                    <a:pt x="774767" y="1238107"/>
                    <a:pt x="778357" y="1264327"/>
                    <a:pt x="787802" y="1286432"/>
                  </a:cubicBezTo>
                  <a:cubicBezTo>
                    <a:pt x="810582" y="1340304"/>
                    <a:pt x="832653" y="1394242"/>
                    <a:pt x="842837" y="1455511"/>
                  </a:cubicBezTo>
                  <a:cubicBezTo>
                    <a:pt x="853049" y="1515944"/>
                    <a:pt x="867276" y="1574511"/>
                    <a:pt x="877988" y="1634814"/>
                  </a:cubicBezTo>
                  <a:cubicBezTo>
                    <a:pt x="888390" y="1693895"/>
                    <a:pt x="902813" y="1748857"/>
                    <a:pt x="941063" y="1789731"/>
                  </a:cubicBezTo>
                  <a:cubicBezTo>
                    <a:pt x="957906" y="1807908"/>
                    <a:pt x="975122" y="1831564"/>
                    <a:pt x="980124" y="1857657"/>
                  </a:cubicBezTo>
                  <a:cubicBezTo>
                    <a:pt x="987207" y="1894833"/>
                    <a:pt x="980788" y="1937150"/>
                    <a:pt x="984484" y="1976384"/>
                  </a:cubicBezTo>
                  <a:cubicBezTo>
                    <a:pt x="988781" y="2022576"/>
                    <a:pt x="988793" y="2074493"/>
                    <a:pt x="1007189" y="2110650"/>
                  </a:cubicBezTo>
                  <a:cubicBezTo>
                    <a:pt x="1023612" y="2142809"/>
                    <a:pt x="1034723" y="2173610"/>
                    <a:pt x="1039893" y="2211041"/>
                  </a:cubicBezTo>
                  <a:cubicBezTo>
                    <a:pt x="1043484" y="2237261"/>
                    <a:pt x="1057690" y="2260269"/>
                    <a:pt x="1059162" y="2286682"/>
                  </a:cubicBezTo>
                  <a:cubicBezTo>
                    <a:pt x="1061252" y="2321469"/>
                    <a:pt x="1060754" y="2355740"/>
                    <a:pt x="1070522" y="2388667"/>
                  </a:cubicBezTo>
                  <a:cubicBezTo>
                    <a:pt x="1080600" y="2422815"/>
                    <a:pt x="1085513" y="2459602"/>
                    <a:pt x="1093939" y="2494653"/>
                  </a:cubicBezTo>
                  <a:cubicBezTo>
                    <a:pt x="1098500" y="2513273"/>
                    <a:pt x="1106866" y="2529964"/>
                    <a:pt x="1112007" y="2548197"/>
                  </a:cubicBezTo>
                  <a:cubicBezTo>
                    <a:pt x="1121409" y="2581573"/>
                    <a:pt x="1130232" y="2615336"/>
                    <a:pt x="1138346" y="2649163"/>
                  </a:cubicBezTo>
                  <a:cubicBezTo>
                    <a:pt x="1146465" y="2682988"/>
                    <a:pt x="1157699" y="2716368"/>
                    <a:pt x="1160337" y="2751608"/>
                  </a:cubicBezTo>
                  <a:cubicBezTo>
                    <a:pt x="1164714" y="2811646"/>
                    <a:pt x="1159211" y="2873999"/>
                    <a:pt x="1165737" y="2933012"/>
                  </a:cubicBezTo>
                  <a:cubicBezTo>
                    <a:pt x="1172445" y="2992925"/>
                    <a:pt x="1185964" y="3051556"/>
                    <a:pt x="1202029" y="3107873"/>
                  </a:cubicBezTo>
                  <a:cubicBezTo>
                    <a:pt x="1214635" y="3152396"/>
                    <a:pt x="1227749" y="3194534"/>
                    <a:pt x="1225692" y="3244974"/>
                  </a:cubicBezTo>
                  <a:cubicBezTo>
                    <a:pt x="1224565" y="3273123"/>
                    <a:pt x="1231196" y="3305079"/>
                    <a:pt x="1243916" y="3326221"/>
                  </a:cubicBezTo>
                  <a:cubicBezTo>
                    <a:pt x="1271701" y="3372044"/>
                    <a:pt x="1285247" y="3423911"/>
                    <a:pt x="1293067" y="3480219"/>
                  </a:cubicBezTo>
                  <a:lnTo>
                    <a:pt x="1308071" y="3585182"/>
                  </a:lnTo>
                  <a:lnTo>
                    <a:pt x="1295962" y="3584708"/>
                  </a:lnTo>
                  <a:cubicBezTo>
                    <a:pt x="1237754" y="3586303"/>
                    <a:pt x="1180629" y="3594888"/>
                    <a:pt x="1118893" y="3568330"/>
                  </a:cubicBezTo>
                  <a:cubicBezTo>
                    <a:pt x="1113435" y="3565936"/>
                    <a:pt x="1102517" y="3567964"/>
                    <a:pt x="1094179" y="3567566"/>
                  </a:cubicBezTo>
                  <a:cubicBezTo>
                    <a:pt x="1027548" y="3564029"/>
                    <a:pt x="967064" y="3547281"/>
                    <a:pt x="922719" y="3516472"/>
                  </a:cubicBezTo>
                  <a:cubicBezTo>
                    <a:pt x="908178" y="3506414"/>
                    <a:pt x="892942" y="3497984"/>
                    <a:pt x="877028" y="3490955"/>
                  </a:cubicBezTo>
                  <a:lnTo>
                    <a:pt x="850533" y="3481837"/>
                  </a:lnTo>
                  <a:lnTo>
                    <a:pt x="852113" y="3461170"/>
                  </a:lnTo>
                  <a:cubicBezTo>
                    <a:pt x="854391" y="3434500"/>
                    <a:pt x="848474" y="3414331"/>
                    <a:pt x="831383" y="3399179"/>
                  </a:cubicBezTo>
                  <a:cubicBezTo>
                    <a:pt x="801767" y="3373388"/>
                    <a:pt x="773654" y="3344957"/>
                    <a:pt x="743141" y="3320580"/>
                  </a:cubicBezTo>
                  <a:cubicBezTo>
                    <a:pt x="722236" y="3303685"/>
                    <a:pt x="714543" y="3281842"/>
                    <a:pt x="713221" y="3251241"/>
                  </a:cubicBezTo>
                  <a:cubicBezTo>
                    <a:pt x="712555" y="3234106"/>
                    <a:pt x="704768" y="3217029"/>
                    <a:pt x="697098" y="3202528"/>
                  </a:cubicBezTo>
                  <a:cubicBezTo>
                    <a:pt x="687845" y="3184997"/>
                    <a:pt x="672212" y="3172554"/>
                    <a:pt x="664820" y="3154190"/>
                  </a:cubicBezTo>
                  <a:cubicBezTo>
                    <a:pt x="646169" y="3109209"/>
                    <a:pt x="616744" y="3087991"/>
                    <a:pt x="572501" y="3087312"/>
                  </a:cubicBezTo>
                  <a:cubicBezTo>
                    <a:pt x="533259" y="3086763"/>
                    <a:pt x="493731" y="3044085"/>
                    <a:pt x="497703" y="3005243"/>
                  </a:cubicBezTo>
                  <a:cubicBezTo>
                    <a:pt x="502030" y="2962279"/>
                    <a:pt x="490540" y="2928257"/>
                    <a:pt x="476984" y="2892751"/>
                  </a:cubicBezTo>
                  <a:cubicBezTo>
                    <a:pt x="469363" y="2872905"/>
                    <a:pt x="465404" y="2847135"/>
                    <a:pt x="468947" y="2824527"/>
                  </a:cubicBezTo>
                  <a:cubicBezTo>
                    <a:pt x="482188" y="2738605"/>
                    <a:pt x="520979" y="2665650"/>
                    <a:pt x="569138" y="2595026"/>
                  </a:cubicBezTo>
                  <a:cubicBezTo>
                    <a:pt x="600577" y="2548865"/>
                    <a:pt x="622260" y="2493483"/>
                    <a:pt x="645397" y="2440808"/>
                  </a:cubicBezTo>
                  <a:cubicBezTo>
                    <a:pt x="652529" y="2424387"/>
                    <a:pt x="655029" y="2401457"/>
                    <a:pt x="651820" y="2384384"/>
                  </a:cubicBezTo>
                  <a:cubicBezTo>
                    <a:pt x="640949" y="2324596"/>
                    <a:pt x="629163" y="2264805"/>
                    <a:pt x="612994" y="2207332"/>
                  </a:cubicBezTo>
                  <a:cubicBezTo>
                    <a:pt x="597678" y="2153787"/>
                    <a:pt x="601053" y="2099808"/>
                    <a:pt x="620894" y="2046679"/>
                  </a:cubicBezTo>
                  <a:cubicBezTo>
                    <a:pt x="635367" y="2007977"/>
                    <a:pt x="641110" y="1970814"/>
                    <a:pt x="644614" y="1931265"/>
                  </a:cubicBezTo>
                  <a:cubicBezTo>
                    <a:pt x="647465" y="1898285"/>
                    <a:pt x="653360" y="1862859"/>
                    <a:pt x="665994" y="1832337"/>
                  </a:cubicBezTo>
                  <a:cubicBezTo>
                    <a:pt x="683779" y="1789578"/>
                    <a:pt x="688928" y="1751381"/>
                    <a:pt x="678276" y="1709437"/>
                  </a:cubicBezTo>
                  <a:cubicBezTo>
                    <a:pt x="672576" y="1687079"/>
                    <a:pt x="673987" y="1660990"/>
                    <a:pt x="672955" y="1636123"/>
                  </a:cubicBezTo>
                  <a:cubicBezTo>
                    <a:pt x="671272" y="1597795"/>
                    <a:pt x="671867" y="1558758"/>
                    <a:pt x="668480" y="1520749"/>
                  </a:cubicBezTo>
                  <a:cubicBezTo>
                    <a:pt x="665050" y="1479903"/>
                    <a:pt x="655019" y="1440408"/>
                    <a:pt x="653920" y="1399437"/>
                  </a:cubicBezTo>
                  <a:cubicBezTo>
                    <a:pt x="652652" y="1355309"/>
                    <a:pt x="639893" y="1323154"/>
                    <a:pt x="612686" y="1296979"/>
                  </a:cubicBezTo>
                  <a:cubicBezTo>
                    <a:pt x="595576" y="1280408"/>
                    <a:pt x="578401" y="1259588"/>
                    <a:pt x="570220" y="1235618"/>
                  </a:cubicBezTo>
                  <a:cubicBezTo>
                    <a:pt x="553631" y="1186194"/>
                    <a:pt x="545669" y="1131821"/>
                    <a:pt x="529736" y="1081752"/>
                  </a:cubicBezTo>
                  <a:cubicBezTo>
                    <a:pt x="507466" y="1011390"/>
                    <a:pt x="481332" y="944631"/>
                    <a:pt x="414305" y="918292"/>
                  </a:cubicBezTo>
                  <a:cubicBezTo>
                    <a:pt x="377314" y="903769"/>
                    <a:pt x="368843" y="874065"/>
                    <a:pt x="373924" y="825689"/>
                  </a:cubicBezTo>
                  <a:cubicBezTo>
                    <a:pt x="375689" y="809590"/>
                    <a:pt x="376722" y="786203"/>
                    <a:pt x="368949" y="778726"/>
                  </a:cubicBezTo>
                  <a:cubicBezTo>
                    <a:pt x="345838" y="756354"/>
                    <a:pt x="349308" y="725824"/>
                    <a:pt x="347020" y="694643"/>
                  </a:cubicBezTo>
                  <a:cubicBezTo>
                    <a:pt x="345704" y="675894"/>
                    <a:pt x="339306" y="651346"/>
                    <a:pt x="327478" y="642898"/>
                  </a:cubicBezTo>
                  <a:cubicBezTo>
                    <a:pt x="279698" y="608395"/>
                    <a:pt x="263590" y="549247"/>
                    <a:pt x="243468" y="491960"/>
                  </a:cubicBezTo>
                  <a:cubicBezTo>
                    <a:pt x="237433" y="475142"/>
                    <a:pt x="230250" y="456843"/>
                    <a:pt x="218930" y="446010"/>
                  </a:cubicBezTo>
                  <a:cubicBezTo>
                    <a:pt x="194433" y="422927"/>
                    <a:pt x="180036" y="395344"/>
                    <a:pt x="180614" y="354892"/>
                  </a:cubicBezTo>
                  <a:cubicBezTo>
                    <a:pt x="180923" y="342010"/>
                    <a:pt x="176523" y="328798"/>
                    <a:pt x="171988" y="317521"/>
                  </a:cubicBezTo>
                  <a:cubicBezTo>
                    <a:pt x="162052" y="293291"/>
                    <a:pt x="148442" y="271315"/>
                    <a:pt x="139875" y="246378"/>
                  </a:cubicBezTo>
                  <a:cubicBezTo>
                    <a:pt x="117577" y="182780"/>
                    <a:pt x="95749" y="119890"/>
                    <a:pt x="51499" y="73211"/>
                  </a:cubicBezTo>
                  <a:cubicBezTo>
                    <a:pt x="40691" y="61834"/>
                    <a:pt x="29467" y="49763"/>
                    <a:pt x="19690" y="36621"/>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pic>
        <p:nvPicPr>
          <p:cNvPr id="4" name="Picture 2" descr="Epistemology of the Closet : Sedgwick, Eve Kosofsky: Amazon.fr: Livres">
            <a:extLst>
              <a:ext uri="{FF2B5EF4-FFF2-40B4-BE49-F238E27FC236}">
                <a16:creationId xmlns:a16="http://schemas.microsoft.com/office/drawing/2014/main" id="{D1B5F50A-57AD-7FAE-A173-F3743971CD02}"/>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r="14584"/>
          <a:stretch/>
        </p:blipFill>
        <p:spPr bwMode="auto">
          <a:xfrm>
            <a:off x="8281916" y="1"/>
            <a:ext cx="3910084" cy="6858000"/>
          </a:xfrm>
          <a:custGeom>
            <a:avLst/>
            <a:gdLst/>
            <a:ahLst/>
            <a:cxnLst/>
            <a:rect l="l" t="t" r="r" b="b"/>
            <a:pathLst>
              <a:path w="3910084" h="6858000">
                <a:moveTo>
                  <a:pt x="118775" y="0"/>
                </a:moveTo>
                <a:lnTo>
                  <a:pt x="3910084" y="0"/>
                </a:lnTo>
                <a:lnTo>
                  <a:pt x="3910084" y="6858000"/>
                </a:lnTo>
                <a:lnTo>
                  <a:pt x="913702" y="6858000"/>
                </a:lnTo>
                <a:lnTo>
                  <a:pt x="346751" y="5107724"/>
                </a:lnTo>
                <a:lnTo>
                  <a:pt x="0" y="803615"/>
                </a:lnTo>
                <a:close/>
              </a:path>
            </a:pathLst>
          </a:custGeom>
          <a:noFill/>
          <a:extLst>
            <a:ext uri="{909E8E84-426E-40DD-AFC4-6F175D3DCCD1}">
              <a14:hiddenFill xmlns:a14="http://schemas.microsoft.com/office/drawing/2010/main">
                <a:solidFill>
                  <a:srgbClr val="FFFFFF"/>
                </a:solidFill>
              </a14:hiddenFill>
            </a:ext>
          </a:extLst>
        </p:spPr>
      </p:pic>
      <p:grpSp>
        <p:nvGrpSpPr>
          <p:cNvPr id="1052" name="Group 1051">
            <a:extLst>
              <a:ext uri="{FF2B5EF4-FFF2-40B4-BE49-F238E27FC236}">
                <a16:creationId xmlns:a16="http://schemas.microsoft.com/office/drawing/2014/main" id="{08D20F07-CD49-4F17-BC00-9429DA80C50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8104359" y="-2"/>
            <a:ext cx="1339053" cy="6858000"/>
            <a:chOff x="2661507" y="0"/>
            <a:chExt cx="1339053" cy="6858000"/>
          </a:xfrm>
          <a:effectLst>
            <a:outerShdw blurRad="381000" dist="152400" dir="10800000" algn="r" rotWithShape="0">
              <a:prstClr val="black">
                <a:alpha val="10000"/>
              </a:prstClr>
            </a:outerShdw>
          </a:effectLst>
        </p:grpSpPr>
        <p:sp>
          <p:nvSpPr>
            <p:cNvPr id="1053" name="Freeform: Shape 1052">
              <a:extLst>
                <a:ext uri="{FF2B5EF4-FFF2-40B4-BE49-F238E27FC236}">
                  <a16:creationId xmlns:a16="http://schemas.microsoft.com/office/drawing/2014/main" id="{11F66703-4D0D-42DF-8150-991FE9F869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61507" y="0"/>
              <a:ext cx="1339053" cy="6858000"/>
            </a:xfrm>
            <a:custGeom>
              <a:avLst/>
              <a:gdLst>
                <a:gd name="connsiteX0" fmla="*/ 850532 w 1339053"/>
                <a:gd name="connsiteY0" fmla="*/ 3481838 h 6858000"/>
                <a:gd name="connsiteX1" fmla="*/ 877027 w 1339053"/>
                <a:gd name="connsiteY1" fmla="*/ 3490955 h 6858000"/>
                <a:gd name="connsiteX2" fmla="*/ 922718 w 1339053"/>
                <a:gd name="connsiteY2" fmla="*/ 3516472 h 6858000"/>
                <a:gd name="connsiteX3" fmla="*/ 1094179 w 1339053"/>
                <a:gd name="connsiteY3" fmla="*/ 3567567 h 6858000"/>
                <a:gd name="connsiteX4" fmla="*/ 1118891 w 1339053"/>
                <a:gd name="connsiteY4" fmla="*/ 3568331 h 6858000"/>
                <a:gd name="connsiteX5" fmla="*/ 1295961 w 1339053"/>
                <a:gd name="connsiteY5" fmla="*/ 3584709 h 6858000"/>
                <a:gd name="connsiteX6" fmla="*/ 1308070 w 1339053"/>
                <a:gd name="connsiteY6" fmla="*/ 3585183 h 6858000"/>
                <a:gd name="connsiteX7" fmla="*/ 1325263 w 1339053"/>
                <a:gd name="connsiteY7" fmla="*/ 3705453 h 6858000"/>
                <a:gd name="connsiteX8" fmla="*/ 1334107 w 1339053"/>
                <a:gd name="connsiteY8" fmla="*/ 3772268 h 6858000"/>
                <a:gd name="connsiteX9" fmla="*/ 1338203 w 1339053"/>
                <a:gd name="connsiteY9" fmla="*/ 3831076 h 6858000"/>
                <a:gd name="connsiteX10" fmla="*/ 1338805 w 1339053"/>
                <a:gd name="connsiteY10" fmla="*/ 3839709 h 6858000"/>
                <a:gd name="connsiteX11" fmla="*/ 1335635 w 1339053"/>
                <a:gd name="connsiteY11" fmla="*/ 4118635 h 6858000"/>
                <a:gd name="connsiteX12" fmla="*/ 1337171 w 1339053"/>
                <a:gd name="connsiteY12" fmla="*/ 4209403 h 6858000"/>
                <a:gd name="connsiteX13" fmla="*/ 1325840 w 1339053"/>
                <a:gd name="connsiteY13" fmla="*/ 4309174 h 6858000"/>
                <a:gd name="connsiteX14" fmla="*/ 1321122 w 1339053"/>
                <a:gd name="connsiteY14" fmla="*/ 4473630 h 6858000"/>
                <a:gd name="connsiteX15" fmla="*/ 1302196 w 1339053"/>
                <a:gd name="connsiteY15" fmla="*/ 4791709 h 6858000"/>
                <a:gd name="connsiteX16" fmla="*/ 1293239 w 1339053"/>
                <a:gd name="connsiteY16" fmla="*/ 4860048 h 6858000"/>
                <a:gd name="connsiteX17" fmla="*/ 1288829 w 1339053"/>
                <a:gd name="connsiteY17" fmla="*/ 5039837 h 6858000"/>
                <a:gd name="connsiteX18" fmla="*/ 1289584 w 1339053"/>
                <a:gd name="connsiteY18" fmla="*/ 5148703 h 6858000"/>
                <a:gd name="connsiteX19" fmla="*/ 1282205 w 1339053"/>
                <a:gd name="connsiteY19" fmla="*/ 5236435 h 6858000"/>
                <a:gd name="connsiteX20" fmla="*/ 1268145 w 1339053"/>
                <a:gd name="connsiteY20" fmla="*/ 5311662 h 6858000"/>
                <a:gd name="connsiteX21" fmla="*/ 1250547 w 1339053"/>
                <a:gd name="connsiteY21" fmla="*/ 5515595 h 6858000"/>
                <a:gd name="connsiteX22" fmla="*/ 1243323 w 1339053"/>
                <a:gd name="connsiteY22" fmla="*/ 5596885 h 6858000"/>
                <a:gd name="connsiteX23" fmla="*/ 1238303 w 1339053"/>
                <a:gd name="connsiteY23" fmla="*/ 5812036 h 6858000"/>
                <a:gd name="connsiteX24" fmla="*/ 1223551 w 1339053"/>
                <a:gd name="connsiteY24" fmla="*/ 5991171 h 6858000"/>
                <a:gd name="connsiteX25" fmla="*/ 1219699 w 1339053"/>
                <a:gd name="connsiteY25" fmla="*/ 6066726 h 6858000"/>
                <a:gd name="connsiteX26" fmla="*/ 1199935 w 1339053"/>
                <a:gd name="connsiteY26" fmla="*/ 6236130 h 6858000"/>
                <a:gd name="connsiteX27" fmla="*/ 1192857 w 1339053"/>
                <a:gd name="connsiteY27" fmla="*/ 6333267 h 6858000"/>
                <a:gd name="connsiteX28" fmla="*/ 1148174 w 1339053"/>
                <a:gd name="connsiteY28" fmla="*/ 6561849 h 6858000"/>
                <a:gd name="connsiteX29" fmla="*/ 1100424 w 1339053"/>
                <a:gd name="connsiteY29" fmla="*/ 6797385 h 6858000"/>
                <a:gd name="connsiteX30" fmla="*/ 1085621 w 1339053"/>
                <a:gd name="connsiteY30" fmla="*/ 6858000 h 6858000"/>
                <a:gd name="connsiteX31" fmla="*/ 932341 w 1339053"/>
                <a:gd name="connsiteY31" fmla="*/ 6858000 h 6858000"/>
                <a:gd name="connsiteX32" fmla="*/ 944496 w 1339053"/>
                <a:gd name="connsiteY32" fmla="*/ 6829656 h 6858000"/>
                <a:gd name="connsiteX33" fmla="*/ 913239 w 1339053"/>
                <a:gd name="connsiteY33" fmla="*/ 6720119 h 6858000"/>
                <a:gd name="connsiteX34" fmla="*/ 870682 w 1339053"/>
                <a:gd name="connsiteY34" fmla="*/ 6655346 h 6858000"/>
                <a:gd name="connsiteX35" fmla="*/ 846442 w 1339053"/>
                <a:gd name="connsiteY35" fmla="*/ 6498594 h 6858000"/>
                <a:gd name="connsiteX36" fmla="*/ 881150 w 1339053"/>
                <a:gd name="connsiteY36" fmla="*/ 6473756 h 6858000"/>
                <a:gd name="connsiteX37" fmla="*/ 922470 w 1339053"/>
                <a:gd name="connsiteY37" fmla="*/ 6377035 h 6858000"/>
                <a:gd name="connsiteX38" fmla="*/ 955039 w 1339053"/>
                <a:gd name="connsiteY38" fmla="*/ 6268585 h 6858000"/>
                <a:gd name="connsiteX39" fmla="*/ 1024350 w 1339053"/>
                <a:gd name="connsiteY39" fmla="*/ 6083443 h 6858000"/>
                <a:gd name="connsiteX40" fmla="*/ 999696 w 1339053"/>
                <a:gd name="connsiteY40" fmla="*/ 5938416 h 6858000"/>
                <a:gd name="connsiteX41" fmla="*/ 988342 w 1339053"/>
                <a:gd name="connsiteY41" fmla="*/ 5882426 h 6858000"/>
                <a:gd name="connsiteX42" fmla="*/ 985444 w 1339053"/>
                <a:gd name="connsiteY42" fmla="*/ 5832438 h 6858000"/>
                <a:gd name="connsiteX43" fmla="*/ 992016 w 1339053"/>
                <a:gd name="connsiteY43" fmla="*/ 5777751 h 6858000"/>
                <a:gd name="connsiteX44" fmla="*/ 995028 w 1339053"/>
                <a:gd name="connsiteY44" fmla="*/ 5641832 h 6858000"/>
                <a:gd name="connsiteX45" fmla="*/ 981247 w 1339053"/>
                <a:gd name="connsiteY45" fmla="*/ 5562522 h 6858000"/>
                <a:gd name="connsiteX46" fmla="*/ 995131 w 1339053"/>
                <a:gd name="connsiteY46" fmla="*/ 5398075 h 6858000"/>
                <a:gd name="connsiteX47" fmla="*/ 997379 w 1339053"/>
                <a:gd name="connsiteY47" fmla="*/ 5283928 h 6858000"/>
                <a:gd name="connsiteX48" fmla="*/ 979617 w 1339053"/>
                <a:gd name="connsiteY48" fmla="*/ 5157396 h 6858000"/>
                <a:gd name="connsiteX49" fmla="*/ 976441 w 1339053"/>
                <a:gd name="connsiteY49" fmla="*/ 5139485 h 6858000"/>
                <a:gd name="connsiteX50" fmla="*/ 953793 w 1339053"/>
                <a:gd name="connsiteY50" fmla="*/ 5091862 h 6858000"/>
                <a:gd name="connsiteX51" fmla="*/ 853056 w 1339053"/>
                <a:gd name="connsiteY51" fmla="*/ 5001787 h 6858000"/>
                <a:gd name="connsiteX52" fmla="*/ 833979 w 1339053"/>
                <a:gd name="connsiteY52" fmla="*/ 4978966 h 6858000"/>
                <a:gd name="connsiteX53" fmla="*/ 796995 w 1339053"/>
                <a:gd name="connsiteY53" fmla="*/ 4813768 h 6858000"/>
                <a:gd name="connsiteX54" fmla="*/ 820590 w 1339053"/>
                <a:gd name="connsiteY54" fmla="*/ 4764057 h 6858000"/>
                <a:gd name="connsiteX55" fmla="*/ 864688 w 1339053"/>
                <a:gd name="connsiteY55" fmla="*/ 4714752 h 6858000"/>
                <a:gd name="connsiteX56" fmla="*/ 910485 w 1339053"/>
                <a:gd name="connsiteY56" fmla="*/ 4590911 h 6858000"/>
                <a:gd name="connsiteX57" fmla="*/ 911445 w 1339053"/>
                <a:gd name="connsiteY57" fmla="*/ 4539571 h 6858000"/>
                <a:gd name="connsiteX58" fmla="*/ 900285 w 1339053"/>
                <a:gd name="connsiteY58" fmla="*/ 4445837 h 6858000"/>
                <a:gd name="connsiteX59" fmla="*/ 863237 w 1339053"/>
                <a:gd name="connsiteY59" fmla="*/ 4364703 h 6858000"/>
                <a:gd name="connsiteX60" fmla="*/ 798070 w 1339053"/>
                <a:gd name="connsiteY60" fmla="*/ 4243284 h 6858000"/>
                <a:gd name="connsiteX61" fmla="*/ 817097 w 1339053"/>
                <a:gd name="connsiteY61" fmla="*/ 4054750 h 6858000"/>
                <a:gd name="connsiteX62" fmla="*/ 826251 w 1339053"/>
                <a:gd name="connsiteY62" fmla="*/ 3982801 h 6858000"/>
                <a:gd name="connsiteX63" fmla="*/ 836848 w 1339053"/>
                <a:gd name="connsiteY63" fmla="*/ 3784939 h 6858000"/>
                <a:gd name="connsiteX64" fmla="*/ 841285 w 1339053"/>
                <a:gd name="connsiteY64" fmla="*/ 3766755 h 6858000"/>
                <a:gd name="connsiteX65" fmla="*/ 841284 w 1339053"/>
                <a:gd name="connsiteY65" fmla="*/ 3766755 h 6858000"/>
                <a:gd name="connsiteX66" fmla="*/ 852925 w 1339053"/>
                <a:gd name="connsiteY66" fmla="*/ 3719034 h 6858000"/>
                <a:gd name="connsiteX67" fmla="*/ 857932 w 1339053"/>
                <a:gd name="connsiteY67" fmla="*/ 3696880 h 6858000"/>
                <a:gd name="connsiteX68" fmla="*/ 853534 w 1339053"/>
                <a:gd name="connsiteY68" fmla="*/ 3507036 h 6858000"/>
                <a:gd name="connsiteX69" fmla="*/ 850226 w 1339053"/>
                <a:gd name="connsiteY69" fmla="*/ 3485839 h 6858000"/>
                <a:gd name="connsiteX70" fmla="*/ 0 w 1339053"/>
                <a:gd name="connsiteY70" fmla="*/ 0 h 6858000"/>
                <a:gd name="connsiteX71" fmla="*/ 455609 w 1339053"/>
                <a:gd name="connsiteY71" fmla="*/ 0 h 6858000"/>
                <a:gd name="connsiteX72" fmla="*/ 459171 w 1339053"/>
                <a:gd name="connsiteY72" fmla="*/ 72395 h 6858000"/>
                <a:gd name="connsiteX73" fmla="*/ 460041 w 1339053"/>
                <a:gd name="connsiteY73" fmla="*/ 131917 h 6858000"/>
                <a:gd name="connsiteX74" fmla="*/ 504421 w 1339053"/>
                <a:gd name="connsiteY74" fmla="*/ 389691 h 6858000"/>
                <a:gd name="connsiteX75" fmla="*/ 582097 w 1339053"/>
                <a:gd name="connsiteY75" fmla="*/ 634609 h 6858000"/>
                <a:gd name="connsiteX76" fmla="*/ 702468 w 1339053"/>
                <a:gd name="connsiteY76" fmla="*/ 834019 h 6858000"/>
                <a:gd name="connsiteX77" fmla="*/ 729203 w 1339053"/>
                <a:gd name="connsiteY77" fmla="*/ 887701 h 6858000"/>
                <a:gd name="connsiteX78" fmla="*/ 743787 w 1339053"/>
                <a:gd name="connsiteY78" fmla="*/ 1016355 h 6858000"/>
                <a:gd name="connsiteX79" fmla="*/ 750083 w 1339053"/>
                <a:gd name="connsiteY79" fmla="*/ 1128060 h 6858000"/>
                <a:gd name="connsiteX80" fmla="*/ 768866 w 1339053"/>
                <a:gd name="connsiteY80" fmla="*/ 1213431 h 6858000"/>
                <a:gd name="connsiteX81" fmla="*/ 787802 w 1339053"/>
                <a:gd name="connsiteY81" fmla="*/ 1286432 h 6858000"/>
                <a:gd name="connsiteX82" fmla="*/ 842837 w 1339053"/>
                <a:gd name="connsiteY82" fmla="*/ 1455511 h 6858000"/>
                <a:gd name="connsiteX83" fmla="*/ 877988 w 1339053"/>
                <a:gd name="connsiteY83" fmla="*/ 1634814 h 6858000"/>
                <a:gd name="connsiteX84" fmla="*/ 941063 w 1339053"/>
                <a:gd name="connsiteY84" fmla="*/ 1789731 h 6858000"/>
                <a:gd name="connsiteX85" fmla="*/ 980124 w 1339053"/>
                <a:gd name="connsiteY85" fmla="*/ 1857657 h 6858000"/>
                <a:gd name="connsiteX86" fmla="*/ 984484 w 1339053"/>
                <a:gd name="connsiteY86" fmla="*/ 1976384 h 6858000"/>
                <a:gd name="connsiteX87" fmla="*/ 1007189 w 1339053"/>
                <a:gd name="connsiteY87" fmla="*/ 2110650 h 6858000"/>
                <a:gd name="connsiteX88" fmla="*/ 1039893 w 1339053"/>
                <a:gd name="connsiteY88" fmla="*/ 2211041 h 6858000"/>
                <a:gd name="connsiteX89" fmla="*/ 1059162 w 1339053"/>
                <a:gd name="connsiteY89" fmla="*/ 2286682 h 6858000"/>
                <a:gd name="connsiteX90" fmla="*/ 1070522 w 1339053"/>
                <a:gd name="connsiteY90" fmla="*/ 2388667 h 6858000"/>
                <a:gd name="connsiteX91" fmla="*/ 1093939 w 1339053"/>
                <a:gd name="connsiteY91" fmla="*/ 2494653 h 6858000"/>
                <a:gd name="connsiteX92" fmla="*/ 1112007 w 1339053"/>
                <a:gd name="connsiteY92" fmla="*/ 2548197 h 6858000"/>
                <a:gd name="connsiteX93" fmla="*/ 1138346 w 1339053"/>
                <a:gd name="connsiteY93" fmla="*/ 2649163 h 6858000"/>
                <a:gd name="connsiteX94" fmla="*/ 1160337 w 1339053"/>
                <a:gd name="connsiteY94" fmla="*/ 2751608 h 6858000"/>
                <a:gd name="connsiteX95" fmla="*/ 1165737 w 1339053"/>
                <a:gd name="connsiteY95" fmla="*/ 2933012 h 6858000"/>
                <a:gd name="connsiteX96" fmla="*/ 1202029 w 1339053"/>
                <a:gd name="connsiteY96" fmla="*/ 3107873 h 6858000"/>
                <a:gd name="connsiteX97" fmla="*/ 1225692 w 1339053"/>
                <a:gd name="connsiteY97" fmla="*/ 3244974 h 6858000"/>
                <a:gd name="connsiteX98" fmla="*/ 1243916 w 1339053"/>
                <a:gd name="connsiteY98" fmla="*/ 3326221 h 6858000"/>
                <a:gd name="connsiteX99" fmla="*/ 1293067 w 1339053"/>
                <a:gd name="connsiteY99" fmla="*/ 3480219 h 6858000"/>
                <a:gd name="connsiteX100" fmla="*/ 1308071 w 1339053"/>
                <a:gd name="connsiteY100" fmla="*/ 3585182 h 6858000"/>
                <a:gd name="connsiteX101" fmla="*/ 1295962 w 1339053"/>
                <a:gd name="connsiteY101" fmla="*/ 3584708 h 6858000"/>
                <a:gd name="connsiteX102" fmla="*/ 1118893 w 1339053"/>
                <a:gd name="connsiteY102" fmla="*/ 3568330 h 6858000"/>
                <a:gd name="connsiteX103" fmla="*/ 1094179 w 1339053"/>
                <a:gd name="connsiteY103" fmla="*/ 3567566 h 6858000"/>
                <a:gd name="connsiteX104" fmla="*/ 922719 w 1339053"/>
                <a:gd name="connsiteY104" fmla="*/ 3516472 h 6858000"/>
                <a:gd name="connsiteX105" fmla="*/ 877028 w 1339053"/>
                <a:gd name="connsiteY105" fmla="*/ 3490955 h 6858000"/>
                <a:gd name="connsiteX106" fmla="*/ 850533 w 1339053"/>
                <a:gd name="connsiteY106" fmla="*/ 3481837 h 6858000"/>
                <a:gd name="connsiteX107" fmla="*/ 852113 w 1339053"/>
                <a:gd name="connsiteY107" fmla="*/ 3461170 h 6858000"/>
                <a:gd name="connsiteX108" fmla="*/ 831383 w 1339053"/>
                <a:gd name="connsiteY108" fmla="*/ 3399179 h 6858000"/>
                <a:gd name="connsiteX109" fmla="*/ 743141 w 1339053"/>
                <a:gd name="connsiteY109" fmla="*/ 3320580 h 6858000"/>
                <a:gd name="connsiteX110" fmla="*/ 713221 w 1339053"/>
                <a:gd name="connsiteY110" fmla="*/ 3251241 h 6858000"/>
                <a:gd name="connsiteX111" fmla="*/ 697098 w 1339053"/>
                <a:gd name="connsiteY111" fmla="*/ 3202528 h 6858000"/>
                <a:gd name="connsiteX112" fmla="*/ 664820 w 1339053"/>
                <a:gd name="connsiteY112" fmla="*/ 3154190 h 6858000"/>
                <a:gd name="connsiteX113" fmla="*/ 572501 w 1339053"/>
                <a:gd name="connsiteY113" fmla="*/ 3087312 h 6858000"/>
                <a:gd name="connsiteX114" fmla="*/ 497703 w 1339053"/>
                <a:gd name="connsiteY114" fmla="*/ 3005243 h 6858000"/>
                <a:gd name="connsiteX115" fmla="*/ 476984 w 1339053"/>
                <a:gd name="connsiteY115" fmla="*/ 2892751 h 6858000"/>
                <a:gd name="connsiteX116" fmla="*/ 468947 w 1339053"/>
                <a:gd name="connsiteY116" fmla="*/ 2824527 h 6858000"/>
                <a:gd name="connsiteX117" fmla="*/ 569138 w 1339053"/>
                <a:gd name="connsiteY117" fmla="*/ 2595026 h 6858000"/>
                <a:gd name="connsiteX118" fmla="*/ 645397 w 1339053"/>
                <a:gd name="connsiteY118" fmla="*/ 2440808 h 6858000"/>
                <a:gd name="connsiteX119" fmla="*/ 651820 w 1339053"/>
                <a:gd name="connsiteY119" fmla="*/ 2384384 h 6858000"/>
                <a:gd name="connsiteX120" fmla="*/ 612994 w 1339053"/>
                <a:gd name="connsiteY120" fmla="*/ 2207332 h 6858000"/>
                <a:gd name="connsiteX121" fmla="*/ 620894 w 1339053"/>
                <a:gd name="connsiteY121" fmla="*/ 2046679 h 6858000"/>
                <a:gd name="connsiteX122" fmla="*/ 644614 w 1339053"/>
                <a:gd name="connsiteY122" fmla="*/ 1931265 h 6858000"/>
                <a:gd name="connsiteX123" fmla="*/ 665994 w 1339053"/>
                <a:gd name="connsiteY123" fmla="*/ 1832337 h 6858000"/>
                <a:gd name="connsiteX124" fmla="*/ 678276 w 1339053"/>
                <a:gd name="connsiteY124" fmla="*/ 1709437 h 6858000"/>
                <a:gd name="connsiteX125" fmla="*/ 672955 w 1339053"/>
                <a:gd name="connsiteY125" fmla="*/ 1636123 h 6858000"/>
                <a:gd name="connsiteX126" fmla="*/ 668480 w 1339053"/>
                <a:gd name="connsiteY126" fmla="*/ 1520749 h 6858000"/>
                <a:gd name="connsiteX127" fmla="*/ 653920 w 1339053"/>
                <a:gd name="connsiteY127" fmla="*/ 1399437 h 6858000"/>
                <a:gd name="connsiteX128" fmla="*/ 612686 w 1339053"/>
                <a:gd name="connsiteY128" fmla="*/ 1296979 h 6858000"/>
                <a:gd name="connsiteX129" fmla="*/ 570220 w 1339053"/>
                <a:gd name="connsiteY129" fmla="*/ 1235618 h 6858000"/>
                <a:gd name="connsiteX130" fmla="*/ 529736 w 1339053"/>
                <a:gd name="connsiteY130" fmla="*/ 1081752 h 6858000"/>
                <a:gd name="connsiteX131" fmla="*/ 414305 w 1339053"/>
                <a:gd name="connsiteY131" fmla="*/ 918292 h 6858000"/>
                <a:gd name="connsiteX132" fmla="*/ 373924 w 1339053"/>
                <a:gd name="connsiteY132" fmla="*/ 825689 h 6858000"/>
                <a:gd name="connsiteX133" fmla="*/ 368949 w 1339053"/>
                <a:gd name="connsiteY133" fmla="*/ 778726 h 6858000"/>
                <a:gd name="connsiteX134" fmla="*/ 347020 w 1339053"/>
                <a:gd name="connsiteY134" fmla="*/ 694643 h 6858000"/>
                <a:gd name="connsiteX135" fmla="*/ 327478 w 1339053"/>
                <a:gd name="connsiteY135" fmla="*/ 642898 h 6858000"/>
                <a:gd name="connsiteX136" fmla="*/ 243468 w 1339053"/>
                <a:gd name="connsiteY136" fmla="*/ 491960 h 6858000"/>
                <a:gd name="connsiteX137" fmla="*/ 218930 w 1339053"/>
                <a:gd name="connsiteY137" fmla="*/ 446010 h 6858000"/>
                <a:gd name="connsiteX138" fmla="*/ 180614 w 1339053"/>
                <a:gd name="connsiteY138" fmla="*/ 354892 h 6858000"/>
                <a:gd name="connsiteX139" fmla="*/ 171988 w 1339053"/>
                <a:gd name="connsiteY139" fmla="*/ 317521 h 6858000"/>
                <a:gd name="connsiteX140" fmla="*/ 139875 w 1339053"/>
                <a:gd name="connsiteY140" fmla="*/ 246378 h 6858000"/>
                <a:gd name="connsiteX141" fmla="*/ 51499 w 1339053"/>
                <a:gd name="connsiteY141" fmla="*/ 73211 h 6858000"/>
                <a:gd name="connsiteX142" fmla="*/ 19690 w 1339053"/>
                <a:gd name="connsiteY142" fmla="*/ 3662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Lst>
              <a:rect l="l" t="t" r="r" b="b"/>
              <a:pathLst>
                <a:path w="1339053" h="6858000">
                  <a:moveTo>
                    <a:pt x="850532" y="3481838"/>
                  </a:moveTo>
                  <a:lnTo>
                    <a:pt x="877027" y="3490955"/>
                  </a:lnTo>
                  <a:cubicBezTo>
                    <a:pt x="892941" y="3497986"/>
                    <a:pt x="908176" y="3506416"/>
                    <a:pt x="922718" y="3516472"/>
                  </a:cubicBezTo>
                  <a:cubicBezTo>
                    <a:pt x="967062" y="3547282"/>
                    <a:pt x="1027547" y="3564030"/>
                    <a:pt x="1094179" y="3567567"/>
                  </a:cubicBezTo>
                  <a:cubicBezTo>
                    <a:pt x="1102515" y="3567965"/>
                    <a:pt x="1113434" y="3565936"/>
                    <a:pt x="1118891" y="3568331"/>
                  </a:cubicBezTo>
                  <a:cubicBezTo>
                    <a:pt x="1180628" y="3594888"/>
                    <a:pt x="1237753" y="3586304"/>
                    <a:pt x="1295961" y="3584709"/>
                  </a:cubicBezTo>
                  <a:lnTo>
                    <a:pt x="1308070" y="3585183"/>
                  </a:lnTo>
                  <a:lnTo>
                    <a:pt x="1325263" y="3705453"/>
                  </a:lnTo>
                  <a:cubicBezTo>
                    <a:pt x="1328254" y="3727679"/>
                    <a:pt x="1331526" y="3749922"/>
                    <a:pt x="1334107" y="3772268"/>
                  </a:cubicBezTo>
                  <a:lnTo>
                    <a:pt x="1338203" y="3831076"/>
                  </a:lnTo>
                  <a:lnTo>
                    <a:pt x="1338805" y="3839709"/>
                  </a:lnTo>
                  <a:cubicBezTo>
                    <a:pt x="1339996" y="3932341"/>
                    <a:pt x="1336568" y="4025809"/>
                    <a:pt x="1335635" y="4118635"/>
                  </a:cubicBezTo>
                  <a:cubicBezTo>
                    <a:pt x="1335202" y="4148976"/>
                    <a:pt x="1338805" y="4178868"/>
                    <a:pt x="1337171" y="4209403"/>
                  </a:cubicBezTo>
                  <a:cubicBezTo>
                    <a:pt x="1335445" y="4242449"/>
                    <a:pt x="1327565" y="4276129"/>
                    <a:pt x="1325840" y="4309174"/>
                  </a:cubicBezTo>
                  <a:cubicBezTo>
                    <a:pt x="1322853" y="4364122"/>
                    <a:pt x="1323899" y="4418621"/>
                    <a:pt x="1321122" y="4473630"/>
                  </a:cubicBezTo>
                  <a:cubicBezTo>
                    <a:pt x="1315632" y="4579723"/>
                    <a:pt x="1309019" y="4685750"/>
                    <a:pt x="1302196" y="4791709"/>
                  </a:cubicBezTo>
                  <a:cubicBezTo>
                    <a:pt x="1300696" y="4814383"/>
                    <a:pt x="1294244" y="4837504"/>
                    <a:pt x="1293239" y="4860048"/>
                  </a:cubicBezTo>
                  <a:cubicBezTo>
                    <a:pt x="1290785" y="4919957"/>
                    <a:pt x="1289660" y="4979994"/>
                    <a:pt x="1288829" y="5039837"/>
                  </a:cubicBezTo>
                  <a:cubicBezTo>
                    <a:pt x="1288401" y="5076103"/>
                    <a:pt x="1290512" y="5112310"/>
                    <a:pt x="1289584" y="5148703"/>
                  </a:cubicBezTo>
                  <a:cubicBezTo>
                    <a:pt x="1288845" y="5177820"/>
                    <a:pt x="1286193" y="5207193"/>
                    <a:pt x="1282205" y="5236435"/>
                  </a:cubicBezTo>
                  <a:cubicBezTo>
                    <a:pt x="1278784" y="5261619"/>
                    <a:pt x="1270649" y="5286477"/>
                    <a:pt x="1268145" y="5311662"/>
                  </a:cubicBezTo>
                  <a:cubicBezTo>
                    <a:pt x="1261308" y="5379812"/>
                    <a:pt x="1256387" y="5447703"/>
                    <a:pt x="1250547" y="5515595"/>
                  </a:cubicBezTo>
                  <a:cubicBezTo>
                    <a:pt x="1248113" y="5542776"/>
                    <a:pt x="1244054" y="5570023"/>
                    <a:pt x="1243323" y="5596885"/>
                  </a:cubicBezTo>
                  <a:cubicBezTo>
                    <a:pt x="1241082" y="5668709"/>
                    <a:pt x="1241668" y="5740276"/>
                    <a:pt x="1238303" y="5812036"/>
                  </a:cubicBezTo>
                  <a:cubicBezTo>
                    <a:pt x="1235508" y="5871554"/>
                    <a:pt x="1228259" y="5931392"/>
                    <a:pt x="1223551" y="5991171"/>
                  </a:cubicBezTo>
                  <a:cubicBezTo>
                    <a:pt x="1221675" y="6016549"/>
                    <a:pt x="1222415" y="6041609"/>
                    <a:pt x="1219699" y="6066726"/>
                  </a:cubicBezTo>
                  <a:cubicBezTo>
                    <a:pt x="1213776" y="6123024"/>
                    <a:pt x="1205938" y="6179576"/>
                    <a:pt x="1199935" y="6236130"/>
                  </a:cubicBezTo>
                  <a:cubicBezTo>
                    <a:pt x="1196614" y="6268403"/>
                    <a:pt x="1198425" y="6301127"/>
                    <a:pt x="1192857" y="6333267"/>
                  </a:cubicBezTo>
                  <a:cubicBezTo>
                    <a:pt x="1179603" y="6409590"/>
                    <a:pt x="1163470" y="6485591"/>
                    <a:pt x="1148174" y="6561849"/>
                  </a:cubicBezTo>
                  <a:cubicBezTo>
                    <a:pt x="1132370" y="6640486"/>
                    <a:pt x="1117066" y="6719000"/>
                    <a:pt x="1100424" y="6797385"/>
                  </a:cubicBezTo>
                  <a:lnTo>
                    <a:pt x="1085621" y="6858000"/>
                  </a:lnTo>
                  <a:lnTo>
                    <a:pt x="932341" y="6858000"/>
                  </a:lnTo>
                  <a:lnTo>
                    <a:pt x="944496" y="6829656"/>
                  </a:lnTo>
                  <a:cubicBezTo>
                    <a:pt x="964836" y="6776399"/>
                    <a:pt x="953622" y="6744439"/>
                    <a:pt x="913239" y="6720119"/>
                  </a:cubicBezTo>
                  <a:cubicBezTo>
                    <a:pt x="890880" y="6706443"/>
                    <a:pt x="866986" y="6690318"/>
                    <a:pt x="870682" y="6655346"/>
                  </a:cubicBezTo>
                  <a:cubicBezTo>
                    <a:pt x="876846" y="6598274"/>
                    <a:pt x="889503" y="6540954"/>
                    <a:pt x="846442" y="6498594"/>
                  </a:cubicBezTo>
                  <a:cubicBezTo>
                    <a:pt x="862273" y="6487399"/>
                    <a:pt x="871751" y="6480449"/>
                    <a:pt x="881150" y="6473756"/>
                  </a:cubicBezTo>
                  <a:cubicBezTo>
                    <a:pt x="907245" y="6455292"/>
                    <a:pt x="930705" y="6407516"/>
                    <a:pt x="922470" y="6377035"/>
                  </a:cubicBezTo>
                  <a:cubicBezTo>
                    <a:pt x="910652" y="6332192"/>
                    <a:pt x="925705" y="6299028"/>
                    <a:pt x="955039" y="6268585"/>
                  </a:cubicBezTo>
                  <a:cubicBezTo>
                    <a:pt x="1003777" y="6217606"/>
                    <a:pt x="1017630" y="6148240"/>
                    <a:pt x="1024350" y="6083443"/>
                  </a:cubicBezTo>
                  <a:cubicBezTo>
                    <a:pt x="1029590" y="6034553"/>
                    <a:pt x="1028255" y="5980246"/>
                    <a:pt x="999696" y="5938416"/>
                  </a:cubicBezTo>
                  <a:cubicBezTo>
                    <a:pt x="990505" y="5925141"/>
                    <a:pt x="991039" y="5901884"/>
                    <a:pt x="988342" y="5882426"/>
                  </a:cubicBezTo>
                  <a:cubicBezTo>
                    <a:pt x="986229" y="5866254"/>
                    <a:pt x="984774" y="5849442"/>
                    <a:pt x="985444" y="5832438"/>
                  </a:cubicBezTo>
                  <a:cubicBezTo>
                    <a:pt x="986010" y="5814273"/>
                    <a:pt x="985042" y="5793656"/>
                    <a:pt x="992016" y="5777751"/>
                  </a:cubicBezTo>
                  <a:cubicBezTo>
                    <a:pt x="1012886" y="5729456"/>
                    <a:pt x="1014467" y="5686488"/>
                    <a:pt x="995028" y="5641832"/>
                  </a:cubicBezTo>
                  <a:cubicBezTo>
                    <a:pt x="984984" y="5618696"/>
                    <a:pt x="974301" y="5585771"/>
                    <a:pt x="981247" y="5562522"/>
                  </a:cubicBezTo>
                  <a:cubicBezTo>
                    <a:pt x="998041" y="5505913"/>
                    <a:pt x="997454" y="5454379"/>
                    <a:pt x="995131" y="5398075"/>
                  </a:cubicBezTo>
                  <a:cubicBezTo>
                    <a:pt x="993724" y="5361807"/>
                    <a:pt x="997229" y="5322258"/>
                    <a:pt x="997379" y="5283928"/>
                  </a:cubicBezTo>
                  <a:cubicBezTo>
                    <a:pt x="997473" y="5239095"/>
                    <a:pt x="1006631" y="5193105"/>
                    <a:pt x="979617" y="5157396"/>
                  </a:cubicBezTo>
                  <a:cubicBezTo>
                    <a:pt x="976728" y="5153402"/>
                    <a:pt x="978724" y="5144705"/>
                    <a:pt x="976441" y="5139485"/>
                  </a:cubicBezTo>
                  <a:cubicBezTo>
                    <a:pt x="969619" y="5122991"/>
                    <a:pt x="964828" y="5102888"/>
                    <a:pt x="953793" y="5091862"/>
                  </a:cubicBezTo>
                  <a:cubicBezTo>
                    <a:pt x="921506" y="5059884"/>
                    <a:pt x="886609" y="5031900"/>
                    <a:pt x="853056" y="5001787"/>
                  </a:cubicBezTo>
                  <a:cubicBezTo>
                    <a:pt x="845882" y="4995337"/>
                    <a:pt x="836325" y="4988437"/>
                    <a:pt x="833979" y="4978966"/>
                  </a:cubicBezTo>
                  <a:cubicBezTo>
                    <a:pt x="820602" y="4924328"/>
                    <a:pt x="808509" y="4869239"/>
                    <a:pt x="796995" y="4813768"/>
                  </a:cubicBezTo>
                  <a:cubicBezTo>
                    <a:pt x="792418" y="4791474"/>
                    <a:pt x="803209" y="4777314"/>
                    <a:pt x="820590" y="4764057"/>
                  </a:cubicBezTo>
                  <a:cubicBezTo>
                    <a:pt x="837188" y="4751123"/>
                    <a:pt x="855398" y="4734452"/>
                    <a:pt x="864688" y="4714752"/>
                  </a:cubicBezTo>
                  <a:cubicBezTo>
                    <a:pt x="883062" y="4675275"/>
                    <a:pt x="897521" y="4632902"/>
                    <a:pt x="910485" y="4590911"/>
                  </a:cubicBezTo>
                  <a:cubicBezTo>
                    <a:pt x="915338" y="4575199"/>
                    <a:pt x="912978" y="4556131"/>
                    <a:pt x="911445" y="4539571"/>
                  </a:cubicBezTo>
                  <a:cubicBezTo>
                    <a:pt x="908527" y="4508200"/>
                    <a:pt x="900999" y="4477659"/>
                    <a:pt x="900285" y="4445837"/>
                  </a:cubicBezTo>
                  <a:cubicBezTo>
                    <a:pt x="899539" y="4408923"/>
                    <a:pt x="887958" y="4383340"/>
                    <a:pt x="863237" y="4364703"/>
                  </a:cubicBezTo>
                  <a:cubicBezTo>
                    <a:pt x="826431" y="4336971"/>
                    <a:pt x="808536" y="4292507"/>
                    <a:pt x="798070" y="4243284"/>
                  </a:cubicBezTo>
                  <a:cubicBezTo>
                    <a:pt x="784617" y="4180721"/>
                    <a:pt x="805728" y="4117545"/>
                    <a:pt x="817097" y="4054750"/>
                  </a:cubicBezTo>
                  <a:cubicBezTo>
                    <a:pt x="821537" y="4030724"/>
                    <a:pt x="826632" y="4006057"/>
                    <a:pt x="826251" y="3982801"/>
                  </a:cubicBezTo>
                  <a:cubicBezTo>
                    <a:pt x="825347" y="3916709"/>
                    <a:pt x="825150" y="3850833"/>
                    <a:pt x="836848" y="3784939"/>
                  </a:cubicBezTo>
                  <a:lnTo>
                    <a:pt x="841285" y="3766755"/>
                  </a:lnTo>
                  <a:lnTo>
                    <a:pt x="841284" y="3766755"/>
                  </a:lnTo>
                  <a:lnTo>
                    <a:pt x="852925" y="3719034"/>
                  </a:lnTo>
                  <a:cubicBezTo>
                    <a:pt x="855152" y="3711822"/>
                    <a:pt x="856753" y="3704413"/>
                    <a:pt x="857932" y="3696880"/>
                  </a:cubicBezTo>
                  <a:cubicBezTo>
                    <a:pt x="868683" y="3631632"/>
                    <a:pt x="885300" y="3565939"/>
                    <a:pt x="853534" y="3507036"/>
                  </a:cubicBezTo>
                  <a:cubicBezTo>
                    <a:pt x="850623" y="3501622"/>
                    <a:pt x="849992" y="3494020"/>
                    <a:pt x="850226" y="3485839"/>
                  </a:cubicBezTo>
                  <a:close/>
                  <a:moveTo>
                    <a:pt x="0" y="0"/>
                  </a:moveTo>
                  <a:lnTo>
                    <a:pt x="455609" y="0"/>
                  </a:lnTo>
                  <a:lnTo>
                    <a:pt x="459171" y="72395"/>
                  </a:lnTo>
                  <a:cubicBezTo>
                    <a:pt x="459671" y="92301"/>
                    <a:pt x="456894" y="113171"/>
                    <a:pt x="460041" y="131917"/>
                  </a:cubicBezTo>
                  <a:cubicBezTo>
                    <a:pt x="474213" y="218122"/>
                    <a:pt x="492031" y="302910"/>
                    <a:pt x="504421" y="389691"/>
                  </a:cubicBezTo>
                  <a:cubicBezTo>
                    <a:pt x="517349" y="479177"/>
                    <a:pt x="539516" y="562489"/>
                    <a:pt x="582097" y="634609"/>
                  </a:cubicBezTo>
                  <a:cubicBezTo>
                    <a:pt x="621686" y="701573"/>
                    <a:pt x="662589" y="767248"/>
                    <a:pt x="702468" y="834019"/>
                  </a:cubicBezTo>
                  <a:cubicBezTo>
                    <a:pt x="712587" y="850968"/>
                    <a:pt x="725536" y="867665"/>
                    <a:pt x="729203" y="887701"/>
                  </a:cubicBezTo>
                  <a:cubicBezTo>
                    <a:pt x="736973" y="929321"/>
                    <a:pt x="740155" y="973193"/>
                    <a:pt x="743787" y="1016355"/>
                  </a:cubicBezTo>
                  <a:cubicBezTo>
                    <a:pt x="746786" y="1053398"/>
                    <a:pt x="745800" y="1091467"/>
                    <a:pt x="750083" y="1128060"/>
                  </a:cubicBezTo>
                  <a:cubicBezTo>
                    <a:pt x="753428" y="1157309"/>
                    <a:pt x="762038" y="1185083"/>
                    <a:pt x="768866" y="1213431"/>
                  </a:cubicBezTo>
                  <a:cubicBezTo>
                    <a:pt x="774767" y="1238107"/>
                    <a:pt x="778357" y="1264327"/>
                    <a:pt x="787802" y="1286432"/>
                  </a:cubicBezTo>
                  <a:cubicBezTo>
                    <a:pt x="810582" y="1340304"/>
                    <a:pt x="832653" y="1394242"/>
                    <a:pt x="842837" y="1455511"/>
                  </a:cubicBezTo>
                  <a:cubicBezTo>
                    <a:pt x="853049" y="1515944"/>
                    <a:pt x="867276" y="1574511"/>
                    <a:pt x="877988" y="1634814"/>
                  </a:cubicBezTo>
                  <a:cubicBezTo>
                    <a:pt x="888390" y="1693895"/>
                    <a:pt x="902813" y="1748857"/>
                    <a:pt x="941063" y="1789731"/>
                  </a:cubicBezTo>
                  <a:cubicBezTo>
                    <a:pt x="957906" y="1807908"/>
                    <a:pt x="975122" y="1831564"/>
                    <a:pt x="980124" y="1857657"/>
                  </a:cubicBezTo>
                  <a:cubicBezTo>
                    <a:pt x="987207" y="1894833"/>
                    <a:pt x="980788" y="1937150"/>
                    <a:pt x="984484" y="1976384"/>
                  </a:cubicBezTo>
                  <a:cubicBezTo>
                    <a:pt x="988781" y="2022576"/>
                    <a:pt x="988793" y="2074493"/>
                    <a:pt x="1007189" y="2110650"/>
                  </a:cubicBezTo>
                  <a:cubicBezTo>
                    <a:pt x="1023612" y="2142809"/>
                    <a:pt x="1034723" y="2173610"/>
                    <a:pt x="1039893" y="2211041"/>
                  </a:cubicBezTo>
                  <a:cubicBezTo>
                    <a:pt x="1043484" y="2237261"/>
                    <a:pt x="1057690" y="2260269"/>
                    <a:pt x="1059162" y="2286682"/>
                  </a:cubicBezTo>
                  <a:cubicBezTo>
                    <a:pt x="1061252" y="2321469"/>
                    <a:pt x="1060754" y="2355740"/>
                    <a:pt x="1070522" y="2388667"/>
                  </a:cubicBezTo>
                  <a:cubicBezTo>
                    <a:pt x="1080600" y="2422815"/>
                    <a:pt x="1085513" y="2459602"/>
                    <a:pt x="1093939" y="2494653"/>
                  </a:cubicBezTo>
                  <a:cubicBezTo>
                    <a:pt x="1098500" y="2513273"/>
                    <a:pt x="1106866" y="2529964"/>
                    <a:pt x="1112007" y="2548197"/>
                  </a:cubicBezTo>
                  <a:cubicBezTo>
                    <a:pt x="1121409" y="2581573"/>
                    <a:pt x="1130232" y="2615336"/>
                    <a:pt x="1138346" y="2649163"/>
                  </a:cubicBezTo>
                  <a:cubicBezTo>
                    <a:pt x="1146465" y="2682988"/>
                    <a:pt x="1157699" y="2716368"/>
                    <a:pt x="1160337" y="2751608"/>
                  </a:cubicBezTo>
                  <a:cubicBezTo>
                    <a:pt x="1164714" y="2811646"/>
                    <a:pt x="1159211" y="2873999"/>
                    <a:pt x="1165737" y="2933012"/>
                  </a:cubicBezTo>
                  <a:cubicBezTo>
                    <a:pt x="1172445" y="2992925"/>
                    <a:pt x="1185964" y="3051556"/>
                    <a:pt x="1202029" y="3107873"/>
                  </a:cubicBezTo>
                  <a:cubicBezTo>
                    <a:pt x="1214635" y="3152396"/>
                    <a:pt x="1227749" y="3194534"/>
                    <a:pt x="1225692" y="3244974"/>
                  </a:cubicBezTo>
                  <a:cubicBezTo>
                    <a:pt x="1224565" y="3273123"/>
                    <a:pt x="1231196" y="3305079"/>
                    <a:pt x="1243916" y="3326221"/>
                  </a:cubicBezTo>
                  <a:cubicBezTo>
                    <a:pt x="1271701" y="3372044"/>
                    <a:pt x="1285247" y="3423911"/>
                    <a:pt x="1293067" y="3480219"/>
                  </a:cubicBezTo>
                  <a:lnTo>
                    <a:pt x="1308071" y="3585182"/>
                  </a:lnTo>
                  <a:lnTo>
                    <a:pt x="1295962" y="3584708"/>
                  </a:lnTo>
                  <a:cubicBezTo>
                    <a:pt x="1237754" y="3586303"/>
                    <a:pt x="1180629" y="3594888"/>
                    <a:pt x="1118893" y="3568330"/>
                  </a:cubicBezTo>
                  <a:cubicBezTo>
                    <a:pt x="1113435" y="3565936"/>
                    <a:pt x="1102517" y="3567964"/>
                    <a:pt x="1094179" y="3567566"/>
                  </a:cubicBezTo>
                  <a:cubicBezTo>
                    <a:pt x="1027548" y="3564029"/>
                    <a:pt x="967064" y="3547281"/>
                    <a:pt x="922719" y="3516472"/>
                  </a:cubicBezTo>
                  <a:cubicBezTo>
                    <a:pt x="908178" y="3506414"/>
                    <a:pt x="892942" y="3497984"/>
                    <a:pt x="877028" y="3490955"/>
                  </a:cubicBezTo>
                  <a:lnTo>
                    <a:pt x="850533" y="3481837"/>
                  </a:lnTo>
                  <a:lnTo>
                    <a:pt x="852113" y="3461170"/>
                  </a:lnTo>
                  <a:cubicBezTo>
                    <a:pt x="854391" y="3434500"/>
                    <a:pt x="848474" y="3414331"/>
                    <a:pt x="831383" y="3399179"/>
                  </a:cubicBezTo>
                  <a:cubicBezTo>
                    <a:pt x="801767" y="3373388"/>
                    <a:pt x="773654" y="3344957"/>
                    <a:pt x="743141" y="3320580"/>
                  </a:cubicBezTo>
                  <a:cubicBezTo>
                    <a:pt x="722236" y="3303685"/>
                    <a:pt x="714543" y="3281842"/>
                    <a:pt x="713221" y="3251241"/>
                  </a:cubicBezTo>
                  <a:cubicBezTo>
                    <a:pt x="712555" y="3234106"/>
                    <a:pt x="704768" y="3217029"/>
                    <a:pt x="697098" y="3202528"/>
                  </a:cubicBezTo>
                  <a:cubicBezTo>
                    <a:pt x="687845" y="3184997"/>
                    <a:pt x="672212" y="3172554"/>
                    <a:pt x="664820" y="3154190"/>
                  </a:cubicBezTo>
                  <a:cubicBezTo>
                    <a:pt x="646169" y="3109209"/>
                    <a:pt x="616744" y="3087991"/>
                    <a:pt x="572501" y="3087312"/>
                  </a:cubicBezTo>
                  <a:cubicBezTo>
                    <a:pt x="533259" y="3086763"/>
                    <a:pt x="493731" y="3044085"/>
                    <a:pt x="497703" y="3005243"/>
                  </a:cubicBezTo>
                  <a:cubicBezTo>
                    <a:pt x="502030" y="2962279"/>
                    <a:pt x="490540" y="2928257"/>
                    <a:pt x="476984" y="2892751"/>
                  </a:cubicBezTo>
                  <a:cubicBezTo>
                    <a:pt x="469363" y="2872905"/>
                    <a:pt x="465404" y="2847135"/>
                    <a:pt x="468947" y="2824527"/>
                  </a:cubicBezTo>
                  <a:cubicBezTo>
                    <a:pt x="482188" y="2738605"/>
                    <a:pt x="520979" y="2665650"/>
                    <a:pt x="569138" y="2595026"/>
                  </a:cubicBezTo>
                  <a:cubicBezTo>
                    <a:pt x="600577" y="2548865"/>
                    <a:pt x="622260" y="2493483"/>
                    <a:pt x="645397" y="2440808"/>
                  </a:cubicBezTo>
                  <a:cubicBezTo>
                    <a:pt x="652529" y="2424387"/>
                    <a:pt x="655029" y="2401457"/>
                    <a:pt x="651820" y="2384384"/>
                  </a:cubicBezTo>
                  <a:cubicBezTo>
                    <a:pt x="640949" y="2324596"/>
                    <a:pt x="629163" y="2264805"/>
                    <a:pt x="612994" y="2207332"/>
                  </a:cubicBezTo>
                  <a:cubicBezTo>
                    <a:pt x="597678" y="2153787"/>
                    <a:pt x="601053" y="2099808"/>
                    <a:pt x="620894" y="2046679"/>
                  </a:cubicBezTo>
                  <a:cubicBezTo>
                    <a:pt x="635367" y="2007977"/>
                    <a:pt x="641110" y="1970814"/>
                    <a:pt x="644614" y="1931265"/>
                  </a:cubicBezTo>
                  <a:cubicBezTo>
                    <a:pt x="647465" y="1898285"/>
                    <a:pt x="653360" y="1862859"/>
                    <a:pt x="665994" y="1832337"/>
                  </a:cubicBezTo>
                  <a:cubicBezTo>
                    <a:pt x="683779" y="1789578"/>
                    <a:pt x="688928" y="1751381"/>
                    <a:pt x="678276" y="1709437"/>
                  </a:cubicBezTo>
                  <a:cubicBezTo>
                    <a:pt x="672576" y="1687079"/>
                    <a:pt x="673987" y="1660990"/>
                    <a:pt x="672955" y="1636123"/>
                  </a:cubicBezTo>
                  <a:cubicBezTo>
                    <a:pt x="671272" y="1597795"/>
                    <a:pt x="671867" y="1558758"/>
                    <a:pt x="668480" y="1520749"/>
                  </a:cubicBezTo>
                  <a:cubicBezTo>
                    <a:pt x="665050" y="1479903"/>
                    <a:pt x="655019" y="1440408"/>
                    <a:pt x="653920" y="1399437"/>
                  </a:cubicBezTo>
                  <a:cubicBezTo>
                    <a:pt x="652652" y="1355309"/>
                    <a:pt x="639893" y="1323154"/>
                    <a:pt x="612686" y="1296979"/>
                  </a:cubicBezTo>
                  <a:cubicBezTo>
                    <a:pt x="595576" y="1280408"/>
                    <a:pt x="578401" y="1259588"/>
                    <a:pt x="570220" y="1235618"/>
                  </a:cubicBezTo>
                  <a:cubicBezTo>
                    <a:pt x="553631" y="1186194"/>
                    <a:pt x="545669" y="1131821"/>
                    <a:pt x="529736" y="1081752"/>
                  </a:cubicBezTo>
                  <a:cubicBezTo>
                    <a:pt x="507466" y="1011390"/>
                    <a:pt x="481332" y="944631"/>
                    <a:pt x="414305" y="918292"/>
                  </a:cubicBezTo>
                  <a:cubicBezTo>
                    <a:pt x="377314" y="903769"/>
                    <a:pt x="368843" y="874065"/>
                    <a:pt x="373924" y="825689"/>
                  </a:cubicBezTo>
                  <a:cubicBezTo>
                    <a:pt x="375689" y="809590"/>
                    <a:pt x="376722" y="786203"/>
                    <a:pt x="368949" y="778726"/>
                  </a:cubicBezTo>
                  <a:cubicBezTo>
                    <a:pt x="345838" y="756354"/>
                    <a:pt x="349308" y="725824"/>
                    <a:pt x="347020" y="694643"/>
                  </a:cubicBezTo>
                  <a:cubicBezTo>
                    <a:pt x="345704" y="675894"/>
                    <a:pt x="339306" y="651346"/>
                    <a:pt x="327478" y="642898"/>
                  </a:cubicBezTo>
                  <a:cubicBezTo>
                    <a:pt x="279698" y="608395"/>
                    <a:pt x="263590" y="549247"/>
                    <a:pt x="243468" y="491960"/>
                  </a:cubicBezTo>
                  <a:cubicBezTo>
                    <a:pt x="237433" y="475142"/>
                    <a:pt x="230250" y="456843"/>
                    <a:pt x="218930" y="446010"/>
                  </a:cubicBezTo>
                  <a:cubicBezTo>
                    <a:pt x="194433" y="422927"/>
                    <a:pt x="180036" y="395344"/>
                    <a:pt x="180614" y="354892"/>
                  </a:cubicBezTo>
                  <a:cubicBezTo>
                    <a:pt x="180923" y="342010"/>
                    <a:pt x="176523" y="328798"/>
                    <a:pt x="171988" y="317521"/>
                  </a:cubicBezTo>
                  <a:cubicBezTo>
                    <a:pt x="162052" y="293291"/>
                    <a:pt x="148442" y="271315"/>
                    <a:pt x="139875" y="246378"/>
                  </a:cubicBezTo>
                  <a:cubicBezTo>
                    <a:pt x="117577" y="182780"/>
                    <a:pt x="95749" y="119890"/>
                    <a:pt x="51499" y="73211"/>
                  </a:cubicBezTo>
                  <a:cubicBezTo>
                    <a:pt x="40691" y="61834"/>
                    <a:pt x="29467" y="49763"/>
                    <a:pt x="19690" y="36621"/>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54" name="Freeform: Shape 1053">
              <a:extLst>
                <a:ext uri="{FF2B5EF4-FFF2-40B4-BE49-F238E27FC236}">
                  <a16:creationId xmlns:a16="http://schemas.microsoft.com/office/drawing/2014/main" id="{E96840F9-95E6-4C98-BFE4-21B5954236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61507" y="0"/>
              <a:ext cx="1339053" cy="6858000"/>
            </a:xfrm>
            <a:custGeom>
              <a:avLst/>
              <a:gdLst>
                <a:gd name="connsiteX0" fmla="*/ 850532 w 1339053"/>
                <a:gd name="connsiteY0" fmla="*/ 3481838 h 6858000"/>
                <a:gd name="connsiteX1" fmla="*/ 877027 w 1339053"/>
                <a:gd name="connsiteY1" fmla="*/ 3490955 h 6858000"/>
                <a:gd name="connsiteX2" fmla="*/ 922718 w 1339053"/>
                <a:gd name="connsiteY2" fmla="*/ 3516472 h 6858000"/>
                <a:gd name="connsiteX3" fmla="*/ 1094179 w 1339053"/>
                <a:gd name="connsiteY3" fmla="*/ 3567567 h 6858000"/>
                <a:gd name="connsiteX4" fmla="*/ 1118891 w 1339053"/>
                <a:gd name="connsiteY4" fmla="*/ 3568331 h 6858000"/>
                <a:gd name="connsiteX5" fmla="*/ 1295961 w 1339053"/>
                <a:gd name="connsiteY5" fmla="*/ 3584709 h 6858000"/>
                <a:gd name="connsiteX6" fmla="*/ 1308070 w 1339053"/>
                <a:gd name="connsiteY6" fmla="*/ 3585183 h 6858000"/>
                <a:gd name="connsiteX7" fmla="*/ 1325263 w 1339053"/>
                <a:gd name="connsiteY7" fmla="*/ 3705453 h 6858000"/>
                <a:gd name="connsiteX8" fmla="*/ 1334107 w 1339053"/>
                <a:gd name="connsiteY8" fmla="*/ 3772268 h 6858000"/>
                <a:gd name="connsiteX9" fmla="*/ 1338203 w 1339053"/>
                <a:gd name="connsiteY9" fmla="*/ 3831076 h 6858000"/>
                <a:gd name="connsiteX10" fmla="*/ 1338805 w 1339053"/>
                <a:gd name="connsiteY10" fmla="*/ 3839709 h 6858000"/>
                <a:gd name="connsiteX11" fmla="*/ 1335635 w 1339053"/>
                <a:gd name="connsiteY11" fmla="*/ 4118635 h 6858000"/>
                <a:gd name="connsiteX12" fmla="*/ 1337171 w 1339053"/>
                <a:gd name="connsiteY12" fmla="*/ 4209403 h 6858000"/>
                <a:gd name="connsiteX13" fmla="*/ 1325840 w 1339053"/>
                <a:gd name="connsiteY13" fmla="*/ 4309174 h 6858000"/>
                <a:gd name="connsiteX14" fmla="*/ 1321122 w 1339053"/>
                <a:gd name="connsiteY14" fmla="*/ 4473630 h 6858000"/>
                <a:gd name="connsiteX15" fmla="*/ 1302196 w 1339053"/>
                <a:gd name="connsiteY15" fmla="*/ 4791709 h 6858000"/>
                <a:gd name="connsiteX16" fmla="*/ 1293239 w 1339053"/>
                <a:gd name="connsiteY16" fmla="*/ 4860048 h 6858000"/>
                <a:gd name="connsiteX17" fmla="*/ 1288829 w 1339053"/>
                <a:gd name="connsiteY17" fmla="*/ 5039837 h 6858000"/>
                <a:gd name="connsiteX18" fmla="*/ 1289584 w 1339053"/>
                <a:gd name="connsiteY18" fmla="*/ 5148703 h 6858000"/>
                <a:gd name="connsiteX19" fmla="*/ 1282205 w 1339053"/>
                <a:gd name="connsiteY19" fmla="*/ 5236435 h 6858000"/>
                <a:gd name="connsiteX20" fmla="*/ 1268145 w 1339053"/>
                <a:gd name="connsiteY20" fmla="*/ 5311662 h 6858000"/>
                <a:gd name="connsiteX21" fmla="*/ 1250547 w 1339053"/>
                <a:gd name="connsiteY21" fmla="*/ 5515595 h 6858000"/>
                <a:gd name="connsiteX22" fmla="*/ 1243323 w 1339053"/>
                <a:gd name="connsiteY22" fmla="*/ 5596885 h 6858000"/>
                <a:gd name="connsiteX23" fmla="*/ 1238303 w 1339053"/>
                <a:gd name="connsiteY23" fmla="*/ 5812036 h 6858000"/>
                <a:gd name="connsiteX24" fmla="*/ 1223551 w 1339053"/>
                <a:gd name="connsiteY24" fmla="*/ 5991171 h 6858000"/>
                <a:gd name="connsiteX25" fmla="*/ 1219699 w 1339053"/>
                <a:gd name="connsiteY25" fmla="*/ 6066726 h 6858000"/>
                <a:gd name="connsiteX26" fmla="*/ 1199935 w 1339053"/>
                <a:gd name="connsiteY26" fmla="*/ 6236130 h 6858000"/>
                <a:gd name="connsiteX27" fmla="*/ 1192857 w 1339053"/>
                <a:gd name="connsiteY27" fmla="*/ 6333267 h 6858000"/>
                <a:gd name="connsiteX28" fmla="*/ 1148174 w 1339053"/>
                <a:gd name="connsiteY28" fmla="*/ 6561849 h 6858000"/>
                <a:gd name="connsiteX29" fmla="*/ 1100424 w 1339053"/>
                <a:gd name="connsiteY29" fmla="*/ 6797385 h 6858000"/>
                <a:gd name="connsiteX30" fmla="*/ 1085621 w 1339053"/>
                <a:gd name="connsiteY30" fmla="*/ 6858000 h 6858000"/>
                <a:gd name="connsiteX31" fmla="*/ 932341 w 1339053"/>
                <a:gd name="connsiteY31" fmla="*/ 6858000 h 6858000"/>
                <a:gd name="connsiteX32" fmla="*/ 944496 w 1339053"/>
                <a:gd name="connsiteY32" fmla="*/ 6829656 h 6858000"/>
                <a:gd name="connsiteX33" fmla="*/ 913239 w 1339053"/>
                <a:gd name="connsiteY33" fmla="*/ 6720119 h 6858000"/>
                <a:gd name="connsiteX34" fmla="*/ 870682 w 1339053"/>
                <a:gd name="connsiteY34" fmla="*/ 6655346 h 6858000"/>
                <a:gd name="connsiteX35" fmla="*/ 846442 w 1339053"/>
                <a:gd name="connsiteY35" fmla="*/ 6498594 h 6858000"/>
                <a:gd name="connsiteX36" fmla="*/ 881150 w 1339053"/>
                <a:gd name="connsiteY36" fmla="*/ 6473756 h 6858000"/>
                <a:gd name="connsiteX37" fmla="*/ 922470 w 1339053"/>
                <a:gd name="connsiteY37" fmla="*/ 6377035 h 6858000"/>
                <a:gd name="connsiteX38" fmla="*/ 955039 w 1339053"/>
                <a:gd name="connsiteY38" fmla="*/ 6268585 h 6858000"/>
                <a:gd name="connsiteX39" fmla="*/ 1024350 w 1339053"/>
                <a:gd name="connsiteY39" fmla="*/ 6083443 h 6858000"/>
                <a:gd name="connsiteX40" fmla="*/ 999696 w 1339053"/>
                <a:gd name="connsiteY40" fmla="*/ 5938416 h 6858000"/>
                <a:gd name="connsiteX41" fmla="*/ 988342 w 1339053"/>
                <a:gd name="connsiteY41" fmla="*/ 5882426 h 6858000"/>
                <a:gd name="connsiteX42" fmla="*/ 985444 w 1339053"/>
                <a:gd name="connsiteY42" fmla="*/ 5832438 h 6858000"/>
                <a:gd name="connsiteX43" fmla="*/ 992016 w 1339053"/>
                <a:gd name="connsiteY43" fmla="*/ 5777751 h 6858000"/>
                <a:gd name="connsiteX44" fmla="*/ 995028 w 1339053"/>
                <a:gd name="connsiteY44" fmla="*/ 5641832 h 6858000"/>
                <a:gd name="connsiteX45" fmla="*/ 981247 w 1339053"/>
                <a:gd name="connsiteY45" fmla="*/ 5562522 h 6858000"/>
                <a:gd name="connsiteX46" fmla="*/ 995131 w 1339053"/>
                <a:gd name="connsiteY46" fmla="*/ 5398075 h 6858000"/>
                <a:gd name="connsiteX47" fmla="*/ 997379 w 1339053"/>
                <a:gd name="connsiteY47" fmla="*/ 5283928 h 6858000"/>
                <a:gd name="connsiteX48" fmla="*/ 979617 w 1339053"/>
                <a:gd name="connsiteY48" fmla="*/ 5157396 h 6858000"/>
                <a:gd name="connsiteX49" fmla="*/ 976441 w 1339053"/>
                <a:gd name="connsiteY49" fmla="*/ 5139485 h 6858000"/>
                <a:gd name="connsiteX50" fmla="*/ 953793 w 1339053"/>
                <a:gd name="connsiteY50" fmla="*/ 5091862 h 6858000"/>
                <a:gd name="connsiteX51" fmla="*/ 853056 w 1339053"/>
                <a:gd name="connsiteY51" fmla="*/ 5001787 h 6858000"/>
                <a:gd name="connsiteX52" fmla="*/ 833979 w 1339053"/>
                <a:gd name="connsiteY52" fmla="*/ 4978966 h 6858000"/>
                <a:gd name="connsiteX53" fmla="*/ 796995 w 1339053"/>
                <a:gd name="connsiteY53" fmla="*/ 4813768 h 6858000"/>
                <a:gd name="connsiteX54" fmla="*/ 820590 w 1339053"/>
                <a:gd name="connsiteY54" fmla="*/ 4764057 h 6858000"/>
                <a:gd name="connsiteX55" fmla="*/ 864688 w 1339053"/>
                <a:gd name="connsiteY55" fmla="*/ 4714752 h 6858000"/>
                <a:gd name="connsiteX56" fmla="*/ 910485 w 1339053"/>
                <a:gd name="connsiteY56" fmla="*/ 4590911 h 6858000"/>
                <a:gd name="connsiteX57" fmla="*/ 911445 w 1339053"/>
                <a:gd name="connsiteY57" fmla="*/ 4539571 h 6858000"/>
                <a:gd name="connsiteX58" fmla="*/ 900285 w 1339053"/>
                <a:gd name="connsiteY58" fmla="*/ 4445837 h 6858000"/>
                <a:gd name="connsiteX59" fmla="*/ 863237 w 1339053"/>
                <a:gd name="connsiteY59" fmla="*/ 4364703 h 6858000"/>
                <a:gd name="connsiteX60" fmla="*/ 798070 w 1339053"/>
                <a:gd name="connsiteY60" fmla="*/ 4243284 h 6858000"/>
                <a:gd name="connsiteX61" fmla="*/ 817097 w 1339053"/>
                <a:gd name="connsiteY61" fmla="*/ 4054750 h 6858000"/>
                <a:gd name="connsiteX62" fmla="*/ 826251 w 1339053"/>
                <a:gd name="connsiteY62" fmla="*/ 3982801 h 6858000"/>
                <a:gd name="connsiteX63" fmla="*/ 836848 w 1339053"/>
                <a:gd name="connsiteY63" fmla="*/ 3784939 h 6858000"/>
                <a:gd name="connsiteX64" fmla="*/ 841285 w 1339053"/>
                <a:gd name="connsiteY64" fmla="*/ 3766755 h 6858000"/>
                <a:gd name="connsiteX65" fmla="*/ 841284 w 1339053"/>
                <a:gd name="connsiteY65" fmla="*/ 3766755 h 6858000"/>
                <a:gd name="connsiteX66" fmla="*/ 852925 w 1339053"/>
                <a:gd name="connsiteY66" fmla="*/ 3719034 h 6858000"/>
                <a:gd name="connsiteX67" fmla="*/ 857932 w 1339053"/>
                <a:gd name="connsiteY67" fmla="*/ 3696880 h 6858000"/>
                <a:gd name="connsiteX68" fmla="*/ 853534 w 1339053"/>
                <a:gd name="connsiteY68" fmla="*/ 3507036 h 6858000"/>
                <a:gd name="connsiteX69" fmla="*/ 850226 w 1339053"/>
                <a:gd name="connsiteY69" fmla="*/ 3485839 h 6858000"/>
                <a:gd name="connsiteX70" fmla="*/ 0 w 1339053"/>
                <a:gd name="connsiteY70" fmla="*/ 0 h 6858000"/>
                <a:gd name="connsiteX71" fmla="*/ 455609 w 1339053"/>
                <a:gd name="connsiteY71" fmla="*/ 0 h 6858000"/>
                <a:gd name="connsiteX72" fmla="*/ 459171 w 1339053"/>
                <a:gd name="connsiteY72" fmla="*/ 72395 h 6858000"/>
                <a:gd name="connsiteX73" fmla="*/ 460041 w 1339053"/>
                <a:gd name="connsiteY73" fmla="*/ 131917 h 6858000"/>
                <a:gd name="connsiteX74" fmla="*/ 504421 w 1339053"/>
                <a:gd name="connsiteY74" fmla="*/ 389691 h 6858000"/>
                <a:gd name="connsiteX75" fmla="*/ 582097 w 1339053"/>
                <a:gd name="connsiteY75" fmla="*/ 634609 h 6858000"/>
                <a:gd name="connsiteX76" fmla="*/ 702468 w 1339053"/>
                <a:gd name="connsiteY76" fmla="*/ 834019 h 6858000"/>
                <a:gd name="connsiteX77" fmla="*/ 729203 w 1339053"/>
                <a:gd name="connsiteY77" fmla="*/ 887701 h 6858000"/>
                <a:gd name="connsiteX78" fmla="*/ 743787 w 1339053"/>
                <a:gd name="connsiteY78" fmla="*/ 1016355 h 6858000"/>
                <a:gd name="connsiteX79" fmla="*/ 750083 w 1339053"/>
                <a:gd name="connsiteY79" fmla="*/ 1128060 h 6858000"/>
                <a:gd name="connsiteX80" fmla="*/ 768866 w 1339053"/>
                <a:gd name="connsiteY80" fmla="*/ 1213431 h 6858000"/>
                <a:gd name="connsiteX81" fmla="*/ 787802 w 1339053"/>
                <a:gd name="connsiteY81" fmla="*/ 1286432 h 6858000"/>
                <a:gd name="connsiteX82" fmla="*/ 842837 w 1339053"/>
                <a:gd name="connsiteY82" fmla="*/ 1455511 h 6858000"/>
                <a:gd name="connsiteX83" fmla="*/ 877988 w 1339053"/>
                <a:gd name="connsiteY83" fmla="*/ 1634814 h 6858000"/>
                <a:gd name="connsiteX84" fmla="*/ 941063 w 1339053"/>
                <a:gd name="connsiteY84" fmla="*/ 1789731 h 6858000"/>
                <a:gd name="connsiteX85" fmla="*/ 980124 w 1339053"/>
                <a:gd name="connsiteY85" fmla="*/ 1857657 h 6858000"/>
                <a:gd name="connsiteX86" fmla="*/ 984484 w 1339053"/>
                <a:gd name="connsiteY86" fmla="*/ 1976384 h 6858000"/>
                <a:gd name="connsiteX87" fmla="*/ 1007189 w 1339053"/>
                <a:gd name="connsiteY87" fmla="*/ 2110650 h 6858000"/>
                <a:gd name="connsiteX88" fmla="*/ 1039893 w 1339053"/>
                <a:gd name="connsiteY88" fmla="*/ 2211041 h 6858000"/>
                <a:gd name="connsiteX89" fmla="*/ 1059162 w 1339053"/>
                <a:gd name="connsiteY89" fmla="*/ 2286682 h 6858000"/>
                <a:gd name="connsiteX90" fmla="*/ 1070522 w 1339053"/>
                <a:gd name="connsiteY90" fmla="*/ 2388667 h 6858000"/>
                <a:gd name="connsiteX91" fmla="*/ 1093939 w 1339053"/>
                <a:gd name="connsiteY91" fmla="*/ 2494653 h 6858000"/>
                <a:gd name="connsiteX92" fmla="*/ 1112007 w 1339053"/>
                <a:gd name="connsiteY92" fmla="*/ 2548197 h 6858000"/>
                <a:gd name="connsiteX93" fmla="*/ 1138346 w 1339053"/>
                <a:gd name="connsiteY93" fmla="*/ 2649163 h 6858000"/>
                <a:gd name="connsiteX94" fmla="*/ 1160337 w 1339053"/>
                <a:gd name="connsiteY94" fmla="*/ 2751608 h 6858000"/>
                <a:gd name="connsiteX95" fmla="*/ 1165737 w 1339053"/>
                <a:gd name="connsiteY95" fmla="*/ 2933012 h 6858000"/>
                <a:gd name="connsiteX96" fmla="*/ 1202029 w 1339053"/>
                <a:gd name="connsiteY96" fmla="*/ 3107873 h 6858000"/>
                <a:gd name="connsiteX97" fmla="*/ 1225692 w 1339053"/>
                <a:gd name="connsiteY97" fmla="*/ 3244974 h 6858000"/>
                <a:gd name="connsiteX98" fmla="*/ 1243916 w 1339053"/>
                <a:gd name="connsiteY98" fmla="*/ 3326221 h 6858000"/>
                <a:gd name="connsiteX99" fmla="*/ 1293067 w 1339053"/>
                <a:gd name="connsiteY99" fmla="*/ 3480219 h 6858000"/>
                <a:gd name="connsiteX100" fmla="*/ 1308071 w 1339053"/>
                <a:gd name="connsiteY100" fmla="*/ 3585182 h 6858000"/>
                <a:gd name="connsiteX101" fmla="*/ 1295962 w 1339053"/>
                <a:gd name="connsiteY101" fmla="*/ 3584708 h 6858000"/>
                <a:gd name="connsiteX102" fmla="*/ 1118893 w 1339053"/>
                <a:gd name="connsiteY102" fmla="*/ 3568330 h 6858000"/>
                <a:gd name="connsiteX103" fmla="*/ 1094179 w 1339053"/>
                <a:gd name="connsiteY103" fmla="*/ 3567566 h 6858000"/>
                <a:gd name="connsiteX104" fmla="*/ 922719 w 1339053"/>
                <a:gd name="connsiteY104" fmla="*/ 3516472 h 6858000"/>
                <a:gd name="connsiteX105" fmla="*/ 877028 w 1339053"/>
                <a:gd name="connsiteY105" fmla="*/ 3490955 h 6858000"/>
                <a:gd name="connsiteX106" fmla="*/ 850533 w 1339053"/>
                <a:gd name="connsiteY106" fmla="*/ 3481837 h 6858000"/>
                <a:gd name="connsiteX107" fmla="*/ 852113 w 1339053"/>
                <a:gd name="connsiteY107" fmla="*/ 3461170 h 6858000"/>
                <a:gd name="connsiteX108" fmla="*/ 831383 w 1339053"/>
                <a:gd name="connsiteY108" fmla="*/ 3399179 h 6858000"/>
                <a:gd name="connsiteX109" fmla="*/ 743141 w 1339053"/>
                <a:gd name="connsiteY109" fmla="*/ 3320580 h 6858000"/>
                <a:gd name="connsiteX110" fmla="*/ 713221 w 1339053"/>
                <a:gd name="connsiteY110" fmla="*/ 3251241 h 6858000"/>
                <a:gd name="connsiteX111" fmla="*/ 697098 w 1339053"/>
                <a:gd name="connsiteY111" fmla="*/ 3202528 h 6858000"/>
                <a:gd name="connsiteX112" fmla="*/ 664820 w 1339053"/>
                <a:gd name="connsiteY112" fmla="*/ 3154190 h 6858000"/>
                <a:gd name="connsiteX113" fmla="*/ 572501 w 1339053"/>
                <a:gd name="connsiteY113" fmla="*/ 3087312 h 6858000"/>
                <a:gd name="connsiteX114" fmla="*/ 497703 w 1339053"/>
                <a:gd name="connsiteY114" fmla="*/ 3005243 h 6858000"/>
                <a:gd name="connsiteX115" fmla="*/ 476984 w 1339053"/>
                <a:gd name="connsiteY115" fmla="*/ 2892751 h 6858000"/>
                <a:gd name="connsiteX116" fmla="*/ 468947 w 1339053"/>
                <a:gd name="connsiteY116" fmla="*/ 2824527 h 6858000"/>
                <a:gd name="connsiteX117" fmla="*/ 569138 w 1339053"/>
                <a:gd name="connsiteY117" fmla="*/ 2595026 h 6858000"/>
                <a:gd name="connsiteX118" fmla="*/ 645397 w 1339053"/>
                <a:gd name="connsiteY118" fmla="*/ 2440808 h 6858000"/>
                <a:gd name="connsiteX119" fmla="*/ 651820 w 1339053"/>
                <a:gd name="connsiteY119" fmla="*/ 2384384 h 6858000"/>
                <a:gd name="connsiteX120" fmla="*/ 612994 w 1339053"/>
                <a:gd name="connsiteY120" fmla="*/ 2207332 h 6858000"/>
                <a:gd name="connsiteX121" fmla="*/ 620894 w 1339053"/>
                <a:gd name="connsiteY121" fmla="*/ 2046679 h 6858000"/>
                <a:gd name="connsiteX122" fmla="*/ 644614 w 1339053"/>
                <a:gd name="connsiteY122" fmla="*/ 1931265 h 6858000"/>
                <a:gd name="connsiteX123" fmla="*/ 665994 w 1339053"/>
                <a:gd name="connsiteY123" fmla="*/ 1832337 h 6858000"/>
                <a:gd name="connsiteX124" fmla="*/ 678276 w 1339053"/>
                <a:gd name="connsiteY124" fmla="*/ 1709437 h 6858000"/>
                <a:gd name="connsiteX125" fmla="*/ 672955 w 1339053"/>
                <a:gd name="connsiteY125" fmla="*/ 1636123 h 6858000"/>
                <a:gd name="connsiteX126" fmla="*/ 668480 w 1339053"/>
                <a:gd name="connsiteY126" fmla="*/ 1520749 h 6858000"/>
                <a:gd name="connsiteX127" fmla="*/ 653920 w 1339053"/>
                <a:gd name="connsiteY127" fmla="*/ 1399437 h 6858000"/>
                <a:gd name="connsiteX128" fmla="*/ 612686 w 1339053"/>
                <a:gd name="connsiteY128" fmla="*/ 1296979 h 6858000"/>
                <a:gd name="connsiteX129" fmla="*/ 570220 w 1339053"/>
                <a:gd name="connsiteY129" fmla="*/ 1235618 h 6858000"/>
                <a:gd name="connsiteX130" fmla="*/ 529736 w 1339053"/>
                <a:gd name="connsiteY130" fmla="*/ 1081752 h 6858000"/>
                <a:gd name="connsiteX131" fmla="*/ 414305 w 1339053"/>
                <a:gd name="connsiteY131" fmla="*/ 918292 h 6858000"/>
                <a:gd name="connsiteX132" fmla="*/ 373924 w 1339053"/>
                <a:gd name="connsiteY132" fmla="*/ 825689 h 6858000"/>
                <a:gd name="connsiteX133" fmla="*/ 368949 w 1339053"/>
                <a:gd name="connsiteY133" fmla="*/ 778726 h 6858000"/>
                <a:gd name="connsiteX134" fmla="*/ 347020 w 1339053"/>
                <a:gd name="connsiteY134" fmla="*/ 694643 h 6858000"/>
                <a:gd name="connsiteX135" fmla="*/ 327478 w 1339053"/>
                <a:gd name="connsiteY135" fmla="*/ 642898 h 6858000"/>
                <a:gd name="connsiteX136" fmla="*/ 243468 w 1339053"/>
                <a:gd name="connsiteY136" fmla="*/ 491960 h 6858000"/>
                <a:gd name="connsiteX137" fmla="*/ 218930 w 1339053"/>
                <a:gd name="connsiteY137" fmla="*/ 446010 h 6858000"/>
                <a:gd name="connsiteX138" fmla="*/ 180614 w 1339053"/>
                <a:gd name="connsiteY138" fmla="*/ 354892 h 6858000"/>
                <a:gd name="connsiteX139" fmla="*/ 171988 w 1339053"/>
                <a:gd name="connsiteY139" fmla="*/ 317521 h 6858000"/>
                <a:gd name="connsiteX140" fmla="*/ 139875 w 1339053"/>
                <a:gd name="connsiteY140" fmla="*/ 246378 h 6858000"/>
                <a:gd name="connsiteX141" fmla="*/ 51499 w 1339053"/>
                <a:gd name="connsiteY141" fmla="*/ 73211 h 6858000"/>
                <a:gd name="connsiteX142" fmla="*/ 19690 w 1339053"/>
                <a:gd name="connsiteY142" fmla="*/ 3662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Lst>
              <a:rect l="l" t="t" r="r" b="b"/>
              <a:pathLst>
                <a:path w="1339053" h="6858000">
                  <a:moveTo>
                    <a:pt x="850532" y="3481838"/>
                  </a:moveTo>
                  <a:lnTo>
                    <a:pt x="877027" y="3490955"/>
                  </a:lnTo>
                  <a:cubicBezTo>
                    <a:pt x="892941" y="3497986"/>
                    <a:pt x="908176" y="3506416"/>
                    <a:pt x="922718" y="3516472"/>
                  </a:cubicBezTo>
                  <a:cubicBezTo>
                    <a:pt x="967062" y="3547282"/>
                    <a:pt x="1027547" y="3564030"/>
                    <a:pt x="1094179" y="3567567"/>
                  </a:cubicBezTo>
                  <a:cubicBezTo>
                    <a:pt x="1102515" y="3567965"/>
                    <a:pt x="1113434" y="3565936"/>
                    <a:pt x="1118891" y="3568331"/>
                  </a:cubicBezTo>
                  <a:cubicBezTo>
                    <a:pt x="1180628" y="3594888"/>
                    <a:pt x="1237753" y="3586304"/>
                    <a:pt x="1295961" y="3584709"/>
                  </a:cubicBezTo>
                  <a:lnTo>
                    <a:pt x="1308070" y="3585183"/>
                  </a:lnTo>
                  <a:lnTo>
                    <a:pt x="1325263" y="3705453"/>
                  </a:lnTo>
                  <a:cubicBezTo>
                    <a:pt x="1328254" y="3727679"/>
                    <a:pt x="1331526" y="3749922"/>
                    <a:pt x="1334107" y="3772268"/>
                  </a:cubicBezTo>
                  <a:lnTo>
                    <a:pt x="1338203" y="3831076"/>
                  </a:lnTo>
                  <a:lnTo>
                    <a:pt x="1338805" y="3839709"/>
                  </a:lnTo>
                  <a:cubicBezTo>
                    <a:pt x="1339996" y="3932341"/>
                    <a:pt x="1336568" y="4025809"/>
                    <a:pt x="1335635" y="4118635"/>
                  </a:cubicBezTo>
                  <a:cubicBezTo>
                    <a:pt x="1335202" y="4148976"/>
                    <a:pt x="1338805" y="4178868"/>
                    <a:pt x="1337171" y="4209403"/>
                  </a:cubicBezTo>
                  <a:cubicBezTo>
                    <a:pt x="1335445" y="4242449"/>
                    <a:pt x="1327565" y="4276129"/>
                    <a:pt x="1325840" y="4309174"/>
                  </a:cubicBezTo>
                  <a:cubicBezTo>
                    <a:pt x="1322853" y="4364122"/>
                    <a:pt x="1323899" y="4418621"/>
                    <a:pt x="1321122" y="4473630"/>
                  </a:cubicBezTo>
                  <a:cubicBezTo>
                    <a:pt x="1315632" y="4579723"/>
                    <a:pt x="1309019" y="4685750"/>
                    <a:pt x="1302196" y="4791709"/>
                  </a:cubicBezTo>
                  <a:cubicBezTo>
                    <a:pt x="1300696" y="4814383"/>
                    <a:pt x="1294244" y="4837504"/>
                    <a:pt x="1293239" y="4860048"/>
                  </a:cubicBezTo>
                  <a:cubicBezTo>
                    <a:pt x="1290785" y="4919957"/>
                    <a:pt x="1289660" y="4979994"/>
                    <a:pt x="1288829" y="5039837"/>
                  </a:cubicBezTo>
                  <a:cubicBezTo>
                    <a:pt x="1288401" y="5076103"/>
                    <a:pt x="1290512" y="5112310"/>
                    <a:pt x="1289584" y="5148703"/>
                  </a:cubicBezTo>
                  <a:cubicBezTo>
                    <a:pt x="1288845" y="5177820"/>
                    <a:pt x="1286193" y="5207193"/>
                    <a:pt x="1282205" y="5236435"/>
                  </a:cubicBezTo>
                  <a:cubicBezTo>
                    <a:pt x="1278784" y="5261619"/>
                    <a:pt x="1270649" y="5286477"/>
                    <a:pt x="1268145" y="5311662"/>
                  </a:cubicBezTo>
                  <a:cubicBezTo>
                    <a:pt x="1261308" y="5379812"/>
                    <a:pt x="1256387" y="5447703"/>
                    <a:pt x="1250547" y="5515595"/>
                  </a:cubicBezTo>
                  <a:cubicBezTo>
                    <a:pt x="1248113" y="5542776"/>
                    <a:pt x="1244054" y="5570023"/>
                    <a:pt x="1243323" y="5596885"/>
                  </a:cubicBezTo>
                  <a:cubicBezTo>
                    <a:pt x="1241082" y="5668709"/>
                    <a:pt x="1241668" y="5740276"/>
                    <a:pt x="1238303" y="5812036"/>
                  </a:cubicBezTo>
                  <a:cubicBezTo>
                    <a:pt x="1235508" y="5871554"/>
                    <a:pt x="1228259" y="5931392"/>
                    <a:pt x="1223551" y="5991171"/>
                  </a:cubicBezTo>
                  <a:cubicBezTo>
                    <a:pt x="1221675" y="6016549"/>
                    <a:pt x="1222415" y="6041609"/>
                    <a:pt x="1219699" y="6066726"/>
                  </a:cubicBezTo>
                  <a:cubicBezTo>
                    <a:pt x="1213776" y="6123024"/>
                    <a:pt x="1205938" y="6179576"/>
                    <a:pt x="1199935" y="6236130"/>
                  </a:cubicBezTo>
                  <a:cubicBezTo>
                    <a:pt x="1196614" y="6268403"/>
                    <a:pt x="1198425" y="6301127"/>
                    <a:pt x="1192857" y="6333267"/>
                  </a:cubicBezTo>
                  <a:cubicBezTo>
                    <a:pt x="1179603" y="6409590"/>
                    <a:pt x="1163470" y="6485591"/>
                    <a:pt x="1148174" y="6561849"/>
                  </a:cubicBezTo>
                  <a:cubicBezTo>
                    <a:pt x="1132370" y="6640486"/>
                    <a:pt x="1117066" y="6719000"/>
                    <a:pt x="1100424" y="6797385"/>
                  </a:cubicBezTo>
                  <a:lnTo>
                    <a:pt x="1085621" y="6858000"/>
                  </a:lnTo>
                  <a:lnTo>
                    <a:pt x="932341" y="6858000"/>
                  </a:lnTo>
                  <a:lnTo>
                    <a:pt x="944496" y="6829656"/>
                  </a:lnTo>
                  <a:cubicBezTo>
                    <a:pt x="964836" y="6776399"/>
                    <a:pt x="953622" y="6744439"/>
                    <a:pt x="913239" y="6720119"/>
                  </a:cubicBezTo>
                  <a:cubicBezTo>
                    <a:pt x="890880" y="6706443"/>
                    <a:pt x="866986" y="6690318"/>
                    <a:pt x="870682" y="6655346"/>
                  </a:cubicBezTo>
                  <a:cubicBezTo>
                    <a:pt x="876846" y="6598274"/>
                    <a:pt x="889503" y="6540954"/>
                    <a:pt x="846442" y="6498594"/>
                  </a:cubicBezTo>
                  <a:cubicBezTo>
                    <a:pt x="862273" y="6487399"/>
                    <a:pt x="871751" y="6480449"/>
                    <a:pt x="881150" y="6473756"/>
                  </a:cubicBezTo>
                  <a:cubicBezTo>
                    <a:pt x="907245" y="6455292"/>
                    <a:pt x="930705" y="6407516"/>
                    <a:pt x="922470" y="6377035"/>
                  </a:cubicBezTo>
                  <a:cubicBezTo>
                    <a:pt x="910652" y="6332192"/>
                    <a:pt x="925705" y="6299028"/>
                    <a:pt x="955039" y="6268585"/>
                  </a:cubicBezTo>
                  <a:cubicBezTo>
                    <a:pt x="1003777" y="6217606"/>
                    <a:pt x="1017630" y="6148240"/>
                    <a:pt x="1024350" y="6083443"/>
                  </a:cubicBezTo>
                  <a:cubicBezTo>
                    <a:pt x="1029590" y="6034553"/>
                    <a:pt x="1028255" y="5980246"/>
                    <a:pt x="999696" y="5938416"/>
                  </a:cubicBezTo>
                  <a:cubicBezTo>
                    <a:pt x="990505" y="5925141"/>
                    <a:pt x="991039" y="5901884"/>
                    <a:pt x="988342" y="5882426"/>
                  </a:cubicBezTo>
                  <a:cubicBezTo>
                    <a:pt x="986229" y="5866254"/>
                    <a:pt x="984774" y="5849442"/>
                    <a:pt x="985444" y="5832438"/>
                  </a:cubicBezTo>
                  <a:cubicBezTo>
                    <a:pt x="986010" y="5814273"/>
                    <a:pt x="985042" y="5793656"/>
                    <a:pt x="992016" y="5777751"/>
                  </a:cubicBezTo>
                  <a:cubicBezTo>
                    <a:pt x="1012886" y="5729456"/>
                    <a:pt x="1014467" y="5686488"/>
                    <a:pt x="995028" y="5641832"/>
                  </a:cubicBezTo>
                  <a:cubicBezTo>
                    <a:pt x="984984" y="5618696"/>
                    <a:pt x="974301" y="5585771"/>
                    <a:pt x="981247" y="5562522"/>
                  </a:cubicBezTo>
                  <a:cubicBezTo>
                    <a:pt x="998041" y="5505913"/>
                    <a:pt x="997454" y="5454379"/>
                    <a:pt x="995131" y="5398075"/>
                  </a:cubicBezTo>
                  <a:cubicBezTo>
                    <a:pt x="993724" y="5361807"/>
                    <a:pt x="997229" y="5322258"/>
                    <a:pt x="997379" y="5283928"/>
                  </a:cubicBezTo>
                  <a:cubicBezTo>
                    <a:pt x="997473" y="5239095"/>
                    <a:pt x="1006631" y="5193105"/>
                    <a:pt x="979617" y="5157396"/>
                  </a:cubicBezTo>
                  <a:cubicBezTo>
                    <a:pt x="976728" y="5153402"/>
                    <a:pt x="978724" y="5144705"/>
                    <a:pt x="976441" y="5139485"/>
                  </a:cubicBezTo>
                  <a:cubicBezTo>
                    <a:pt x="969619" y="5122991"/>
                    <a:pt x="964828" y="5102888"/>
                    <a:pt x="953793" y="5091862"/>
                  </a:cubicBezTo>
                  <a:cubicBezTo>
                    <a:pt x="921506" y="5059884"/>
                    <a:pt x="886609" y="5031900"/>
                    <a:pt x="853056" y="5001787"/>
                  </a:cubicBezTo>
                  <a:cubicBezTo>
                    <a:pt x="845882" y="4995337"/>
                    <a:pt x="836325" y="4988437"/>
                    <a:pt x="833979" y="4978966"/>
                  </a:cubicBezTo>
                  <a:cubicBezTo>
                    <a:pt x="820602" y="4924328"/>
                    <a:pt x="808509" y="4869239"/>
                    <a:pt x="796995" y="4813768"/>
                  </a:cubicBezTo>
                  <a:cubicBezTo>
                    <a:pt x="792418" y="4791474"/>
                    <a:pt x="803209" y="4777314"/>
                    <a:pt x="820590" y="4764057"/>
                  </a:cubicBezTo>
                  <a:cubicBezTo>
                    <a:pt x="837188" y="4751123"/>
                    <a:pt x="855398" y="4734452"/>
                    <a:pt x="864688" y="4714752"/>
                  </a:cubicBezTo>
                  <a:cubicBezTo>
                    <a:pt x="883062" y="4675275"/>
                    <a:pt x="897521" y="4632902"/>
                    <a:pt x="910485" y="4590911"/>
                  </a:cubicBezTo>
                  <a:cubicBezTo>
                    <a:pt x="915338" y="4575199"/>
                    <a:pt x="912978" y="4556131"/>
                    <a:pt x="911445" y="4539571"/>
                  </a:cubicBezTo>
                  <a:cubicBezTo>
                    <a:pt x="908527" y="4508200"/>
                    <a:pt x="900999" y="4477659"/>
                    <a:pt x="900285" y="4445837"/>
                  </a:cubicBezTo>
                  <a:cubicBezTo>
                    <a:pt x="899539" y="4408923"/>
                    <a:pt x="887958" y="4383340"/>
                    <a:pt x="863237" y="4364703"/>
                  </a:cubicBezTo>
                  <a:cubicBezTo>
                    <a:pt x="826431" y="4336971"/>
                    <a:pt x="808536" y="4292507"/>
                    <a:pt x="798070" y="4243284"/>
                  </a:cubicBezTo>
                  <a:cubicBezTo>
                    <a:pt x="784617" y="4180721"/>
                    <a:pt x="805728" y="4117545"/>
                    <a:pt x="817097" y="4054750"/>
                  </a:cubicBezTo>
                  <a:cubicBezTo>
                    <a:pt x="821537" y="4030724"/>
                    <a:pt x="826632" y="4006057"/>
                    <a:pt x="826251" y="3982801"/>
                  </a:cubicBezTo>
                  <a:cubicBezTo>
                    <a:pt x="825347" y="3916709"/>
                    <a:pt x="825150" y="3850833"/>
                    <a:pt x="836848" y="3784939"/>
                  </a:cubicBezTo>
                  <a:lnTo>
                    <a:pt x="841285" y="3766755"/>
                  </a:lnTo>
                  <a:lnTo>
                    <a:pt x="841284" y="3766755"/>
                  </a:lnTo>
                  <a:lnTo>
                    <a:pt x="852925" y="3719034"/>
                  </a:lnTo>
                  <a:cubicBezTo>
                    <a:pt x="855152" y="3711822"/>
                    <a:pt x="856753" y="3704413"/>
                    <a:pt x="857932" y="3696880"/>
                  </a:cubicBezTo>
                  <a:cubicBezTo>
                    <a:pt x="868683" y="3631632"/>
                    <a:pt x="885300" y="3565939"/>
                    <a:pt x="853534" y="3507036"/>
                  </a:cubicBezTo>
                  <a:cubicBezTo>
                    <a:pt x="850623" y="3501622"/>
                    <a:pt x="849992" y="3494020"/>
                    <a:pt x="850226" y="3485839"/>
                  </a:cubicBezTo>
                  <a:close/>
                  <a:moveTo>
                    <a:pt x="0" y="0"/>
                  </a:moveTo>
                  <a:lnTo>
                    <a:pt x="455609" y="0"/>
                  </a:lnTo>
                  <a:lnTo>
                    <a:pt x="459171" y="72395"/>
                  </a:lnTo>
                  <a:cubicBezTo>
                    <a:pt x="459671" y="92301"/>
                    <a:pt x="456894" y="113171"/>
                    <a:pt x="460041" y="131917"/>
                  </a:cubicBezTo>
                  <a:cubicBezTo>
                    <a:pt x="474213" y="218122"/>
                    <a:pt x="492031" y="302910"/>
                    <a:pt x="504421" y="389691"/>
                  </a:cubicBezTo>
                  <a:cubicBezTo>
                    <a:pt x="517349" y="479177"/>
                    <a:pt x="539516" y="562489"/>
                    <a:pt x="582097" y="634609"/>
                  </a:cubicBezTo>
                  <a:cubicBezTo>
                    <a:pt x="621686" y="701573"/>
                    <a:pt x="662589" y="767248"/>
                    <a:pt x="702468" y="834019"/>
                  </a:cubicBezTo>
                  <a:cubicBezTo>
                    <a:pt x="712587" y="850968"/>
                    <a:pt x="725536" y="867665"/>
                    <a:pt x="729203" y="887701"/>
                  </a:cubicBezTo>
                  <a:cubicBezTo>
                    <a:pt x="736973" y="929321"/>
                    <a:pt x="740155" y="973193"/>
                    <a:pt x="743787" y="1016355"/>
                  </a:cubicBezTo>
                  <a:cubicBezTo>
                    <a:pt x="746786" y="1053398"/>
                    <a:pt x="745800" y="1091467"/>
                    <a:pt x="750083" y="1128060"/>
                  </a:cubicBezTo>
                  <a:cubicBezTo>
                    <a:pt x="753428" y="1157309"/>
                    <a:pt x="762038" y="1185083"/>
                    <a:pt x="768866" y="1213431"/>
                  </a:cubicBezTo>
                  <a:cubicBezTo>
                    <a:pt x="774767" y="1238107"/>
                    <a:pt x="778357" y="1264327"/>
                    <a:pt x="787802" y="1286432"/>
                  </a:cubicBezTo>
                  <a:cubicBezTo>
                    <a:pt x="810582" y="1340304"/>
                    <a:pt x="832653" y="1394242"/>
                    <a:pt x="842837" y="1455511"/>
                  </a:cubicBezTo>
                  <a:cubicBezTo>
                    <a:pt x="853049" y="1515944"/>
                    <a:pt x="867276" y="1574511"/>
                    <a:pt x="877988" y="1634814"/>
                  </a:cubicBezTo>
                  <a:cubicBezTo>
                    <a:pt x="888390" y="1693895"/>
                    <a:pt x="902813" y="1748857"/>
                    <a:pt x="941063" y="1789731"/>
                  </a:cubicBezTo>
                  <a:cubicBezTo>
                    <a:pt x="957906" y="1807908"/>
                    <a:pt x="975122" y="1831564"/>
                    <a:pt x="980124" y="1857657"/>
                  </a:cubicBezTo>
                  <a:cubicBezTo>
                    <a:pt x="987207" y="1894833"/>
                    <a:pt x="980788" y="1937150"/>
                    <a:pt x="984484" y="1976384"/>
                  </a:cubicBezTo>
                  <a:cubicBezTo>
                    <a:pt x="988781" y="2022576"/>
                    <a:pt x="988793" y="2074493"/>
                    <a:pt x="1007189" y="2110650"/>
                  </a:cubicBezTo>
                  <a:cubicBezTo>
                    <a:pt x="1023612" y="2142809"/>
                    <a:pt x="1034723" y="2173610"/>
                    <a:pt x="1039893" y="2211041"/>
                  </a:cubicBezTo>
                  <a:cubicBezTo>
                    <a:pt x="1043484" y="2237261"/>
                    <a:pt x="1057690" y="2260269"/>
                    <a:pt x="1059162" y="2286682"/>
                  </a:cubicBezTo>
                  <a:cubicBezTo>
                    <a:pt x="1061252" y="2321469"/>
                    <a:pt x="1060754" y="2355740"/>
                    <a:pt x="1070522" y="2388667"/>
                  </a:cubicBezTo>
                  <a:cubicBezTo>
                    <a:pt x="1080600" y="2422815"/>
                    <a:pt x="1085513" y="2459602"/>
                    <a:pt x="1093939" y="2494653"/>
                  </a:cubicBezTo>
                  <a:cubicBezTo>
                    <a:pt x="1098500" y="2513273"/>
                    <a:pt x="1106866" y="2529964"/>
                    <a:pt x="1112007" y="2548197"/>
                  </a:cubicBezTo>
                  <a:cubicBezTo>
                    <a:pt x="1121409" y="2581573"/>
                    <a:pt x="1130232" y="2615336"/>
                    <a:pt x="1138346" y="2649163"/>
                  </a:cubicBezTo>
                  <a:cubicBezTo>
                    <a:pt x="1146465" y="2682988"/>
                    <a:pt x="1157699" y="2716368"/>
                    <a:pt x="1160337" y="2751608"/>
                  </a:cubicBezTo>
                  <a:cubicBezTo>
                    <a:pt x="1164714" y="2811646"/>
                    <a:pt x="1159211" y="2873999"/>
                    <a:pt x="1165737" y="2933012"/>
                  </a:cubicBezTo>
                  <a:cubicBezTo>
                    <a:pt x="1172445" y="2992925"/>
                    <a:pt x="1185964" y="3051556"/>
                    <a:pt x="1202029" y="3107873"/>
                  </a:cubicBezTo>
                  <a:cubicBezTo>
                    <a:pt x="1214635" y="3152396"/>
                    <a:pt x="1227749" y="3194534"/>
                    <a:pt x="1225692" y="3244974"/>
                  </a:cubicBezTo>
                  <a:cubicBezTo>
                    <a:pt x="1224565" y="3273123"/>
                    <a:pt x="1231196" y="3305079"/>
                    <a:pt x="1243916" y="3326221"/>
                  </a:cubicBezTo>
                  <a:cubicBezTo>
                    <a:pt x="1271701" y="3372044"/>
                    <a:pt x="1285247" y="3423911"/>
                    <a:pt x="1293067" y="3480219"/>
                  </a:cubicBezTo>
                  <a:lnTo>
                    <a:pt x="1308071" y="3585182"/>
                  </a:lnTo>
                  <a:lnTo>
                    <a:pt x="1295962" y="3584708"/>
                  </a:lnTo>
                  <a:cubicBezTo>
                    <a:pt x="1237754" y="3586303"/>
                    <a:pt x="1180629" y="3594888"/>
                    <a:pt x="1118893" y="3568330"/>
                  </a:cubicBezTo>
                  <a:cubicBezTo>
                    <a:pt x="1113435" y="3565936"/>
                    <a:pt x="1102517" y="3567964"/>
                    <a:pt x="1094179" y="3567566"/>
                  </a:cubicBezTo>
                  <a:cubicBezTo>
                    <a:pt x="1027548" y="3564029"/>
                    <a:pt x="967064" y="3547281"/>
                    <a:pt x="922719" y="3516472"/>
                  </a:cubicBezTo>
                  <a:cubicBezTo>
                    <a:pt x="908178" y="3506414"/>
                    <a:pt x="892942" y="3497984"/>
                    <a:pt x="877028" y="3490955"/>
                  </a:cubicBezTo>
                  <a:lnTo>
                    <a:pt x="850533" y="3481837"/>
                  </a:lnTo>
                  <a:lnTo>
                    <a:pt x="852113" y="3461170"/>
                  </a:lnTo>
                  <a:cubicBezTo>
                    <a:pt x="854391" y="3434500"/>
                    <a:pt x="848474" y="3414331"/>
                    <a:pt x="831383" y="3399179"/>
                  </a:cubicBezTo>
                  <a:cubicBezTo>
                    <a:pt x="801767" y="3373388"/>
                    <a:pt x="773654" y="3344957"/>
                    <a:pt x="743141" y="3320580"/>
                  </a:cubicBezTo>
                  <a:cubicBezTo>
                    <a:pt x="722236" y="3303685"/>
                    <a:pt x="714543" y="3281842"/>
                    <a:pt x="713221" y="3251241"/>
                  </a:cubicBezTo>
                  <a:cubicBezTo>
                    <a:pt x="712555" y="3234106"/>
                    <a:pt x="704768" y="3217029"/>
                    <a:pt x="697098" y="3202528"/>
                  </a:cubicBezTo>
                  <a:cubicBezTo>
                    <a:pt x="687845" y="3184997"/>
                    <a:pt x="672212" y="3172554"/>
                    <a:pt x="664820" y="3154190"/>
                  </a:cubicBezTo>
                  <a:cubicBezTo>
                    <a:pt x="646169" y="3109209"/>
                    <a:pt x="616744" y="3087991"/>
                    <a:pt x="572501" y="3087312"/>
                  </a:cubicBezTo>
                  <a:cubicBezTo>
                    <a:pt x="533259" y="3086763"/>
                    <a:pt x="493731" y="3044085"/>
                    <a:pt x="497703" y="3005243"/>
                  </a:cubicBezTo>
                  <a:cubicBezTo>
                    <a:pt x="502030" y="2962279"/>
                    <a:pt x="490540" y="2928257"/>
                    <a:pt x="476984" y="2892751"/>
                  </a:cubicBezTo>
                  <a:cubicBezTo>
                    <a:pt x="469363" y="2872905"/>
                    <a:pt x="465404" y="2847135"/>
                    <a:pt x="468947" y="2824527"/>
                  </a:cubicBezTo>
                  <a:cubicBezTo>
                    <a:pt x="482188" y="2738605"/>
                    <a:pt x="520979" y="2665650"/>
                    <a:pt x="569138" y="2595026"/>
                  </a:cubicBezTo>
                  <a:cubicBezTo>
                    <a:pt x="600577" y="2548865"/>
                    <a:pt x="622260" y="2493483"/>
                    <a:pt x="645397" y="2440808"/>
                  </a:cubicBezTo>
                  <a:cubicBezTo>
                    <a:pt x="652529" y="2424387"/>
                    <a:pt x="655029" y="2401457"/>
                    <a:pt x="651820" y="2384384"/>
                  </a:cubicBezTo>
                  <a:cubicBezTo>
                    <a:pt x="640949" y="2324596"/>
                    <a:pt x="629163" y="2264805"/>
                    <a:pt x="612994" y="2207332"/>
                  </a:cubicBezTo>
                  <a:cubicBezTo>
                    <a:pt x="597678" y="2153787"/>
                    <a:pt x="601053" y="2099808"/>
                    <a:pt x="620894" y="2046679"/>
                  </a:cubicBezTo>
                  <a:cubicBezTo>
                    <a:pt x="635367" y="2007977"/>
                    <a:pt x="641110" y="1970814"/>
                    <a:pt x="644614" y="1931265"/>
                  </a:cubicBezTo>
                  <a:cubicBezTo>
                    <a:pt x="647465" y="1898285"/>
                    <a:pt x="653360" y="1862859"/>
                    <a:pt x="665994" y="1832337"/>
                  </a:cubicBezTo>
                  <a:cubicBezTo>
                    <a:pt x="683779" y="1789578"/>
                    <a:pt x="688928" y="1751381"/>
                    <a:pt x="678276" y="1709437"/>
                  </a:cubicBezTo>
                  <a:cubicBezTo>
                    <a:pt x="672576" y="1687079"/>
                    <a:pt x="673987" y="1660990"/>
                    <a:pt x="672955" y="1636123"/>
                  </a:cubicBezTo>
                  <a:cubicBezTo>
                    <a:pt x="671272" y="1597795"/>
                    <a:pt x="671867" y="1558758"/>
                    <a:pt x="668480" y="1520749"/>
                  </a:cubicBezTo>
                  <a:cubicBezTo>
                    <a:pt x="665050" y="1479903"/>
                    <a:pt x="655019" y="1440408"/>
                    <a:pt x="653920" y="1399437"/>
                  </a:cubicBezTo>
                  <a:cubicBezTo>
                    <a:pt x="652652" y="1355309"/>
                    <a:pt x="639893" y="1323154"/>
                    <a:pt x="612686" y="1296979"/>
                  </a:cubicBezTo>
                  <a:cubicBezTo>
                    <a:pt x="595576" y="1280408"/>
                    <a:pt x="578401" y="1259588"/>
                    <a:pt x="570220" y="1235618"/>
                  </a:cubicBezTo>
                  <a:cubicBezTo>
                    <a:pt x="553631" y="1186194"/>
                    <a:pt x="545669" y="1131821"/>
                    <a:pt x="529736" y="1081752"/>
                  </a:cubicBezTo>
                  <a:cubicBezTo>
                    <a:pt x="507466" y="1011390"/>
                    <a:pt x="481332" y="944631"/>
                    <a:pt x="414305" y="918292"/>
                  </a:cubicBezTo>
                  <a:cubicBezTo>
                    <a:pt x="377314" y="903769"/>
                    <a:pt x="368843" y="874065"/>
                    <a:pt x="373924" y="825689"/>
                  </a:cubicBezTo>
                  <a:cubicBezTo>
                    <a:pt x="375689" y="809590"/>
                    <a:pt x="376722" y="786203"/>
                    <a:pt x="368949" y="778726"/>
                  </a:cubicBezTo>
                  <a:cubicBezTo>
                    <a:pt x="345838" y="756354"/>
                    <a:pt x="349308" y="725824"/>
                    <a:pt x="347020" y="694643"/>
                  </a:cubicBezTo>
                  <a:cubicBezTo>
                    <a:pt x="345704" y="675894"/>
                    <a:pt x="339306" y="651346"/>
                    <a:pt x="327478" y="642898"/>
                  </a:cubicBezTo>
                  <a:cubicBezTo>
                    <a:pt x="279698" y="608395"/>
                    <a:pt x="263590" y="549247"/>
                    <a:pt x="243468" y="491960"/>
                  </a:cubicBezTo>
                  <a:cubicBezTo>
                    <a:pt x="237433" y="475142"/>
                    <a:pt x="230250" y="456843"/>
                    <a:pt x="218930" y="446010"/>
                  </a:cubicBezTo>
                  <a:cubicBezTo>
                    <a:pt x="194433" y="422927"/>
                    <a:pt x="180036" y="395344"/>
                    <a:pt x="180614" y="354892"/>
                  </a:cubicBezTo>
                  <a:cubicBezTo>
                    <a:pt x="180923" y="342010"/>
                    <a:pt x="176523" y="328798"/>
                    <a:pt x="171988" y="317521"/>
                  </a:cubicBezTo>
                  <a:cubicBezTo>
                    <a:pt x="162052" y="293291"/>
                    <a:pt x="148442" y="271315"/>
                    <a:pt x="139875" y="246378"/>
                  </a:cubicBezTo>
                  <a:cubicBezTo>
                    <a:pt x="117577" y="182780"/>
                    <a:pt x="95749" y="119890"/>
                    <a:pt x="51499" y="73211"/>
                  </a:cubicBezTo>
                  <a:cubicBezTo>
                    <a:pt x="40691" y="61834"/>
                    <a:pt x="29467" y="49763"/>
                    <a:pt x="19690" y="36621"/>
                  </a:cubicBezTo>
                  <a:close/>
                </a:path>
              </a:pathLst>
            </a:custGeom>
            <a:blipFill dpi="0" rotWithShape="1">
              <a:blip r:embed="rId3">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Tree>
    <p:extLst>
      <p:ext uri="{BB962C8B-B14F-4D97-AF65-F5344CB8AC3E}">
        <p14:creationId xmlns:p14="http://schemas.microsoft.com/office/powerpoint/2010/main" val="3548584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59CB3-AE51-FAF1-C417-EAC08E1A9AFC}"/>
              </a:ext>
            </a:extLst>
          </p:cNvPr>
          <p:cNvSpPr>
            <a:spLocks noGrp="1"/>
          </p:cNvSpPr>
          <p:nvPr>
            <p:ph type="title"/>
          </p:nvPr>
        </p:nvSpPr>
        <p:spPr/>
        <p:txBody>
          <a:bodyPr/>
          <a:lstStyle/>
          <a:p>
            <a:r>
              <a:rPr lang="en-US" dirty="0"/>
              <a:t>Objectives of today’s class</a:t>
            </a:r>
          </a:p>
        </p:txBody>
      </p:sp>
      <p:sp>
        <p:nvSpPr>
          <p:cNvPr id="3" name="Content Placeholder 2">
            <a:extLst>
              <a:ext uri="{FF2B5EF4-FFF2-40B4-BE49-F238E27FC236}">
                <a16:creationId xmlns:a16="http://schemas.microsoft.com/office/drawing/2014/main" id="{F77577E5-95C1-3669-20B8-FD6BCFC91A5E}"/>
              </a:ext>
            </a:extLst>
          </p:cNvPr>
          <p:cNvSpPr>
            <a:spLocks noGrp="1"/>
          </p:cNvSpPr>
          <p:nvPr>
            <p:ph idx="1"/>
          </p:nvPr>
        </p:nvSpPr>
        <p:spPr/>
        <p:txBody>
          <a:bodyPr>
            <a:normAutofit/>
          </a:bodyPr>
          <a:lstStyle/>
          <a:p>
            <a:pPr algn="l"/>
            <a:r>
              <a:rPr lang="en-GB" sz="1800" b="0" i="0" u="none" strike="noStrike" dirty="0">
                <a:solidFill>
                  <a:srgbClr val="000000"/>
                </a:solidFill>
                <a:effectLst/>
                <a:latin typeface="inherit"/>
              </a:rPr>
              <a:t>Build on Butler’s dismantling of the discursive production of gender</a:t>
            </a:r>
          </a:p>
          <a:p>
            <a:pPr algn="l"/>
            <a:r>
              <a:rPr lang="en-GB" sz="1800" dirty="0">
                <a:solidFill>
                  <a:srgbClr val="000000"/>
                </a:solidFill>
                <a:latin typeface="inherit"/>
              </a:rPr>
              <a:t>Study ‘Critically Queer’ – the final chapter in </a:t>
            </a:r>
            <a:r>
              <a:rPr lang="en-GB" sz="1800" i="1" dirty="0">
                <a:solidFill>
                  <a:srgbClr val="000000"/>
                </a:solidFill>
                <a:latin typeface="inherit"/>
              </a:rPr>
              <a:t>Bodies that matter </a:t>
            </a:r>
            <a:r>
              <a:rPr lang="en-GB" sz="1800" dirty="0">
                <a:solidFill>
                  <a:srgbClr val="000000"/>
                </a:solidFill>
                <a:latin typeface="inherit"/>
              </a:rPr>
              <a:t>(1994)</a:t>
            </a:r>
            <a:endParaRPr lang="en-GB" sz="1800" b="0" i="0" u="none" strike="noStrike" dirty="0">
              <a:solidFill>
                <a:srgbClr val="000000"/>
              </a:solidFill>
              <a:effectLst/>
              <a:latin typeface="inherit"/>
            </a:endParaRPr>
          </a:p>
          <a:p>
            <a:pPr algn="l"/>
            <a:r>
              <a:rPr lang="en-GB" sz="1800" dirty="0">
                <a:solidFill>
                  <a:srgbClr val="000000"/>
                </a:solidFill>
                <a:latin typeface="inherit"/>
              </a:rPr>
              <a:t>Establish several different definitions of ‘queer’</a:t>
            </a:r>
            <a:endParaRPr lang="en-GB" sz="1800" b="0" i="0" u="none" strike="noStrike" dirty="0">
              <a:solidFill>
                <a:srgbClr val="000000"/>
              </a:solidFill>
              <a:effectLst/>
              <a:latin typeface="inherit"/>
            </a:endParaRPr>
          </a:p>
          <a:p>
            <a:pPr algn="l"/>
            <a:r>
              <a:rPr lang="en-GB" sz="1800" dirty="0">
                <a:solidFill>
                  <a:srgbClr val="000000"/>
                </a:solidFill>
                <a:latin typeface="inherit"/>
              </a:rPr>
              <a:t>Explore Sedgwick’s argument that monolithic understandings of sexuality seek to disrupt the presumption that sexual identities are static and pinned to a fixed category</a:t>
            </a:r>
          </a:p>
          <a:p>
            <a:pPr algn="l"/>
            <a:r>
              <a:rPr lang="en-GB" sz="1800" dirty="0">
                <a:solidFill>
                  <a:srgbClr val="000000"/>
                </a:solidFill>
                <a:latin typeface="inherit"/>
              </a:rPr>
              <a:t>Map the relationship between Gay and Lesbian studies and queer studies</a:t>
            </a:r>
          </a:p>
          <a:p>
            <a:pPr algn="l"/>
            <a:r>
              <a:rPr lang="en-GB" sz="1800" b="0" i="0" u="none" strike="noStrike" dirty="0">
                <a:solidFill>
                  <a:srgbClr val="000000"/>
                </a:solidFill>
                <a:effectLst/>
                <a:latin typeface="inherit"/>
              </a:rPr>
              <a:t>Consider the ethical responsibility of Queer thought faced with a public health crisis and with a rise in hate crime </a:t>
            </a:r>
          </a:p>
          <a:p>
            <a:pPr algn="l"/>
            <a:r>
              <a:rPr lang="en-GB" sz="1800" b="0" i="0" u="none" strike="noStrike" dirty="0">
                <a:solidFill>
                  <a:srgbClr val="000000"/>
                </a:solidFill>
                <a:effectLst/>
                <a:latin typeface="inherit"/>
              </a:rPr>
              <a:t>Understand how to collapse what Sedgwick calls the ‘</a:t>
            </a:r>
            <a:r>
              <a:rPr lang="en-GB" sz="1800" b="0" i="0" u="none" strike="noStrike" dirty="0" err="1">
                <a:solidFill>
                  <a:srgbClr val="000000"/>
                </a:solidFill>
                <a:effectLst/>
                <a:latin typeface="inherit"/>
              </a:rPr>
              <a:t>unamity</a:t>
            </a:r>
            <a:r>
              <a:rPr lang="en-GB" sz="1800" b="0" i="0" u="none" strike="noStrike" dirty="0">
                <a:solidFill>
                  <a:srgbClr val="000000"/>
                </a:solidFill>
                <a:effectLst/>
                <a:latin typeface="inherit"/>
              </a:rPr>
              <a:t> of identity’ (1993: 6).</a:t>
            </a:r>
          </a:p>
        </p:txBody>
      </p:sp>
    </p:spTree>
    <p:extLst>
      <p:ext uri="{BB962C8B-B14F-4D97-AF65-F5344CB8AC3E}">
        <p14:creationId xmlns:p14="http://schemas.microsoft.com/office/powerpoint/2010/main" val="2191471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9CAB3-1E50-D6E7-3408-7CFB11082596}"/>
              </a:ext>
            </a:extLst>
          </p:cNvPr>
          <p:cNvSpPr>
            <a:spLocks noGrp="1"/>
          </p:cNvSpPr>
          <p:nvPr>
            <p:ph type="title"/>
          </p:nvPr>
        </p:nvSpPr>
        <p:spPr/>
        <p:txBody>
          <a:bodyPr/>
          <a:lstStyle/>
          <a:p>
            <a:r>
              <a:rPr lang="en-US" dirty="0"/>
              <a:t>Lisa Downing: Genealogy</a:t>
            </a:r>
          </a:p>
        </p:txBody>
      </p:sp>
      <p:sp>
        <p:nvSpPr>
          <p:cNvPr id="3" name="Content Placeholder 2">
            <a:extLst>
              <a:ext uri="{FF2B5EF4-FFF2-40B4-BE49-F238E27FC236}">
                <a16:creationId xmlns:a16="http://schemas.microsoft.com/office/drawing/2014/main" id="{04B5E3FC-6080-02D2-E7FF-F03FA5C4B065}"/>
              </a:ext>
            </a:extLst>
          </p:cNvPr>
          <p:cNvSpPr>
            <a:spLocks noGrp="1"/>
          </p:cNvSpPr>
          <p:nvPr>
            <p:ph idx="1"/>
          </p:nvPr>
        </p:nvSpPr>
        <p:spPr/>
        <p:txBody>
          <a:bodyPr>
            <a:normAutofit fontScale="92500" lnSpcReduction="20000"/>
          </a:bodyPr>
          <a:lstStyle/>
          <a:p>
            <a:r>
              <a:rPr lang="en-US" dirty="0"/>
              <a:t>The most politically acute sort of historical method is one that pays attention to </a:t>
            </a:r>
            <a:r>
              <a:rPr lang="en-US" dirty="0">
                <a:highlight>
                  <a:srgbClr val="FFFF00"/>
                </a:highlight>
              </a:rPr>
              <a:t>structures of thought </a:t>
            </a:r>
            <a:r>
              <a:rPr lang="en-US" dirty="0"/>
              <a:t>(both hegemonic and dissident) and the ways in </a:t>
            </a:r>
            <a:r>
              <a:rPr lang="en-US" dirty="0">
                <a:highlight>
                  <a:srgbClr val="FFFF00"/>
                </a:highlight>
              </a:rPr>
              <a:t>which power is always implicated in them. </a:t>
            </a:r>
            <a:r>
              <a:rPr lang="en-US" dirty="0"/>
              <a:t>The term Foucault uses to describe this is genealogy (Foucault, 1971). This term he borrows from Nietzsche, who famously applied it to the alleged universal of morality (Nietzsche, 1887). Foucault, on the other hand, used it to </a:t>
            </a:r>
            <a:r>
              <a:rPr lang="en-US" dirty="0">
                <a:highlight>
                  <a:srgbClr val="FFFF00"/>
                </a:highlight>
              </a:rPr>
              <a:t>reconceptualize sexuality as a field of power and knowledge rather than as an ahistorical and natural given </a:t>
            </a:r>
            <a:r>
              <a:rPr lang="en-US" dirty="0"/>
              <a:t>(Foucault, 1976). Like Nietzsche, Foucault explains the truth content of ideas from an ideological rather than a metaphysical perspective. That is to say that </a:t>
            </a:r>
            <a:r>
              <a:rPr lang="en-US" dirty="0">
                <a:highlight>
                  <a:srgbClr val="FFFF00"/>
                </a:highlight>
              </a:rPr>
              <a:t>concepts that often appear as hegemonic absolutes are in fact historically contingent</a:t>
            </a:r>
            <a:r>
              <a:rPr lang="en-US" dirty="0"/>
              <a:t>. This is one of the defining insights of queer.</a:t>
            </a:r>
          </a:p>
          <a:p>
            <a:pPr marL="0" indent="0">
              <a:buNone/>
            </a:pPr>
            <a:r>
              <a:rPr lang="en-US" dirty="0"/>
              <a:t>Downing, L., &amp; Gillett, R. (2012). Introduction. </a:t>
            </a:r>
            <a:r>
              <a:rPr lang="en-US" i="1" dirty="0"/>
              <a:t>Sexualities</a:t>
            </a:r>
            <a:r>
              <a:rPr lang="en-US" dirty="0"/>
              <a:t>, 15(1), 11-15. </a:t>
            </a:r>
            <a:r>
              <a:rPr lang="en-US" dirty="0">
                <a:hlinkClick r:id="rId2"/>
              </a:rPr>
              <a:t>https://doi.org/10.1177/1363460711432091</a:t>
            </a:r>
            <a:endParaRPr lang="en-US" dirty="0"/>
          </a:p>
          <a:p>
            <a:pPr marL="0" indent="0">
              <a:buNone/>
            </a:pPr>
            <a:endParaRPr lang="en-US" dirty="0"/>
          </a:p>
        </p:txBody>
      </p:sp>
    </p:spTree>
    <p:extLst>
      <p:ext uri="{BB962C8B-B14F-4D97-AF65-F5344CB8AC3E}">
        <p14:creationId xmlns:p14="http://schemas.microsoft.com/office/powerpoint/2010/main" val="2319624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4BA49-2A64-1A45-9D4E-14F54AC335F3}"/>
              </a:ext>
            </a:extLst>
          </p:cNvPr>
          <p:cNvSpPr>
            <a:spLocks noGrp="1"/>
          </p:cNvSpPr>
          <p:nvPr>
            <p:ph type="title"/>
          </p:nvPr>
        </p:nvSpPr>
        <p:spPr/>
        <p:txBody>
          <a:bodyPr/>
          <a:lstStyle/>
          <a:p>
            <a:r>
              <a:rPr lang="en-US" dirty="0" err="1"/>
              <a:t>Riki</a:t>
            </a:r>
            <a:r>
              <a:rPr lang="en-US" dirty="0"/>
              <a:t> </a:t>
            </a:r>
            <a:r>
              <a:rPr lang="en-US" dirty="0" err="1"/>
              <a:t>Wilchins</a:t>
            </a:r>
            <a:r>
              <a:rPr lang="en-US" dirty="0"/>
              <a:t>, </a:t>
            </a:r>
            <a:r>
              <a:rPr lang="en-US" i="1" dirty="0"/>
              <a:t>Queer Theory, Gender Theory</a:t>
            </a:r>
            <a:r>
              <a:rPr lang="en-US" dirty="0"/>
              <a:t>, p.50</a:t>
            </a:r>
          </a:p>
        </p:txBody>
      </p:sp>
      <p:sp>
        <p:nvSpPr>
          <p:cNvPr id="3" name="Content Placeholder 2">
            <a:extLst>
              <a:ext uri="{FF2B5EF4-FFF2-40B4-BE49-F238E27FC236}">
                <a16:creationId xmlns:a16="http://schemas.microsoft.com/office/drawing/2014/main" id="{021D2EE3-921B-6149-9A04-055492D28ADE}"/>
              </a:ext>
            </a:extLst>
          </p:cNvPr>
          <p:cNvSpPr>
            <a:spLocks noGrp="1"/>
          </p:cNvSpPr>
          <p:nvPr>
            <p:ph idx="1"/>
          </p:nvPr>
        </p:nvSpPr>
        <p:spPr/>
        <p:txBody>
          <a:bodyPr>
            <a:normAutofit lnSpcReduction="10000"/>
          </a:bodyPr>
          <a:lstStyle/>
          <a:p>
            <a:pPr marL="0" indent="0">
              <a:buNone/>
            </a:pPr>
            <a:r>
              <a:rPr lang="en-US" dirty="0"/>
              <a:t>The new concern for sexuality demanded of people new forms of vigilance. It became something one searched out in oneself, something that requ</a:t>
            </a:r>
            <a:r>
              <a:rPr lang="en-US" b="1" dirty="0"/>
              <a:t>ired rigorous nonstop self-examination</a:t>
            </a:r>
            <a:r>
              <a:rPr lang="en-US" dirty="0"/>
              <a:t>. No longer something to be enjoyed, if with discretion and restrain, sex had become something that threatened salvation. Sexuality was transformed into something akin to truth. </a:t>
            </a:r>
            <a:r>
              <a:rPr lang="en-US" b="1" dirty="0"/>
              <a:t>To know one’s Self increasingly mean to know one’s sexuality.</a:t>
            </a:r>
            <a:r>
              <a:rPr lang="en-US" dirty="0"/>
              <a:t> Knowledge of sex had become increasingly disconnected from pleasure. It was focused almost solely on how to prevent sin. Sexuality had emerged, not as a pleasurable appetite that occasionally called forth unruly behavior, but as the central problem of living a moral life […] sexuality and gender have emerged as central foundations for social identity.</a:t>
            </a:r>
          </a:p>
        </p:txBody>
      </p:sp>
    </p:spTree>
    <p:extLst>
      <p:ext uri="{BB962C8B-B14F-4D97-AF65-F5344CB8AC3E}">
        <p14:creationId xmlns:p14="http://schemas.microsoft.com/office/powerpoint/2010/main" val="500070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8">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FA4561C-4D79-1343-803B-D070EEF4D08F}"/>
              </a:ext>
            </a:extLst>
          </p:cNvPr>
          <p:cNvSpPr>
            <a:spLocks noGrp="1"/>
          </p:cNvSpPr>
          <p:nvPr>
            <p:ph type="title"/>
          </p:nvPr>
        </p:nvSpPr>
        <p:spPr>
          <a:xfrm>
            <a:off x="793662" y="386930"/>
            <a:ext cx="10066122" cy="1298448"/>
          </a:xfrm>
        </p:spPr>
        <p:txBody>
          <a:bodyPr anchor="b">
            <a:normAutofit/>
          </a:bodyPr>
          <a:lstStyle/>
          <a:p>
            <a:r>
              <a:rPr lang="en-GB"/>
              <a:t>“Gender theory,” an ideology imported from America?</a:t>
            </a:r>
            <a:endParaRPr lang="en-US" dirty="0"/>
          </a:p>
        </p:txBody>
      </p:sp>
      <p:sp>
        <p:nvSpPr>
          <p:cNvPr id="22"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12">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C44D84B7-3F24-3245-8822-94C5D9DE24DC}"/>
              </a:ext>
            </a:extLst>
          </p:cNvPr>
          <p:cNvSpPr>
            <a:spLocks noGrp="1"/>
          </p:cNvSpPr>
          <p:nvPr>
            <p:ph idx="1"/>
          </p:nvPr>
        </p:nvSpPr>
        <p:spPr>
          <a:xfrm>
            <a:off x="793661" y="2599509"/>
            <a:ext cx="4530898" cy="3639450"/>
          </a:xfrm>
        </p:spPr>
        <p:txBody>
          <a:bodyPr anchor="ctr">
            <a:normAutofit/>
          </a:bodyPr>
          <a:lstStyle/>
          <a:p>
            <a:pPr marL="0" indent="0">
              <a:buNone/>
            </a:pPr>
            <a:r>
              <a:rPr lang="en-GB" sz="1700"/>
              <a:t>“By gender theory they mean queer theory in general and, more specifically, the work of philosopher Judith Butler, whose publications </a:t>
            </a:r>
            <a:r>
              <a:rPr lang="en-US" sz="1700"/>
              <a:t>French opponents of gay marriage, supported by the Vatican, are now attacking school curricula that explore male/female equality, which they claim is further proof of the growing empire of gender theory. They see it as queer propaganda that will not only pervert young people but also destroy the French nation itself. Whether through marriage, parenthood, or school, they dread the possibility that lesbians and gay men may find a way to literally reproduce themselves”, Bruno Perreau, </a:t>
            </a:r>
            <a:r>
              <a:rPr lang="en-US" sz="1700" i="1"/>
              <a:t>Queer theory in France</a:t>
            </a:r>
            <a:r>
              <a:rPr lang="en-US" sz="1700"/>
              <a:t>, p.1.</a:t>
            </a:r>
          </a:p>
          <a:p>
            <a:pPr marL="0" indent="0">
              <a:buNone/>
            </a:pPr>
            <a:endParaRPr lang="en-US" sz="1700"/>
          </a:p>
        </p:txBody>
      </p:sp>
      <p:pic>
        <p:nvPicPr>
          <p:cNvPr id="4" name="Content Placeholder 4" descr="Text&#10;&#10;Description automatically generated">
            <a:extLst>
              <a:ext uri="{FF2B5EF4-FFF2-40B4-BE49-F238E27FC236}">
                <a16:creationId xmlns:a16="http://schemas.microsoft.com/office/drawing/2014/main" id="{BB3B2946-E2FB-F34C-BD74-3D201A37619F}"/>
              </a:ext>
            </a:extLst>
          </p:cNvPr>
          <p:cNvPicPr>
            <a:picLocks noChangeAspect="1"/>
          </p:cNvPicPr>
          <p:nvPr/>
        </p:nvPicPr>
        <p:blipFill rotWithShape="1">
          <a:blip r:embed="rId3"/>
          <a:srcRect t="1641" b="6"/>
          <a:stretch/>
        </p:blipFill>
        <p:spPr>
          <a:xfrm>
            <a:off x="5911532" y="2612792"/>
            <a:ext cx="5150277" cy="3457170"/>
          </a:xfrm>
          <a:prstGeom prst="rect">
            <a:avLst/>
          </a:prstGeom>
        </p:spPr>
      </p:pic>
      <p:sp>
        <p:nvSpPr>
          <p:cNvPr id="24" name="Rectangle 14">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609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03D69-0B90-9B7A-43A3-F88F5FAEB507}"/>
              </a:ext>
            </a:extLst>
          </p:cNvPr>
          <p:cNvSpPr>
            <a:spLocks noGrp="1"/>
          </p:cNvSpPr>
          <p:nvPr>
            <p:ph type="title"/>
          </p:nvPr>
        </p:nvSpPr>
        <p:spPr/>
        <p:txBody>
          <a:bodyPr/>
          <a:lstStyle/>
          <a:p>
            <a:r>
              <a:rPr lang="en-US" dirty="0"/>
              <a:t>Butler, ‘Critically Queer’, GLQ 1 (1993), pp.21–22.</a:t>
            </a:r>
          </a:p>
        </p:txBody>
      </p:sp>
      <p:sp>
        <p:nvSpPr>
          <p:cNvPr id="3" name="Content Placeholder 2">
            <a:extLst>
              <a:ext uri="{FF2B5EF4-FFF2-40B4-BE49-F238E27FC236}">
                <a16:creationId xmlns:a16="http://schemas.microsoft.com/office/drawing/2014/main" id="{1B1225B9-695C-DDF1-F423-60A555096E2E}"/>
              </a:ext>
            </a:extLst>
          </p:cNvPr>
          <p:cNvSpPr>
            <a:spLocks noGrp="1"/>
          </p:cNvSpPr>
          <p:nvPr>
            <p:ph idx="1"/>
          </p:nvPr>
        </p:nvSpPr>
        <p:spPr/>
        <p:txBody>
          <a:bodyPr/>
          <a:lstStyle/>
          <a:p>
            <a:pPr marL="0" indent="0">
              <a:buNone/>
            </a:pPr>
            <a:r>
              <a:rPr lang="en-US" dirty="0"/>
              <a:t>“That gender is a choice, or that gender is a role, or that gender is a construction that one puts on, as one puts on clothes in the morning, that there is a ‘one’ who is prior to this gender, a one who goes into the wardrobe of gender and </a:t>
            </a:r>
            <a:r>
              <a:rPr lang="en-US" dirty="0" err="1"/>
              <a:t>deicdes</a:t>
            </a:r>
            <a:r>
              <a:rPr lang="en-US" dirty="0"/>
              <a:t> with deliberation which gender it will be today. This is a voluntaristic account of gender, which presumes a subject, intact, prior to its gendering. The sense of gender performativity that I meant to convey is something quite different”</a:t>
            </a:r>
          </a:p>
        </p:txBody>
      </p:sp>
    </p:spTree>
    <p:extLst>
      <p:ext uri="{BB962C8B-B14F-4D97-AF65-F5344CB8AC3E}">
        <p14:creationId xmlns:p14="http://schemas.microsoft.com/office/powerpoint/2010/main" val="987461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9B30D-D2C7-536B-46E2-6214541A4520}"/>
              </a:ext>
            </a:extLst>
          </p:cNvPr>
          <p:cNvSpPr>
            <a:spLocks noGrp="1"/>
          </p:cNvSpPr>
          <p:nvPr>
            <p:ph type="title"/>
          </p:nvPr>
        </p:nvSpPr>
        <p:spPr/>
        <p:txBody>
          <a:bodyPr/>
          <a:lstStyle/>
          <a:p>
            <a:r>
              <a:rPr lang="en-US" dirty="0" err="1"/>
              <a:t>Kadji</a:t>
            </a:r>
            <a:r>
              <a:rPr lang="en-US" dirty="0"/>
              <a:t> Amin: Genealogy of ‘Queer Studies’</a:t>
            </a:r>
          </a:p>
        </p:txBody>
      </p:sp>
      <p:sp>
        <p:nvSpPr>
          <p:cNvPr id="3" name="Content Placeholder 2">
            <a:extLst>
              <a:ext uri="{FF2B5EF4-FFF2-40B4-BE49-F238E27FC236}">
                <a16:creationId xmlns:a16="http://schemas.microsoft.com/office/drawing/2014/main" id="{229EBF3E-C9B0-EE64-1100-9176BA610871}"/>
              </a:ext>
            </a:extLst>
          </p:cNvPr>
          <p:cNvSpPr>
            <a:spLocks noGrp="1"/>
          </p:cNvSpPr>
          <p:nvPr>
            <p:ph idx="1"/>
          </p:nvPr>
        </p:nvSpPr>
        <p:spPr/>
        <p:txBody>
          <a:bodyPr/>
          <a:lstStyle/>
          <a:p>
            <a:r>
              <a:rPr lang="en-US" dirty="0"/>
              <a:t>List the difficulties in defining the field of ‘Queer studies’ (p.18)</a:t>
            </a:r>
          </a:p>
          <a:p>
            <a:r>
              <a:rPr lang="en-US" dirty="0"/>
              <a:t>What tensions does Queer Studies explore?</a:t>
            </a:r>
          </a:p>
          <a:p>
            <a:r>
              <a:rPr lang="en-US" dirty="0"/>
              <a:t>How would you define ‘anti-identitarian’?</a:t>
            </a:r>
          </a:p>
          <a:p>
            <a:r>
              <a:rPr lang="en-US" dirty="0"/>
              <a:t>To whom do we attribute the inception of Queer Studies and why?</a:t>
            </a:r>
          </a:p>
          <a:p>
            <a:r>
              <a:rPr lang="en-US" dirty="0"/>
              <a:t>Why is Foucault considered one of queer theory’s ‘main progenitors’?</a:t>
            </a:r>
          </a:p>
          <a:p>
            <a:endParaRPr lang="en-US" dirty="0"/>
          </a:p>
        </p:txBody>
      </p:sp>
    </p:spTree>
    <p:extLst>
      <p:ext uri="{BB962C8B-B14F-4D97-AF65-F5344CB8AC3E}">
        <p14:creationId xmlns:p14="http://schemas.microsoft.com/office/powerpoint/2010/main" val="12390142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1084</TotalTime>
  <Words>2485</Words>
  <Application>Microsoft Macintosh PowerPoint</Application>
  <PresentationFormat>Widescreen</PresentationFormat>
  <Paragraphs>87</Paragraphs>
  <Slides>23</Slides>
  <Notes>1</Notes>
  <HiddenSlides>4</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Calibri Light</vt:lpstr>
      <vt:lpstr>inherit</vt:lpstr>
      <vt:lpstr>Times New Roman</vt:lpstr>
      <vt:lpstr>Office Theme</vt:lpstr>
      <vt:lpstr>BUTLER AND SEDGWICK</vt:lpstr>
      <vt:lpstr>PowerPoint Presentation</vt:lpstr>
      <vt:lpstr>‘People are different from each other’</vt:lpstr>
      <vt:lpstr>Objectives of today’s class</vt:lpstr>
      <vt:lpstr>Lisa Downing: Genealogy</vt:lpstr>
      <vt:lpstr>Riki Wilchins, Queer Theory, Gender Theory, p.50</vt:lpstr>
      <vt:lpstr>“Gender theory,” an ideology imported from America?</vt:lpstr>
      <vt:lpstr>Butler, ‘Critically Queer’, GLQ 1 (1993), pp.21–22.</vt:lpstr>
      <vt:lpstr>Kadji Amin: Genealogy of ‘Queer Studies’</vt:lpstr>
      <vt:lpstr>Eve Kofosky Sedgwick: 1950 - 2009</vt:lpstr>
      <vt:lpstr>Eve Kofosky Sedgwick:  Queer as disarticulation / disidentification (1993: 5)</vt:lpstr>
      <vt:lpstr>Sedgwick: Resisting the ‘unanimity’ of family (1993: 6)</vt:lpstr>
      <vt:lpstr>Sedgwick – the presumptions of identity (1993: 7)</vt:lpstr>
      <vt:lpstr>So what is queer?</vt:lpstr>
      <vt:lpstr>Sedgwick main argument</vt:lpstr>
      <vt:lpstr>PowerPoint Presentation</vt:lpstr>
      <vt:lpstr>Eve Kosofsky Sedgwick: 1950 - 2009</vt:lpstr>
      <vt:lpstr>Eve Kofosky Sedgwick:  Queer as disarticulation / disidentification (1993: 5)</vt:lpstr>
      <vt:lpstr>Sedgwick: Resisting the ‘unanimity’ of family (1993: 6)</vt:lpstr>
      <vt:lpstr>Sedgwick – the presumptions of identity (1993: 7)</vt:lpstr>
      <vt:lpstr>So what is queer?</vt:lpstr>
      <vt:lpstr>Sedgwick main argument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BUTLER AND SEDGWICK</dc:title>
  <dc:creator>Joanne Brueton</dc:creator>
  <cp:lastModifiedBy>Joanne Brueton</cp:lastModifiedBy>
  <cp:revision>11</cp:revision>
  <dcterms:created xsi:type="dcterms:W3CDTF">2024-02-04T16:09:12Z</dcterms:created>
  <dcterms:modified xsi:type="dcterms:W3CDTF">2025-01-27T13:23:06Z</dcterms:modified>
</cp:coreProperties>
</file>