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80" r:id="rId5"/>
    <p:sldId id="473" r:id="rId6"/>
    <p:sldId id="476" r:id="rId7"/>
    <p:sldId id="477" r:id="rId8"/>
    <p:sldId id="475" r:id="rId9"/>
    <p:sldId id="478" r:id="rId10"/>
    <p:sldId id="474" r:id="rId11"/>
    <p:sldId id="479" r:id="rId12"/>
    <p:sldId id="480" r:id="rId13"/>
    <p:sldId id="351" r:id="rId14"/>
    <p:sldId id="421" r:id="rId15"/>
    <p:sldId id="463" r:id="rId16"/>
    <p:sldId id="464" r:id="rId17"/>
    <p:sldId id="469" r:id="rId18"/>
    <p:sldId id="470" r:id="rId19"/>
    <p:sldId id="423" r:id="rId20"/>
    <p:sldId id="454" r:id="rId21"/>
    <p:sldId id="471" r:id="rId22"/>
    <p:sldId id="472" r:id="rId23"/>
    <p:sldId id="452" r:id="rId2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orient="horz" pos="900">
          <p15:clr>
            <a:srgbClr val="A4A3A4"/>
          </p15:clr>
        </p15:guide>
        <p15:guide id="6" orient="horz" pos="3655">
          <p15:clr>
            <a:srgbClr val="A4A3A4"/>
          </p15:clr>
        </p15:guide>
        <p15:guide id="7" pos="318">
          <p15:clr>
            <a:srgbClr val="A4A3A4"/>
          </p15:clr>
        </p15:guide>
        <p15:guide id="8" pos="5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8CF"/>
    <a:srgbClr val="658190"/>
    <a:srgbClr val="094A8B"/>
    <a:srgbClr val="3333CC"/>
    <a:srgbClr val="004A8B"/>
    <a:srgbClr val="BC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774" autoAdjust="0"/>
  </p:normalViewPr>
  <p:slideViewPr>
    <p:cSldViewPr snapToGrid="0" snapToObjects="1">
      <p:cViewPr varScale="1">
        <p:scale>
          <a:sx n="56" d="100"/>
          <a:sy n="56" d="100"/>
        </p:scale>
        <p:origin x="1604" y="36"/>
      </p:cViewPr>
      <p:guideLst>
        <p:guide orient="horz" pos="1620"/>
        <p:guide pos="2880"/>
        <p:guide orient="horz" pos="324"/>
        <p:guide orient="horz" pos="555"/>
        <p:guide orient="horz" pos="900"/>
        <p:guide orient="horz" pos="3655"/>
        <p:guide pos="318"/>
        <p:guide pos="5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04A58E1-3D30-4150-83B2-D3545080C087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B798712A-46C4-43A4-8DB1-72964A59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D157F7B8-6B3B-4964-A7D7-1224FB4B24B9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3" rIns="94745" bIns="473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80"/>
          </a:xfrm>
          <a:prstGeom prst="rect">
            <a:avLst/>
          </a:prstGeom>
        </p:spPr>
        <p:txBody>
          <a:bodyPr vert="horz" lIns="94745" tIns="47373" rIns="94745" bIns="47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0AFCF9F9-1DDC-4987-B707-0CCEC936E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56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4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3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0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72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7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64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29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9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9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7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4A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10" name="Picture 9" descr="Crown_right_half.pn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" b="88300"/>
          <a:stretch/>
        </p:blipFill>
        <p:spPr>
          <a:xfrm>
            <a:off x="1" y="6501341"/>
            <a:ext cx="3666145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0" y="5980014"/>
            <a:ext cx="9144000" cy="887139"/>
          </a:xfrm>
          <a:prstGeom prst="rect">
            <a:avLst/>
          </a:prstGeom>
        </p:spPr>
      </p:pic>
      <p:pic>
        <p:nvPicPr>
          <p:cNvPr id="10" name="Picture 6" descr="QMUL_Logo_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" y="6216020"/>
            <a:ext cx="1553671" cy="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32806" y="6238917"/>
            <a:ext cx="24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www.maths.qmul.ac.uk</a:t>
            </a:r>
          </a:p>
        </p:txBody>
      </p:sp>
    </p:spTree>
    <p:extLst>
      <p:ext uri="{BB962C8B-B14F-4D97-AF65-F5344CB8AC3E}">
        <p14:creationId xmlns:p14="http://schemas.microsoft.com/office/powerpoint/2010/main" val="7802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ctuar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actuaryjob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ctuary.com/issues/2024/02/januaryfebruary-20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tuary.eu/publications/the-european-actuary/the-european-actuary-issu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tuarialsociety.org.za/assa-news/south-african-actuary-magazine/" TargetMode="External"/><Relationship Id="rId4" Type="http://schemas.openxmlformats.org/officeDocument/2006/relationships/hyperlink" Target="https://www.theactuarymagazin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00100" y="307685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FFFF"/>
                </a:solidFill>
                <a:latin typeface="Tahoma" charset="0"/>
                <a:cs typeface="Tahoma" charset="0"/>
              </a:rPr>
              <a:t>MTH 4112: Semester B, Week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Masimba Zata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6 February 2024</a:t>
            </a:r>
            <a:endParaRPr lang="en-GB" altLang="en-US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6" descr="QMUL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9" y="991362"/>
            <a:ext cx="6158761" cy="1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Foundation: ‘The Actuary’ Magazine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061807" cy="463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latin typeface="+mn-lt"/>
              </a:rPr>
              <a:t>‘The Actuary’ Overview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latin typeface="+mn-lt"/>
              </a:rPr>
              <a:t>Demo of the January 2024 issue of ‘The Actuary’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Alternative / Additional Sources to ‘The Actuary’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latin typeface="+mn-lt"/>
              </a:rPr>
              <a:t>Questions?</a:t>
            </a:r>
            <a:endParaRPr lang="en-GB" sz="25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0009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‘The Actuary’ Overview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‘The Actuary’?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0" i="0" dirty="0">
                <a:effectLst/>
                <a:latin typeface="+mj-lt"/>
              </a:rPr>
              <a:t>Provides an independent forum for discussion on topics and issues relating to the actuarial profession and its members throughout the world. </a:t>
            </a:r>
          </a:p>
          <a:p>
            <a:r>
              <a:rPr lang="en-US" sz="2300" b="0" i="0" dirty="0">
                <a:effectLst/>
                <a:latin typeface="+mj-lt"/>
              </a:rPr>
              <a:t>Distributed monthly to qualified members, and available online to members of the public.</a:t>
            </a:r>
          </a:p>
          <a:p>
            <a:r>
              <a:rPr lang="en-US" sz="2300" b="0" i="0" dirty="0">
                <a:effectLst/>
                <a:latin typeface="+mj-lt"/>
              </a:rPr>
              <a:t>The website </a:t>
            </a:r>
            <a:r>
              <a:rPr lang="en-US" sz="2300" b="0" i="0" dirty="0">
                <a:effectLst/>
                <a:latin typeface="+mj-lt"/>
                <a:hlinkClick r:id="rId3"/>
              </a:rPr>
              <a:t>www.theactuary.com</a:t>
            </a:r>
            <a:r>
              <a:rPr lang="en-US" sz="2300" b="0" i="0" dirty="0">
                <a:effectLst/>
                <a:latin typeface="+mj-lt"/>
              </a:rPr>
              <a:t> features exclusive content, a full-service jobs board </a:t>
            </a:r>
            <a:r>
              <a:rPr lang="en-US" sz="2300" b="0" i="0" dirty="0">
                <a:effectLst/>
                <a:latin typeface="+mj-lt"/>
                <a:hlinkClick r:id="rId4"/>
              </a:rPr>
              <a:t>www.theactuaryjobs.com</a:t>
            </a:r>
            <a:r>
              <a:rPr lang="en-US" sz="2300" b="0" i="0" dirty="0">
                <a:effectLst/>
                <a:latin typeface="+mj-lt"/>
              </a:rPr>
              <a:t> and over 20 years of archive material. </a:t>
            </a:r>
          </a:p>
          <a:p>
            <a:r>
              <a:rPr lang="en-US" sz="2300" b="1" i="0" dirty="0">
                <a:solidFill>
                  <a:srgbClr val="FF0000"/>
                </a:solidFill>
                <a:effectLst/>
                <a:latin typeface="+mj-lt"/>
              </a:rPr>
              <a:t>Useful as a reference source/idea generation source for your Report Assignment!</a:t>
            </a:r>
          </a:p>
        </p:txBody>
      </p:sp>
    </p:spTree>
    <p:extLst>
      <p:ext uri="{BB962C8B-B14F-4D97-AF65-F5344CB8AC3E}">
        <p14:creationId xmlns:p14="http://schemas.microsoft.com/office/powerpoint/2010/main" val="256942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‘The Actuary’ and your Career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+mj-lt"/>
              </a:rPr>
              <a:t>Professional Development ‘textbook’, showing application of theory from your other actuarial modules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+mj-lt"/>
              </a:rPr>
              <a:t>Exposure to the current hot topics; important for internship/graduate interview preparation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+mj-lt"/>
              </a:rPr>
              <a:t> Exposure to many actuaries in different fields of actuarial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FF0000"/>
                </a:solidFill>
                <a:effectLst/>
                <a:latin typeface="+mj-lt"/>
              </a:rPr>
              <a:t>Send a LinkedIn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invite and introduce yourself as someone who read their magazine article.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111"/>
                </a:solidFill>
                <a:latin typeface="+mj-lt"/>
              </a:rPr>
              <a:t>Exposure to the Jobs board, so providing an idea of the type of work available, salaries, locations etc.</a:t>
            </a:r>
          </a:p>
        </p:txBody>
      </p:sp>
    </p:spTree>
    <p:extLst>
      <p:ext uri="{BB962C8B-B14F-4D97-AF65-F5344CB8AC3E}">
        <p14:creationId xmlns:p14="http://schemas.microsoft.com/office/powerpoint/2010/main" val="349429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Magazine Structure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00" dirty="0">
                <a:solidFill>
                  <a:srgbClr val="111111"/>
                </a:solidFill>
                <a:latin typeface="+mj-lt"/>
              </a:rPr>
              <a:t>Three main sections:</a:t>
            </a:r>
          </a:p>
          <a:p>
            <a:pPr marL="0" indent="0" algn="l">
              <a:buNone/>
            </a:pPr>
            <a:endParaRPr lang="en-US" sz="2600" dirty="0">
              <a:solidFill>
                <a:srgbClr val="111111"/>
              </a:solidFill>
              <a:latin typeface="+mj-lt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Up Front</a:t>
            </a:r>
          </a:p>
          <a:p>
            <a:pPr marL="800100" lvl="3" indent="-342900"/>
            <a:r>
              <a:rPr lang="en-US" sz="2200" dirty="0">
                <a:solidFill>
                  <a:srgbClr val="111111"/>
                </a:solidFill>
                <a:latin typeface="+mj-lt"/>
              </a:rPr>
              <a:t>Editorial, President and CEO’s comments, IFoA news</a:t>
            </a:r>
          </a:p>
          <a:p>
            <a:pPr marL="342900" lvl="1" indent="-342900">
              <a:buFont typeface="Arial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+mj-lt"/>
              </a:rPr>
              <a:t>Features</a:t>
            </a:r>
          </a:p>
          <a:p>
            <a:pPr marL="800100" lvl="3" indent="-342900"/>
            <a:r>
              <a:rPr lang="en-US" sz="2200" dirty="0">
                <a:solidFill>
                  <a:srgbClr val="111111"/>
                </a:solidFill>
                <a:latin typeface="+mj-lt"/>
              </a:rPr>
              <a:t>The bulk of the magazine, various featuring articles and contributions from actuaries from around the world. Different topics and countries/regions covered each month.</a:t>
            </a:r>
          </a:p>
          <a:p>
            <a:pPr marL="342900" lvl="1" indent="-342900">
              <a:buFont typeface="Arial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+mj-lt"/>
              </a:rPr>
              <a:t>At The Back</a:t>
            </a:r>
          </a:p>
          <a:p>
            <a:pPr marL="800100" lvl="3" indent="-342900"/>
            <a:r>
              <a:rPr lang="en-US" sz="2200" dirty="0">
                <a:solidFill>
                  <a:srgbClr val="111111"/>
                </a:solidFill>
                <a:latin typeface="+mj-lt"/>
              </a:rPr>
              <a:t>Puzzles, People news, Job board</a:t>
            </a:r>
          </a:p>
        </p:txBody>
      </p:sp>
    </p:spTree>
    <p:extLst>
      <p:ext uri="{BB962C8B-B14F-4D97-AF65-F5344CB8AC3E}">
        <p14:creationId xmlns:p14="http://schemas.microsoft.com/office/powerpoint/2010/main" val="110099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 of the January 2024 issue of ‘The Actuary’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 of the Magazine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75710"/>
            <a:ext cx="9061807" cy="4302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i="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0B975-979E-47D9-BD4E-C7D639E62E90}"/>
              </a:ext>
            </a:extLst>
          </p:cNvPr>
          <p:cNvSpPr txBox="1"/>
          <p:nvPr/>
        </p:nvSpPr>
        <p:spPr>
          <a:xfrm>
            <a:off x="82193" y="2353334"/>
            <a:ext cx="88105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https://www.theactuary.com/issues/2024/02/januaryfebruary-2024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06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/ Additional Sources to ‘The Actuary’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6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/ Additional Sources</a:t>
            </a:r>
          </a:p>
        </p:txBody>
      </p:sp>
      <p:sp>
        <p:nvSpPr>
          <p:cNvPr id="5" name="AutoShape 4" descr="Image result for university clipart"/>
          <p:cNvSpPr>
            <a:spLocks noChangeAspect="1" noChangeArrowheads="1"/>
          </p:cNvSpPr>
          <p:nvPr/>
        </p:nvSpPr>
        <p:spPr bwMode="auto">
          <a:xfrm>
            <a:off x="2847975" y="2852737"/>
            <a:ext cx="3078692" cy="30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194" y="1141603"/>
            <a:ext cx="9061807" cy="449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150" b="1" dirty="0">
                <a:solidFill>
                  <a:srgbClr val="111111"/>
                </a:solidFill>
                <a:latin typeface="+mj-lt"/>
              </a:rPr>
              <a:t>The European Actuary</a:t>
            </a:r>
            <a:r>
              <a:rPr lang="en-US" sz="2150" dirty="0">
                <a:solidFill>
                  <a:srgbClr val="111111"/>
                </a:solidFill>
                <a:latin typeface="+mj-lt"/>
              </a:rPr>
              <a:t>: European Union alternative to ‘The Actuary’, produced by the Actuarial Association of Europe</a:t>
            </a:r>
          </a:p>
          <a:p>
            <a:pPr marL="0" indent="0" algn="l">
              <a:buNone/>
            </a:pPr>
            <a:r>
              <a:rPr lang="en-US" sz="2150" dirty="0">
                <a:solidFill>
                  <a:srgbClr val="111111"/>
                </a:solidFill>
                <a:latin typeface="+mj-lt"/>
                <a:hlinkClick r:id="rId3"/>
              </a:rPr>
              <a:t>https://actuary.eu/publications/the-european-actuary/the-european-actuary-issues/</a:t>
            </a: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marL="0" indent="0" algn="l">
              <a:buNone/>
            </a:pP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US" sz="2150" b="1" dirty="0">
                <a:solidFill>
                  <a:srgbClr val="111111"/>
                </a:solidFill>
                <a:latin typeface="+mj-lt"/>
              </a:rPr>
              <a:t>The Actuary (U.S.): </a:t>
            </a:r>
            <a:r>
              <a:rPr lang="en-US" sz="2150" dirty="0">
                <a:solidFill>
                  <a:srgbClr val="111111"/>
                </a:solidFill>
                <a:latin typeface="+mj-lt"/>
              </a:rPr>
              <a:t>The U.S.A alternative to the ‘ The Actuary’, produced the U.S.A’s Society of Actuaries</a:t>
            </a:r>
          </a:p>
          <a:p>
            <a:pPr marL="0" indent="0" algn="l">
              <a:buNone/>
            </a:pPr>
            <a:r>
              <a:rPr lang="en-US" sz="2150" dirty="0">
                <a:solidFill>
                  <a:srgbClr val="111111"/>
                </a:solidFill>
                <a:latin typeface="+mj-lt"/>
                <a:hlinkClick r:id="rId4"/>
              </a:rPr>
              <a:t>https://www.theactuarymagazine.org/</a:t>
            </a: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marL="0" indent="0" algn="l">
              <a:buNone/>
            </a:pP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US" sz="2150" b="1" dirty="0">
                <a:solidFill>
                  <a:srgbClr val="111111"/>
                </a:solidFill>
                <a:latin typeface="+mj-lt"/>
              </a:rPr>
              <a:t>The South African Actuary: </a:t>
            </a:r>
            <a:r>
              <a:rPr lang="en-US" sz="2150" dirty="0">
                <a:solidFill>
                  <a:srgbClr val="111111"/>
                </a:solidFill>
                <a:latin typeface="+mj-lt"/>
              </a:rPr>
              <a:t>The South African </a:t>
            </a:r>
            <a:r>
              <a:rPr lang="en-US" sz="2150">
                <a:solidFill>
                  <a:srgbClr val="111111"/>
                </a:solidFill>
                <a:latin typeface="+mj-lt"/>
              </a:rPr>
              <a:t>alternative to </a:t>
            </a:r>
            <a:r>
              <a:rPr lang="en-US" sz="2150" dirty="0">
                <a:solidFill>
                  <a:srgbClr val="111111"/>
                </a:solidFill>
                <a:latin typeface="+mj-lt"/>
              </a:rPr>
              <a:t>‘The Actuary’, produced by the Actuarial Society of South Africa</a:t>
            </a:r>
          </a:p>
          <a:p>
            <a:pPr marL="0" indent="0" algn="l">
              <a:buNone/>
            </a:pPr>
            <a:r>
              <a:rPr lang="en-US" sz="2150" dirty="0">
                <a:solidFill>
                  <a:srgbClr val="111111"/>
                </a:solidFill>
                <a:latin typeface="+mj-lt"/>
                <a:hlinkClick r:id="rId5"/>
              </a:rPr>
              <a:t>https://www.actuarialsociety.org.za/assa-news/south-african-actuary-magazine/</a:t>
            </a:r>
            <a:r>
              <a:rPr lang="en-US" sz="2150" dirty="0">
                <a:solidFill>
                  <a:srgbClr val="111111"/>
                </a:solidFill>
                <a:latin typeface="+mj-lt"/>
              </a:rPr>
              <a:t> </a:t>
            </a:r>
          </a:p>
          <a:p>
            <a:pPr marL="0" indent="0" algn="l">
              <a:buNone/>
            </a:pP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marL="0" indent="0" algn="l">
              <a:buNone/>
            </a:pPr>
            <a:endParaRPr lang="en-US" sz="2150" dirty="0">
              <a:solidFill>
                <a:srgbClr val="111111"/>
              </a:solidFill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150" dirty="0">
              <a:solidFill>
                <a:srgbClr val="1111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95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Question: How do you keep your self informed about…..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9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67C07-BCAD-4176-9400-6B1C5BAE559A}"/>
              </a:ext>
            </a:extLst>
          </p:cNvPr>
          <p:cNvSpPr txBox="1"/>
          <p:nvPr/>
        </p:nvSpPr>
        <p:spPr>
          <a:xfrm>
            <a:off x="6572110" y="5537200"/>
            <a:ext cx="287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m.zata@qmul.ac.uk</a:t>
            </a:r>
          </a:p>
        </p:txBody>
      </p:sp>
    </p:spTree>
    <p:extLst>
      <p:ext uri="{BB962C8B-B14F-4D97-AF65-F5344CB8AC3E}">
        <p14:creationId xmlns:p14="http://schemas.microsoft.com/office/powerpoint/2010/main" val="16101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Bus/Train Schedule?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C276B5-9773-46B4-9740-990C5E84A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872966"/>
            <a:ext cx="5292090" cy="4590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8F264-F3B4-4F56-892B-4AD9B105BCAC}"/>
              </a:ext>
            </a:extLst>
          </p:cNvPr>
          <p:cNvSpPr txBox="1"/>
          <p:nvPr/>
        </p:nvSpPr>
        <p:spPr>
          <a:xfrm>
            <a:off x="7200900" y="1931670"/>
            <a:ext cx="1291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Also:</a:t>
            </a:r>
          </a:p>
          <a:p>
            <a:endParaRPr lang="en-US" b="1" dirty="0"/>
          </a:p>
          <a:p>
            <a:r>
              <a:rPr lang="en-US" b="1" dirty="0"/>
              <a:t>Tube Map app</a:t>
            </a:r>
          </a:p>
          <a:p>
            <a:endParaRPr lang="en-US" b="1" dirty="0"/>
          </a:p>
          <a:p>
            <a:r>
              <a:rPr lang="en-US" b="1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347708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News &amp; Affairs?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7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8BC0D4-9BA8-433E-9EB5-C6E99B247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10" y="617220"/>
            <a:ext cx="402336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54793-04E0-4B3D-2CB6-8C87262C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"/>
            <a:ext cx="4800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A3F10A-6968-4B94-A240-48FEE416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594360"/>
            <a:ext cx="425196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3141B-2739-45F9-82AB-ACBA17A6C134}"/>
              </a:ext>
            </a:extLst>
          </p:cNvPr>
          <p:cNvSpPr txBox="1"/>
          <p:nvPr/>
        </p:nvSpPr>
        <p:spPr>
          <a:xfrm>
            <a:off x="5875020" y="1360170"/>
            <a:ext cx="22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Also:</a:t>
            </a:r>
          </a:p>
          <a:p>
            <a:endParaRPr lang="en-US" b="1" dirty="0"/>
          </a:p>
          <a:p>
            <a:r>
              <a:rPr lang="en-US" b="1" dirty="0"/>
              <a:t>Instagram</a:t>
            </a:r>
          </a:p>
          <a:p>
            <a:endParaRPr lang="en-US" b="1" dirty="0"/>
          </a:p>
          <a:p>
            <a:r>
              <a:rPr lang="en-US" b="1" dirty="0"/>
              <a:t>Facebook</a:t>
            </a:r>
          </a:p>
          <a:p>
            <a:endParaRPr lang="en-US" b="1" dirty="0"/>
          </a:p>
          <a:p>
            <a:r>
              <a:rPr lang="en-US" b="1" dirty="0"/>
              <a:t>Spotify</a:t>
            </a:r>
          </a:p>
        </p:txBody>
      </p:sp>
    </p:spTree>
    <p:extLst>
      <p:ext uri="{BB962C8B-B14F-4D97-AF65-F5344CB8AC3E}">
        <p14:creationId xmlns:p14="http://schemas.microsoft.com/office/powerpoint/2010/main" val="179029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870" y="2481809"/>
            <a:ext cx="81332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5400" b="1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Actuarial Profession?</a:t>
            </a:r>
            <a:endParaRPr lang="en-GB" sz="5400" b="1" dirty="0">
              <a:solidFill>
                <a:srgbClr val="1D88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60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9F2139B3D24DAFB38F2698EE492C" ma:contentTypeVersion="13" ma:contentTypeDescription="Create a new document." ma:contentTypeScope="" ma:versionID="5e492133e347206a0b873acaabb74e31">
  <xsd:schema xmlns:xsd="http://www.w3.org/2001/XMLSchema" xmlns:xs="http://www.w3.org/2001/XMLSchema" xmlns:p="http://schemas.microsoft.com/office/2006/metadata/properties" xmlns:ns3="8197abfe-6374-4c39-a310-c1f96e2f0e7a" xmlns:ns4="a22e6c60-1d9c-41ed-9f7e-c6a46dfaff08" targetNamespace="http://schemas.microsoft.com/office/2006/metadata/properties" ma:root="true" ma:fieldsID="410948d17beee3de5ef62a53ebc490c9" ns3:_="" ns4:_="">
    <xsd:import namespace="8197abfe-6374-4c39-a310-c1f96e2f0e7a"/>
    <xsd:import namespace="a22e6c60-1d9c-41ed-9f7e-c6a46dfaf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7abfe-6374-4c39-a310-c1f96e2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6c60-1d9c-41ed-9f7e-c6a46dfaf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D636D-5FFF-4B23-9FC7-D57987279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502BA-88F7-49B2-8BEC-959B62CC931C}">
  <ds:schemaRefs>
    <ds:schemaRef ds:uri="http://www.w3.org/XML/1998/namespace"/>
    <ds:schemaRef ds:uri="http://purl.org/dc/dcmitype/"/>
    <ds:schemaRef ds:uri="8197abfe-6374-4c39-a310-c1f96e2f0e7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22e6c60-1d9c-41ed-9f7e-c6a46dfaff0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F590E3-EADB-4D55-8EB6-F3B97C60F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7abfe-6374-4c39-a310-c1f96e2f0e7a"/>
    <ds:schemaRef ds:uri="a22e6c60-1d9c-41ed-9f7e-c6a46dfaf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On-screen Show (4:3)</PresentationFormat>
  <Paragraphs>87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1_Office Theme</vt:lpstr>
      <vt:lpstr>PowerPoint Presentation</vt:lpstr>
      <vt:lpstr>Question: How do you keep your self informed about…..</vt:lpstr>
      <vt:lpstr>Bus/Train Schedule?</vt:lpstr>
      <vt:lpstr>PowerPoint Presentation</vt:lpstr>
      <vt:lpstr>Current News &amp; Affairs?</vt:lpstr>
      <vt:lpstr>PowerPoint Presentation</vt:lpstr>
      <vt:lpstr>Music?</vt:lpstr>
      <vt:lpstr>PowerPoint Presentation</vt:lpstr>
      <vt:lpstr>The Actuarial Profession?</vt:lpstr>
      <vt:lpstr>Career Foundation: ‘The Actuary’ Magazine</vt:lpstr>
      <vt:lpstr>Agenda</vt:lpstr>
      <vt:lpstr>‘The Actuary’ Overview</vt:lpstr>
      <vt:lpstr>What is ‘The Actuary’?</vt:lpstr>
      <vt:lpstr>‘The Actuary’ and your Career</vt:lpstr>
      <vt:lpstr>Magazine Structure</vt:lpstr>
      <vt:lpstr>Demo of the January 2024 issue of ‘The Actuary’</vt:lpstr>
      <vt:lpstr>Demo of the Magazine</vt:lpstr>
      <vt:lpstr>Alternative / Additional Sources to ‘The Actuary’</vt:lpstr>
      <vt:lpstr>Alternative / Additional Sources</vt:lpstr>
      <vt:lpstr>QUESTIONS?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Masimba Zata (MA)</cp:lastModifiedBy>
  <cp:revision>541</cp:revision>
  <cp:lastPrinted>2016-06-28T16:51:28Z</cp:lastPrinted>
  <dcterms:created xsi:type="dcterms:W3CDTF">2015-08-10T08:10:56Z</dcterms:created>
  <dcterms:modified xsi:type="dcterms:W3CDTF">2024-02-06T14:43:33Z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0x01010075129F2139B3D24DAFB38F2698EE492C</vt:lpwstr>
  </property>
</Properties>
</file>