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6" r:id="rId20"/>
    <p:sldId id="301" r:id="rId21"/>
    <p:sldId id="270" r:id="rId22"/>
    <p:sldId id="268" r:id="rId23"/>
    <p:sldId id="298" r:id="rId24"/>
    <p:sldId id="269" r:id="rId25"/>
    <p:sldId id="271" r:id="rId26"/>
    <p:sldId id="272" r:id="rId27"/>
    <p:sldId id="266" r:id="rId28"/>
    <p:sldId id="297" r:id="rId29"/>
    <p:sldId id="267" r:id="rId30"/>
    <p:sldId id="299" r:id="rId31"/>
    <p:sldId id="300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4"/>
    <p:restoredTop sz="94328"/>
  </p:normalViewPr>
  <p:slideViewPr>
    <p:cSldViewPr snapToGrid="0" snapToObjects="1">
      <p:cViewPr>
        <p:scale>
          <a:sx n="76" d="100"/>
          <a:sy n="76" d="100"/>
        </p:scale>
        <p:origin x="56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68BA-FE8F-DA47-8D2C-7C3A04DCC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EB5DDE-B411-E943-A468-0E1130188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B448-E12F-F941-91A9-618151E2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86A9B-B438-524D-80BE-A27880E2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0E47F-EA26-3846-8FD7-657CBC5B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2080-2591-9849-AFED-7C842074F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C9851C-4C8A-0842-B948-E6B2EB00A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D2C9C-238A-7A4A-9829-2C064389C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5BDA3-E055-D746-8A7E-859360F7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5F1F2-8561-9249-932D-122C9AF8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9837C-BCC4-8D46-B637-889775E52B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79830-D49C-694A-9553-9699303B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81FAF-5355-0241-ADDB-46DB55BD5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E546-8582-7A4C-9B58-D27756B1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EE4F-45D0-F54E-B28B-7C5D50D6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11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2F0D5-0766-5844-9BBD-9F611B3D8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64B4-CD0D-CE4E-9759-151295239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E5F5C-840D-DA43-90F2-2AAE9BE5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86CE0-C669-CF48-A228-BC0CA2905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34CA7-2956-D549-8DE9-E24BF709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6D02-F32C-894C-A4AE-2184FA04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85AA-F48C-6A41-A6E0-A7EB3346B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8165AF-E5B7-8D4E-A4CD-60F97B99D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81659-D179-4142-895E-701660D7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4B72A-3A2C-E644-A274-B23B2015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0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D281-92E8-EB4B-9323-A6959B87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1B298-E6E1-C747-88B9-FDE249F57E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73A41-D0A3-D544-967A-75DB2490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26C35-0DBF-AF4D-A6BB-1BD71EC8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A62D0-3A36-8C4B-8741-EEC984E0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E11A5-EDF2-AA45-B01F-54F5245D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4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F9AD-25EB-5D42-9A30-88CA7389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07510-D68E-F14A-BBE5-AC0CA1BD3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D98DC-5621-C947-ACF8-3C8180785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BA168-1F43-7448-B15E-4BF08EC17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008A0-150B-C243-BA06-5F5B62D7B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951F9-E6A7-074F-9B1A-F2BD73463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DB577-BBC6-7C4B-82F3-C19D3ED43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22D27-570D-FF41-B34E-2106CC7E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7B8F2-F9FE-C14B-B22D-43E47927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623DB-8CF8-8F45-8E0B-7AFE6944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5271AC-DA02-004D-8E5E-12AB74498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3E5B6-C9EC-2A4E-8860-BA9C85A9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4A208-352F-F14C-9E85-7E5405AF8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7A349-847E-4C4E-83C8-82EE3872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536C4-D307-2B4F-A27A-57E1F0A6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7FD2-1BDE-DA4E-B938-878A5C504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569B0-69AE-3C44-9821-41D7C2CB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F3E4A-EE28-9D42-9268-C0D884A9A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06B22-1432-7647-A5E6-218DE7D45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6977C-00B8-B44F-B2B8-FC110C97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610C6-842D-7340-AD20-BA7333AD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2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7B57-518C-914B-BF99-A77B3AC52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D4B90-B896-0640-A64C-F0E8D06DDE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0AE42-BF1D-D446-917E-82BC07ECE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DA5C9-4640-6F41-BFFB-DBD14A3E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011FE-D986-8440-A50F-3ABBD29C8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519C7-A875-6E45-A2E3-08FE80F73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8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1AA75E-8C78-EF47-90D1-69111B622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307BA-7C57-744A-B47D-F29C16C0D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0F96-F81F-0048-8286-D65C49D7C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D7D92-E9B0-D945-8D43-C22F938264E1}" type="datetimeFigureOut">
              <a:rPr lang="en-US" smtClean="0"/>
              <a:t>10/24/22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81C47-C41B-B34E-95AE-DE7CCFE94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F3031-D474-3D45-8E84-D7B871060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87246-3C46-784A-9CC0-14580B7DB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EB4EF-9828-414B-A9A8-C74770254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Contemporary Russian Short Stories, week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01CA7C-FC90-EB46-A728-0C40F80E68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Liudmila</a:t>
            </a:r>
            <a:r>
              <a:rPr lang="en-US" sz="3600" dirty="0"/>
              <a:t> </a:t>
            </a:r>
            <a:r>
              <a:rPr lang="en-US" sz="3600" dirty="0" err="1"/>
              <a:t>Ulitskaia</a:t>
            </a:r>
            <a:r>
              <a:rPr lang="en-US" sz="3600" dirty="0"/>
              <a:t>, ‘The Gift Not Made By Human Hand’</a:t>
            </a:r>
          </a:p>
        </p:txBody>
      </p:sp>
    </p:spTree>
    <p:extLst>
      <p:ext uri="{BB962C8B-B14F-4D97-AF65-F5344CB8AC3E}">
        <p14:creationId xmlns:p14="http://schemas.microsoft.com/office/powerpoint/2010/main" val="282021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Defender of the Motherland Day</a:t>
            </a:r>
          </a:p>
        </p:txBody>
      </p:sp>
      <p:pic>
        <p:nvPicPr>
          <p:cNvPr id="7" name="Content Placeholder 6" descr="23_fevral_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9" b="-24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9451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Neither Church, nor kitchen, nor state</a:t>
            </a:r>
            <a:endParaRPr lang="en-US" dirty="0"/>
          </a:p>
        </p:txBody>
      </p:sp>
      <p:pic>
        <p:nvPicPr>
          <p:cNvPr id="4" name="Content Placeholder 3" descr="Najn-kirhen-najn-kyuhen-najn-shtaat-najn-kinder_image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65" b="85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365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and the Russian revolution</a:t>
            </a:r>
          </a:p>
        </p:txBody>
      </p:sp>
      <p:pic>
        <p:nvPicPr>
          <p:cNvPr id="4" name="Content Placeholder 3" descr="Women-in-Soviet-Propaganda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268" r="-812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739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FA92CF-1510-0844-AFB5-28D26C59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333A7A-2730-5C47-B048-BD569ECAB5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Granting of universal suffrage for women over 20 in July 1917 (following February Revolution)</a:t>
            </a:r>
          </a:p>
          <a:p>
            <a:r>
              <a:rPr lang="en-US" dirty="0"/>
              <a:t>Bolshevik/October 1917 Revolution saw women’s liberation in class terms — through work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B29BB7-E5F7-DA45-AC00-9BC983BE1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21468"/>
            <a:ext cx="4324814" cy="2704450"/>
          </a:xfrm>
        </p:spPr>
      </p:pic>
    </p:spTree>
    <p:extLst>
      <p:ext uri="{BB962C8B-B14F-4D97-AF65-F5344CB8AC3E}">
        <p14:creationId xmlns:p14="http://schemas.microsoft.com/office/powerpoint/2010/main" val="446800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981187-A2C7-AD48-A4D9-FC50A4777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Campaigns to liberate women from domestic work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1F1BD-4ECE-404B-BB2B-20AD9A217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057" y="1600201"/>
            <a:ext cx="6151886" cy="4525963"/>
          </a:xfrm>
        </p:spPr>
      </p:pic>
    </p:spTree>
    <p:extLst>
      <p:ext uri="{BB962C8B-B14F-4D97-AF65-F5344CB8AC3E}">
        <p14:creationId xmlns:p14="http://schemas.microsoft.com/office/powerpoint/2010/main" val="351875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1FDE3F-65A0-FD43-AC64-1E63EA65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Rethinking of the family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8F220-877C-CB41-BD7A-8022CCCA08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Soviet Union first country to legalise abortion in November 1920</a:t>
            </a:r>
          </a:p>
          <a:p>
            <a:r>
              <a:rPr lang="en-GB" dirty="0"/>
              <a:t>Divorce made easy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8974ED3-D5BD-C542-9B63-76F47C70C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31134" y="2370667"/>
            <a:ext cx="4279667" cy="2825852"/>
          </a:xfrm>
        </p:spPr>
      </p:pic>
    </p:spTree>
    <p:extLst>
      <p:ext uri="{BB962C8B-B14F-4D97-AF65-F5344CB8AC3E}">
        <p14:creationId xmlns:p14="http://schemas.microsoft.com/office/powerpoint/2010/main" val="968182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978BB4-7ADF-124C-AD2F-1C0EDE75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Bolshevik Party leadership all male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6D4E90-165B-2C47-ADC6-C754B521A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868" y="1768359"/>
            <a:ext cx="6104999" cy="4242974"/>
          </a:xfrm>
        </p:spPr>
      </p:pic>
    </p:spTree>
    <p:extLst>
      <p:ext uri="{BB962C8B-B14F-4D97-AF65-F5344CB8AC3E}">
        <p14:creationId xmlns:p14="http://schemas.microsoft.com/office/powerpoint/2010/main" val="343873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Literacy Campaigns reached women slowly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13% female literacy in 1897, </a:t>
            </a:r>
          </a:p>
          <a:p>
            <a:r>
              <a:rPr lang="en-US" sz="4000" dirty="0"/>
              <a:t>25% by1920, </a:t>
            </a:r>
          </a:p>
          <a:p>
            <a:r>
              <a:rPr lang="en-US" sz="4000" dirty="0"/>
              <a:t>42% by 1925</a:t>
            </a:r>
            <a:r>
              <a:rPr lang="en-GB" sz="4000" dirty="0"/>
              <a:t> </a:t>
            </a:r>
            <a:endParaRPr lang="en-US" sz="4000" dirty="0"/>
          </a:p>
        </p:txBody>
      </p:sp>
      <p:pic>
        <p:nvPicPr>
          <p:cNvPr id="7" name="Content Placeholder 6" descr="5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7" r="-13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645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727A4-FCB1-3D4C-8F25-255D4027D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Abortion then banned in 1936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A3CC85-5BBD-7D42-96E8-055F14648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877790"/>
            <a:ext cx="8229600" cy="3970782"/>
          </a:xfrm>
        </p:spPr>
      </p:pic>
    </p:spTree>
    <p:extLst>
      <p:ext uri="{BB962C8B-B14F-4D97-AF65-F5344CB8AC3E}">
        <p14:creationId xmlns:p14="http://schemas.microsoft.com/office/powerpoint/2010/main" val="1009233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in the Thaw</a:t>
            </a:r>
          </a:p>
        </p:txBody>
      </p:sp>
      <p:pic>
        <p:nvPicPr>
          <p:cNvPr id="8" name="Content Placeholder 7" descr="тершкова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7" r="16427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1956 increase in maternity leave from 77 to 112 days</a:t>
            </a:r>
          </a:p>
          <a:p>
            <a:pPr lvl="0"/>
            <a:r>
              <a:rPr lang="en-GB" dirty="0"/>
              <a:t>1957 — women no longer allowed to work underground in mining</a:t>
            </a:r>
          </a:p>
          <a:p>
            <a:pPr lvl="0"/>
            <a:r>
              <a:rPr lang="en-GB" dirty="0"/>
              <a:t>1960 – banned from fishing fleets</a:t>
            </a:r>
          </a:p>
          <a:p>
            <a:pPr lvl="0"/>
            <a:r>
              <a:rPr lang="en-GB" dirty="0"/>
              <a:t>on the other hand, labour was required — women 40% of workforce before war, 55% by end of the war, fell, but back up to 59% by mid 60s</a:t>
            </a:r>
          </a:p>
          <a:p>
            <a:r>
              <a:rPr lang="en-GB" dirty="0"/>
              <a:t>F</a:t>
            </a:r>
            <a:r>
              <a:rPr lang="en-US" dirty="0" err="1"/>
              <a:t>irst</a:t>
            </a:r>
            <a:r>
              <a:rPr lang="en-US" dirty="0"/>
              <a:t> woman in space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45050" y="6327141"/>
            <a:ext cx="5005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Valentina </a:t>
            </a:r>
            <a:r>
              <a:rPr lang="en-US" dirty="0" err="1"/>
              <a:t>Te</a:t>
            </a:r>
            <a:r>
              <a:rPr lang="en-GB" dirty="0" err="1"/>
              <a:t>reshk</a:t>
            </a:r>
            <a:r>
              <a:rPr lang="en-US" dirty="0"/>
              <a:t>ova — first woman in space, 1963</a:t>
            </a:r>
          </a:p>
        </p:txBody>
      </p:sp>
    </p:spTree>
    <p:extLst>
      <p:ext uri="{BB962C8B-B14F-4D97-AF65-F5344CB8AC3E}">
        <p14:creationId xmlns:p14="http://schemas.microsoft.com/office/powerpoint/2010/main" val="238451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-001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r="-1047" b="17083"/>
          <a:stretch/>
        </p:blipFill>
        <p:spPr>
          <a:xfrm>
            <a:off x="2422190" y="1183226"/>
            <a:ext cx="7027951" cy="4796678"/>
          </a:xfrm>
        </p:spPr>
      </p:pic>
    </p:spTree>
    <p:extLst>
      <p:ext uri="{BB962C8B-B14F-4D97-AF65-F5344CB8AC3E}">
        <p14:creationId xmlns:p14="http://schemas.microsoft.com/office/powerpoint/2010/main" val="213818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559B-9534-F740-8D05-52206187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Liudmila</a:t>
            </a:r>
            <a:r>
              <a:rPr lang="en-GB" dirty="0"/>
              <a:t> </a:t>
            </a:r>
            <a:r>
              <a:rPr lang="en-GB" dirty="0" err="1"/>
              <a:t>Ulitskaia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1D23B-B103-4249-B889-F3DC4F6B3E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Collection of short stories published 1993</a:t>
            </a:r>
          </a:p>
          <a:p>
            <a:r>
              <a:rPr lang="en-US" dirty="0"/>
              <a:t>Author critical of Putin government and moved to Germany following the 2022 invasion of Ukraine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379614-C5E4-E34E-AE5F-5FCB1C8053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0133" y="1039000"/>
            <a:ext cx="3657600" cy="4940968"/>
          </a:xfrm>
        </p:spPr>
      </p:pic>
    </p:spTree>
    <p:extLst>
      <p:ext uri="{BB962C8B-B14F-4D97-AF65-F5344CB8AC3E}">
        <p14:creationId xmlns:p14="http://schemas.microsoft.com/office/powerpoint/2010/main" val="3050257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FBC0-045F-3C48-95E2-DCAF7CF0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Adlam</a:t>
            </a:r>
            <a:r>
              <a:rPr lang="en-US" dirty="0"/>
              <a:t>, </a:t>
            </a:r>
            <a:r>
              <a:rPr lang="en-US" i="1" dirty="0"/>
              <a:t>Women in Russian literature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4188CB-138E-C04E-B9BB-F08AC9C6C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966" y="3048000"/>
            <a:ext cx="8841355" cy="1250867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506256B-159F-BC4D-A90C-12B10826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966" y="1775452"/>
            <a:ext cx="9111172" cy="11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72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3DD1-B370-744A-81A8-6460A4D2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Sutcliffe, </a:t>
            </a:r>
            <a:r>
              <a:rPr lang="en-US" i="1" dirty="0"/>
              <a:t>The Prose of Life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E1559-2558-F945-ADCC-D41D4FE63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08"/>
          <a:stretch/>
        </p:blipFill>
        <p:spPr>
          <a:xfrm>
            <a:off x="1099154" y="2294021"/>
            <a:ext cx="8959246" cy="2793124"/>
          </a:xfrm>
        </p:spPr>
      </p:pic>
    </p:spTree>
    <p:extLst>
      <p:ext uri="{BB962C8B-B14F-4D97-AF65-F5344CB8AC3E}">
        <p14:creationId xmlns:p14="http://schemas.microsoft.com/office/powerpoint/2010/main" val="2951849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25C5-88BE-784B-8783-8D0F28163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Byt</a:t>
            </a:r>
            <a:r>
              <a:rPr lang="en-US" dirty="0"/>
              <a:t> (everyday)/</a:t>
            </a:r>
            <a:r>
              <a:rPr lang="en-US" dirty="0" err="1"/>
              <a:t>bytie</a:t>
            </a:r>
            <a:r>
              <a:rPr lang="en-US" dirty="0"/>
              <a:t> (higher meaning)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667041-B7AD-0145-BA44-5EC102D7A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39"/>
          <a:stretch/>
        </p:blipFill>
        <p:spPr>
          <a:xfrm>
            <a:off x="1316645" y="2550694"/>
            <a:ext cx="8655269" cy="2679031"/>
          </a:xfrm>
        </p:spPr>
      </p:pic>
    </p:spTree>
    <p:extLst>
      <p:ext uri="{BB962C8B-B14F-4D97-AF65-F5344CB8AC3E}">
        <p14:creationId xmlns:p14="http://schemas.microsoft.com/office/powerpoint/2010/main" val="3018015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7DB6-2036-6244-B160-47E0DFD40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33E406-8626-304F-B08B-0E9C71F5A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78" b="2317"/>
          <a:stretch/>
        </p:blipFill>
        <p:spPr>
          <a:xfrm>
            <a:off x="1909011" y="1860884"/>
            <a:ext cx="7947490" cy="4010527"/>
          </a:xfrm>
        </p:spPr>
      </p:pic>
    </p:spTree>
    <p:extLst>
      <p:ext uri="{BB962C8B-B14F-4D97-AF65-F5344CB8AC3E}">
        <p14:creationId xmlns:p14="http://schemas.microsoft.com/office/powerpoint/2010/main" val="3297405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88163-5513-4B49-99AD-C97F0C95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Infringing norms, taboos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69B65E3-1D7E-3042-9DFD-29372E606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494" y="2727157"/>
            <a:ext cx="9849852" cy="2614863"/>
          </a:xfrm>
        </p:spPr>
      </p:pic>
    </p:spTree>
    <p:extLst>
      <p:ext uri="{BB962C8B-B14F-4D97-AF65-F5344CB8AC3E}">
        <p14:creationId xmlns:p14="http://schemas.microsoft.com/office/powerpoint/2010/main" val="3655579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2E6CB-EAA5-CF45-A2B1-7DCBBC80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</a:t>
            </a:r>
            <a:r>
              <a:rPr lang="en-US" dirty="0" err="1"/>
              <a:t>Ulitskaia</a:t>
            </a:r>
            <a:r>
              <a:rPr lang="en-US" dirty="0"/>
              <a:t> doesn’t see herself as doing that…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3FBEB8-CC31-0143-B446-8BE7A5862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250" y="2585244"/>
            <a:ext cx="7683500" cy="2832100"/>
          </a:xfrm>
        </p:spPr>
      </p:pic>
    </p:spTree>
    <p:extLst>
      <p:ext uri="{BB962C8B-B14F-4D97-AF65-F5344CB8AC3E}">
        <p14:creationId xmlns:p14="http://schemas.microsoft.com/office/powerpoint/2010/main" val="381297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6FADF-3B54-F342-BE57-CD46D185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Goscilo</a:t>
            </a:r>
            <a:r>
              <a:rPr lang="en-US" dirty="0"/>
              <a:t>  - the body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BD900E-F8D0-5447-851C-4B80C5D9B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947" y="1502357"/>
            <a:ext cx="6451929" cy="4674606"/>
          </a:xfrm>
        </p:spPr>
      </p:pic>
    </p:spTree>
    <p:extLst>
      <p:ext uri="{BB962C8B-B14F-4D97-AF65-F5344CB8AC3E}">
        <p14:creationId xmlns:p14="http://schemas.microsoft.com/office/powerpoint/2010/main" val="3237318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90B3-7A74-5341-807F-B5CD48A0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Goscilo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6C67C2-D315-2D4E-B091-6D63EF018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1052" y="1825625"/>
            <a:ext cx="8489896" cy="4351338"/>
          </a:xfrm>
        </p:spPr>
      </p:pic>
    </p:spTree>
    <p:extLst>
      <p:ext uri="{BB962C8B-B14F-4D97-AF65-F5344CB8AC3E}">
        <p14:creationId xmlns:p14="http://schemas.microsoft.com/office/powerpoint/2010/main" val="2257846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BEB8-8A03-1245-9628-DA74DF83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Goscilo</a:t>
            </a:r>
            <a:r>
              <a:rPr lang="en-US" dirty="0"/>
              <a:t> – women’s desire and bodies shocking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EE088-CC8F-7D45-9759-6F64298C5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840" b="6569"/>
          <a:stretch/>
        </p:blipFill>
        <p:spPr>
          <a:xfrm>
            <a:off x="1693991" y="3031958"/>
            <a:ext cx="8813729" cy="1925054"/>
          </a:xfrm>
        </p:spPr>
      </p:pic>
    </p:spTree>
    <p:extLst>
      <p:ext uri="{BB962C8B-B14F-4D97-AF65-F5344CB8AC3E}">
        <p14:creationId xmlns:p14="http://schemas.microsoft.com/office/powerpoint/2010/main" val="169730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Sex/gender as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of arrangements by which the biological raw material of human sex and procreation is shaped by human, social intervention and satisfied in a conventional manner, no matter how bizarre some of the conventions may be.</a:t>
            </a:r>
          </a:p>
          <a:p>
            <a:pPr marL="0" indent="0">
              <a:buNone/>
            </a:pPr>
            <a:r>
              <a:rPr lang="en-US" dirty="0"/>
              <a:t>Gayle Rubin, 1975 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33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54450-AF0A-6042-B6A9-4C33790E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7EDFD0-AC60-7943-9466-104B6C649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70" b="1421"/>
          <a:stretch/>
        </p:blipFill>
        <p:spPr>
          <a:xfrm>
            <a:off x="1572126" y="2294021"/>
            <a:ext cx="8609262" cy="3256547"/>
          </a:xfrm>
        </p:spPr>
      </p:pic>
    </p:spTree>
    <p:extLst>
      <p:ext uri="{BB962C8B-B14F-4D97-AF65-F5344CB8AC3E}">
        <p14:creationId xmlns:p14="http://schemas.microsoft.com/office/powerpoint/2010/main" val="398318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3E12-B91A-2E40-AFDF-A66683DB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Putin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1A6E95B-5739-CD40-B4EC-06A694658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4164" y="1825625"/>
            <a:ext cx="5583671" cy="4351338"/>
          </a:xfrm>
        </p:spPr>
      </p:pic>
    </p:spTree>
    <p:extLst>
      <p:ext uri="{BB962C8B-B14F-4D97-AF65-F5344CB8AC3E}">
        <p14:creationId xmlns:p14="http://schemas.microsoft.com/office/powerpoint/2010/main" val="1194199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C313-05F9-D54C-A67D-616C0DC9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Sutcliffe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7A1520-22EC-7A44-AEC4-156F95EAB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37" y="1679208"/>
            <a:ext cx="6673516" cy="4390854"/>
          </a:xfrm>
        </p:spPr>
      </p:pic>
    </p:spTree>
    <p:extLst>
      <p:ext uri="{BB962C8B-B14F-4D97-AF65-F5344CB8AC3E}">
        <p14:creationId xmlns:p14="http://schemas.microsoft.com/office/powerpoint/2010/main" val="332864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2B4029-8A4C-954C-A09D-6B0B8187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99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waves of feminism</a:t>
            </a:r>
            <a:br>
              <a:rPr lang="en-US" dirty="0"/>
            </a:br>
            <a:r>
              <a:rPr lang="en-US" dirty="0"/>
              <a:t>1) First Wave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E3D333-EE9D-4E43-A16F-11F398B80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5067" y="181213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Enlightenment (all about universal rights) (from 1800-1960s)</a:t>
            </a:r>
            <a:endParaRPr lang="en-GB" sz="4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A5435E3-6C5F-1B40-A256-6771AEACAF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401" y="1687512"/>
            <a:ext cx="3183466" cy="4775200"/>
          </a:xfrm>
        </p:spPr>
      </p:pic>
    </p:spTree>
    <p:extLst>
      <p:ext uri="{BB962C8B-B14F-4D97-AF65-F5344CB8AC3E}">
        <p14:creationId xmlns:p14="http://schemas.microsoft.com/office/powerpoint/2010/main" val="95025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D2DA7-EE48-A94F-A2E0-722492FD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Second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5205-5A67-E747-ACD5-36799FF117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1960s - gender as artificial construct — specific nature of women’s oppression, feminism</a:t>
            </a:r>
            <a:endParaRPr lang="en-GB" sz="4000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C8C8F8-3B8E-4C4B-A1CC-FE81BDB2A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998133"/>
            <a:ext cx="4213824" cy="3048000"/>
          </a:xfrm>
        </p:spPr>
      </p:pic>
    </p:spTree>
    <p:extLst>
      <p:ext uri="{BB962C8B-B14F-4D97-AF65-F5344CB8AC3E}">
        <p14:creationId xmlns:p14="http://schemas.microsoft.com/office/powerpoint/2010/main" val="703449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DDED-7154-3346-B2CB-FB2267A4F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Third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B915B-2D6D-4042-8713-6DDCA7C4DC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rethink gender using psychoanalysis, Kristeva, valuing desire, sex …, placing masculinity on the agenda too</a:t>
            </a:r>
            <a:endParaRPr lang="en-GB" sz="4000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F5521B-C8B2-E444-B96F-5A84E731BF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80978" y="1964267"/>
            <a:ext cx="4465288" cy="3393619"/>
          </a:xfrm>
        </p:spPr>
      </p:pic>
    </p:spTree>
    <p:extLst>
      <p:ext uri="{BB962C8B-B14F-4D97-AF65-F5344CB8AC3E}">
        <p14:creationId xmlns:p14="http://schemas.microsoft.com/office/powerpoint/2010/main" val="1419485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C060-1583-8844-968B-41FE08CA7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Gender Constructed?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D22F448-7BAE-CE4C-A63E-21FC24E7F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8393" y="1600201"/>
            <a:ext cx="5955214" cy="4525963"/>
          </a:xfrm>
        </p:spPr>
      </p:pic>
    </p:spTree>
    <p:extLst>
      <p:ext uri="{BB962C8B-B14F-4D97-AF65-F5344CB8AC3E}">
        <p14:creationId xmlns:p14="http://schemas.microsoft.com/office/powerpoint/2010/main" val="229827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ED81-2D2C-5C47-BFD7-88D445BB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Russia/Soviet Union in the 1960s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8EA455-AB72-6246-934C-58ED86F32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557" y="1600201"/>
            <a:ext cx="3246886" cy="4525963"/>
          </a:xfrm>
        </p:spPr>
      </p:pic>
    </p:spTree>
    <p:extLst>
      <p:ext uri="{BB962C8B-B14F-4D97-AF65-F5344CB8AC3E}">
        <p14:creationId xmlns:p14="http://schemas.microsoft.com/office/powerpoint/2010/main" val="73858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Women’s Day, 8 March</a:t>
            </a:r>
            <a:endParaRPr lang="en-US" dirty="0"/>
          </a:p>
        </p:txBody>
      </p:sp>
      <p:pic>
        <p:nvPicPr>
          <p:cNvPr id="4" name="Content Placeholder 3" descr="ab1ff3b1cee2144d73ee42295770c3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385" r="-773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442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9623</TotalTime>
  <Words>406</Words>
  <Application>Microsoft Macintosh PowerPoint</Application>
  <PresentationFormat>Widescreen</PresentationFormat>
  <Paragraphs>50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Contemporary Russian Short Stories, week 5</vt:lpstr>
      <vt:lpstr>PowerPoint Presentation</vt:lpstr>
      <vt:lpstr>Sex/gender as a system</vt:lpstr>
      <vt:lpstr>Three waves of feminism 1) First Wave</vt:lpstr>
      <vt:lpstr>2) Second wave</vt:lpstr>
      <vt:lpstr>3) Third Wave</vt:lpstr>
      <vt:lpstr>How is Gender Constructed?</vt:lpstr>
      <vt:lpstr>Russia/Soviet Union in the 1960s</vt:lpstr>
      <vt:lpstr>Women’s Day, 8 March</vt:lpstr>
      <vt:lpstr>Defender of the Motherland Day</vt:lpstr>
      <vt:lpstr>Neither Church, nor kitchen, nor state</vt:lpstr>
      <vt:lpstr>Women and the Russian revolution</vt:lpstr>
      <vt:lpstr>PowerPoint Presentation</vt:lpstr>
      <vt:lpstr>Campaigns to liberate women from domestic work</vt:lpstr>
      <vt:lpstr>Rethinking of the family</vt:lpstr>
      <vt:lpstr>Bolshevik Party leadership all male</vt:lpstr>
      <vt:lpstr>Literacy Campaigns reached women slowly</vt:lpstr>
      <vt:lpstr>Abortion then banned in 1936</vt:lpstr>
      <vt:lpstr>Women in the Thaw</vt:lpstr>
      <vt:lpstr>Liudmila Ulitskaia </vt:lpstr>
      <vt:lpstr>Adlam, Women in Russian literature</vt:lpstr>
      <vt:lpstr>Sutcliffe, The Prose of Life</vt:lpstr>
      <vt:lpstr>Byt (everyday)/bytie (higher meaning)</vt:lpstr>
      <vt:lpstr>PowerPoint Presentation</vt:lpstr>
      <vt:lpstr>Infringing norms, taboos</vt:lpstr>
      <vt:lpstr>But Ulitskaia doesn’t see herself as doing that…</vt:lpstr>
      <vt:lpstr>Goscilo  - the body</vt:lpstr>
      <vt:lpstr>Goscilo</vt:lpstr>
      <vt:lpstr>Goscilo – women’s desire and bodies shocking </vt:lpstr>
      <vt:lpstr>PowerPoint Presentation</vt:lpstr>
      <vt:lpstr>Putin</vt:lpstr>
      <vt:lpstr>Sutcliffe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Hicks</dc:creator>
  <cp:lastModifiedBy>Jeremy Hicks</cp:lastModifiedBy>
  <cp:revision>33</cp:revision>
  <dcterms:created xsi:type="dcterms:W3CDTF">2019-10-15T21:28:47Z</dcterms:created>
  <dcterms:modified xsi:type="dcterms:W3CDTF">2022-10-26T07:36:28Z</dcterms:modified>
</cp:coreProperties>
</file>