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01" r:id="rId3"/>
    <p:sldId id="291" r:id="rId4"/>
    <p:sldId id="298" r:id="rId5"/>
    <p:sldId id="293" r:id="rId6"/>
    <p:sldId id="295" r:id="rId7"/>
    <p:sldId id="302" r:id="rId8"/>
    <p:sldId id="303" r:id="rId9"/>
    <p:sldId id="292" r:id="rId10"/>
    <p:sldId id="300" r:id="rId11"/>
    <p:sldId id="296" r:id="rId12"/>
    <p:sldId id="29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01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29C3-CE4B-9C42-AF89-5FE3FB437E82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CFEB-7155-DA46-8FC7-DAE7612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28CA9-8A6E-DA4A-BA5B-339BB2FE6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28CA9-8A6E-DA4A-BA5B-339BB2FE6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5327-2996-844A-8419-74FE88D6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5AB9C-0E9C-7D40-86A5-145ACB4E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6E5C-68C6-C147-9C87-27A086B8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3C3F-C598-CD4F-BA7B-9AE54145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518D-2DFB-4F45-8197-1BBFE849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4AA0-802E-6E45-803F-9AB0B982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71FAD-8318-2F40-89C3-DEF13022F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E9BF-0D20-7748-84DE-84540DB9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13C6-523F-A44A-8F52-C33ED35F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314E-545F-8345-9ED5-03A388B3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D3900-B1A1-4746-AD85-85CBAC509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EF2B8-CCC1-A640-A7AE-B2792E850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90C0-98D0-8E44-ACDF-4C699AC4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5351-5980-FB41-BBB2-59173656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4B50-F206-4E48-B1C4-92889063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54F3-F3A2-404C-B541-7BF8D76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81891"/>
            <a:ext cx="10813473" cy="5595072"/>
          </a:xfrm>
        </p:spPr>
        <p:txBody>
          <a:bodyPr/>
          <a:lstStyle>
            <a:lvl1pPr>
              <a:defRPr sz="2400">
                <a:latin typeface="Garamond" panose="02020404030301010803" pitchFamily="18" charset="0"/>
              </a:defRPr>
            </a:lvl1pPr>
            <a:lvl2pPr>
              <a:defRPr sz="2200"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0F18-2F30-3D47-A9CC-48197C11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7DA-ADDE-FD4B-90C9-8670088FD99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91C6-9117-6F49-9221-4FE3E99C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3905-07E0-CE47-8729-BB53DF8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884A-1907-024E-A11A-09B171A54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C9FC-1209-B74F-AADF-047CAC99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7886-D1DF-2942-A4D6-BE2DF180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F1A0-F61B-5C45-B804-2E95CF71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C28A-3406-EE42-B19A-C697EC6D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5FCE-D51C-6442-81DE-3CF69CE0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4F28-8991-0E4F-B4E3-C34CAA7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D62BC-2F10-F649-843B-D2E131F8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5832C-0363-BB4F-811D-75A1A231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FCAB-D537-B744-BC04-247B6AEF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BD20-3F84-D640-935C-997AA4FC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D81D-1C0E-1247-B595-6A3A619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6641-CE03-E940-B54D-F8D94649C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D7D91-8A59-B244-8E38-567E9BA77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7C860-0794-DC4F-816C-F45F6685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9A23A-B89E-0F4B-B952-A1338044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6C06A-FABA-8D49-B5CC-8032AF6E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DBCE-004D-F949-A6B0-C6033309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19DF-5BD7-B94D-B55B-DF944E645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FC5DF-6A63-E143-9558-E6952304C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1A783-9F4E-EE4F-B700-3BA3F6784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C0197-78F6-954F-B7AA-DDAF215F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EDB9B-73D0-9C47-A0F9-5ACB7AD8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BDFB6-9465-4C40-96C0-15C322E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D6D03-5EF5-434E-BB48-2440BA80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C39C-2FA2-2845-A1D3-22D7007E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C2271-C5C7-AE40-A34B-E60EA41E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55848-1028-B748-A2B2-CE32CB21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0A11E-EC34-6840-8EF4-541F28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878E4-A101-4042-A014-ACE8F6F1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57A27-0EA4-4C4D-96DC-E1AC963E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A7313-2680-404B-B1AE-0C588F47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5D7A-8BD0-684D-A7CA-ED536A2A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077C-0C84-6442-85B7-0FFBF005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D15F-F113-5B48-94BF-288736D75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A4754-7FE7-E047-B6F3-80842BB7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D294-EEBB-524D-A085-6B872C56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1D02A-70CB-264D-94D5-C3ED6505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D07B-591E-7C45-A993-8BC9DBB9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F9141-A8C5-AD4A-BF3B-A02F93591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DD735-3901-674E-AC5C-E819AC99B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3C056-4DFF-0F49-BCB3-C1112CD2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EFE2-8646-6842-A2C9-98259E2E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E20A3-88E0-334D-984F-F1CC44B5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1A4E-1D2E-BE4F-B27F-928E99AE0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561" y="524107"/>
            <a:ext cx="10796239" cy="565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1E50-A31C-D74F-B16A-E4D4CA664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CFEB-9221-6041-AA27-1E99AFE38D2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B3C6-52E1-7242-8727-C6267CF33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1866-647A-304D-83E2-73140E41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4A41-8FDE-C642-B9DF-8DF84E5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514-3A18-B540-90F3-E0610E85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" y="1242794"/>
            <a:ext cx="11881104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COM6006 / FRE6006 </a:t>
            </a:r>
            <a:b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Narrative in Theory and Practice: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 and Creatively Responding to French Literature Through the Ages</a:t>
            </a:r>
            <a:b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Week 1: seminar</a:t>
            </a:r>
            <a:b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tx1"/>
              </a:solidFill>
              <a:latin typeface="Garamond" panose="02020404030301010803" pitchFamily="18" charset="0"/>
              <a:ea typeface="Source Sans Pro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77A20-4779-BC48-819B-D27C8318F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57" y="2436594"/>
            <a:ext cx="12036552" cy="332841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Garamond" panose="02020404030301010803" pitchFamily="18" charset="0"/>
              <a:ea typeface="Source Sans Pro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Garamond" panose="02020404030301010803" pitchFamily="18" charset="0"/>
              <a:ea typeface="Source Sans Pro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Dr Richard Mason</a:t>
            </a:r>
            <a:r>
              <a:rPr lang="en-US" sz="2200" dirty="0"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 (to discuss any aspect of the module please email me to arrange a Teams meeting: </a:t>
            </a:r>
            <a:r>
              <a:rPr lang="en-US" sz="2200" dirty="0" err="1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richard.mason@qmul.ac.uk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ea typeface="Source Sans Pro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7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A4C1-74B5-1F4C-A5FA-366F1B1A8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Classifying narratives (group discussion)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you think of examples of these plot ‘functions’?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Interdiction? (hero forbidden from doing something)</a:t>
            </a:r>
          </a:p>
          <a:p>
            <a:r>
              <a:rPr lang="en-US" dirty="0"/>
              <a:t>Departure</a:t>
            </a:r>
          </a:p>
          <a:p>
            <a:r>
              <a:rPr lang="en-US" dirty="0"/>
              <a:t>Return</a:t>
            </a:r>
          </a:p>
          <a:p>
            <a:r>
              <a:rPr lang="en-US" dirty="0"/>
              <a:t>Exposure</a:t>
            </a:r>
          </a:p>
          <a:p>
            <a:r>
              <a:rPr lang="en-US" dirty="0"/>
              <a:t>Wedding (not necessarily an actual wedding!)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satisfying/useful do you find attempts to classify narrative in this way? </a:t>
            </a:r>
          </a:p>
        </p:txBody>
      </p:sp>
    </p:spTree>
    <p:extLst>
      <p:ext uri="{BB962C8B-B14F-4D97-AF65-F5344CB8AC3E}">
        <p14:creationId xmlns:p14="http://schemas.microsoft.com/office/powerpoint/2010/main" val="19816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558F-132E-F845-ACCE-959F6DD6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524107"/>
            <a:ext cx="7243414" cy="56528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/>
              <a:t>Summarising</a:t>
            </a:r>
            <a:r>
              <a:rPr lang="en-US" u="sng" dirty="0"/>
              <a:t> narrative (</a:t>
            </a:r>
            <a:r>
              <a:rPr lang="en-US" i="1" u="sng" dirty="0"/>
              <a:t>Cinderella</a:t>
            </a:r>
            <a:r>
              <a:rPr lang="en-US" u="sng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exercise is designed to help you reflect on what is </a:t>
            </a:r>
            <a:r>
              <a:rPr lang="en-US" i="1" dirty="0"/>
              <a:t>essential </a:t>
            </a:r>
            <a:r>
              <a:rPr lang="en-US" dirty="0"/>
              <a:t>to a particular plot, and how narrative details are selected. Our example will be </a:t>
            </a:r>
            <a:r>
              <a:rPr lang="en-US" i="1" dirty="0"/>
              <a:t>Cinderella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going to split you into groups</a:t>
            </a:r>
          </a:p>
          <a:p>
            <a:endParaRPr lang="en-US" dirty="0"/>
          </a:p>
          <a:p>
            <a:r>
              <a:rPr lang="en-US" dirty="0"/>
              <a:t>Nominate a scribe for each group.</a:t>
            </a:r>
          </a:p>
          <a:p>
            <a:endParaRPr lang="en-US" dirty="0"/>
          </a:p>
          <a:p>
            <a:r>
              <a:rPr lang="en-US" dirty="0"/>
              <a:t>With the help of the group, the scribe should write down</a:t>
            </a:r>
            <a:r>
              <a:rPr lang="en-US" b="1" dirty="0"/>
              <a:t> 5 simple bullet points </a:t>
            </a:r>
            <a:r>
              <a:rPr lang="en-US" dirty="0"/>
              <a:t>(e.g. ‘Frodo leaves his home in search of the ring’) summarizing the fairy tale </a:t>
            </a:r>
            <a:r>
              <a:rPr lang="en-US" i="1" dirty="0"/>
              <a:t>Cinderella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will regroup in five minutes and compare our summaries, so get going straight away </a:t>
            </a:r>
          </a:p>
        </p:txBody>
      </p:sp>
      <p:pic>
        <p:nvPicPr>
          <p:cNvPr id="6146" name="Picture 2" descr="Cinderella - The Little Glass Slipper || Disney Cinderella - A Dream Is A  Wish Your Heart Makes - YouTube">
            <a:extLst>
              <a:ext uri="{FF2B5EF4-FFF2-40B4-BE49-F238E27FC236}">
                <a16:creationId xmlns:a16="http://schemas.microsoft.com/office/drawing/2014/main" id="{2F07A127-73B8-3E4D-A2B4-0EB5FCC3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59" y="2085976"/>
            <a:ext cx="4038702" cy="22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3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B813-A5D3-A14F-93D9-B869180C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/>
              <a:t>Summarising</a:t>
            </a:r>
            <a:r>
              <a:rPr lang="en-US" u="sng" dirty="0"/>
              <a:t> narrative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you find this task? Was it easy to break a narrative down into its ‘key’ parts?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all narratives equally amenable to being broken down in this way?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might be lost during such an exercise?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To what extent can a story’s ‘events’ be separated from their telling? (ditto characters)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might change across different versions of the same story? </a:t>
            </a:r>
          </a:p>
        </p:txBody>
      </p:sp>
    </p:spTree>
    <p:extLst>
      <p:ext uri="{BB962C8B-B14F-4D97-AF65-F5344CB8AC3E}">
        <p14:creationId xmlns:p14="http://schemas.microsoft.com/office/powerpoint/2010/main" val="202098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Preparation 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80" y="1618529"/>
            <a:ext cx="10796239" cy="56528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Read the introduction and first two chapters of </a:t>
            </a:r>
            <a:r>
              <a:rPr lang="en-GB" i="1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Narrative Poetics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pp. 1-42.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arrative Fiction : Contemporary Poetics book cover">
            <a:extLst>
              <a:ext uri="{FF2B5EF4-FFF2-40B4-BE49-F238E27FC236}">
                <a16:creationId xmlns:a16="http://schemas.microsoft.com/office/drawing/2014/main" id="{A7D788DB-28F3-1440-A056-51FA397E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67" y="3021734"/>
            <a:ext cx="2543739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8003-FFDF-CB49-82BF-8B8D015A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Structure of the seminar:</a:t>
            </a:r>
          </a:p>
          <a:p>
            <a:endParaRPr lang="en-US" dirty="0"/>
          </a:p>
          <a:p>
            <a:r>
              <a:rPr lang="en-US" dirty="0"/>
              <a:t>Personal experiences of narrative (gripping, disorientating, disappointing)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 err="1"/>
              <a:t>Categorising</a:t>
            </a:r>
            <a:r>
              <a:rPr lang="en-US" dirty="0"/>
              <a:t> narrative’ (after Propp)</a:t>
            </a:r>
          </a:p>
          <a:p>
            <a:endParaRPr lang="en-US" dirty="0"/>
          </a:p>
          <a:p>
            <a:r>
              <a:rPr lang="en-US" dirty="0" err="1"/>
              <a:t>Summarising</a:t>
            </a:r>
            <a:r>
              <a:rPr lang="en-US" dirty="0"/>
              <a:t> narrative (with </a:t>
            </a:r>
            <a:r>
              <a:rPr lang="en-US" i="1" dirty="0"/>
              <a:t>Cinderella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666DF2-8B6B-BC46-84BF-76554A05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02" y="618993"/>
            <a:ext cx="10428698" cy="5168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Opening reflections (pen and paper to hand!)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you expect to learn about on this course? </a:t>
            </a:r>
          </a:p>
          <a:p>
            <a:r>
              <a:rPr lang="en-US" dirty="0"/>
              <a:t>In what ways do you hope the module will be useful?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y I'm a Better Writer with the Pen and Paper Approach | by Christopher P  Jones | Thinksheet | Medium">
            <a:extLst>
              <a:ext uri="{FF2B5EF4-FFF2-40B4-BE49-F238E27FC236}">
                <a16:creationId xmlns:a16="http://schemas.microsoft.com/office/drawing/2014/main" id="{8FA02768-1256-BE48-9AE1-7BD0C990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99" y="3582364"/>
            <a:ext cx="3291494" cy="24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9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E53D4-DE65-CD4A-80BC-A3C8E2A8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 work: reflections on our experience of narrative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(working definition </a:t>
            </a:r>
            <a:r>
              <a:rPr lang="en-US"/>
              <a:t>of narrative?)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1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5B1D3-6BC1-184B-916A-E00EEA08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81891"/>
            <a:ext cx="5555673" cy="5595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groups, let’s discuss examples of…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 gripping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63457-3575-564F-998F-82DC6181F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581891"/>
            <a:ext cx="5733150" cy="55950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narrative that was </a:t>
            </a:r>
            <a:r>
              <a:rPr lang="en-US" b="1" dirty="0"/>
              <a:t>hard to follow </a:t>
            </a:r>
            <a:r>
              <a:rPr lang="en-US" dirty="0"/>
              <a:t>or</a:t>
            </a:r>
            <a:r>
              <a:rPr lang="en-US" b="1" dirty="0"/>
              <a:t> confusing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D5900-BE75-5542-92A3-24BCD95B9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memorable narrator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Why?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2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D9189-2344-8C40-BE88-300ED329E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‘slow’ narrative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 ‘</a:t>
            </a:r>
            <a:r>
              <a:rPr lang="en-US" b="1" dirty="0" err="1"/>
              <a:t>pacy</a:t>
            </a:r>
            <a:r>
              <a:rPr lang="en-US" b="1" dirty="0"/>
              <a:t>’ narrative</a:t>
            </a:r>
          </a:p>
        </p:txBody>
      </p:sp>
    </p:spTree>
    <p:extLst>
      <p:ext uri="{BB962C8B-B14F-4D97-AF65-F5344CB8AC3E}">
        <p14:creationId xmlns:p14="http://schemas.microsoft.com/office/powerpoint/2010/main" val="30910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18" y="516835"/>
            <a:ext cx="9549114" cy="6138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u="sng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Classifying narratives…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This exercise develops ideas put forward by the Russian folklorist Vladimir Propp, wh</a:t>
            </a:r>
            <a:r>
              <a:rPr lang="en-GB" sz="2000" dirty="0">
                <a:cs typeface="Calibri" panose="020F0502020204030204" pitchFamily="34" charset="0"/>
              </a:rPr>
              <a:t>o attempted to map out (in exhaustive fashion) the plots and character types found in Russian folk tales. For example,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Interdiction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</a:t>
            </a:r>
            <a:r>
              <a:rPr lang="en-GB" sz="2000" dirty="0"/>
              <a:t>A forbidding edict or command is passed upon the hero (‘don’t go there’, ‘don’t do this’). The hero is warned against some action.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cs typeface="Calibri" panose="020F0502020204030204" pitchFamily="34" charset="0"/>
              </a:rPr>
              <a:t>Departure</a:t>
            </a:r>
            <a:r>
              <a:rPr lang="en-GB" sz="2000" dirty="0">
                <a:cs typeface="Calibri" panose="020F0502020204030204" pitchFamily="34" charset="0"/>
              </a:rPr>
              <a:t>: The hero leaves the home environment, this time with a sense of purpose. Here begins their adventure.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cs typeface="Calibri" panose="020F0502020204030204" pitchFamily="34" charset="0"/>
              </a:rPr>
              <a:t>Return</a:t>
            </a:r>
            <a:r>
              <a:rPr lang="en-GB" sz="2000" dirty="0">
                <a:cs typeface="Calibri" panose="020F0502020204030204" pitchFamily="34" charset="0"/>
              </a:rPr>
              <a:t>: The hero travels back to their home.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cs typeface="Calibri" panose="020F0502020204030204" pitchFamily="34" charset="0"/>
              </a:rPr>
              <a:t>Exposure</a:t>
            </a:r>
            <a:r>
              <a:rPr lang="en-GB" sz="2000" dirty="0">
                <a:cs typeface="Calibri" panose="020F0502020204030204" pitchFamily="34" charset="0"/>
              </a:rPr>
              <a:t>: The false hero and/or villain is exposed to all and sundry.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cs typeface="Calibri" panose="020F0502020204030204" pitchFamily="34" charset="0"/>
              </a:rPr>
              <a:t>Wedding</a:t>
            </a:r>
            <a:r>
              <a:rPr lang="en-GB" sz="2000" dirty="0">
                <a:cs typeface="Calibri" panose="020F0502020204030204" pitchFamily="34" charset="0"/>
              </a:rPr>
              <a:t>: The hero marries and is rewarded or promoted by the family or community, typically ascending to a throne. </a:t>
            </a:r>
            <a:endParaRPr lang="en-GB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Vladimir Propp - Morphology of the Folktale by jbfb - issuu">
            <a:extLst>
              <a:ext uri="{FF2B5EF4-FFF2-40B4-BE49-F238E27FC236}">
                <a16:creationId xmlns:a16="http://schemas.microsoft.com/office/drawing/2014/main" id="{379164E6-23AE-3F43-BEB7-22A5F7A7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42" y="3199858"/>
            <a:ext cx="1967080" cy="29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die's Media Blog C2: Vladimir Propp">
            <a:extLst>
              <a:ext uri="{FF2B5EF4-FFF2-40B4-BE49-F238E27FC236}">
                <a16:creationId xmlns:a16="http://schemas.microsoft.com/office/drawing/2014/main" id="{1A0BB0CC-86C0-514A-86E6-AF07427C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42" y="742950"/>
            <a:ext cx="1767828" cy="21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4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563</Words>
  <Application>Microsoft Macintosh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COM6006 / FRE6006  Narrative in Theory and Practice: Analysing and Creatively Responding to French Literature Through the Ages  Week 1: seminar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COM6006 / FRE6006  Narrative in Theory and Practice: Analysing and Creatively Responding to French Literature Through the Ages  Week 1: seminar </dc:title>
  <dc:creator>Richard Mason</dc:creator>
  <cp:lastModifiedBy>Richard Mason</cp:lastModifiedBy>
  <cp:revision>26</cp:revision>
  <dcterms:created xsi:type="dcterms:W3CDTF">2021-01-13T20:25:41Z</dcterms:created>
  <dcterms:modified xsi:type="dcterms:W3CDTF">2021-09-30T10:56:51Z</dcterms:modified>
</cp:coreProperties>
</file>