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866" r:id="rId2"/>
    <p:sldMasterId id="2147483843" r:id="rId3"/>
    <p:sldMasterId id="2147483888" r:id="rId4"/>
    <p:sldMasterId id="2147483900" r:id="rId5"/>
  </p:sldMasterIdLst>
  <p:notesMasterIdLst>
    <p:notesMasterId r:id="rId49"/>
  </p:notesMasterIdLst>
  <p:handoutMasterIdLst>
    <p:handoutMasterId r:id="rId50"/>
  </p:handoutMasterIdLst>
  <p:sldIdLst>
    <p:sldId id="257" r:id="rId6"/>
    <p:sldId id="300" r:id="rId7"/>
    <p:sldId id="299" r:id="rId8"/>
    <p:sldId id="301" r:id="rId9"/>
    <p:sldId id="302" r:id="rId10"/>
    <p:sldId id="303" r:id="rId11"/>
    <p:sldId id="305" r:id="rId12"/>
    <p:sldId id="306" r:id="rId13"/>
    <p:sldId id="308" r:id="rId14"/>
    <p:sldId id="343" r:id="rId15"/>
    <p:sldId id="344" r:id="rId16"/>
    <p:sldId id="345" r:id="rId17"/>
    <p:sldId id="346" r:id="rId18"/>
    <p:sldId id="310" r:id="rId19"/>
    <p:sldId id="336" r:id="rId20"/>
    <p:sldId id="337" r:id="rId21"/>
    <p:sldId id="338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32" r:id="rId32"/>
    <p:sldId id="333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40" r:id="rId41"/>
    <p:sldId id="339" r:id="rId42"/>
    <p:sldId id="329" r:id="rId43"/>
    <p:sldId id="334" r:id="rId44"/>
    <p:sldId id="335" r:id="rId45"/>
    <p:sldId id="341" r:id="rId46"/>
    <p:sldId id="342" r:id="rId47"/>
    <p:sldId id="293" r:id="rId48"/>
  </p:sldIdLst>
  <p:sldSz cx="9144000" cy="5143500" type="screen16x9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D0B69D-9948-46F3-B07D-8BF81D90CAFD}">
          <p14:sldIdLst>
            <p14:sldId id="257"/>
            <p14:sldId id="300"/>
            <p14:sldId id="299"/>
            <p14:sldId id="301"/>
            <p14:sldId id="302"/>
            <p14:sldId id="303"/>
            <p14:sldId id="305"/>
            <p14:sldId id="306"/>
            <p14:sldId id="308"/>
            <p14:sldId id="343"/>
            <p14:sldId id="344"/>
            <p14:sldId id="345"/>
            <p14:sldId id="346"/>
            <p14:sldId id="310"/>
            <p14:sldId id="336"/>
            <p14:sldId id="337"/>
            <p14:sldId id="338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32"/>
            <p14:sldId id="333"/>
            <p14:sldId id="320"/>
            <p14:sldId id="321"/>
            <p14:sldId id="322"/>
            <p14:sldId id="323"/>
            <p14:sldId id="324"/>
            <p14:sldId id="325"/>
            <p14:sldId id="326"/>
            <p14:sldId id="340"/>
            <p14:sldId id="339"/>
            <p14:sldId id="329"/>
            <p14:sldId id="334"/>
            <p14:sldId id="335"/>
            <p14:sldId id="341"/>
            <p14:sldId id="342"/>
          </p14:sldIdLst>
        </p14:section>
        <p14:section name="Untitled Section" id="{BC207CB5-D627-4B15-B03B-ED7A53E19D7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C"/>
    <a:srgbClr val="1C3D74"/>
    <a:srgbClr val="2DB8C5"/>
    <a:srgbClr val="73B82B"/>
    <a:srgbClr val="F18500"/>
    <a:srgbClr val="10746A"/>
    <a:srgbClr val="8D3786"/>
    <a:srgbClr val="CDA60C"/>
    <a:srgbClr val="2DB862"/>
    <a:srgbClr val="009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68986" autoAdjust="0"/>
  </p:normalViewPr>
  <p:slideViewPr>
    <p:cSldViewPr snapToGrid="0" snapToObjects="1">
      <p:cViewPr varScale="1">
        <p:scale>
          <a:sx n="67" d="100"/>
          <a:sy n="67" d="100"/>
        </p:scale>
        <p:origin x="-104" y="-6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604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dirty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08599969779488"/>
          <c:y val="0.0014467262737367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550093558758361"/>
          <c:y val="0.13986788302602"/>
          <c:w val="0.679311776668122"/>
          <c:h val="0.7602155399221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A9-4D25-9A08-E785591F91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A9-4D25-9A08-E785591F91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CA9-4D25-9A08-E785591F91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CA9-4D25-9A08-E785591F912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CA9-4D25-9A08-E785591F912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CA9-4D25-9A08-E785591F912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CA9-4D25-9A08-E785591F912F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8.0</c:v>
                </c:pt>
                <c:pt idx="1">
                  <c:v>6.0</c:v>
                </c:pt>
                <c:pt idx="2">
                  <c:v>4.0</c:v>
                </c:pt>
                <c:pt idx="3">
                  <c:v>3.0</c:v>
                </c:pt>
                <c:pt idx="4">
                  <c:v>2.0</c:v>
                </c:pt>
                <c:pt idx="5">
                  <c:v>1.0</c:v>
                </c:pt>
                <c:pt idx="6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CCA9-4D25-9A08-E785591F9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99775723189671"/>
          <c:y val="0.192817989135478"/>
          <c:w val="0.300224364351362"/>
          <c:h val="0.6528360482908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dirty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44161141745533"/>
          <c:y val="0.014062543327461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375315679900581"/>
          <c:y val="0.11931885404851"/>
          <c:w val="0.631979139026348"/>
          <c:h val="0.65308987739149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51-495A-8996-44DF7C239E0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151-495A-8996-44DF7C239E0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151-495A-8996-44DF7C239E0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151-495A-8996-44DF7C239E0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151-495A-8996-44DF7C239E0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151-495A-8996-44DF7C239E0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151-495A-8996-44DF7C239E04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151-495A-8996-44DF7C239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2356440"/>
        <c:axId val="2101430360"/>
      </c:barChart>
      <c:valAx>
        <c:axId val="2101430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Frutiger 55 Roman" pitchFamily="2" charset="0"/>
                <a:ea typeface="+mn-ea"/>
                <a:cs typeface="+mn-cs"/>
              </a:defRPr>
            </a:pPr>
            <a:endParaRPr lang="en-US"/>
          </a:p>
        </c:txPr>
        <c:crossAx val="2102356440"/>
        <c:crosses val="autoZero"/>
        <c:crossBetween val="between"/>
      </c:valAx>
      <c:catAx>
        <c:axId val="2102356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4303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0564973721306"/>
          <c:y val="0.230266758514804"/>
          <c:w val="0.246311257180878"/>
          <c:h val="0.6069796070865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dirty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96480437992126"/>
          <c:y val="0.014062499134934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0170855302379"/>
          <c:y val="0.11931885404851"/>
          <c:w val="0.598482974473324"/>
          <c:h val="0.800520663130778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79-46EC-ACD0-05064C0E4F1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79-46EC-ACD0-05064C0E4F1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79-46EC-ACD0-05064C0E4F1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E79-46EC-ACD0-05064C0E4F1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E79-46EC-ACD0-05064C0E4F1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E79-46EC-ACD0-05064C0E4F1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E79-46EC-ACD0-05064C0E4F15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7.0</c:v>
                </c:pt>
                <c:pt idx="1">
                  <c:v>6.0</c:v>
                </c:pt>
                <c:pt idx="2">
                  <c:v>5.0</c:v>
                </c:pt>
                <c:pt idx="3">
                  <c:v>4.0</c:v>
                </c:pt>
                <c:pt idx="4">
                  <c:v>3.0</c:v>
                </c:pt>
                <c:pt idx="5">
                  <c:v>2.0</c:v>
                </c:pt>
                <c:pt idx="6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E79-46EC-ACD0-05064C0E4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2138446392"/>
        <c:axId val="2029367096"/>
      </c:barChart>
      <c:valAx>
        <c:axId val="2029367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Frutiger 55 Roman" pitchFamily="2" charset="0"/>
                <a:ea typeface="+mn-ea"/>
                <a:cs typeface="+mn-cs"/>
              </a:defRPr>
            </a:pPr>
            <a:endParaRPr lang="en-US"/>
          </a:p>
        </c:txPr>
        <c:crossAx val="2138446392"/>
        <c:crosses val="autoZero"/>
        <c:crossBetween val="between"/>
      </c:valAx>
      <c:catAx>
        <c:axId val="2138446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0293670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3965120407268"/>
          <c:y val="0.0963918689624805"/>
          <c:w val="0.276034867943843"/>
          <c:h val="0.809237306362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9664FB5-82AF-48A4-80F1-9AEEE0DF4B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CF0742E-D5E1-4FF3-A442-958EA2A786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066F8-4FE9-4315-A56E-3EA256F5907F}" type="datetimeFigureOut">
              <a:rPr lang="en-GB" smtClean="0"/>
              <a:t>14/07/22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1F2F771-FAFF-4FF6-AE5C-96F43E8CB7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8EB88F3-0CB9-4921-9214-BFA9C4B80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73B9F-E786-4DE9-B054-AF2D3B642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115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D6F77-CFCE-A445-8E2C-54D16F9EECCC}" type="datetimeFigureOut">
              <a:rPr lang="en-US" smtClean="0"/>
              <a:t>14/07/22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42D00-D33B-6747-961F-9152114FB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0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hyperlink" Target="https://www.youtube.com/watch?v=CwBEkGurMiY" TargetMode="Externa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Relationship Id="rId3" Type="http://schemas.openxmlformats.org/officeDocument/2006/relationships/hyperlink" Target="https://link.springer.com/content/pdf/10.1007/s00038-018-1104-8.pdf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health-matters-air-pollution/health-matters-air-pollution" TargetMode="External"/><Relationship Id="rId4" Type="http://schemas.openxmlformats.org/officeDocument/2006/relationships/hyperlink" Target="https://www.london.gov.uk/sites/default/files/shorthand/clean_air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Relationship Id="rId3" Type="http://schemas.openxmlformats.org/officeDocument/2006/relationships/hyperlink" Target="https://www.weforum.org/agenda/2020/07/what-is-environmental-racism-pollution-covid-systemic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fl.gov.uk/travel-information/improvements-and-projects/silvertown-tunnel%23on-this-page-0" TargetMode="External"/><Relationship Id="rId4" Type="http://schemas.openxmlformats.org/officeDocument/2006/relationships/hyperlink" Target="https://www.theguardian.com/uk-news/2021/jan/20/silvertown-tunnel-assault-health-locals-warn-doctors-london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health-37621239" TargetMode="External"/><Relationship Id="rId4" Type="http://schemas.openxmlformats.org/officeDocument/2006/relationships/hyperlink" Target="https://maternityaction.org.uk/advice/residence-rules-and-entitlement-to-nhs-maternity-care-in-england/" TargetMode="External"/><Relationship Id="rId5" Type="http://schemas.openxmlformats.org/officeDocument/2006/relationships/hyperlink" Target="https://www.bmj.com/content/366/bmj.l5374?hwshib2=authn:1622715629:20210602:cada7438-2ddd-49bc-a4a0-a3ee264b5a02:0:0:0:7mt8YEFlNUhKo6sMzhCy7Q==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nnel4.com/programmes/the-black-maternity-scandal-dispatches" TargetMode="External"/><Relationship Id="rId4" Type="http://schemas.openxmlformats.org/officeDocument/2006/relationships/hyperlink" Target="https://learningonscreen.ac.uk/ondemand/index.php/prog/181EAC2B?bcast=134171101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hans_rosling_new_insights_on_poverty?referrer=playlist-the_best_hans_rosling_talks_yo&amp;language=en" TargetMode="External"/><Relationship Id="rId4" Type="http://schemas.openxmlformats.org/officeDocument/2006/relationships/hyperlink" Target="https://www.gapminder.org/" TargetMode="External"/><Relationship Id="rId5" Type="http://schemas.openxmlformats.org/officeDocument/2006/relationships/hyperlink" Target="https://upgrader.gapminder.org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Relationship Id="rId3" Type="http://schemas.openxmlformats.org/officeDocument/2006/relationships/hyperlink" Target="https://www.npeu.ox.ac.uk/assets/downloads/mbrrace-uk/reports/MBRRACE-UK%20Maternal%20Report%202019%20-%20WEB%20VERSION.pdf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s://www.health.org.uk/sites/default/files/2020-03/Health%20Equity%20in%20England_The%20Marmot%20Review%2010%20Years%20On_executive%20summary_web.pdf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hyperlink" Target="https://www.youtube.com/watch?v=h-2bf205upQ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gp/gpfv/redesign/improving-access/reducing-inequalities-in-access-to-gp-services/" TargetMode="External"/><Relationship Id="rId4" Type="http://schemas.openxmlformats.org/officeDocument/2006/relationships/hyperlink" Target="https://www.england.nhs.uk/wp-content/uploads/2017/07/inequalities-resource-sep-2018.pdf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Relationship Id="rId3" Type="http://schemas.openxmlformats.org/officeDocument/2006/relationships/hyperlink" Target="https://www.caba.org.uk/financial/benefits-advice/understanding-uk-benefits.html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ventrytelegraph.net/news/universal-credit-plan-scrap-benefit-22974237" TargetMode="External"/><Relationship Id="rId4" Type="http://schemas.openxmlformats.org/officeDocument/2006/relationships/hyperlink" Target="https://www.theguardian.com/politics/2022/may/21/iain-duncan-smith-calls-benefits-rise-in-line-inflation" TargetMode="External"/><Relationship Id="rId5" Type="http://schemas.openxmlformats.org/officeDocument/2006/relationships/hyperlink" Target="https://www.dailymail.co.uk/news/article-3793976/Mother-five-pockets-19-000-year-benefits-says-needs-t-afford-buy-school-uniforms-children.htm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Relationship Id="rId3" Type="http://schemas.openxmlformats.org/officeDocument/2006/relationships/hyperlink" Target="http://ellaroberta.org/aiovg_videos/the-healthy-london-partnership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u="sng" dirty="0" smtClean="0">
                <a:solidFill>
                  <a:schemeClr val="hlink"/>
                </a:solidFill>
                <a:hlinkClick r:id="rId3"/>
              </a:rPr>
              <a:t>https://www.youtube.com/watch?v=CwBEkGurMiY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37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b-NO" sz="900" u="sng" dirty="0" smtClean="0">
                <a:solidFill>
                  <a:schemeClr val="hlink"/>
                </a:solidFill>
                <a:hlinkClick r:id="rId3"/>
              </a:rPr>
              <a:t>https://link.springer.com/content/pdf/10.1007/s00038-018-1104-8.pdf</a:t>
            </a:r>
            <a:r>
              <a:rPr lang="nb-NO" sz="90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22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900" u="sng" dirty="0" smtClean="0">
                <a:solidFill>
                  <a:schemeClr val="hlink"/>
                </a:solidFill>
                <a:hlinkClick r:id="rId3"/>
              </a:rPr>
              <a:t>https://www.gov.uk/government/publications/health-matters-air-pollution/health-matters-air-pollution</a:t>
            </a:r>
            <a:r>
              <a:rPr lang="en-GB" sz="900" dirty="0" smtClean="0"/>
              <a:t> </a:t>
            </a:r>
            <a:endParaRPr lang="en-GB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900" u="sng" dirty="0" smtClean="0">
                <a:solidFill>
                  <a:schemeClr val="hlink"/>
                </a:solidFill>
                <a:hlinkClick r:id="rId4"/>
              </a:rPr>
              <a:t>https://www.london.gov.uk/sites/default/files/shorthand/clean_air/</a:t>
            </a:r>
            <a:r>
              <a:rPr lang="en-GB" sz="9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3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 smtClean="0">
                <a:solidFill>
                  <a:schemeClr val="hlink"/>
                </a:solidFill>
                <a:hlinkClick r:id="rId3"/>
              </a:rPr>
              <a:t>https://www.weforum.org/agenda/2020/07/what-is-environmental-racism-pollution-covid-systemic/</a:t>
            </a:r>
            <a:r>
              <a:rPr lang="en-GB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25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r>
              <a:rPr lang="en-GB" sz="1000" u="sng" dirty="0" smtClean="0">
                <a:solidFill>
                  <a:schemeClr val="hlink"/>
                </a:solidFill>
                <a:hlinkClick r:id="rId3"/>
              </a:rPr>
              <a:t>https://tfl.gov.uk/travel-information/improvements-and-projects/silvertown-tunnel#on-this-page-0</a:t>
            </a:r>
            <a:endParaRPr lang="en-GB" sz="1000" u="sng" dirty="0" smtClean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 lang="en-GB" dirty="0" smtClean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r>
              <a:rPr lang="en-GB" u="sng" dirty="0" smtClean="0">
                <a:solidFill>
                  <a:schemeClr val="hlink"/>
                </a:solidFill>
                <a:hlinkClick r:id="rId4"/>
              </a:rPr>
              <a:t>https://www.theguardian.com/uk-news/2021/jan/20/silvertown-tunnel-assault-health-locals-warn-doctors-london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38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86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86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38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u="sng" dirty="0" smtClean="0">
                <a:solidFill>
                  <a:schemeClr val="hlink"/>
                </a:solidFill>
                <a:hlinkClick r:id="rId3"/>
              </a:rPr>
              <a:t>https://www.bbc.co.uk/news/health-37621239</a:t>
            </a:r>
            <a:endParaRPr lang="en-GB" u="sng" dirty="0" smtClean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lang="en-GB" dirty="0" smtClean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u="sng" dirty="0" smtClean="0">
                <a:solidFill>
                  <a:schemeClr val="hlink"/>
                </a:solidFill>
                <a:hlinkClick r:id="rId4"/>
              </a:rPr>
              <a:t>https://maternityaction.org.uk/advice/residence-rules-and-entitlement-to-nhs-maternity-care-in-england/</a:t>
            </a:r>
            <a:endParaRPr lang="en-GB" u="sng" dirty="0" smtClean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lang="en-GB" u="sng" dirty="0" smtClean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u="sng" dirty="0" smtClean="0">
                <a:solidFill>
                  <a:schemeClr val="hlink"/>
                </a:solidFill>
                <a:hlinkClick r:id="rId5"/>
              </a:rPr>
              <a:t>https://www.bmj.com/content/366/bmj.l5374?hwshib2=authn%3A1622715629%3A20210602%253Acada7438-2ddd-49bc-a4a0-a3ee264b5a02%3A0%3A0%3A0%3A7mt8YEFlNUhKo6sMzhCy7Q%3D%3D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7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0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u="sng" dirty="0" smtClean="0">
                <a:solidFill>
                  <a:schemeClr val="hlink"/>
                </a:solidFill>
                <a:hlinkClick r:id="rId3"/>
              </a:rPr>
              <a:t>https://www.channel4.com/programmes/the-black-maternity-scandal-dispatches</a:t>
            </a:r>
            <a:r>
              <a:rPr lang="en-GB" dirty="0" smtClean="0"/>
              <a:t> </a:t>
            </a:r>
          </a:p>
          <a:p>
            <a:pPr marL="0" lvl="0" indent="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GB" dirty="0" smtClean="0"/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tabLst/>
              <a:defRPr/>
            </a:pPr>
            <a:r>
              <a:rPr lang="en-GB" dirty="0" smtClean="0"/>
              <a:t>BOB - </a:t>
            </a:r>
            <a:r>
              <a:rPr lang="en-GB" u="sng" dirty="0" smtClean="0">
                <a:solidFill>
                  <a:schemeClr val="hlink"/>
                </a:solidFill>
                <a:hlinkClick r:id="rId4"/>
              </a:rPr>
              <a:t>https://learningonscreen.ac.uk/ondemand/index.php/prog/181EAC2B?bcast=134171101</a:t>
            </a:r>
            <a:r>
              <a:rPr lang="en-GB" dirty="0" smtClean="0"/>
              <a:t> </a:t>
            </a:r>
          </a:p>
          <a:p>
            <a:pPr marL="0" lvl="0" indent="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GB" dirty="0" smtClean="0"/>
          </a:p>
          <a:p>
            <a:pPr marL="0" lvl="0" indent="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84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 smtClean="0">
                <a:solidFill>
                  <a:schemeClr val="hlink"/>
                </a:solidFill>
                <a:hlinkClick r:id="rId3"/>
              </a:rPr>
              <a:t>https://www.ted.com/talks/hans_rosling_new_insights_on_poverty?referrer=playlist-the_best_hans_rosling_talks_yo&amp;language=en</a:t>
            </a:r>
            <a:endParaRPr lang="en-GB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u="sng" dirty="0" smtClean="0">
                <a:solidFill>
                  <a:schemeClr val="hlink"/>
                </a:solidFill>
                <a:hlinkClick r:id="rId4"/>
              </a:rPr>
              <a:t>https://www.gapminder.org/</a:t>
            </a:r>
            <a:endParaRPr lang="en-GB" u="sng" dirty="0" smtClean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en-GB" dirty="0" smtClean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u="sng" dirty="0" smtClean="0">
                <a:solidFill>
                  <a:schemeClr val="hlink"/>
                </a:solidFill>
                <a:hlinkClick r:id="rId5"/>
              </a:rPr>
              <a:t>https://upgrader.gapminder.org</a:t>
            </a:r>
            <a:r>
              <a:rPr lang="en-GB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3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u="sng" dirty="0" smtClean="0">
                <a:solidFill>
                  <a:schemeClr val="hlink"/>
                </a:solidFill>
                <a:hlinkClick r:id="rId3"/>
              </a:rPr>
              <a:t>https://www.npeu.ox.ac.uk/assets/downloads/mbrrace-uk/reports/MBRRACE-UK%20Maternal%20Report%202019%20-%20WEB%20VERSION.pdf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07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 smtClean="0">
                <a:solidFill>
                  <a:srgbClr val="FF0000"/>
                </a:solidFill>
              </a:rPr>
              <a:t>https://</a:t>
            </a:r>
            <a:r>
              <a:rPr lang="en-GB" b="0" dirty="0" err="1" smtClean="0">
                <a:solidFill>
                  <a:srgbClr val="FF0000"/>
                </a:solidFill>
              </a:rPr>
              <a:t>www.theguardian.com</a:t>
            </a:r>
            <a:r>
              <a:rPr lang="en-GB" b="0" dirty="0" smtClean="0">
                <a:solidFill>
                  <a:srgbClr val="FF0000"/>
                </a:solidFill>
              </a:rPr>
              <a:t>/</a:t>
            </a:r>
            <a:r>
              <a:rPr lang="en-GB" b="0" dirty="0" err="1" smtClean="0">
                <a:solidFill>
                  <a:srgbClr val="FF0000"/>
                </a:solidFill>
              </a:rPr>
              <a:t>commentisfree</a:t>
            </a:r>
            <a:r>
              <a:rPr lang="en-GB" b="0" dirty="0" smtClean="0">
                <a:solidFill>
                  <a:srgbClr val="FF0000"/>
                </a:solidFill>
              </a:rPr>
              <a:t>/2022/</a:t>
            </a:r>
            <a:r>
              <a:rPr lang="en-GB" b="0" dirty="0" err="1" smtClean="0">
                <a:solidFill>
                  <a:srgbClr val="FF0000"/>
                </a:solidFill>
              </a:rPr>
              <a:t>apr</a:t>
            </a:r>
            <a:r>
              <a:rPr lang="en-GB" b="0" dirty="0" smtClean="0">
                <a:solidFill>
                  <a:srgbClr val="FF0000"/>
                </a:solidFill>
              </a:rPr>
              <a:t>/08/health-inequalities-</a:t>
            </a:r>
            <a:r>
              <a:rPr lang="en-GB" b="0" dirty="0" err="1" smtClean="0">
                <a:solidFill>
                  <a:srgbClr val="FF0000"/>
                </a:solidFill>
              </a:rPr>
              <a:t>uk</a:t>
            </a:r>
            <a:r>
              <a:rPr lang="en-GB" b="0" dirty="0" smtClean="0">
                <a:solidFill>
                  <a:srgbClr val="FF0000"/>
                </a:solidFill>
              </a:rPr>
              <a:t>-poverty-life-death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 smtClean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 smtClean="0">
                <a:solidFill>
                  <a:schemeClr val="hlink"/>
                </a:solidFill>
                <a:hlinkClick r:id="rId3"/>
              </a:rPr>
              <a:t>https://www.health.org.uk/sites/default/files/2020-03/Health%20Equity%20in%20England_The%20Marmot%20Review%2010%20Years%20On_executive%20summary_web.pdf</a:t>
            </a:r>
            <a:r>
              <a:rPr lang="en-GB" dirty="0" smtClean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9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u="sng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https://www.youtube.com/watch?v=h-2bf205upQ</a:t>
            </a:r>
            <a:r>
              <a:rPr lang="en-GB" sz="800" dirty="0" smtClean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400" dirty="0" smtClean="0">
              <a:latin typeface="+mn-lt"/>
              <a:ea typeface="+mn-ea"/>
              <a:cs typeface="+mn-cs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https://</a:t>
            </a:r>
            <a:r>
              <a:rPr lang="en-GB" dirty="0" err="1" smtClean="0"/>
              <a:t>www.youtube.com</a:t>
            </a:r>
            <a:r>
              <a:rPr lang="en-GB" dirty="0" smtClean="0"/>
              <a:t>/</a:t>
            </a:r>
            <a:r>
              <a:rPr lang="en-GB" dirty="0" err="1" smtClean="0"/>
              <a:t>watch?v</a:t>
            </a:r>
            <a:r>
              <a:rPr lang="en-GB" dirty="0" smtClean="0"/>
              <a:t>=8PH4JYfF4Ns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43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448"/>
              </a:spcBef>
              <a:spcAft>
                <a:spcPts val="0"/>
              </a:spcAft>
              <a:buNone/>
            </a:pPr>
            <a:r>
              <a:rPr lang="en-GB" u="sng" dirty="0" smtClean="0">
                <a:solidFill>
                  <a:schemeClr val="hlink"/>
                </a:solidFill>
                <a:hlinkClick r:id="rId3"/>
              </a:rPr>
              <a:t>https://www.england.nhs.uk/gp/gpfv/redesign/improving-access/reducing-inequalities-in-access-to-gp-services/</a:t>
            </a:r>
            <a:endParaRPr lang="en-GB" u="sng" dirty="0" smtClean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448"/>
              </a:spcBef>
              <a:spcAft>
                <a:spcPts val="0"/>
              </a:spcAft>
              <a:buNone/>
            </a:pPr>
            <a:endParaRPr lang="en-GB" dirty="0" smtClean="0"/>
          </a:p>
          <a:p>
            <a:pPr marL="0" lvl="0" indent="0" algn="l" rtl="0">
              <a:spcBef>
                <a:spcPts val="448"/>
              </a:spcBef>
              <a:spcAft>
                <a:spcPts val="0"/>
              </a:spcAft>
              <a:buNone/>
            </a:pPr>
            <a:r>
              <a:rPr lang="en-GB" u="sng" dirty="0" smtClean="0">
                <a:solidFill>
                  <a:schemeClr val="hlink"/>
                </a:solidFill>
                <a:hlinkClick r:id="rId4"/>
              </a:rPr>
              <a:t>https://www.england.nhs.uk/wp-content/uploads/2017/07/inequalities-resource-sep-2018.pdf</a:t>
            </a:r>
            <a:r>
              <a:rPr lang="en-GB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81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/>
              </a:rPr>
              <a:t>https://www.caba.org.uk/financial/benefits-advice/understanding-uk-benefits.html</a:t>
            </a:r>
            <a:endParaRPr lang="en-GB" sz="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40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Universal Income</a:t>
            </a:r>
          </a:p>
          <a:p>
            <a:r>
              <a:rPr lang="en-GB" dirty="0" smtClean="0">
                <a:hlinkClick r:id="rId3"/>
              </a:rPr>
              <a:t>https://www.coventrytelegraph.net/news/universal-credit-plan-scrap-benefit-22974237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Former Tory Leader’s opinion on benefits:</a:t>
            </a:r>
          </a:p>
          <a:p>
            <a:r>
              <a:rPr lang="en-GB" dirty="0" smtClean="0">
                <a:hlinkClick r:id="rId4"/>
              </a:rPr>
              <a:t>https://www.theguardian.com/politics/2022/may/21/iain-duncan-smith-calls-benefits-rise-in-line-inflation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Daily Mail: Benefits scroungers</a:t>
            </a:r>
          </a:p>
          <a:p>
            <a:r>
              <a:rPr lang="en-GB" dirty="0" smtClean="0">
                <a:hlinkClick r:id="rId5"/>
              </a:rPr>
              <a:t>https://www.dailymail.co.uk/news/article-3793976/Mother-five-pockets-19-000-year-benefits-says-needs-t-afford-buy-school-uniforms-children.html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91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86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900" dirty="0" smtClean="0"/>
              <a:t>https://</a:t>
            </a:r>
            <a:r>
              <a:rPr lang="en-GB" sz="900" dirty="0" err="1" smtClean="0"/>
              <a:t>www.bbc.co.uk</a:t>
            </a:r>
            <a:r>
              <a:rPr lang="en-GB" sz="900" dirty="0" smtClean="0"/>
              <a:t>/news/uk-england-london-56801794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sz="900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900" u="sng" dirty="0" smtClean="0">
                <a:solidFill>
                  <a:schemeClr val="hlink"/>
                </a:solidFill>
                <a:hlinkClick r:id="rId3"/>
              </a:rPr>
              <a:t>http://ellaroberta.org/aiovg_videos/the-healthy-london-partnership/</a:t>
            </a:r>
            <a:r>
              <a:rPr lang="en-GB" sz="90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1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chart" Target="../charts/chart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chart" Target="../charts/chart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chart" Target="../charts/chart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Cover 1">
    <p:bg>
      <p:bgPr>
        <a:solidFill>
          <a:srgbClr val="1C3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601" y="1751596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600" y="2973638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401044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B6C74048-C75E-FD4A-A2F0-C36E16C2A3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311277"/>
            <a:ext cx="4186238" cy="2791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9950" y="4176072"/>
            <a:ext cx="4186238" cy="879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8" y="262397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0C9E275-0734-425E-938B-16131D4657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438540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B6C74048-C75E-FD4A-A2F0-C36E16C2A3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67514" y="1311277"/>
            <a:ext cx="2098675" cy="27737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7512" y="4176073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8" y="262397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02840F-CF0A-4B0C-876C-214741C519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6447286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8086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xmlns="" id="{EBDDE399-7978-8146-B813-A0B3CFED1C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67514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xmlns="" id="{6D51F31A-86D2-8C4F-A1A9-C88372B37B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67515" y="1311274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xmlns="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7511" y="2607607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xmlns="" id="{C8558A91-5849-F74E-9FFB-8BB3E3F86F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7513" y="4176073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8" y="262397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739CEF63-09E5-47AB-B122-292E3DA726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6447286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49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xmlns="" id="{DE942392-5A1D-4B43-9FC3-CF83A59FC5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67515" y="1311275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xmlns="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3" y="1322602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xmlns="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7511" y="2607607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xmlns="" id="{C8558A91-5849-F74E-9FFB-8BB3E3F86F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7513" y="4176073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xmlns="" id="{EBDDE399-7978-8146-B813-A0B3CFED1C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67514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xmlns="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3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xmlns="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99" y="2607607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xmlns="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1999" y="4173001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8" y="262397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A5E523E2-4C7B-424A-8715-BA3BD5E8B9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428856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3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>
            <a:extLst>
              <a:ext uri="{FF2B5EF4-FFF2-40B4-BE49-F238E27FC236}">
                <a16:creationId xmlns:a16="http://schemas.microsoft.com/office/drawing/2014/main" xmlns="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3" y="1322602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xmlns="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3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xmlns="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99" y="2607607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xmlns="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1999" y="4173001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xmlns="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67515" y="1322602"/>
            <a:ext cx="2098675" cy="2792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xmlns="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67512" y="4177951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8" y="262397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7216A11E-B4A5-4F26-9049-F166D72D62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428856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23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>
            <a:extLst>
              <a:ext uri="{FF2B5EF4-FFF2-40B4-BE49-F238E27FC236}">
                <a16:creationId xmlns:a16="http://schemas.microsoft.com/office/drawing/2014/main" xmlns="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1" y="1322602"/>
            <a:ext cx="4305300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xmlns="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99" y="2607607"/>
            <a:ext cx="4305302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xmlns="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3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xmlns="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1999" y="4173001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xmlns="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78628" y="2877213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xmlns="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78624" y="4176073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8" y="262397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11A76B9A-C73D-41F4-848B-7B422BD254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428856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00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image +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>
            <a:extLst>
              <a:ext uri="{FF2B5EF4-FFF2-40B4-BE49-F238E27FC236}">
                <a16:creationId xmlns:a16="http://schemas.microsoft.com/office/drawing/2014/main" xmlns="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02849" y="1322602"/>
            <a:ext cx="2763341" cy="2792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xmlns="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02849" y="4177951"/>
            <a:ext cx="2763341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8" y="262397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6B742EC7-0905-4619-9932-945C15BD9FB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44723" y="1311275"/>
            <a:ext cx="285455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E839734A-FE59-489D-8235-3CE5E3DE21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6597" y="1311275"/>
            <a:ext cx="285455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19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text +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xmlns="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96622" y="1309603"/>
            <a:ext cx="6380681" cy="2808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xmlns="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96620" y="4176073"/>
            <a:ext cx="6380680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8" y="262397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57C490C0-3F42-428E-9663-C0315B61F1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9" y="1311275"/>
            <a:ext cx="212629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45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hero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xmlns="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87339" y="1322602"/>
            <a:ext cx="8578850" cy="2792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7339" y="4177951"/>
            <a:ext cx="8578850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8" y="262397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</p:spTree>
    <p:extLst>
      <p:ext uri="{BB962C8B-B14F-4D97-AF65-F5344CB8AC3E}">
        <p14:creationId xmlns:p14="http://schemas.microsoft.com/office/powerpoint/2010/main" val="3461591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xmlns="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79402" y="250827"/>
            <a:ext cx="8597901" cy="38671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xmlns="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7339" y="4177951"/>
            <a:ext cx="8578850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</p:spTree>
    <p:extLst>
      <p:ext uri="{BB962C8B-B14F-4D97-AF65-F5344CB8AC3E}">
        <p14:creationId xmlns:p14="http://schemas.microsoft.com/office/powerpoint/2010/main" val="243658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>
          <a:gsLst>
            <a:gs pos="12000">
              <a:srgbClr val="1C3D74"/>
            </a:gs>
            <a:gs pos="100000">
              <a:srgbClr val="2DB8C5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601" y="1751596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600" y="2973638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280325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0557C50-0B31-9348-AF2A-301002B74889}"/>
              </a:ext>
            </a:extLst>
          </p:cNvPr>
          <p:cNvGrpSpPr/>
          <p:nvPr userDrawn="1"/>
        </p:nvGrpSpPr>
        <p:grpSpPr>
          <a:xfrm>
            <a:off x="203484" y="1234650"/>
            <a:ext cx="2219675" cy="1420378"/>
            <a:chOff x="1985262" y="1786188"/>
            <a:chExt cx="3594613" cy="27146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47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2DB8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5" cy="10321"/>
            </a:xfrm>
            <a:prstGeom prst="line">
              <a:avLst/>
            </a:prstGeom>
            <a:ln w="28575">
              <a:solidFill>
                <a:srgbClr val="2DB8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1"/>
              <a:ext cx="3594613" cy="999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DB8C5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2DB8C5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D0557C50-0B31-9348-AF2A-301002B74889}"/>
              </a:ext>
            </a:extLst>
          </p:cNvPr>
          <p:cNvGrpSpPr/>
          <p:nvPr userDrawn="1"/>
        </p:nvGrpSpPr>
        <p:grpSpPr>
          <a:xfrm>
            <a:off x="3299432" y="1210657"/>
            <a:ext cx="2156489" cy="1420378"/>
            <a:chOff x="1985262" y="1786188"/>
            <a:chExt cx="3594613" cy="271468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B0759468-3783-DD45-AC2F-7E3842278B7D}"/>
                </a:ext>
              </a:extLst>
            </p:cNvPr>
            <p:cNvSpPr txBox="1"/>
            <p:nvPr/>
          </p:nvSpPr>
          <p:spPr>
            <a:xfrm>
              <a:off x="2401824" y="1786188"/>
              <a:ext cx="2677754" cy="1470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8D37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6" cy="10321"/>
            </a:xfrm>
            <a:prstGeom prst="line">
              <a:avLst/>
            </a:prstGeom>
            <a:ln w="28575">
              <a:solidFill>
                <a:srgbClr val="8D37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999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D0557C50-0B31-9348-AF2A-301002B74889}"/>
              </a:ext>
            </a:extLst>
          </p:cNvPr>
          <p:cNvGrpSpPr/>
          <p:nvPr userDrawn="1"/>
        </p:nvGrpSpPr>
        <p:grpSpPr>
          <a:xfrm>
            <a:off x="6395377" y="1210657"/>
            <a:ext cx="2184743" cy="1420378"/>
            <a:chOff x="1985262" y="1786188"/>
            <a:chExt cx="3594613" cy="271468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470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107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4" cy="10321"/>
            </a:xfrm>
            <a:prstGeom prst="line">
              <a:avLst/>
            </a:prstGeom>
            <a:ln w="28575">
              <a:solidFill>
                <a:srgbClr val="107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999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10746A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10746A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D0557C50-0B31-9348-AF2A-301002B74889}"/>
              </a:ext>
            </a:extLst>
          </p:cNvPr>
          <p:cNvGrpSpPr/>
          <p:nvPr userDrawn="1"/>
        </p:nvGrpSpPr>
        <p:grpSpPr>
          <a:xfrm>
            <a:off x="1800892" y="2785640"/>
            <a:ext cx="2268189" cy="1420378"/>
            <a:chOff x="1985262" y="1786188"/>
            <a:chExt cx="3594613" cy="2714683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470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185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5" cy="10321"/>
            </a:xfrm>
            <a:prstGeom prst="line">
              <a:avLst/>
            </a:prstGeom>
            <a:ln w="28575">
              <a:solidFill>
                <a:srgbClr val="F18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999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18500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F18500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D0557C50-0B31-9348-AF2A-301002B74889}"/>
              </a:ext>
            </a:extLst>
          </p:cNvPr>
          <p:cNvGrpSpPr/>
          <p:nvPr userDrawn="1"/>
        </p:nvGrpSpPr>
        <p:grpSpPr>
          <a:xfrm>
            <a:off x="4949634" y="2785640"/>
            <a:ext cx="2289366" cy="1420378"/>
            <a:chOff x="1985262" y="1786188"/>
            <a:chExt cx="3594613" cy="2714683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3" cy="1470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73B8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71937"/>
              <a:ext cx="3407805" cy="10321"/>
            </a:xfrm>
            <a:prstGeom prst="line">
              <a:avLst/>
            </a:prstGeom>
            <a:ln w="28575">
              <a:solidFill>
                <a:srgbClr val="73B8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999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73B82B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73B82B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8" y="211097"/>
            <a:ext cx="8672097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</p:spTree>
    <p:extLst>
      <p:ext uri="{BB962C8B-B14F-4D97-AF65-F5344CB8AC3E}">
        <p14:creationId xmlns:p14="http://schemas.microsoft.com/office/powerpoint/2010/main" val="2476875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4348A56A-D03E-7C4E-AE8E-F896E6A5A11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86463332"/>
              </p:ext>
            </p:extLst>
          </p:nvPr>
        </p:nvGraphicFramePr>
        <p:xfrm>
          <a:off x="2925649" y="1218724"/>
          <a:ext cx="4923808" cy="3149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8" y="262397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A91CD518-0B4F-4DDD-8245-74B5057E9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9" y="1311275"/>
            <a:ext cx="229662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01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DE844C2-66A4-7347-BB76-EF1AA2EFEA8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544693725"/>
              </p:ext>
            </p:extLst>
          </p:nvPr>
        </p:nvGraphicFramePr>
        <p:xfrm>
          <a:off x="3380198" y="1259540"/>
          <a:ext cx="5003514" cy="3295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8" y="262397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796BE319-1C15-41CC-A596-E46D2BF7CC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9" y="1311275"/>
            <a:ext cx="229662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13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EF8E69A5-8A32-3B48-8662-8A79DC2E092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68563056"/>
              </p:ext>
            </p:extLst>
          </p:nvPr>
        </p:nvGraphicFramePr>
        <p:xfrm>
          <a:off x="2586557" y="1209355"/>
          <a:ext cx="5804951" cy="3027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8" y="262397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020285F8-6946-46F6-9325-70AD32F1D6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9" y="1311275"/>
            <a:ext cx="229662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26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3AFD6674-8208-4117-92B8-8BA50FAB180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66213361"/>
              </p:ext>
            </p:extLst>
          </p:nvPr>
        </p:nvGraphicFramePr>
        <p:xfrm>
          <a:off x="287338" y="1689653"/>
          <a:ext cx="7137192" cy="110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32">
                  <a:extLst>
                    <a:ext uri="{9D8B030D-6E8A-4147-A177-3AD203B41FA5}">
                      <a16:colId xmlns:a16="http://schemas.microsoft.com/office/drawing/2014/main" xmlns="" val="3822116847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xmlns="" val="1796008628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xmlns="" val="3879958063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xmlns="" val="3650332254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xmlns="" val="3035283889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xmlns="" val="2593290401"/>
                    </a:ext>
                  </a:extLst>
                </a:gridCol>
              </a:tblGrid>
              <a:tr h="349583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+mj-lt"/>
                        </a:rPr>
                        <a:t>XXXXXXXXXXXXX</a:t>
                      </a: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</a:t>
                      </a:r>
                      <a:endParaRPr lang="en-US" sz="800" dirty="0"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7180098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255196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7887121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799189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485AC98B-3184-4158-8DB1-FD0896BAEA5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48348035"/>
              </p:ext>
            </p:extLst>
          </p:nvPr>
        </p:nvGraphicFramePr>
        <p:xfrm>
          <a:off x="287338" y="3153803"/>
          <a:ext cx="7137192" cy="110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32">
                  <a:extLst>
                    <a:ext uri="{9D8B030D-6E8A-4147-A177-3AD203B41FA5}">
                      <a16:colId xmlns:a16="http://schemas.microsoft.com/office/drawing/2014/main" xmlns="" val="3822116847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xmlns="" val="1796008628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xmlns="" val="3879958063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xmlns="" val="3650332254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xmlns="" val="3035283889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xmlns="" val="2593290401"/>
                    </a:ext>
                  </a:extLst>
                </a:gridCol>
              </a:tblGrid>
              <a:tr h="349583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+mj-lt"/>
                        </a:rPr>
                        <a:t>XXXXXXXXXXXXX</a:t>
                      </a: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</a:t>
                      </a:r>
                      <a:endParaRPr lang="en-US" sz="800" dirty="0"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7180098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255196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7887121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7991891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8" y="262397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3ABA65EC-BE67-47F1-855B-E0BFD2EA8C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8" y="1311275"/>
            <a:ext cx="867209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3833570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gradFill>
          <a:gsLst>
            <a:gs pos="12000">
              <a:srgbClr val="1C3D74"/>
            </a:gs>
            <a:gs pos="100000">
              <a:srgbClr val="2DB8C5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601" y="1751596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600" y="2973638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099995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gradFill>
          <a:gsLst>
            <a:gs pos="12000">
              <a:srgbClr val="1C3D74"/>
            </a:gs>
            <a:gs pos="100000">
              <a:srgbClr val="2DB8C5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601" y="1751596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600" y="2973638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786196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_Logo">
    <p:bg>
      <p:bgPr>
        <a:solidFill>
          <a:srgbClr val="1C3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F016AB-50EC-D145-8FEE-4F74E8E3B1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6986" y="3228967"/>
            <a:ext cx="4335556" cy="11588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811C00-D549-464E-ADFA-3C1836754071}"/>
              </a:ext>
            </a:extLst>
          </p:cNvPr>
          <p:cNvSpPr txBox="1"/>
          <p:nvPr userDrawn="1"/>
        </p:nvSpPr>
        <p:spPr>
          <a:xfrm>
            <a:off x="3282513" y="1820462"/>
            <a:ext cx="277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63592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_Logo">
    <p:bg>
      <p:bgPr>
        <a:solidFill>
          <a:srgbClr val="1C3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F016AB-50EC-D145-8FEE-4F74E8E3B1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6986" y="1954746"/>
            <a:ext cx="4335556" cy="11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92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200-7A64-5F46-8AA9-99AC73BD05D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E43B-CB77-4E41-92BA-1541803898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928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gradFill flip="none" rotWithShape="1">
          <a:gsLst>
            <a:gs pos="74000">
              <a:srgbClr val="10746A"/>
            </a:gs>
            <a:gs pos="18000">
              <a:srgbClr val="0096E3">
                <a:lumMod val="90000"/>
                <a:lumOff val="1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601" y="1751596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600" y="2973638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3193694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200-7A64-5F46-8AA9-99AC73BD05D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E43B-CB77-4E41-92BA-1541803898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1635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200-7A64-5F46-8AA9-99AC73BD05D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E43B-CB77-4E41-92BA-1541803898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0804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200-7A64-5F46-8AA9-99AC73BD05D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E43B-CB77-4E41-92BA-1541803898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9975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200-7A64-5F46-8AA9-99AC73BD05D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E43B-CB77-4E41-92BA-1541803898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3735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200-7A64-5F46-8AA9-99AC73BD05D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E43B-CB77-4E41-92BA-1541803898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6836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200-7A64-5F46-8AA9-99AC73BD05D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E43B-CB77-4E41-92BA-1541803898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07730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200-7A64-5F46-8AA9-99AC73BD05D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E43B-CB77-4E41-92BA-1541803898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9412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200-7A64-5F46-8AA9-99AC73BD05D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E43B-CB77-4E41-92BA-1541803898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33463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200-7A64-5F46-8AA9-99AC73BD05D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E43B-CB77-4E41-92BA-1541803898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60904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200-7A64-5F46-8AA9-99AC73BD05D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E43B-CB77-4E41-92BA-1541803898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611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gradFill flip="none" rotWithShape="1">
          <a:gsLst>
            <a:gs pos="0">
              <a:srgbClr val="73B82B">
                <a:lumMod val="88000"/>
                <a:lumOff val="12000"/>
              </a:srgbClr>
            </a:gs>
            <a:gs pos="97312">
              <a:srgbClr val="10746A"/>
            </a:gs>
            <a:gs pos="59000">
              <a:srgbClr val="10746A">
                <a:lumMod val="94000"/>
                <a:lumOff val="6000"/>
              </a:srgbClr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601" y="1751596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600" y="2973638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660772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200-7A64-5F46-8AA9-99AC73BD05D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E43B-CB77-4E41-92BA-1541803898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4369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200-7A64-5F46-8AA9-99AC73BD05D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E43B-CB77-4E41-92BA-1541803898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98632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200-7A64-5F46-8AA9-99AC73BD05D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E43B-CB77-4E41-92BA-1541803898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9566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200-7A64-5F46-8AA9-99AC73BD05D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E43B-CB77-4E41-92BA-1541803898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45432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200-7A64-5F46-8AA9-99AC73BD05D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E43B-CB77-4E41-92BA-1541803898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11040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200-7A64-5F46-8AA9-99AC73BD05D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E43B-CB77-4E41-92BA-1541803898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6054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200-7A64-5F46-8AA9-99AC73BD05D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E43B-CB77-4E41-92BA-1541803898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32729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200-7A64-5F46-8AA9-99AC73BD05D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E43B-CB77-4E41-92BA-1541803898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55161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200-7A64-5F46-8AA9-99AC73BD05D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E43B-CB77-4E41-92BA-1541803898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669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200-7A64-5F46-8AA9-99AC73BD05D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E43B-CB77-4E41-92BA-1541803898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894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gradFill>
          <a:gsLst>
            <a:gs pos="0">
              <a:srgbClr val="73B82B">
                <a:lumMod val="88000"/>
                <a:lumOff val="12000"/>
              </a:srgbClr>
            </a:gs>
            <a:gs pos="69000">
              <a:srgbClr val="2DB8C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601" y="1751596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600" y="2973638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418779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200-7A64-5F46-8AA9-99AC73BD05D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E43B-CB77-4E41-92BA-1541803898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006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gradFill flip="none" rotWithShape="1">
          <a:gsLst>
            <a:gs pos="85484">
              <a:srgbClr val="8D3786"/>
            </a:gs>
            <a:gs pos="19000">
              <a:srgbClr val="EC008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601" y="1751596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600" y="2973638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05558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gradFill flip="none" rotWithShape="1">
          <a:gsLst>
            <a:gs pos="3226">
              <a:srgbClr val="8D3786"/>
            </a:gs>
            <a:gs pos="35000">
              <a:srgbClr val="8D3786"/>
            </a:gs>
            <a:gs pos="100000">
              <a:srgbClr val="F18500"/>
            </a:gs>
          </a:gsLst>
          <a:lin ang="19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601" y="1751596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600" y="2973638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308686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8" y="262397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BF9F98BB-2095-434E-97D1-3636B7E75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8" y="1311275"/>
            <a:ext cx="867209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8" y="262397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BF9F98BB-2095-434E-97D1-3636B7E75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8" y="1311275"/>
            <a:ext cx="4277455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35C7A6F9-784D-428C-B9C4-650A70FFC0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0867" y="1311275"/>
            <a:ext cx="4277455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</p:txBody>
      </p:sp>
    </p:spTree>
    <p:extLst>
      <p:ext uri="{BB962C8B-B14F-4D97-AF65-F5344CB8AC3E}">
        <p14:creationId xmlns:p14="http://schemas.microsoft.com/office/powerpoint/2010/main" val="310220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20" Type="http://schemas.openxmlformats.org/officeDocument/2006/relationships/theme" Target="../theme/theme2.xml"/><Relationship Id="rId21" Type="http://schemas.openxmlformats.org/officeDocument/2006/relationships/image" Target="../media/image2.jpg"/><Relationship Id="rId22" Type="http://schemas.openxmlformats.org/officeDocument/2006/relationships/image" Target="../media/image1.png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26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F016AB-50EC-D145-8FEE-4F74E8E3B1D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98188" y="373575"/>
            <a:ext cx="2489200" cy="66531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A670BE8-3C46-EF4F-BC90-6793A5222276}"/>
              </a:ext>
            </a:extLst>
          </p:cNvPr>
          <p:cNvCxnSpPr/>
          <p:nvPr userDrawn="1"/>
        </p:nvCxnSpPr>
        <p:spPr>
          <a:xfrm>
            <a:off x="298188" y="4830791"/>
            <a:ext cx="85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77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0" r:id="rId2"/>
    <p:sldLayoutId id="2147483765" r:id="rId3"/>
    <p:sldLayoutId id="2147483766" r:id="rId4"/>
    <p:sldLayoutId id="2147483767" r:id="rId5"/>
    <p:sldLayoutId id="2147483768" r:id="rId6"/>
    <p:sldLayoutId id="2147483769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158" userDrawn="1">
          <p15:clr>
            <a:srgbClr val="F26B43"/>
          </p15:clr>
        </p15:guide>
        <p15:guide id="3" pos="176" userDrawn="1">
          <p15:clr>
            <a:srgbClr val="F26B43"/>
          </p15:clr>
        </p15:guide>
        <p15:guide id="4" orient="horz" pos="2981" userDrawn="1">
          <p15:clr>
            <a:srgbClr val="F26B43"/>
          </p15:clr>
        </p15:guide>
        <p15:guide id="5" pos="5585" userDrawn="1">
          <p15:clr>
            <a:srgbClr val="F26B43"/>
          </p15:clr>
        </p15:guide>
        <p15:guide id="6" orient="horz" pos="1620" userDrawn="1">
          <p15:clr>
            <a:srgbClr val="F26B43"/>
          </p15:clr>
        </p15:guide>
        <p15:guide id="7" orient="horz" pos="554" userDrawn="1">
          <p15:clr>
            <a:srgbClr val="F26B43"/>
          </p15:clr>
        </p15:guide>
        <p15:guide id="8" orient="horz" pos="690" userDrawn="1">
          <p15:clr>
            <a:srgbClr val="F26B43"/>
          </p15:clr>
        </p15:guide>
        <p15:guide id="9" orient="horz" pos="826" userDrawn="1">
          <p15:clr>
            <a:srgbClr val="F26B43"/>
          </p15:clr>
        </p15:guide>
        <p15:guide id="10" pos="2812" userDrawn="1">
          <p15:clr>
            <a:srgbClr val="F26B43"/>
          </p15:clr>
        </p15:guide>
        <p15:guide id="11" pos="2948" userDrawn="1">
          <p15:clr>
            <a:srgbClr val="F26B43"/>
          </p15:clr>
        </p15:guide>
        <p15:guide id="12" pos="1474" userDrawn="1">
          <p15:clr>
            <a:srgbClr val="F26B43"/>
          </p15:clr>
        </p15:guide>
        <p15:guide id="13" pos="4263" userDrawn="1">
          <p15:clr>
            <a:srgbClr val="F26B43"/>
          </p15:clr>
        </p15:guide>
        <p15:guide id="14" orient="horz" pos="2822" userDrawn="1">
          <p15:clr>
            <a:srgbClr val="F26B43"/>
          </p15:clr>
        </p15:guide>
        <p15:guide id="15" orient="horz" pos="275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23B30F1-BEAB-1D48-98D9-E0838B9BE6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/>
          <a:srcRect t="86937"/>
          <a:stretch/>
        </p:blipFill>
        <p:spPr>
          <a:xfrm>
            <a:off x="0" y="4471626"/>
            <a:ext cx="9144000" cy="671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674CA67-DD21-8043-AD24-58925882A109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298188" y="4539884"/>
            <a:ext cx="1760102" cy="4704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EFACAD1-D0A6-9749-A5C6-07C38D8E6F7D}"/>
              </a:ext>
            </a:extLst>
          </p:cNvPr>
          <p:cNvSpPr txBox="1"/>
          <p:nvPr userDrawn="1"/>
        </p:nvSpPr>
        <p:spPr>
          <a:xfrm>
            <a:off x="7926850" y="4846639"/>
            <a:ext cx="93933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98891B2-5225-5C40-A770-7C3A43B5E5B1}" type="slidenum">
              <a:rPr lang="en-US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9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  <p:sldLayoutId id="2147483886" r:id="rId18"/>
    <p:sldLayoutId id="214748388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686">
          <p15:clr>
            <a:srgbClr val="F26B43"/>
          </p15:clr>
        </p15:guide>
        <p15:guide id="2" pos="18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46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D2F4200-7A64-5F46-8AA9-99AC73BD05D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14/07/22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C8AE43B-CB77-4E41-92BA-1541803898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049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D2F4200-7A64-5F46-8AA9-99AC73BD05D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14/07/22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C8AE43B-CB77-4E41-92BA-1541803898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246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caba.org.uk/financial/benefits-advice/understanding-uk-benefits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ventrytelegraph.net/news/universal-credit-plan-scrap-benefit-22974237" TargetMode="External"/><Relationship Id="rId4" Type="http://schemas.openxmlformats.org/officeDocument/2006/relationships/hyperlink" Target="https://www.theguardian.com/politics/2022/may/21/iain-duncan-smith-calls-benefits-rise-in-line-inflation" TargetMode="External"/><Relationship Id="rId5" Type="http://schemas.openxmlformats.org/officeDocument/2006/relationships/hyperlink" Target="https://www.dailymail.co.uk/news/article-3793976/Mother-five-pockets-19-000-year-benefits-says-needs-t-afford-buy-school-uniforms-children.html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speakers/hans_rosling?language=en&amp;referrer=playlist-the_best_hans_rosling_talks_yo" TargetMode="External"/><Relationship Id="rId4" Type="http://schemas.openxmlformats.org/officeDocument/2006/relationships/hyperlink" Target="https://www.youtube.com/watch?v=UxiZID_fk_k" TargetMode="External"/><Relationship Id="rId5" Type="http://schemas.openxmlformats.org/officeDocument/2006/relationships/hyperlink" Target="https://ajph.aphapublications.org/doi/full/10.2105/AJPH.2019.305016" TargetMode="External"/><Relationship Id="rId6" Type="http://schemas.openxmlformats.org/officeDocument/2006/relationships/hyperlink" Target="https://abetternhs.net/2016/12/21/poverty-medicine-general-practice-and-vulnerable-patients/" TargetMode="External"/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www.health.org.uk/sites/default/files/2020-03/Health%20Equity%20in%20England_The%20Marmot%20Review%2010%20Years%20On_executive%20summary_web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jgp.org/content/70/696/352" TargetMode="External"/><Relationship Id="rId4" Type="http://schemas.openxmlformats.org/officeDocument/2006/relationships/hyperlink" Target="http://bjgp.org/content/70/690/32.1" TargetMode="External"/><Relationship Id="rId5" Type="http://schemas.openxmlformats.org/officeDocument/2006/relationships/hyperlink" Target="https://www.bmj.com/content/377/bmj.o896" TargetMode="External"/><Relationship Id="rId6" Type="http://schemas.openxmlformats.org/officeDocument/2006/relationships/hyperlink" Target="https://www.who.int/news-room/fact-sheets/detail/commercial-determinants-of-health" TargetMode="External"/><Relationship Id="rId7" Type="http://schemas.openxmlformats.org/officeDocument/2006/relationships/hyperlink" Target="https://www.cam.ac.uk/research/news/worsening-gp-shortages-in-disadvantaged-areas-likely-to-widen-health-inequalities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www.gla.ac.uk/researchinstitutes/healthwellbeing/research/generalpractice/deepend/" TargetMode="External"/><Relationship Id="rId3" Type="http://schemas.openxmlformats.org/officeDocument/2006/relationships/hyperlink" Target="https://bjgp.org/content/69/687/517.ful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uk-england-london-56801794" TargetMode="External"/><Relationship Id="rId4" Type="http://schemas.openxmlformats.org/officeDocument/2006/relationships/hyperlink" Target="http://ellaroberta.org/aiovg_videos/the-healthy-london-partnership/" TargetMode="Externa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link.springer.com/content/pdf/10.1007/s00038-018-1104-8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health-matters-air-pollution/health-matters-air-pollution" TargetMode="External"/><Relationship Id="rId4" Type="http://schemas.openxmlformats.org/officeDocument/2006/relationships/hyperlink" Target="https://www.london.gov.uk/sites/default/files/shorthand/clean_air/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forum.org/agenda/2020/07/what-is-environmental-racism-pollution-covid-systemic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uk-news/2021/jan/20/silvertown-tunnel-assault-health-locals-warn-doctors-london" TargetMode="External"/><Relationship Id="rId4" Type="http://schemas.openxmlformats.org/officeDocument/2006/relationships/hyperlink" Target="https://tfl.gov.uk/travel-information/improvements-and-projects/silvertown-tunnel%23on-this-page-0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kIpeO1r0NI" TargetMode="External"/><Relationship Id="rId4" Type="http://schemas.openxmlformats.org/officeDocument/2006/relationships/hyperlink" Target="https://sustainablehealthcare.org.uk/courses/introduction-sustainable-healthcar" TargetMode="External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ZufTLi_6g0" TargetMode="External"/><Relationship Id="rId4" Type="http://schemas.openxmlformats.org/officeDocument/2006/relationships/hyperlink" Target="https://www.bmj.com/content/377/bmj.o896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health-37621239" TargetMode="External"/><Relationship Id="rId4" Type="http://schemas.openxmlformats.org/officeDocument/2006/relationships/hyperlink" Target="https://maternityaction.org.uk/advice/residence-rules-and-entitlement-to-nhs-maternity-care-in-england/" TargetMode="External"/><Relationship Id="rId5" Type="http://schemas.openxmlformats.org/officeDocument/2006/relationships/hyperlink" Target="https://www.bmj.com/content/366/bmj.l5374?hwshib2=authn:1622715629:20210602:cada7438-2ddd-49bc-a4a0-a3ee264b5a02:0:0:0:7mt8YEFlNUhKo6sMzhCy7Q==" TargetMode="External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nnel4.com/programmes/the-black-maternity-scandal-dispatches" TargetMode="External"/><Relationship Id="rId4" Type="http://schemas.openxmlformats.org/officeDocument/2006/relationships/hyperlink" Target="https://learningonscreen.ac.uk/ondemand/index.php/prog/181EAC2B?bcast=134171101" TargetMode="External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npeu.ox.ac.uk/assets/downloads/mbrrace-uk/reports/MBRRACE-UK%20Maternal%20Report%202019%20-%20WEB%20VERSION.pdf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diversified.org/2018/09/14/mrs-bibi-syndrome-the-medical-stereotype-undermining-elderly-asian-women/" TargetMode="External"/><Relationship Id="rId4" Type="http://schemas.openxmlformats.org/officeDocument/2006/relationships/hyperlink" Target="https://www.bbc.co.uk/programmes/m00052dk" TargetMode="External"/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www.londonaceshub.org/racial-justic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one/article?id=10.1371/journal.pone.0159224" TargetMode="External"/><Relationship Id="rId4" Type="http://schemas.openxmlformats.org/officeDocument/2006/relationships/hyperlink" Target="https://equality.leeds.ac.uk/support-and-resources/becoming-an-active-bystander/" TargetMode="External"/><Relationship Id="rId5" Type="http://schemas.openxmlformats.org/officeDocument/2006/relationships/hyperlink" Target="https://implicit.harvard.edu/implicit/takeatouchtestv2.html" TargetMode="External"/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www.theguardian.com/science/2016/aug/10/black-patients-bias-prescriptions-pain-management-medicine-opioids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final-report-of-the-ockenden-review/ockenden-review-summary-of-findings-conclusions-and-essential-actions" TargetMode="External"/><Relationship Id="rId4" Type="http://schemas.openxmlformats.org/officeDocument/2006/relationships/hyperlink" Target="https://www.fivexmore.com/blackmereport" TargetMode="External"/><Relationship Id="rId5" Type="http://schemas.openxmlformats.org/officeDocument/2006/relationships/hyperlink" Target="https://www.bmj.com/content/377/bmj.o1456" TargetMode="External"/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www.nhsrho.org/publications/ethnic-inequalities-in-healthcare-a-rapid-evidence-review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www.gov.uk/government/news/new-taskforce-to-level-up-maternity-care-and-tackle-disparities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youtube.com/watch?v=CwBEkGurMi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hans_rosling_new_insights_on_poverty?referrer=playlist-the_best_hans_rosling_talks_yo&amp;language=en" TargetMode="External"/><Relationship Id="rId4" Type="http://schemas.openxmlformats.org/officeDocument/2006/relationships/hyperlink" Target="https://www.gapminder.org/" TargetMode="External"/><Relationship Id="rId5" Type="http://schemas.openxmlformats.org/officeDocument/2006/relationships/hyperlink" Target="https://upgrader.gapminder.org/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org.uk/sites/default/files/2020-03/Health%20Equity%20in%20England_The%20Marmot%20Review%2010%20Years%20On_executive%20summary_web.pdf" TargetMode="External"/><Relationship Id="rId4" Type="http://schemas.openxmlformats.org/officeDocument/2006/relationships/hyperlink" Target="https://www.theguardian.com/commentisfree/2022/apr/08/health-inequalities-uk-poverty-life-death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-2bf205upQ" TargetMode="External"/><Relationship Id="rId4" Type="http://schemas.openxmlformats.org/officeDocument/2006/relationships/hyperlink" Target="https://www.youtube.com/watch?v=8PH4JYfF4Ns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gp/gpfv/redesign/improving-access/reducing-inequalities-in-access-to-gp-services/" TargetMode="External"/><Relationship Id="rId4" Type="http://schemas.openxmlformats.org/officeDocument/2006/relationships/hyperlink" Target="https://www.england.nhs.uk/wp-content/uploads/2017/07/inequalities-resource-sep-2018.pdf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943601" y="1751596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Health Equity – Y4 </a:t>
            </a:r>
          </a:p>
          <a:p>
            <a:r>
              <a:rPr lang="en-US" dirty="0" smtClean="0"/>
              <a:t>Community Based Medical Education 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943600" y="3517202"/>
            <a:ext cx="7870825" cy="6280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/>
              <a:t>Dr</a:t>
            </a:r>
            <a:r>
              <a:rPr lang="en-US" dirty="0" smtClean="0"/>
              <a:t> Dev Gadhvi and </a:t>
            </a:r>
            <a:r>
              <a:rPr lang="en-US" dirty="0" err="1" smtClean="0"/>
              <a:t>Dr</a:t>
            </a:r>
            <a:r>
              <a:rPr lang="en-US" dirty="0" smtClean="0"/>
              <a:t> Rohini </a:t>
            </a:r>
            <a:r>
              <a:rPr lang="en-US" dirty="0"/>
              <a:t>S</a:t>
            </a:r>
            <a:r>
              <a:rPr lang="en-US" dirty="0" smtClean="0"/>
              <a:t>abherwal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92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Understanding the Benefits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6596" y="1311275"/>
            <a:ext cx="8817602" cy="2952750"/>
          </a:xfrm>
        </p:spPr>
        <p:txBody>
          <a:bodyPr/>
          <a:lstStyle/>
          <a:p>
            <a:r>
              <a:rPr lang="en-GB" sz="1600" dirty="0"/>
              <a:t>Understanding, what is available, even at a rudimentary level is useful so we can signpost and guide our </a:t>
            </a:r>
            <a:r>
              <a:rPr lang="en-GB" sz="1600" dirty="0" smtClean="0"/>
              <a:t>patients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Financial assistance may be far more powerful then medical </a:t>
            </a:r>
            <a:r>
              <a:rPr lang="en-GB" sz="1600" dirty="0" smtClean="0"/>
              <a:t>assistance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In many cases Social Prescribers are taking on the role of benefits advisers – you should try to sit in with one if your practice has one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65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Understanding benefits: A simple read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6595" y="1311275"/>
            <a:ext cx="8672099" cy="29527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CABA </a:t>
            </a:r>
            <a:r>
              <a:rPr lang="mr-IN" dirty="0" smtClean="0">
                <a:hlinkClick r:id="rId3"/>
              </a:rPr>
              <a:t>–</a:t>
            </a:r>
            <a:r>
              <a:rPr lang="en-US" dirty="0" smtClean="0">
                <a:hlinkClick r:id="rId3"/>
              </a:rPr>
              <a:t> Understanding the Benefit System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Consider the following when you read this </a:t>
            </a:r>
            <a:r>
              <a:rPr lang="en-GB" dirty="0" smtClean="0"/>
              <a:t>webpage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How easy do you think it is to get these benefits?</a:t>
            </a:r>
          </a:p>
          <a:p>
            <a:pPr lvl="1"/>
            <a:r>
              <a:rPr lang="en-GB" dirty="0"/>
              <a:t>What are the overt barriers (eligibility criteria) and covert barriers to getting benefits?</a:t>
            </a:r>
          </a:p>
          <a:p>
            <a:pPr lvl="1"/>
            <a:r>
              <a:rPr lang="en-GB" dirty="0"/>
              <a:t>How would you navigate if you do not speak English?</a:t>
            </a:r>
          </a:p>
          <a:p>
            <a:pPr lvl="1"/>
            <a:r>
              <a:rPr lang="en-GB" dirty="0"/>
              <a:t>What about if you are an immigrant/do not have leave to remain?</a:t>
            </a:r>
          </a:p>
          <a:p>
            <a:pPr lvl="1"/>
            <a:r>
              <a:rPr lang="en-GB" dirty="0"/>
              <a:t>Who </a:t>
            </a:r>
            <a:r>
              <a:rPr lang="en-GB" dirty="0" smtClean="0"/>
              <a:t>can </a:t>
            </a:r>
            <a:r>
              <a:rPr lang="en-GB" dirty="0"/>
              <a:t>you refer patients to if they need help with a benefits claim?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01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Understanding benefits: other ideas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6595" y="1311275"/>
            <a:ext cx="8672099" cy="295275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Please read..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GB" sz="1600" dirty="0" smtClean="0">
                <a:hlinkClick r:id="rId3"/>
              </a:rPr>
              <a:t>Universal </a:t>
            </a:r>
            <a:r>
              <a:rPr lang="en-GB" sz="1600" dirty="0">
                <a:hlinkClick r:id="rId3"/>
              </a:rPr>
              <a:t>Income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>
                <a:hlinkClick r:id="rId4"/>
              </a:rPr>
              <a:t>Former Tory Leader’s opinion on </a:t>
            </a:r>
            <a:r>
              <a:rPr lang="en-GB" sz="1600" dirty="0" smtClean="0">
                <a:hlinkClick r:id="rId4"/>
              </a:rPr>
              <a:t>benefits</a:t>
            </a: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>
                <a:hlinkClick r:id="rId5"/>
              </a:rPr>
              <a:t>Daily Mail: Benefits scroungers</a:t>
            </a:r>
            <a:endParaRPr lang="en-GB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42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Understanding </a:t>
            </a:r>
            <a:r>
              <a:rPr lang="en-GB" dirty="0" smtClean="0"/>
              <a:t>Benefits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6595" y="1311275"/>
            <a:ext cx="8672099" cy="2952750"/>
          </a:xfrm>
        </p:spPr>
        <p:txBody>
          <a:bodyPr/>
          <a:lstStyle/>
          <a:p>
            <a:r>
              <a:rPr lang="en-GB" dirty="0"/>
              <a:t>What are you thoughts on benefits as a concept?</a:t>
            </a:r>
          </a:p>
          <a:p>
            <a:endParaRPr lang="en-GB" dirty="0"/>
          </a:p>
          <a:p>
            <a:r>
              <a:rPr lang="en-GB" dirty="0"/>
              <a:t>Does any one have any idea where the idea of benefits came from?</a:t>
            </a:r>
          </a:p>
          <a:p>
            <a:endParaRPr lang="en-GB" dirty="0"/>
          </a:p>
          <a:p>
            <a:r>
              <a:rPr lang="en-GB" dirty="0"/>
              <a:t>How do we support the poorest and most vulnerable in our society?</a:t>
            </a:r>
          </a:p>
          <a:p>
            <a:endParaRPr lang="en-GB" dirty="0"/>
          </a:p>
          <a:p>
            <a:r>
              <a:rPr lang="en-GB" dirty="0"/>
              <a:t>What does the gap between the poorest and the richest in our society have to do with this problem?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328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Learning Needs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6597" y="1311275"/>
            <a:ext cx="8672097" cy="2952750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GB" dirty="0"/>
              <a:t>What have you learnt from this morning?</a:t>
            </a:r>
          </a:p>
          <a:p>
            <a:pPr marL="342900" lvl="0" indent="-13970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lang="en-GB" dirty="0"/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GB" dirty="0"/>
              <a:t>Make a list of 3 things you would like to learn about in these series of Health Equity </a:t>
            </a:r>
            <a:r>
              <a:rPr lang="en-GB" dirty="0" smtClean="0"/>
              <a:t>days?</a:t>
            </a:r>
            <a:endParaRPr lang="en-GB" dirty="0"/>
          </a:p>
          <a:p>
            <a:pPr marL="342900" lvl="0" indent="0">
              <a:spcBef>
                <a:spcPts val="640"/>
              </a:spcBef>
              <a:buNone/>
            </a:pPr>
            <a:endParaRPr lang="en-GB" dirty="0"/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en-GB" dirty="0" smtClean="0"/>
              <a:t>- Please </a:t>
            </a:r>
            <a:r>
              <a:rPr lang="en-GB" dirty="0"/>
              <a:t>be prepared to discuss them this afternoon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55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Additional Information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6596" y="863018"/>
            <a:ext cx="8679592" cy="3106010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b="1" dirty="0">
                <a:solidFill>
                  <a:srgbClr val="454545"/>
                </a:solidFill>
                <a:ea typeface="Arial"/>
                <a:cs typeface="Arial"/>
                <a:sym typeface="Arial"/>
              </a:rPr>
              <a:t>Marmot</a:t>
            </a:r>
            <a:r>
              <a:rPr lang="en-GB" dirty="0">
                <a:solidFill>
                  <a:srgbClr val="454545"/>
                </a:solidFill>
                <a:ea typeface="Arial"/>
                <a:cs typeface="Arial"/>
                <a:sym typeface="Arial"/>
              </a:rPr>
              <a:t>	</a:t>
            </a:r>
            <a:endParaRPr lang="en-GB" u="sng" dirty="0" smtClean="0">
              <a:solidFill>
                <a:schemeClr val="hlink"/>
              </a:solidFill>
              <a:hlinkClick r:id="rId2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u="sng" dirty="0" smtClean="0">
                <a:solidFill>
                  <a:schemeClr val="hlink"/>
                </a:solidFill>
                <a:hlinkClick r:id="rId2"/>
              </a:rPr>
              <a:t>Health </a:t>
            </a:r>
            <a:r>
              <a:rPr lang="en-GB" u="sng" dirty="0">
                <a:solidFill>
                  <a:schemeClr val="hlink"/>
                </a:solidFill>
                <a:hlinkClick r:id="rId2"/>
              </a:rPr>
              <a:t>Equity in England_The Marmot Review 10 Years On_executive </a:t>
            </a:r>
            <a:r>
              <a:rPr lang="en-GB" u="sng" dirty="0" smtClean="0">
                <a:solidFill>
                  <a:schemeClr val="hlink"/>
                </a:solidFill>
                <a:hlinkClick r:id="rId2"/>
              </a:rPr>
              <a:t>summary_web.pdf</a:t>
            </a:r>
            <a:endParaRPr lang="en-GB" b="1" dirty="0" smtClean="0">
              <a:solidFill>
                <a:srgbClr val="454545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GB" b="1" dirty="0">
              <a:solidFill>
                <a:srgbClr val="454545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b="1" dirty="0" smtClean="0">
                <a:solidFill>
                  <a:srgbClr val="454545"/>
                </a:solidFill>
                <a:ea typeface="Arial"/>
                <a:cs typeface="Arial"/>
                <a:sym typeface="Arial"/>
              </a:rPr>
              <a:t>Hans </a:t>
            </a:r>
            <a:r>
              <a:rPr lang="en-GB" b="1" dirty="0" err="1" smtClean="0">
                <a:solidFill>
                  <a:srgbClr val="454545"/>
                </a:solidFill>
                <a:ea typeface="Arial"/>
                <a:cs typeface="Arial"/>
                <a:sym typeface="Arial"/>
              </a:rPr>
              <a:t>Rosling</a:t>
            </a:r>
            <a:r>
              <a:rPr lang="en-GB" b="1" dirty="0" smtClean="0">
                <a:solidFill>
                  <a:srgbClr val="454545"/>
                </a:solidFill>
                <a:ea typeface="Arial"/>
                <a:cs typeface="Arial"/>
                <a:sym typeface="Arial"/>
              </a:rPr>
              <a:t> </a:t>
            </a:r>
            <a:r>
              <a:rPr lang="en-GB" u="sng" dirty="0" smtClean="0">
                <a:solidFill>
                  <a:srgbClr val="E4AF09"/>
                </a:solidFill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val="tx"/>
                    </a:ext>
                  </a:extLst>
                </a:hlinkClick>
              </a:rPr>
              <a:t>https</a:t>
            </a:r>
            <a:r>
              <a:rPr lang="en-GB" u="sng" dirty="0">
                <a:solidFill>
                  <a:srgbClr val="E4AF09"/>
                </a:solidFill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val="tx"/>
                    </a:ext>
                  </a:extLst>
                </a:hlinkClick>
              </a:rPr>
              <a:t>://www.ted.com/speakers/hans_rosling?language=en&amp;referrer=playlist-the_best_hans_rosling_talks_yo</a:t>
            </a:r>
            <a:endParaRPr lang="en-GB" u="sng" dirty="0">
              <a:solidFill>
                <a:srgbClr val="E4AF09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GB" u="sng" dirty="0">
              <a:solidFill>
                <a:srgbClr val="E4AF09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b="1" dirty="0">
                <a:solidFill>
                  <a:srgbClr val="454545"/>
                </a:solidFill>
                <a:ea typeface="Arial"/>
                <a:cs typeface="Arial"/>
                <a:sym typeface="Arial"/>
              </a:rPr>
              <a:t>Every Breath Matters (Trailer) : Sir Michael Marmot and Sir Stephen Holgate in conversation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u="sng" dirty="0">
                <a:solidFill>
                  <a:schemeClr val="hlink"/>
                </a:solidFill>
                <a:ea typeface="Arial"/>
                <a:cs typeface="Arial"/>
                <a:sym typeface="Arial"/>
                <a:hlinkClick r:id="rId4"/>
              </a:rPr>
              <a:t>https://www.youtube.com/watch?v=UxiZID_fk_k</a:t>
            </a:r>
            <a:r>
              <a:rPr lang="en-GB" dirty="0">
                <a:solidFill>
                  <a:srgbClr val="454545"/>
                </a:solidFill>
                <a:ea typeface="Arial"/>
                <a:cs typeface="Arial"/>
                <a:sym typeface="Arial"/>
              </a:rPr>
              <a:t>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GB" u="sng" dirty="0">
              <a:solidFill>
                <a:srgbClr val="E4AF09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b="1" dirty="0">
                <a:solidFill>
                  <a:srgbClr val="454545"/>
                </a:solidFill>
                <a:ea typeface="Arial"/>
                <a:cs typeface="Arial"/>
                <a:sym typeface="Arial"/>
              </a:rPr>
              <a:t>Does despair really kill? USA -</a:t>
            </a:r>
            <a:r>
              <a:rPr lang="en-GB" b="1" dirty="0">
                <a:solidFill>
                  <a:srgbClr val="454545"/>
                </a:solidFill>
                <a:uFill>
                  <a:noFill/>
                </a:uFill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en-GB" u="sng" dirty="0">
                <a:solidFill>
                  <a:srgbClr val="E4AF09"/>
                </a:solidFill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val="tx"/>
                    </a:ext>
                  </a:extLst>
                </a:hlinkClick>
              </a:rPr>
              <a:t>https://ajph.aphapublications.org/doi/full/10.2105/AJPH.2019.305016</a:t>
            </a:r>
            <a:r>
              <a:rPr lang="en-GB" dirty="0">
                <a:solidFill>
                  <a:srgbClr val="454545"/>
                </a:solidFill>
                <a:ea typeface="Arial"/>
                <a:cs typeface="Arial"/>
                <a:sym typeface="Arial"/>
              </a:rPr>
              <a:t>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GB" dirty="0">
              <a:solidFill>
                <a:srgbClr val="454545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b="1" dirty="0">
                <a:solidFill>
                  <a:srgbClr val="454545"/>
                </a:solidFill>
                <a:ea typeface="Arial"/>
                <a:cs typeface="Arial"/>
                <a:sym typeface="Arial"/>
              </a:rPr>
              <a:t>Poverty medicine: General practice and vulnerable patients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u="sng" dirty="0">
                <a:solidFill>
                  <a:schemeClr val="hlink"/>
                </a:solidFill>
                <a:ea typeface="Arial"/>
                <a:cs typeface="Arial"/>
                <a:sym typeface="Arial"/>
                <a:hlinkClick r:id="rId6"/>
              </a:rPr>
              <a:t>https://abetternhs.net/2016/12/21/poverty-medicine-general-practice-and-vulnerable-patients/</a:t>
            </a:r>
            <a:r>
              <a:rPr lang="en-GB" dirty="0">
                <a:solidFill>
                  <a:srgbClr val="454545"/>
                </a:solidFill>
                <a:ea typeface="Arial"/>
                <a:cs typeface="Arial"/>
                <a:sym typeface="Arial"/>
              </a:rPr>
              <a:t>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GB" dirty="0">
              <a:solidFill>
                <a:srgbClr val="454545"/>
              </a:solidFill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40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Additional Information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6596" y="941668"/>
            <a:ext cx="8679592" cy="2709838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sz="1300" b="1" dirty="0">
                <a:solidFill>
                  <a:srgbClr val="454545"/>
                </a:solidFill>
                <a:ea typeface="Arial"/>
                <a:cs typeface="Arial"/>
                <a:sym typeface="Arial"/>
              </a:rPr>
              <a:t>Book - Tackling Causes and Consequences of Health Inequalities: A Practical Guide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sz="1300" dirty="0">
                <a:solidFill>
                  <a:srgbClr val="454545"/>
                </a:solidFill>
                <a:ea typeface="Arial"/>
                <a:cs typeface="Arial"/>
                <a:sym typeface="Arial"/>
              </a:rPr>
              <a:t> </a:t>
            </a:r>
            <a:r>
              <a:rPr lang="en-GB" sz="1300" u="sng" dirty="0">
                <a:solidFill>
                  <a:srgbClr val="E4AF09"/>
                </a:solidFill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val="tx"/>
                    </a:ext>
                  </a:extLst>
                </a:hlinkClick>
              </a:rPr>
              <a:t>bjgp.org/content/70/696/352</a:t>
            </a:r>
            <a:endParaRPr lang="en-GB" sz="1300" u="sng" dirty="0">
              <a:solidFill>
                <a:srgbClr val="E4AF09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GB" sz="1300" dirty="0">
              <a:solidFill>
                <a:srgbClr val="E4AF09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sz="1300" b="1" dirty="0">
                <a:solidFill>
                  <a:srgbClr val="454545"/>
                </a:solidFill>
                <a:ea typeface="Arial"/>
                <a:cs typeface="Arial"/>
                <a:sym typeface="Arial"/>
              </a:rPr>
              <a:t>Book - The Exceptional Potential of General Practice: Making a Difference in Primary Care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sz="1300" u="sng" dirty="0">
                <a:solidFill>
                  <a:schemeClr val="hlink"/>
                </a:solidFill>
                <a:ea typeface="Arial"/>
                <a:cs typeface="Arial"/>
                <a:sym typeface="Arial"/>
                <a:hlinkClick r:id="rId4"/>
              </a:rPr>
              <a:t>bjgp.org/content/70/690/</a:t>
            </a:r>
            <a:r>
              <a:rPr lang="en-GB" sz="1300" u="sng" dirty="0" smtClean="0">
                <a:solidFill>
                  <a:schemeClr val="hlink"/>
                </a:solidFill>
                <a:ea typeface="Arial"/>
                <a:cs typeface="Arial"/>
                <a:sym typeface="Arial"/>
                <a:hlinkClick r:id="rId4"/>
              </a:rPr>
              <a:t>32.1</a:t>
            </a:r>
            <a:endParaRPr lang="en-GB" sz="1300" u="sng" dirty="0" smtClean="0">
              <a:solidFill>
                <a:schemeClr val="hlink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GB" sz="1300" u="sng" dirty="0">
              <a:solidFill>
                <a:schemeClr val="hlink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sz="1300" b="1" dirty="0">
                <a:solidFill>
                  <a:schemeClr val="tx1">
                    <a:lumMod val="50000"/>
                  </a:schemeClr>
                </a:solidFill>
                <a:ea typeface="Arial"/>
                <a:cs typeface="Arial"/>
                <a:sym typeface="Arial"/>
              </a:rPr>
              <a:t>BJGP Podcast Julian Hart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1300" dirty="0">
                <a:hlinkClick r:id="rId5"/>
              </a:rPr>
              <a:t>https://www.bmj.com/content/377/</a:t>
            </a:r>
            <a:r>
              <a:rPr lang="en-US" sz="1300" dirty="0" smtClean="0">
                <a:hlinkClick r:id="rId5"/>
              </a:rPr>
              <a:t>bmj.o896</a:t>
            </a:r>
            <a:endParaRPr lang="en-US" sz="1300" dirty="0" smtClean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1300" dirty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1300" b="1" dirty="0" smtClean="0">
                <a:solidFill>
                  <a:srgbClr val="101C35"/>
                </a:solidFill>
              </a:rPr>
              <a:t>Commercial </a:t>
            </a:r>
            <a:r>
              <a:rPr lang="en-US" sz="1300" b="1" dirty="0">
                <a:solidFill>
                  <a:srgbClr val="101C35"/>
                </a:solidFill>
              </a:rPr>
              <a:t>Determinants of health </a:t>
            </a:r>
            <a:r>
              <a:rPr lang="en-GB" sz="1300" b="1" dirty="0">
                <a:solidFill>
                  <a:srgbClr val="101C35"/>
                </a:solidFill>
              </a:rPr>
              <a:t>and its impact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sz="1300" dirty="0">
                <a:hlinkClick r:id="rId6"/>
              </a:rPr>
              <a:t>https://www.who.int/news-room/fact-sheets/detail/commercial-determinants-of-</a:t>
            </a:r>
            <a:r>
              <a:rPr lang="en-GB" sz="1300" dirty="0" smtClean="0">
                <a:hlinkClick r:id="rId6"/>
              </a:rPr>
              <a:t>health</a:t>
            </a:r>
            <a:endParaRPr lang="en-GB" sz="1300" dirty="0" smtClean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GB" sz="1300" dirty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sz="1300" b="1" dirty="0"/>
              <a:t>Worsening GP shortages disproportionally in disadvantaged areas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sz="1300" dirty="0">
                <a:hlinkClick r:id="rId7"/>
              </a:rPr>
              <a:t>https://www.cam.ac.uk/research/news/worsening-gp-shortages-in-disadvantaged-areas-likely-to-widen-health-inequalities</a:t>
            </a:r>
            <a:endParaRPr lang="en-GB" sz="1300" dirty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2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6597" y="242552"/>
            <a:ext cx="7690873" cy="4021474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dirty="0">
                <a:ea typeface="Arial"/>
                <a:cs typeface="Arial"/>
                <a:sym typeface="Arial"/>
              </a:rPr>
              <a:t>The Deep End Project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u="sng" dirty="0">
                <a:solidFill>
                  <a:schemeClr val="hlink"/>
                </a:solidFill>
                <a:ea typeface="Arial"/>
                <a:cs typeface="Arial"/>
                <a:sym typeface="Arial"/>
                <a:hlinkClick r:id="rId2"/>
              </a:rPr>
              <a:t>https://www.gla.ac.uk/researchinstitutes/healthwellbeing/research/generalpractice/deepend/</a:t>
            </a:r>
            <a:endParaRPr lang="en-GB" u="sng" dirty="0">
              <a:solidFill>
                <a:schemeClr val="hlink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GB" u="sng" dirty="0">
              <a:solidFill>
                <a:schemeClr val="hlink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rgbClr val="161616"/>
                </a:solidFill>
                <a:ea typeface="Arial"/>
                <a:cs typeface="Arial"/>
                <a:sym typeface="Arial"/>
              </a:rPr>
              <a:t>Access to healthcare </a:t>
            </a:r>
            <a:r>
              <a:rPr lang="mr-IN" dirty="0" smtClean="0">
                <a:solidFill>
                  <a:srgbClr val="161616"/>
                </a:solidFill>
                <a:ea typeface="Arial"/>
                <a:cs typeface="Arial"/>
                <a:sym typeface="Arial"/>
              </a:rPr>
              <a:t>–</a:t>
            </a:r>
            <a:r>
              <a:rPr lang="en-GB" dirty="0" smtClean="0">
                <a:solidFill>
                  <a:srgbClr val="161616"/>
                </a:solidFill>
                <a:ea typeface="Arial"/>
                <a:cs typeface="Arial"/>
                <a:sym typeface="Arial"/>
              </a:rPr>
              <a:t> Be careful what you wish for?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https://bjgp.org/content/69/687/517.full</a:t>
            </a:r>
            <a:endParaRPr lang="en-GB" dirty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GB" dirty="0">
              <a:solidFill>
                <a:srgbClr val="161616"/>
              </a:solidFill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854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Day </a:t>
            </a:r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Air Pollution – </a:t>
            </a:r>
            <a:r>
              <a:rPr lang="en-GB" dirty="0"/>
              <a:t>AM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8269" y="2626775"/>
            <a:ext cx="8326830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With collaboration and input from </a:t>
            </a:r>
            <a:r>
              <a:rPr lang="en-GB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Dr.</a:t>
            </a:r>
            <a:r>
              <a:rPr lang="en-GB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Anna Moore -</a:t>
            </a:r>
            <a:r>
              <a:rPr lang="en-GB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Teaching Fellow </a:t>
            </a:r>
            <a:r>
              <a:rPr lang="en-GB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Barts</a:t>
            </a:r>
            <a:endParaRPr lang="en-GB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16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i="1" dirty="0" smtClean="0"/>
              <a:t>AIMS/Objectives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6597" y="1311275"/>
            <a:ext cx="8672097" cy="2952750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3200"/>
            </a:pPr>
            <a:endParaRPr lang="en-GB" dirty="0" smtClean="0"/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dirty="0"/>
              <a:t>To understand how health policy, health systems impact on health equity.</a:t>
            </a:r>
          </a:p>
          <a:p>
            <a:pPr marL="0" lvl="0" indent="0">
              <a:spcBef>
                <a:spcPts val="592"/>
              </a:spcBef>
              <a:buClr>
                <a:schemeClr val="dk1"/>
              </a:buClr>
              <a:buSzPct val="100000"/>
              <a:buNone/>
            </a:pPr>
            <a:endParaRPr lang="en-GB" dirty="0"/>
          </a:p>
          <a:p>
            <a:pPr marL="342900" lvl="0" indent="-342900">
              <a:spcBef>
                <a:spcPts val="592"/>
              </a:spcBef>
              <a:buClr>
                <a:schemeClr val="dk1"/>
              </a:buClr>
              <a:buSzPct val="100000"/>
            </a:pPr>
            <a:r>
              <a:rPr lang="en-GB" dirty="0"/>
              <a:t>To understand the ethical dimension to tackling health equity</a:t>
            </a:r>
          </a:p>
          <a:p>
            <a:pPr marL="0" lvl="0" indent="0">
              <a:spcBef>
                <a:spcPts val="592"/>
              </a:spcBef>
              <a:buClr>
                <a:schemeClr val="dk1"/>
              </a:buClr>
              <a:buSzPct val="100000"/>
              <a:buNone/>
            </a:pPr>
            <a:endParaRPr lang="en-GB" dirty="0"/>
          </a:p>
          <a:p>
            <a:pPr marL="342900" lvl="0" indent="-342900">
              <a:spcBef>
                <a:spcPts val="592"/>
              </a:spcBef>
              <a:buClr>
                <a:schemeClr val="dk1"/>
              </a:buClr>
              <a:buSzPct val="100000"/>
            </a:pPr>
            <a:r>
              <a:rPr lang="en-GB" dirty="0"/>
              <a:t>To critically appraise material related to health equity – journal articles, policy papers, opinion editorials etc.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24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Day 1 – Health Equity – 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0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i="1" dirty="0"/>
              <a:t>AIMS/Objectives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6597" y="1311275"/>
            <a:ext cx="8672097" cy="2952750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GB" dirty="0"/>
              <a:t>Sustainable Healthcare</a:t>
            </a:r>
          </a:p>
          <a:p>
            <a:pPr marL="0" lvl="0" indent="0">
              <a:spcBef>
                <a:spcPts val="544"/>
              </a:spcBef>
              <a:buClr>
                <a:schemeClr val="dk1"/>
              </a:buClr>
              <a:buSzPct val="100000"/>
              <a:buNone/>
            </a:pPr>
            <a:endParaRPr lang="en-GB" dirty="0"/>
          </a:p>
          <a:p>
            <a:pPr marL="342900" lvl="0" indent="-342900">
              <a:spcBef>
                <a:spcPts val="544"/>
              </a:spcBef>
              <a:buClr>
                <a:schemeClr val="dk1"/>
              </a:buClr>
              <a:buSzPct val="100000"/>
            </a:pPr>
            <a:r>
              <a:rPr lang="en-GB" dirty="0"/>
              <a:t>Principles of Sustainable Healthcare</a:t>
            </a:r>
          </a:p>
          <a:p>
            <a:pPr marL="0" lvl="0" indent="0">
              <a:spcBef>
                <a:spcPts val="544"/>
              </a:spcBef>
              <a:buClr>
                <a:schemeClr val="dk1"/>
              </a:buClr>
              <a:buSzPct val="100000"/>
              <a:buNone/>
            </a:pPr>
            <a:endParaRPr lang="en-GB" dirty="0"/>
          </a:p>
          <a:p>
            <a:pPr marL="342900" lvl="0" indent="-342900">
              <a:spcBef>
                <a:spcPts val="544"/>
              </a:spcBef>
              <a:buClr>
                <a:schemeClr val="dk1"/>
              </a:buClr>
              <a:buSzPct val="100000"/>
            </a:pPr>
            <a:r>
              <a:rPr lang="en-GB" dirty="0"/>
              <a:t>Why the climate crisis is a health crisis?</a:t>
            </a:r>
          </a:p>
          <a:p>
            <a:pPr marL="0" lvl="0" indent="0">
              <a:spcBef>
                <a:spcPts val="544"/>
              </a:spcBef>
              <a:buClr>
                <a:schemeClr val="dk1"/>
              </a:buClr>
              <a:buSzPct val="100000"/>
              <a:buNone/>
            </a:pPr>
            <a:endParaRPr lang="en-GB" dirty="0"/>
          </a:p>
          <a:p>
            <a:pPr marL="342900" lvl="0" indent="-342900">
              <a:spcBef>
                <a:spcPts val="544"/>
              </a:spcBef>
              <a:buClr>
                <a:schemeClr val="dk1"/>
              </a:buClr>
              <a:buSzPct val="100000"/>
            </a:pPr>
            <a:r>
              <a:rPr lang="en-GB" dirty="0"/>
              <a:t>How does the healthcare system contribute to carbon emissions and other pollution?</a:t>
            </a:r>
          </a:p>
          <a:p>
            <a:pPr marL="0" lvl="0" indent="0">
              <a:spcBef>
                <a:spcPts val="544"/>
              </a:spcBef>
              <a:buClr>
                <a:schemeClr val="dk1"/>
              </a:buClr>
              <a:buSzPct val="100000"/>
              <a:buNone/>
            </a:pPr>
            <a:endParaRPr lang="en-GB" dirty="0"/>
          </a:p>
          <a:p>
            <a:pPr marL="342900" lvl="0" indent="-342900">
              <a:spcBef>
                <a:spcPts val="544"/>
              </a:spcBef>
              <a:buClr>
                <a:schemeClr val="dk1"/>
              </a:buClr>
              <a:buSzPct val="100000"/>
            </a:pPr>
            <a:r>
              <a:rPr lang="en-GB" dirty="0"/>
              <a:t>What can I do? Personally, professionally and politically?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64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Morning preparation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6596" y="1311275"/>
            <a:ext cx="8679592" cy="2952750"/>
          </a:xfrm>
        </p:spPr>
        <p:txBody>
          <a:bodyPr/>
          <a:lstStyle/>
          <a:p>
            <a:pPr marL="342900" lvl="0" indent="-31242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dirty="0"/>
              <a:t>Please take some time to look through the resources that are provided in these slides</a:t>
            </a:r>
          </a:p>
          <a:p>
            <a:pPr marL="342900" lvl="0" indent="-13970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endParaRPr lang="en-GB" dirty="0"/>
          </a:p>
          <a:p>
            <a:pPr marL="342900" lvl="0" indent="-312420">
              <a:spcBef>
                <a:spcPts val="640"/>
              </a:spcBef>
              <a:buClr>
                <a:schemeClr val="dk1"/>
              </a:buClr>
              <a:buSzPct val="100000"/>
            </a:pPr>
            <a:r>
              <a:rPr lang="en-GB" dirty="0"/>
              <a:t>Some of the exercises that we are going to do this afternoon have been included, please prepare to </a:t>
            </a:r>
            <a:r>
              <a:rPr lang="en-GB" dirty="0" smtClean="0"/>
              <a:t>discuss it </a:t>
            </a:r>
            <a:r>
              <a:rPr lang="en-GB" dirty="0"/>
              <a:t>this </a:t>
            </a:r>
            <a:r>
              <a:rPr lang="en-GB" dirty="0" smtClean="0"/>
              <a:t>afternoon. This is done on purpose, the aim is not to repeat your morning preparation but to layer and further discuss these resources with colleagues</a:t>
            </a:r>
            <a:endParaRPr lang="en-GB" dirty="0"/>
          </a:p>
          <a:p>
            <a:pPr marL="342900" lvl="0" indent="-13970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endParaRPr lang="en-GB" dirty="0"/>
          </a:p>
          <a:p>
            <a:pPr marL="342900" lvl="0" indent="-312420">
              <a:spcBef>
                <a:spcPts val="640"/>
              </a:spcBef>
              <a:buClr>
                <a:schemeClr val="dk1"/>
              </a:buClr>
              <a:buSzPct val="100000"/>
            </a:pPr>
            <a:r>
              <a:rPr lang="en-GB" dirty="0"/>
              <a:t>Think about what you would like to get out of today</a:t>
            </a:r>
          </a:p>
          <a:p>
            <a:pPr marL="30480" lvl="0" indent="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endParaRPr lang="en-GB" dirty="0"/>
          </a:p>
          <a:p>
            <a:pPr marL="0" indent="0">
              <a:spcBef>
                <a:spcPts val="640"/>
              </a:spcBef>
              <a:buNone/>
            </a:pPr>
            <a:r>
              <a:rPr lang="en-GB" dirty="0">
                <a:solidFill>
                  <a:srgbClr val="000000"/>
                </a:solidFill>
              </a:rPr>
              <a:t>Time suggested: 2- 3 hours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27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Exercise 1</a:t>
            </a:r>
            <a:endParaRPr lang="en-US" dirty="0"/>
          </a:p>
        </p:txBody>
      </p:sp>
      <p:sp>
        <p:nvSpPr>
          <p:cNvPr id="6" name="Google Shape;319;p51"/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u="sng" dirty="0" smtClean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300" u="sng" dirty="0" smtClean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2300" u="sng" dirty="0" smtClean="0">
                <a:solidFill>
                  <a:srgbClr val="EC008C"/>
                </a:solidFill>
              </a:rPr>
              <a:t>Death </a:t>
            </a:r>
            <a:r>
              <a:rPr lang="en-GB" sz="2300" u="sng" dirty="0" smtClean="0">
                <a:solidFill>
                  <a:srgbClr val="EC008C"/>
                </a:solidFill>
                <a:hlinkClick r:id="rId3"/>
              </a:rPr>
              <a:t>of </a:t>
            </a:r>
            <a:r>
              <a:rPr lang="en-GB" sz="2300" u="sng" dirty="0">
                <a:solidFill>
                  <a:srgbClr val="EC008C"/>
                </a:solidFill>
                <a:hlinkClick r:id="rId3"/>
              </a:rPr>
              <a:t>Asthmatic Child – London</a:t>
            </a:r>
            <a:endParaRPr sz="2300" u="sng" dirty="0">
              <a:solidFill>
                <a:srgbClr val="EC008C"/>
              </a:solidFill>
            </a:endParaRPr>
          </a:p>
          <a:p>
            <a:pPr marL="0" lvl="0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GB" sz="2300" u="sng" dirty="0" smtClean="0">
              <a:solidFill>
                <a:srgbClr val="EC008C"/>
              </a:solidFill>
              <a:hlinkClick r:id="rId4"/>
            </a:endParaRPr>
          </a:p>
          <a:p>
            <a:pPr marL="0" lvl="0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2300" u="sng" dirty="0" smtClean="0">
                <a:solidFill>
                  <a:srgbClr val="EC008C"/>
                </a:solidFill>
                <a:hlinkClick r:id="rId4"/>
              </a:rPr>
              <a:t>Mothers </a:t>
            </a:r>
            <a:r>
              <a:rPr lang="en-GB" sz="2300" u="sng" dirty="0">
                <a:solidFill>
                  <a:srgbClr val="EC008C"/>
                </a:solidFill>
                <a:hlinkClick r:id="rId4"/>
              </a:rPr>
              <a:t>Voice</a:t>
            </a:r>
            <a:endParaRPr sz="2300" u="sng" dirty="0">
              <a:solidFill>
                <a:srgbClr val="EC008C"/>
              </a:solidFill>
            </a:endParaRPr>
          </a:p>
          <a:p>
            <a:pPr marL="0" lvl="0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300" u="sng" dirty="0"/>
          </a:p>
          <a:p>
            <a:pPr marL="0" lvl="0" indent="0" algn="l" rtl="0">
              <a:spcBef>
                <a:spcPts val="259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400" u="sng" dirty="0">
              <a:solidFill>
                <a:schemeClr val="hlink"/>
              </a:solidFill>
              <a:hlinkClick r:id="rId4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7" name="Google Shape;320;p51" descr="Screen Shot 2021-05-21 at 09.39.55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9952" y="1312556"/>
            <a:ext cx="4354233" cy="2863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82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Exercise 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6597" y="1311275"/>
            <a:ext cx="8672097" cy="2729918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Local action on outdoor air pollution to improve public health</a:t>
            </a:r>
            <a:endParaRPr lang="en-GB" u="sng" dirty="0"/>
          </a:p>
          <a:p>
            <a:pPr marL="0" lvl="0" indent="0">
              <a:spcBef>
                <a:spcPts val="496"/>
              </a:spcBef>
              <a:buClr>
                <a:schemeClr val="dk1"/>
              </a:buClr>
              <a:buSzPct val="100000"/>
              <a:buNone/>
            </a:pPr>
            <a:endParaRPr lang="en-GB" dirty="0"/>
          </a:p>
          <a:p>
            <a:pPr marL="342900" lvl="0" indent="-342900">
              <a:spcBef>
                <a:spcPts val="496"/>
              </a:spcBef>
              <a:buClr>
                <a:schemeClr val="dk1"/>
              </a:buClr>
              <a:buSzPct val="100000"/>
            </a:pPr>
            <a:r>
              <a:rPr lang="en-GB" dirty="0"/>
              <a:t>Thoughts?</a:t>
            </a:r>
          </a:p>
          <a:p>
            <a:pPr marL="0" lvl="0" indent="0">
              <a:spcBef>
                <a:spcPts val="496"/>
              </a:spcBef>
              <a:buClr>
                <a:schemeClr val="dk1"/>
              </a:buClr>
              <a:buSzPct val="100000"/>
              <a:buNone/>
            </a:pPr>
            <a:endParaRPr lang="en-GB" dirty="0"/>
          </a:p>
          <a:p>
            <a:pPr marL="342900" lvl="0" indent="-342900">
              <a:spcBef>
                <a:spcPts val="496"/>
              </a:spcBef>
              <a:buClr>
                <a:schemeClr val="dk1"/>
              </a:buClr>
              <a:buSzPct val="100000"/>
            </a:pPr>
            <a:r>
              <a:rPr lang="en-GB" dirty="0"/>
              <a:t>What kind of paper is this? Name other types?</a:t>
            </a:r>
          </a:p>
          <a:p>
            <a:pPr marL="0" lvl="0" indent="0">
              <a:spcBef>
                <a:spcPts val="496"/>
              </a:spcBef>
              <a:buClr>
                <a:schemeClr val="dk1"/>
              </a:buClr>
              <a:buSzPct val="100000"/>
              <a:buNone/>
            </a:pPr>
            <a:endParaRPr lang="en-GB" dirty="0"/>
          </a:p>
          <a:p>
            <a:pPr marL="342900" lvl="0" indent="-342900">
              <a:spcBef>
                <a:spcPts val="496"/>
              </a:spcBef>
              <a:buClr>
                <a:schemeClr val="dk1"/>
              </a:buClr>
              <a:buSzPct val="100000"/>
            </a:pPr>
            <a:r>
              <a:rPr lang="en-GB" dirty="0"/>
              <a:t>How does pollution affect CV health? </a:t>
            </a:r>
          </a:p>
          <a:p>
            <a:pPr marL="342900" lvl="0" indent="-185420">
              <a:spcBef>
                <a:spcPts val="496"/>
              </a:spcBef>
              <a:buClr>
                <a:schemeClr val="dk1"/>
              </a:buClr>
              <a:buSzPct val="100000"/>
              <a:buNone/>
            </a:pPr>
            <a:endParaRPr lang="en-GB" dirty="0"/>
          </a:p>
          <a:p>
            <a:pPr marL="342900" lvl="0" indent="-342900">
              <a:spcBef>
                <a:spcPts val="496"/>
              </a:spcBef>
              <a:buClr>
                <a:schemeClr val="dk1"/>
              </a:buClr>
              <a:buSzPct val="100000"/>
            </a:pPr>
            <a:r>
              <a:rPr lang="en-GB" dirty="0"/>
              <a:t>Who are the “stakeholders” and why are they important? </a:t>
            </a:r>
          </a:p>
          <a:p>
            <a:pPr marL="0" lvl="0" indent="0">
              <a:spcBef>
                <a:spcPts val="496"/>
              </a:spcBef>
              <a:buClr>
                <a:schemeClr val="dk1"/>
              </a:buClr>
              <a:buSzPct val="100000"/>
              <a:buNone/>
            </a:pPr>
            <a:endParaRPr lang="en-GB" dirty="0"/>
          </a:p>
          <a:p>
            <a:pPr marL="342900" lvl="0" indent="-342900">
              <a:spcBef>
                <a:spcPts val="496"/>
              </a:spcBef>
              <a:buClr>
                <a:schemeClr val="dk1"/>
              </a:buClr>
              <a:buSzPct val="100000"/>
            </a:pPr>
            <a:r>
              <a:rPr lang="en-GB" dirty="0"/>
              <a:t>What was the criteria selection and protocols used to select studies for review?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9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Exercise 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NICE/PHE Recommendations</a:t>
            </a:r>
            <a:r>
              <a:rPr lang="en-GB" dirty="0"/>
              <a:t> </a:t>
            </a: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lang="en-GB" dirty="0"/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GB" u="sng" dirty="0">
                <a:solidFill>
                  <a:schemeClr val="hlink"/>
                </a:solidFill>
                <a:hlinkClick r:id="rId4"/>
              </a:rPr>
              <a:t>Sadiq Khan</a:t>
            </a:r>
            <a:endParaRPr lang="en-GB" dirty="0"/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lang="en-GB" dirty="0"/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en-GB" dirty="0" smtClean="0"/>
              <a:t>Write down your thoughts</a:t>
            </a:r>
            <a:r>
              <a:rPr lang="en-GB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Screen Shot 2022-06-18 at 11.34.4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734" y="2164925"/>
            <a:ext cx="5309265" cy="228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8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Exercise 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 lang="en-GB" dirty="0" smtClean="0"/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 lang="en-GB" dirty="0"/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GB" dirty="0" smtClean="0"/>
              <a:t>- What </a:t>
            </a:r>
            <a:r>
              <a:rPr lang="en-GB" dirty="0"/>
              <a:t>do you understand about the term Environmental Racism? </a:t>
            </a:r>
            <a:endParaRPr lang="en-GB" dirty="0" smtClean="0"/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3200"/>
            </a:pPr>
            <a:endParaRPr lang="en-GB" dirty="0"/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 lang="en-GB" dirty="0"/>
          </a:p>
          <a:p>
            <a:pPr marL="342900" lvl="0" indent="-13970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lang="en-GB" dirty="0"/>
          </a:p>
          <a:p>
            <a:pPr marL="0" lvl="0" indent="0">
              <a:spcBef>
                <a:spcPts val="640"/>
              </a:spcBef>
              <a:buNone/>
            </a:pPr>
            <a:r>
              <a:rPr lang="en-GB" dirty="0" smtClean="0"/>
              <a:t>Watch and write down some thoughts</a:t>
            </a:r>
            <a:r>
              <a:rPr lang="is-IS" dirty="0" smtClean="0"/>
              <a:t>…</a:t>
            </a:r>
            <a:endParaRPr lang="en-GB" dirty="0"/>
          </a:p>
          <a:p>
            <a:pPr marL="457200" lvl="0" indent="-342900">
              <a:spcBef>
                <a:spcPts val="640"/>
              </a:spcBef>
              <a:buSzPts val="1800"/>
              <a:buChar char="-"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WORLD ECONOMIC </a:t>
            </a:r>
            <a:r>
              <a:rPr lang="en-GB" u="sng" dirty="0" smtClean="0">
                <a:solidFill>
                  <a:schemeClr val="hlink"/>
                </a:solidFill>
                <a:hlinkClick r:id="rId3"/>
              </a:rPr>
              <a:t>FORUM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Screen Shot 2022-06-18 at 11.29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574" y="375253"/>
            <a:ext cx="4800194" cy="352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7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Exercise 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6596" y="1311275"/>
            <a:ext cx="8679592" cy="2628888"/>
          </a:xfrm>
        </p:spPr>
        <p:txBody>
          <a:bodyPr/>
          <a:lstStyle/>
          <a:p>
            <a:pPr>
              <a:spcBef>
                <a:spcPts val="640"/>
              </a:spcBef>
              <a:buClr>
                <a:schemeClr val="dk1"/>
              </a:buClr>
              <a:buSzPct val="100000"/>
            </a:pPr>
            <a:r>
              <a:rPr lang="en-GB" dirty="0" smtClean="0"/>
              <a:t>Read below and write down some thoughts</a:t>
            </a:r>
            <a:endParaRPr lang="en-GB" dirty="0"/>
          </a:p>
          <a:p>
            <a:pPr marL="0" indent="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endParaRPr lang="en-GB" u="sng" dirty="0" smtClean="0">
              <a:solidFill>
                <a:schemeClr val="hlink"/>
              </a:solidFill>
              <a:hlinkClick r:id="rId3"/>
            </a:endParaRPr>
          </a:p>
          <a:p>
            <a:pPr marL="0" indent="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r>
              <a:rPr lang="en-GB" u="sng" dirty="0" smtClean="0">
                <a:solidFill>
                  <a:schemeClr val="hlink"/>
                </a:solidFill>
                <a:hlinkClick r:id="rId3"/>
              </a:rPr>
              <a:t>What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HCPs are doing</a:t>
            </a:r>
            <a:r>
              <a:rPr lang="en-GB" u="sng" dirty="0" smtClean="0">
                <a:solidFill>
                  <a:schemeClr val="hlink"/>
                </a:solidFill>
                <a:hlinkClick r:id="rId3"/>
              </a:rPr>
              <a:t>?</a:t>
            </a:r>
            <a:endParaRPr lang="en-GB" u="sng" dirty="0">
              <a:solidFill>
                <a:schemeClr val="hlink"/>
              </a:solidFill>
            </a:endParaRPr>
          </a:p>
          <a:p>
            <a:pPr marL="0" indent="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endParaRPr lang="en-GB" u="sng" dirty="0" smtClean="0">
              <a:solidFill>
                <a:schemeClr val="hlink"/>
              </a:solidFill>
            </a:endParaRPr>
          </a:p>
          <a:p>
            <a:pPr marL="0" indent="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endParaRPr lang="en-GB" u="sng" dirty="0" smtClean="0">
              <a:solidFill>
                <a:schemeClr val="hlink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u="sng" dirty="0">
                <a:solidFill>
                  <a:schemeClr val="hlink"/>
                </a:solidFill>
                <a:hlinkClick r:id="rId4"/>
              </a:rPr>
              <a:t>Silvertown Tunnel Project</a:t>
            </a:r>
            <a:endParaRPr lang="en-GB" dirty="0"/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endParaRPr lang="en-GB" dirty="0"/>
          </a:p>
          <a:p>
            <a:pPr marL="0" lvl="0" indent="0">
              <a:spcBef>
                <a:spcPts val="280"/>
              </a:spcBef>
              <a:buClr>
                <a:schemeClr val="dk1"/>
              </a:buClr>
              <a:buSzPct val="100000"/>
              <a:buNone/>
            </a:pPr>
            <a:endParaRPr lang="en-GB" sz="800" u="sng" dirty="0"/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r>
              <a:rPr lang="en-GB" dirty="0" smtClean="0"/>
              <a:t>- Think </a:t>
            </a:r>
            <a:r>
              <a:rPr lang="en-GB" dirty="0"/>
              <a:t>about the pros and cons of this scheme?</a:t>
            </a: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endParaRPr lang="en-GB" u="sng" dirty="0" smtClean="0">
              <a:solidFill>
                <a:schemeClr val="hlink"/>
              </a:solidFill>
            </a:endParaRP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3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6596" y="1311275"/>
            <a:ext cx="8679592" cy="2952750"/>
          </a:xfrm>
        </p:spPr>
        <p:txBody>
          <a:bodyPr/>
          <a:lstStyle/>
          <a:p>
            <a:pPr marL="0" lvl="0" indent="0">
              <a:spcBef>
                <a:spcPts val="400"/>
              </a:spcBef>
              <a:buClr>
                <a:schemeClr val="dk1"/>
              </a:buClr>
              <a:buSzPts val="2000"/>
              <a:buNone/>
            </a:pPr>
            <a:r>
              <a:rPr lang="en-GB" dirty="0"/>
              <a:t>Climate justice can't happen without racial justice | David </a:t>
            </a:r>
            <a:r>
              <a:rPr lang="en-GB" dirty="0" err="1"/>
              <a:t>Lammy</a:t>
            </a:r>
            <a:endParaRPr lang="en-GB" u="sng" dirty="0">
              <a:solidFill>
                <a:schemeClr val="hlink"/>
              </a:solidFill>
              <a:hlinkClick r:id="rId3"/>
            </a:endParaRPr>
          </a:p>
          <a:p>
            <a:pPr marL="0" lvl="0" indent="0">
              <a:spcBef>
                <a:spcPts val="320"/>
              </a:spcBef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https://www.youtube.com/watch?v=EkIpeO1r0NI</a:t>
            </a:r>
            <a:r>
              <a:rPr lang="en-GB" dirty="0"/>
              <a:t> </a:t>
            </a:r>
          </a:p>
          <a:p>
            <a:pPr marL="0" lvl="0" indent="0">
              <a:spcBef>
                <a:spcPts val="320"/>
              </a:spcBef>
              <a:buNone/>
            </a:pPr>
            <a:endParaRPr lang="en-GB" dirty="0"/>
          </a:p>
          <a:p>
            <a:pPr marL="0" lvl="0" indent="0">
              <a:spcBef>
                <a:spcPts val="320"/>
              </a:spcBef>
              <a:buNone/>
            </a:pPr>
            <a:r>
              <a:rPr lang="en-GB" dirty="0" err="1"/>
              <a:t>Center</a:t>
            </a:r>
            <a:r>
              <a:rPr lang="en-GB" dirty="0"/>
              <a:t> for Sustainable Healthcare</a:t>
            </a:r>
          </a:p>
          <a:p>
            <a:pPr marL="0" lvl="0" indent="0">
              <a:spcBef>
                <a:spcPts val="320"/>
              </a:spcBef>
              <a:buNone/>
            </a:pPr>
            <a:r>
              <a:rPr lang="en-GB" u="sng" dirty="0">
                <a:solidFill>
                  <a:schemeClr val="hlink"/>
                </a:solidFill>
                <a:hlinkClick r:id="rId4"/>
              </a:rPr>
              <a:t>https://sustainablehealthcare.org.uk/courses/introduction-sustainable-healthcar</a:t>
            </a:r>
            <a:r>
              <a:rPr lang="en-GB" dirty="0"/>
              <a:t>e</a:t>
            </a:r>
          </a:p>
          <a:p>
            <a:pPr marL="0" lvl="0" indent="0">
              <a:spcBef>
                <a:spcPts val="320"/>
              </a:spcBef>
              <a:buNone/>
            </a:pPr>
            <a:endParaRPr lang="en-GB" dirty="0"/>
          </a:p>
          <a:p>
            <a:pPr marL="0" lvl="0" indent="0">
              <a:spcBef>
                <a:spcPts val="320"/>
              </a:spcBef>
              <a:buNone/>
            </a:pPr>
            <a:r>
              <a:rPr lang="en-GB" dirty="0"/>
              <a:t>Get Involved...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Google Shape;538;p86" descr="Screen Shot 2021-05-13 at 09.43.3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6596" y="2955927"/>
            <a:ext cx="5080000" cy="130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2619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6596" y="1311275"/>
            <a:ext cx="8679592" cy="2952750"/>
          </a:xfrm>
        </p:spPr>
        <p:txBody>
          <a:bodyPr/>
          <a:lstStyle/>
          <a:p>
            <a:pPr marL="0" lvl="0" indent="0"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Social prescribing</a:t>
            </a:r>
            <a:r>
              <a:rPr lang="en-GB" dirty="0"/>
              <a:t> - you tube </a:t>
            </a:r>
            <a:r>
              <a:rPr lang="en-GB" dirty="0" smtClean="0"/>
              <a:t>video</a:t>
            </a:r>
          </a:p>
          <a:p>
            <a:pPr marL="0" indent="0"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https://www.youtube.com/watch?v=mZufTLi_6g0</a:t>
            </a:r>
            <a:r>
              <a:rPr lang="en-GB" dirty="0"/>
              <a:t> </a:t>
            </a:r>
          </a:p>
          <a:p>
            <a:pPr marL="0" lvl="0" indent="0">
              <a:buNone/>
            </a:pPr>
            <a:endParaRPr lang="en-GB" dirty="0"/>
          </a:p>
          <a:p>
            <a:pPr marL="0" indent="0">
              <a:buClr>
                <a:schemeClr val="dk1"/>
              </a:buClr>
              <a:buSzPts val="3200"/>
              <a:buNone/>
            </a:pPr>
            <a:r>
              <a:rPr lang="en-GB" b="1" dirty="0" smtClean="0"/>
              <a:t>The </a:t>
            </a:r>
            <a:r>
              <a:rPr lang="en-GB" b="1" dirty="0"/>
              <a:t>Drive for Sustainable Healthcare must be led by students and junior doctors</a:t>
            </a:r>
          </a:p>
          <a:p>
            <a:pPr marL="0" indent="0">
              <a:buClr>
                <a:schemeClr val="dk1"/>
              </a:buClr>
              <a:buSzPts val="3200"/>
              <a:buNone/>
            </a:pPr>
            <a:r>
              <a:rPr lang="en-GB" dirty="0">
                <a:hlinkClick r:id="rId4"/>
              </a:rPr>
              <a:t>https://www.bmj.com/content/377/bmj.o896</a:t>
            </a: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41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Day </a:t>
            </a:r>
            <a:r>
              <a:rPr lang="en-GB" dirty="0" smtClean="0"/>
              <a:t>3 – Marginalised </a:t>
            </a:r>
            <a:r>
              <a:rPr lang="en-GB" dirty="0"/>
              <a:t>Groups </a:t>
            </a:r>
            <a:r>
              <a:rPr lang="en-GB" dirty="0" smtClean="0"/>
              <a:t>– </a:t>
            </a:r>
            <a:r>
              <a:rPr lang="en-GB" dirty="0"/>
              <a:t>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62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Aims and Objectives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A0CFCEF-68B7-476C-8FE5-21F6B7F83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596" y="1123551"/>
            <a:ext cx="8679592" cy="3052522"/>
          </a:xfrm>
        </p:spPr>
        <p:txBody>
          <a:bodyPr/>
          <a:lstStyle/>
          <a:p>
            <a:pPr marL="342900" lvl="0" indent="-29718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dirty="0"/>
              <a:t>Understand what Health Equity </a:t>
            </a:r>
            <a:r>
              <a:rPr lang="en-GB" dirty="0" smtClean="0"/>
              <a:t>means</a:t>
            </a:r>
          </a:p>
          <a:p>
            <a:pPr marL="342900" lvl="0" indent="-297180">
              <a:spcBef>
                <a:spcPts val="0"/>
              </a:spcBef>
              <a:buClr>
                <a:schemeClr val="dk1"/>
              </a:buClr>
              <a:buSzPct val="100000"/>
            </a:pPr>
            <a:endParaRPr lang="en-GB" dirty="0"/>
          </a:p>
          <a:p>
            <a:pPr marL="342900" lvl="0" indent="-297180">
              <a:spcBef>
                <a:spcPts val="448"/>
              </a:spcBef>
              <a:buClr>
                <a:schemeClr val="dk1"/>
              </a:buClr>
              <a:buSzPct val="100000"/>
            </a:pPr>
            <a:r>
              <a:rPr lang="en-GB" dirty="0"/>
              <a:t>Consider what Health Equity looks like from a variety of settings;</a:t>
            </a:r>
          </a:p>
          <a:p>
            <a:pPr marL="742950" lvl="1" indent="-245745">
              <a:spcBef>
                <a:spcPts val="392"/>
              </a:spcBef>
              <a:buClr>
                <a:schemeClr val="dk1"/>
              </a:buClr>
              <a:buSzPct val="100000"/>
              <a:buChar char="–"/>
            </a:pPr>
            <a:r>
              <a:rPr lang="en-GB" dirty="0"/>
              <a:t>National </a:t>
            </a:r>
          </a:p>
          <a:p>
            <a:pPr marL="742950" lvl="1" indent="-245745">
              <a:spcBef>
                <a:spcPts val="392"/>
              </a:spcBef>
              <a:buClr>
                <a:schemeClr val="dk1"/>
              </a:buClr>
              <a:buSzPct val="100000"/>
              <a:buChar char="–"/>
            </a:pPr>
            <a:r>
              <a:rPr lang="en-GB" dirty="0"/>
              <a:t>Local</a:t>
            </a:r>
          </a:p>
          <a:p>
            <a:pPr marL="742950" lvl="1" indent="-245745">
              <a:spcBef>
                <a:spcPts val="392"/>
              </a:spcBef>
              <a:buClr>
                <a:schemeClr val="dk1"/>
              </a:buClr>
              <a:buSzPct val="100000"/>
              <a:buChar char="–"/>
            </a:pPr>
            <a:r>
              <a:rPr lang="en-GB" dirty="0"/>
              <a:t>Individual – Social history as a tool to explore/understand health equity</a:t>
            </a:r>
          </a:p>
          <a:p>
            <a:pPr marL="742950" lvl="1" indent="-161290">
              <a:spcBef>
                <a:spcPts val="392"/>
              </a:spcBef>
              <a:buClr>
                <a:schemeClr val="dk1"/>
              </a:buClr>
              <a:buSzPct val="100000"/>
              <a:buNone/>
            </a:pPr>
            <a:endParaRPr lang="en-GB" dirty="0"/>
          </a:p>
          <a:p>
            <a:pPr marL="342900" lvl="0" indent="-297180">
              <a:spcBef>
                <a:spcPts val="448"/>
              </a:spcBef>
              <a:buClr>
                <a:schemeClr val="dk1"/>
              </a:buClr>
              <a:buSzPct val="100000"/>
            </a:pPr>
            <a:r>
              <a:rPr lang="en-GB" dirty="0"/>
              <a:t>How do we measure (research) Health Equity</a:t>
            </a:r>
            <a:r>
              <a:rPr lang="en-GB" dirty="0" smtClean="0"/>
              <a:t>?</a:t>
            </a:r>
            <a:endParaRPr lang="en-GB" dirty="0"/>
          </a:p>
          <a:p>
            <a:pPr marL="342900" lvl="0" indent="-297180">
              <a:spcBef>
                <a:spcPts val="448"/>
              </a:spcBef>
              <a:buClr>
                <a:schemeClr val="dk1"/>
              </a:buClr>
              <a:buSzPct val="100000"/>
            </a:pPr>
            <a:r>
              <a:rPr lang="en-GB" dirty="0"/>
              <a:t>How do influence </a:t>
            </a:r>
            <a:r>
              <a:rPr lang="en-GB" dirty="0" smtClean="0"/>
              <a:t>change in </a:t>
            </a:r>
            <a:r>
              <a:rPr lang="en-GB" dirty="0"/>
              <a:t>Health Equity</a:t>
            </a:r>
            <a:r>
              <a:rPr lang="en-GB" dirty="0" smtClean="0"/>
              <a:t>?</a:t>
            </a:r>
            <a:endParaRPr lang="en-GB" dirty="0"/>
          </a:p>
          <a:p>
            <a:pPr marL="342900" lvl="0" indent="-282892">
              <a:spcBef>
                <a:spcPts val="592"/>
              </a:spcBef>
              <a:buSzPct val="56250"/>
            </a:pPr>
            <a:r>
              <a:rPr lang="en-GB" dirty="0"/>
              <a:t>Be able to demonstrate how difficult healthcare delivery is for marginalised groups in UK </a:t>
            </a:r>
            <a:r>
              <a:rPr lang="en-GB" dirty="0" smtClean="0"/>
              <a:t>society</a:t>
            </a:r>
            <a:endParaRPr lang="en-GB" sz="3300" dirty="0"/>
          </a:p>
          <a:p>
            <a:pPr marL="342900" lvl="0" indent="-322103">
              <a:lnSpc>
                <a:spcPct val="115000"/>
              </a:lnSpc>
              <a:spcBef>
                <a:spcPts val="1200"/>
              </a:spcBef>
              <a:buSzPct val="100000"/>
            </a:pPr>
            <a:r>
              <a:rPr lang="en-GB" dirty="0"/>
              <a:t>Be able to take a social history that addresses the challenges of health equity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57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Morning preparation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6596" y="1311275"/>
            <a:ext cx="8679592" cy="2701052"/>
          </a:xfrm>
        </p:spPr>
        <p:txBody>
          <a:bodyPr/>
          <a:lstStyle/>
          <a:p>
            <a:pPr marL="342900" lvl="0" indent="-28194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dirty="0"/>
              <a:t>Please take some time to look through the resources that are provided in these </a:t>
            </a:r>
            <a:r>
              <a:rPr lang="en-GB" dirty="0" smtClean="0"/>
              <a:t>slides</a:t>
            </a:r>
          </a:p>
          <a:p>
            <a:pPr marL="342900" lvl="0" indent="-281940">
              <a:spcBef>
                <a:spcPts val="0"/>
              </a:spcBef>
              <a:buClr>
                <a:schemeClr val="dk1"/>
              </a:buClr>
              <a:buSzPct val="100000"/>
            </a:pPr>
            <a:endParaRPr lang="en-GB" dirty="0"/>
          </a:p>
          <a:p>
            <a:pPr marL="342900" lvl="0" indent="-281940">
              <a:spcBef>
                <a:spcPts val="0"/>
              </a:spcBef>
              <a:buClr>
                <a:schemeClr val="dk1"/>
              </a:buClr>
              <a:buSzPct val="100000"/>
            </a:pPr>
            <a:endParaRPr lang="en-GB" dirty="0" smtClean="0"/>
          </a:p>
          <a:p>
            <a:pPr marL="342900" lvl="0" indent="-28194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dirty="0" smtClean="0"/>
              <a:t>Some </a:t>
            </a:r>
            <a:r>
              <a:rPr lang="en-GB" dirty="0"/>
              <a:t>of the exercises that we are going to do this afternoon have been included, please prepare to </a:t>
            </a:r>
            <a:r>
              <a:rPr lang="en-GB" dirty="0" smtClean="0"/>
              <a:t>discuss it </a:t>
            </a:r>
            <a:r>
              <a:rPr lang="en-GB" dirty="0"/>
              <a:t>this </a:t>
            </a:r>
            <a:r>
              <a:rPr lang="en-GB" dirty="0" smtClean="0"/>
              <a:t>afternoon. </a:t>
            </a:r>
            <a:r>
              <a:rPr lang="en-GB" dirty="0"/>
              <a:t>This is done on purpose, the aim is not to repeat your morning preparation but to layer and further discuss these resources with colleagues</a:t>
            </a:r>
          </a:p>
          <a:p>
            <a:pPr marL="342900" lvl="0" indent="-13970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endParaRPr lang="en-GB" dirty="0"/>
          </a:p>
          <a:p>
            <a:pPr marL="342900" lvl="0" indent="-281940">
              <a:spcBef>
                <a:spcPts val="640"/>
              </a:spcBef>
              <a:buClr>
                <a:schemeClr val="dk1"/>
              </a:buClr>
              <a:buSzPct val="100000"/>
            </a:pPr>
            <a:r>
              <a:rPr lang="en-GB" dirty="0"/>
              <a:t>Think about what you would like to get out of </a:t>
            </a:r>
            <a:r>
              <a:rPr lang="en-GB" dirty="0" smtClean="0"/>
              <a:t>today</a:t>
            </a:r>
          </a:p>
          <a:p>
            <a:pPr marL="342900" lvl="0" indent="-281940">
              <a:spcBef>
                <a:spcPts val="640"/>
              </a:spcBef>
              <a:buClr>
                <a:schemeClr val="dk1"/>
              </a:buClr>
              <a:buSzPct val="100000"/>
            </a:pPr>
            <a:endParaRPr lang="en-GB" dirty="0"/>
          </a:p>
          <a:p>
            <a:pPr marL="342900" lvl="0" indent="-281940">
              <a:spcBef>
                <a:spcPts val="640"/>
              </a:spcBef>
              <a:buClr>
                <a:schemeClr val="dk1"/>
              </a:buClr>
              <a:buSzPct val="100000"/>
            </a:pPr>
            <a:r>
              <a:rPr lang="en-GB" b="1" dirty="0" smtClean="0"/>
              <a:t>Please </a:t>
            </a:r>
            <a:r>
              <a:rPr lang="en-GB" b="1" dirty="0"/>
              <a:t>bring your </a:t>
            </a:r>
            <a:r>
              <a:rPr lang="en-GB" b="1" dirty="0" smtClean="0"/>
              <a:t>GP4 Pregnant Women reflection case to this PM session</a:t>
            </a:r>
            <a:r>
              <a:rPr lang="mr-IN" b="1" dirty="0" smtClean="0"/>
              <a:t>–</a:t>
            </a:r>
            <a:r>
              <a:rPr lang="en-GB" b="1" dirty="0" smtClean="0"/>
              <a:t> (be able to summarise it in 5 </a:t>
            </a:r>
            <a:r>
              <a:rPr lang="en-GB" b="1" dirty="0" err="1" smtClean="0"/>
              <a:t>mins</a:t>
            </a:r>
            <a:r>
              <a:rPr lang="en-GB" b="1" dirty="0" smtClean="0"/>
              <a:t> approx.)</a:t>
            </a:r>
            <a:endParaRPr lang="en-GB" b="1" dirty="0"/>
          </a:p>
          <a:p>
            <a:pPr marL="0" lvl="0" indent="0">
              <a:spcBef>
                <a:spcPts val="640"/>
              </a:spcBef>
              <a:buNone/>
            </a:pPr>
            <a:endParaRPr lang="en-GB" dirty="0"/>
          </a:p>
          <a:p>
            <a:pPr marL="0" indent="0">
              <a:spcBef>
                <a:spcPts val="640"/>
              </a:spcBef>
              <a:buNone/>
            </a:pPr>
            <a:r>
              <a:rPr lang="en-GB" dirty="0">
                <a:solidFill>
                  <a:srgbClr val="000000"/>
                </a:solidFill>
              </a:rPr>
              <a:t>Time suggested: 2- 3 hours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0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Aims and Objectives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6597" y="1311275"/>
            <a:ext cx="8672097" cy="2952750"/>
          </a:xfrm>
        </p:spPr>
        <p:txBody>
          <a:bodyPr/>
          <a:lstStyle/>
          <a:p>
            <a:pPr marL="0" indent="0">
              <a:spcBef>
                <a:spcPts val="592"/>
              </a:spcBef>
              <a:buSzPts val="3200"/>
              <a:buNone/>
            </a:pPr>
            <a:endParaRPr lang="en-GB" dirty="0"/>
          </a:p>
          <a:p>
            <a:pPr indent="-457200">
              <a:spcBef>
                <a:spcPts val="592"/>
              </a:spcBef>
              <a:buSzPts val="3200"/>
            </a:pPr>
            <a:endParaRPr lang="en-GB" dirty="0" smtClean="0"/>
          </a:p>
          <a:p>
            <a:pPr>
              <a:spcBef>
                <a:spcPts val="592"/>
              </a:spcBef>
              <a:buSzPts val="3200"/>
            </a:pPr>
            <a:r>
              <a:rPr lang="en-GB" dirty="0" smtClean="0"/>
              <a:t>To </a:t>
            </a:r>
            <a:r>
              <a:rPr lang="en-GB" dirty="0"/>
              <a:t>be able to define race, ethnicity, culture, multiculturalism and inequalities of access to health care </a:t>
            </a:r>
          </a:p>
          <a:p>
            <a:pPr marL="628650">
              <a:spcBef>
                <a:spcPts val="592"/>
              </a:spcBef>
            </a:pPr>
            <a:endParaRPr lang="en-GB" dirty="0"/>
          </a:p>
          <a:p>
            <a:pPr>
              <a:spcBef>
                <a:spcPts val="592"/>
              </a:spcBef>
              <a:buClr>
                <a:schemeClr val="dk1"/>
              </a:buClr>
              <a:buSzPts val="3200"/>
            </a:pPr>
            <a:r>
              <a:rPr lang="en-GB" dirty="0"/>
              <a:t>To understand the contributing factors that have led to BAME women being nearly 5 times more likely to suffer from maternal mortality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50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Exercise 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6597" y="1311275"/>
            <a:ext cx="8672097" cy="3119604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dirty="0" smtClean="0"/>
              <a:t>Read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GB" dirty="0"/>
          </a:p>
          <a:p>
            <a:pPr marL="0" indent="0">
              <a:spcBef>
                <a:spcPts val="400"/>
              </a:spcBef>
              <a:buClr>
                <a:schemeClr val="dk1"/>
              </a:buClr>
              <a:buSzPct val="100000"/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Passport checks considered for pregnant NHS </a:t>
            </a:r>
            <a:r>
              <a:rPr lang="en-GB" u="sng" dirty="0" smtClean="0">
                <a:solidFill>
                  <a:schemeClr val="hlink"/>
                </a:solidFill>
                <a:hlinkClick r:id="rId3"/>
              </a:rPr>
              <a:t>patients</a:t>
            </a:r>
            <a:endParaRPr lang="en-GB" dirty="0"/>
          </a:p>
          <a:p>
            <a:pPr marL="0" indent="0">
              <a:spcBef>
                <a:spcPts val="400"/>
              </a:spcBef>
              <a:buClr>
                <a:schemeClr val="dk1"/>
              </a:buClr>
              <a:buSzPct val="100000"/>
              <a:buNone/>
            </a:pPr>
            <a:endParaRPr lang="en-GB" dirty="0"/>
          </a:p>
          <a:p>
            <a:pPr marL="0" indent="0">
              <a:spcBef>
                <a:spcPts val="400"/>
              </a:spcBef>
              <a:buClr>
                <a:schemeClr val="dk1"/>
              </a:buClr>
              <a:buSzPct val="100000"/>
              <a:buNone/>
            </a:pPr>
            <a:r>
              <a:rPr lang="en-GB" u="sng" dirty="0">
                <a:solidFill>
                  <a:schemeClr val="hlink"/>
                </a:solidFill>
                <a:hlinkClick r:id="rId4"/>
              </a:rPr>
              <a:t>Maternity Action</a:t>
            </a:r>
            <a:endParaRPr lang="en-GB" dirty="0"/>
          </a:p>
          <a:p>
            <a:pPr marL="0" lvl="0" indent="0">
              <a:spcBef>
                <a:spcPts val="400"/>
              </a:spcBef>
              <a:buClr>
                <a:schemeClr val="dk1"/>
              </a:buClr>
              <a:buSzPct val="100000"/>
              <a:buNone/>
            </a:pPr>
            <a:endParaRPr lang="en-GB" dirty="0"/>
          </a:p>
          <a:p>
            <a:pPr lvl="0">
              <a:spcBef>
                <a:spcPts val="400"/>
              </a:spcBef>
              <a:buClr>
                <a:schemeClr val="dk1"/>
              </a:buClr>
              <a:buSzPct val="100000"/>
              <a:buFontTx/>
              <a:buChar char="-"/>
            </a:pPr>
            <a:r>
              <a:rPr lang="en-GB" dirty="0" smtClean="0"/>
              <a:t>What </a:t>
            </a:r>
            <a:r>
              <a:rPr lang="en-GB" dirty="0"/>
              <a:t>are your thoughts?</a:t>
            </a:r>
          </a:p>
          <a:p>
            <a:pPr marL="0" lvl="0" indent="0">
              <a:spcBef>
                <a:spcPts val="400"/>
              </a:spcBef>
              <a:buClr>
                <a:schemeClr val="dk1"/>
              </a:buClr>
              <a:buSzPct val="100000"/>
              <a:buNone/>
            </a:pPr>
            <a:endParaRPr lang="en-GB" u="sng" dirty="0">
              <a:hlinkClick r:id="rId5"/>
            </a:endParaRPr>
          </a:p>
          <a:p>
            <a:pPr marL="0" lvl="0" indent="0">
              <a:spcBef>
                <a:spcPts val="400"/>
              </a:spcBef>
              <a:buClr>
                <a:schemeClr val="dk1"/>
              </a:buClr>
              <a:buSzPct val="100000"/>
              <a:buNone/>
            </a:pPr>
            <a:r>
              <a:rPr lang="en-GB" u="sng" dirty="0" smtClean="0">
                <a:solidFill>
                  <a:schemeClr val="hlink"/>
                </a:solidFill>
                <a:hlinkClick r:id="rId5"/>
              </a:rPr>
              <a:t>Caring </a:t>
            </a:r>
            <a:r>
              <a:rPr lang="en-GB" u="sng" dirty="0">
                <a:solidFill>
                  <a:schemeClr val="hlink"/>
                </a:solidFill>
                <a:hlinkClick r:id="rId5"/>
              </a:rPr>
              <a:t>for LGBTQ+ patients in the NHS</a:t>
            </a:r>
            <a:endParaRPr lang="en-GB" dirty="0"/>
          </a:p>
          <a:p>
            <a:pPr marL="0" lvl="0" indent="0">
              <a:spcBef>
                <a:spcPts val="400"/>
              </a:spcBef>
              <a:buClr>
                <a:schemeClr val="dk1"/>
              </a:buClr>
              <a:buSzPct val="100000"/>
              <a:buNone/>
            </a:pPr>
            <a:endParaRPr lang="en-GB" dirty="0"/>
          </a:p>
          <a:p>
            <a:pPr marL="0" lvl="0" indent="0">
              <a:spcBef>
                <a:spcPts val="400"/>
              </a:spcBef>
              <a:buClr>
                <a:schemeClr val="dk1"/>
              </a:buClr>
              <a:buSzPct val="100000"/>
              <a:buNone/>
            </a:pPr>
            <a:r>
              <a:rPr lang="en-GB" dirty="0" smtClean="0"/>
              <a:t>- Can </a:t>
            </a:r>
            <a:r>
              <a:rPr lang="en-GB" dirty="0"/>
              <a:t>you think of any </a:t>
            </a:r>
            <a:r>
              <a:rPr lang="en-GB" dirty="0" smtClean="0"/>
              <a:t>experiences/observations you have had </a:t>
            </a:r>
            <a:r>
              <a:rPr lang="en-GB" dirty="0"/>
              <a:t>of marginalised groups </a:t>
            </a:r>
            <a:r>
              <a:rPr lang="en-GB" dirty="0" smtClean="0"/>
              <a:t>having </a:t>
            </a:r>
            <a:r>
              <a:rPr lang="en-GB" dirty="0"/>
              <a:t>problems with access?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Screen Shot 2022-06-19 at 12.26.5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087" y="262397"/>
            <a:ext cx="4356913" cy="292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9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Exercise </a:t>
            </a:r>
            <a:r>
              <a:rPr lang="en-GB" dirty="0" smtClean="0"/>
              <a:t>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6596" y="1311275"/>
            <a:ext cx="8679592" cy="2952750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GB" dirty="0"/>
              <a:t>How do you answer the following questions?</a:t>
            </a: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lang="en-GB" dirty="0"/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Calibri"/>
              <a:buChar char="-"/>
            </a:pPr>
            <a:r>
              <a:rPr lang="en-GB" dirty="0"/>
              <a:t>Where are you from?</a:t>
            </a: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Calibri"/>
              <a:buChar char="-"/>
            </a:pPr>
            <a:r>
              <a:rPr lang="en-GB" dirty="0"/>
              <a:t>What is your racial origin?</a:t>
            </a: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Calibri"/>
              <a:buChar char="-"/>
            </a:pPr>
            <a:r>
              <a:rPr lang="en-GB" dirty="0"/>
              <a:t>What is your ethnic background?</a:t>
            </a:r>
          </a:p>
          <a:p>
            <a:pPr marL="342900" lvl="0" indent="-13970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lang="en-GB" dirty="0"/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en-GB" dirty="0"/>
              <a:t>How do these type of questions make you feel?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5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Exercise 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6596" y="1311275"/>
            <a:ext cx="8679592" cy="2952750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GB" dirty="0"/>
              <a:t>Watch</a:t>
            </a:r>
          </a:p>
          <a:p>
            <a:pPr marL="0" lvl="0" indent="0">
              <a:spcBef>
                <a:spcPts val="496"/>
              </a:spcBef>
              <a:buClr>
                <a:schemeClr val="dk1"/>
              </a:buClr>
              <a:buSzPct val="100000"/>
              <a:buNone/>
            </a:pPr>
            <a:endParaRPr lang="en-GB" dirty="0"/>
          </a:p>
          <a:p>
            <a:pPr marL="0" lvl="0" indent="0">
              <a:spcBef>
                <a:spcPts val="496"/>
              </a:spcBef>
              <a:buClr>
                <a:schemeClr val="dk1"/>
              </a:buClr>
              <a:buSzPct val="100000"/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The Black Maternity Scandal – 25 mins</a:t>
            </a:r>
            <a:endParaRPr lang="en-GB" dirty="0"/>
          </a:p>
          <a:p>
            <a:pPr marL="0" lvl="0" indent="0">
              <a:spcBef>
                <a:spcPts val="496"/>
              </a:spcBef>
              <a:buClr>
                <a:schemeClr val="dk1"/>
              </a:buClr>
              <a:buSzPct val="100000"/>
              <a:buNone/>
            </a:pPr>
            <a:endParaRPr lang="en-GB" dirty="0"/>
          </a:p>
          <a:p>
            <a:pPr marL="0" lvl="0" indent="0">
              <a:spcBef>
                <a:spcPts val="496"/>
              </a:spcBef>
              <a:buClr>
                <a:schemeClr val="dk1"/>
              </a:buClr>
              <a:buSzPct val="100000"/>
              <a:buNone/>
            </a:pPr>
            <a:r>
              <a:rPr lang="en-GB" u="sng" dirty="0">
                <a:solidFill>
                  <a:schemeClr val="hlink"/>
                </a:solidFill>
                <a:hlinkClick r:id="rId4"/>
              </a:rPr>
              <a:t>https://learningonscreen.ac.uk/ondemand/index.php/prog/181EAC2B?bcast=134171101</a:t>
            </a:r>
            <a:r>
              <a:rPr lang="en-GB" dirty="0"/>
              <a:t> </a:t>
            </a:r>
          </a:p>
          <a:p>
            <a:pPr marL="0" lvl="0" indent="0">
              <a:spcBef>
                <a:spcPts val="496"/>
              </a:spcBef>
              <a:buClr>
                <a:schemeClr val="dk1"/>
              </a:buClr>
              <a:buSzPct val="100000"/>
              <a:buNone/>
            </a:pPr>
            <a:endParaRPr lang="en-GB" dirty="0"/>
          </a:p>
          <a:p>
            <a:pPr marL="0" lvl="0" indent="0">
              <a:spcBef>
                <a:spcPts val="496"/>
              </a:spcBef>
              <a:buClr>
                <a:schemeClr val="dk1"/>
              </a:buClr>
              <a:buSzPct val="100000"/>
              <a:buNone/>
            </a:pPr>
            <a:r>
              <a:rPr lang="en-GB" dirty="0"/>
              <a:t>Or use link above and log in by verifying your QMUL email.</a:t>
            </a:r>
          </a:p>
          <a:p>
            <a:pPr marL="0" lvl="0" indent="0">
              <a:spcBef>
                <a:spcPts val="496"/>
              </a:spcBef>
              <a:buClr>
                <a:schemeClr val="dk1"/>
              </a:buClr>
              <a:buSzPct val="100000"/>
              <a:buNone/>
            </a:pPr>
            <a:r>
              <a:rPr lang="en-GB" dirty="0"/>
              <a:t> </a:t>
            </a:r>
          </a:p>
          <a:p>
            <a:pPr marL="0" lvl="0" indent="0">
              <a:spcBef>
                <a:spcPts val="496"/>
              </a:spcBef>
              <a:buClr>
                <a:schemeClr val="dk1"/>
              </a:buClr>
              <a:buSzPct val="100000"/>
              <a:buNone/>
            </a:pPr>
            <a:r>
              <a:rPr lang="en-GB" dirty="0"/>
              <a:t>Write down your thoughts..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Screen Shot 2022-06-19 at 12.30.2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49" y="0"/>
            <a:ext cx="3025150" cy="224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20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Exercise 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6597" y="1311275"/>
            <a:ext cx="8672097" cy="2952750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GB" b="1" u="sng" dirty="0">
                <a:solidFill>
                  <a:schemeClr val="hlink"/>
                </a:solidFill>
                <a:hlinkClick r:id="rId3"/>
              </a:rPr>
              <a:t>Read Saving Lives, Improving Mothers’ Care </a:t>
            </a:r>
            <a:endParaRPr lang="en-GB" dirty="0"/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lang="en-GB" dirty="0"/>
          </a:p>
          <a:p>
            <a:pPr marL="0" lvl="0" indent="0">
              <a:spcBef>
                <a:spcPts val="400"/>
              </a:spcBef>
              <a:buClr>
                <a:schemeClr val="dk1"/>
              </a:buClr>
              <a:buSzPts val="2000"/>
              <a:buNone/>
            </a:pPr>
            <a:r>
              <a:rPr lang="en-GB" dirty="0"/>
              <a:t>Please read </a:t>
            </a:r>
            <a:r>
              <a:rPr lang="en-GB" dirty="0" err="1"/>
              <a:t>i</a:t>
            </a:r>
            <a:r>
              <a:rPr lang="en-GB" dirty="0"/>
              <a:t>, ii, iii and for interest </a:t>
            </a:r>
            <a:r>
              <a:rPr lang="en-GB" dirty="0" err="1"/>
              <a:t>iv,v,vi,vii</a:t>
            </a:r>
            <a:r>
              <a:rPr lang="en-GB" dirty="0"/>
              <a:t> but note this is a lot of clinical detail which is more postgraduate level. </a:t>
            </a:r>
            <a:endParaRPr lang="en-GB" dirty="0" smtClean="0"/>
          </a:p>
          <a:p>
            <a:pPr marL="0" lvl="0" indent="0">
              <a:spcBef>
                <a:spcPts val="400"/>
              </a:spcBef>
              <a:buClr>
                <a:schemeClr val="dk1"/>
              </a:buClr>
              <a:buSzPts val="2000"/>
              <a:buNone/>
            </a:pPr>
            <a:endParaRPr lang="en-GB" dirty="0"/>
          </a:p>
          <a:p>
            <a:pPr marL="0" lvl="0" indent="0">
              <a:spcBef>
                <a:spcPts val="0"/>
              </a:spcBef>
              <a:buClr>
                <a:schemeClr val="dk1"/>
              </a:buClr>
              <a:buNone/>
            </a:pPr>
            <a:r>
              <a:rPr lang="en-GB" dirty="0"/>
              <a:t>- What percentage of maternal deaths could have possibly been prevented with improvement of care? 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None/>
            </a:pPr>
            <a:endParaRPr lang="en-GB" dirty="0"/>
          </a:p>
          <a:p>
            <a:pPr marL="0" lvl="0" indent="0">
              <a:spcBef>
                <a:spcPts val="0"/>
              </a:spcBef>
              <a:buClr>
                <a:schemeClr val="dk1"/>
              </a:buClr>
              <a:buNone/>
            </a:pPr>
            <a:r>
              <a:rPr lang="en-GB" dirty="0"/>
              <a:t>- What was the 2</a:t>
            </a:r>
            <a:r>
              <a:rPr lang="en-GB" baseline="30000" dirty="0"/>
              <a:t>nd</a:t>
            </a:r>
            <a:r>
              <a:rPr lang="en-GB" dirty="0"/>
              <a:t> leading cause of maternal death by a direct cause of pregnancy?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05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2-06-17 at 12.39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91" y="0"/>
            <a:ext cx="531381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24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2-06-17 at 12.33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67" y="0"/>
            <a:ext cx="58359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6596" y="879301"/>
            <a:ext cx="8679592" cy="3384725"/>
          </a:xfrm>
        </p:spPr>
        <p:txBody>
          <a:bodyPr/>
          <a:lstStyle/>
          <a:p>
            <a:pPr marL="0" lv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 smtClean="0"/>
          </a:p>
          <a:p>
            <a:r>
              <a:rPr lang="en-GB" dirty="0" smtClean="0"/>
              <a:t>Thoughts </a:t>
            </a:r>
            <a:r>
              <a:rPr lang="en-GB" dirty="0"/>
              <a:t>on what we can do professionally to improve outcomes now and near future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smtClean="0"/>
              <a:t>Do you know of any recent taskforces/initiatives implored to look into these disparities?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1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6597" y="938134"/>
            <a:ext cx="8672097" cy="3325891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dirty="0" smtClean="0">
                <a:ea typeface="Arial"/>
                <a:cs typeface="Arial"/>
                <a:sym typeface="Arial"/>
              </a:rPr>
              <a:t>Adverse </a:t>
            </a:r>
            <a:r>
              <a:rPr lang="en-GB" dirty="0">
                <a:ea typeface="Arial"/>
                <a:cs typeface="Arial"/>
                <a:sym typeface="Arial"/>
              </a:rPr>
              <a:t>Child Events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u="sng" dirty="0">
                <a:solidFill>
                  <a:schemeClr val="hlink"/>
                </a:solidFill>
                <a:ea typeface="Arial"/>
                <a:cs typeface="Arial"/>
                <a:sym typeface="Arial"/>
                <a:hlinkClick r:id="rId2"/>
              </a:rPr>
              <a:t>https://www.londonaceshub.org/racial-justice</a:t>
            </a:r>
            <a:endParaRPr lang="en-GB" u="sng" dirty="0">
              <a:solidFill>
                <a:schemeClr val="hlink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GB" dirty="0">
              <a:solidFill>
                <a:srgbClr val="E4AF09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dirty="0">
                <a:ea typeface="Arial"/>
                <a:cs typeface="Arial"/>
                <a:sym typeface="Arial"/>
              </a:rPr>
              <a:t>Mrs </a:t>
            </a:r>
            <a:r>
              <a:rPr lang="en-GB" dirty="0" err="1">
                <a:ea typeface="Arial"/>
                <a:cs typeface="Arial"/>
                <a:sym typeface="Arial"/>
              </a:rPr>
              <a:t>Bibi</a:t>
            </a:r>
            <a:r>
              <a:rPr lang="en-GB" dirty="0">
                <a:ea typeface="Arial"/>
                <a:cs typeface="Arial"/>
                <a:sym typeface="Arial"/>
              </a:rPr>
              <a:t> Syndrome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u="sng" dirty="0">
                <a:solidFill>
                  <a:schemeClr val="hlink"/>
                </a:solidFill>
                <a:ea typeface="Arial"/>
                <a:cs typeface="Arial"/>
                <a:sym typeface="Arial"/>
                <a:hlinkClick r:id="rId3"/>
              </a:rPr>
              <a:t>https://mediadiversified.org/2018/09/14/mrs-bibi-syndrome-the-medical-stereotype-undermining-elderly-asian-women/</a:t>
            </a:r>
            <a:endParaRPr lang="en-GB" u="sng" dirty="0">
              <a:solidFill>
                <a:schemeClr val="hlink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GB" dirty="0">
              <a:solidFill>
                <a:srgbClr val="E4AF09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dirty="0">
                <a:ea typeface="Arial"/>
                <a:cs typeface="Arial"/>
                <a:sym typeface="Arial"/>
              </a:rPr>
              <a:t>Louis Theroux - Mothers on the Edge - Perinatal MH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u="sng" dirty="0">
                <a:solidFill>
                  <a:schemeClr val="hlink"/>
                </a:solidFill>
                <a:ea typeface="Arial"/>
                <a:cs typeface="Arial"/>
                <a:sym typeface="Arial"/>
                <a:hlinkClick r:id="rId4"/>
              </a:rPr>
              <a:t>https://www.bbc.co.uk/programmes/m00052dk</a:t>
            </a:r>
            <a:endParaRPr lang="en-GB" u="sng" dirty="0">
              <a:solidFill>
                <a:schemeClr val="hlink"/>
              </a:solidFill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Morning preparation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6597" y="944435"/>
            <a:ext cx="8672097" cy="3598617"/>
          </a:xfrm>
        </p:spPr>
        <p:txBody>
          <a:bodyPr/>
          <a:lstStyle/>
          <a:p>
            <a:pPr marL="342900" lvl="0" indent="-312420">
              <a:spcBef>
                <a:spcPts val="0"/>
              </a:spcBef>
              <a:buClr>
                <a:schemeClr val="dk1"/>
              </a:buClr>
              <a:buSzPct val="100000"/>
            </a:pPr>
            <a:endParaRPr lang="en-GB" dirty="0" smtClean="0"/>
          </a:p>
          <a:p>
            <a:pPr marL="342900" lvl="0" indent="-31242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dirty="0" smtClean="0"/>
              <a:t>This </a:t>
            </a:r>
            <a:r>
              <a:rPr lang="en-GB" dirty="0"/>
              <a:t>teaching is a continuation of health equity in previous years. </a:t>
            </a:r>
            <a:r>
              <a:rPr lang="en-GB" dirty="0" smtClean="0"/>
              <a:t>Understanding Health Equity is a core component of the GMC: Outcomes for Graduates, (in which your MLA curriculum is based on.) </a:t>
            </a:r>
            <a:endParaRPr lang="en-GB" dirty="0"/>
          </a:p>
          <a:p>
            <a:pPr marL="342900" lvl="0" indent="-312420">
              <a:spcBef>
                <a:spcPts val="0"/>
              </a:spcBef>
              <a:buClr>
                <a:schemeClr val="dk1"/>
              </a:buClr>
              <a:buSzPct val="100000"/>
            </a:pPr>
            <a:endParaRPr lang="en-GB" dirty="0"/>
          </a:p>
          <a:p>
            <a:pPr marL="342900" lvl="0" indent="-31242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dirty="0"/>
              <a:t>Please take time to look through the resources that are provided in these slides. Please engage with the material, what does it say to </a:t>
            </a:r>
            <a:r>
              <a:rPr lang="en-GB" dirty="0" smtClean="0"/>
              <a:t>you? </a:t>
            </a:r>
            <a:r>
              <a:rPr lang="en-GB" dirty="0"/>
              <a:t>consider why we are using this </a:t>
            </a:r>
            <a:r>
              <a:rPr lang="en-GB" dirty="0" smtClean="0"/>
              <a:t>material</a:t>
            </a:r>
            <a:r>
              <a:rPr lang="en-GB" dirty="0"/>
              <a:t>?</a:t>
            </a:r>
            <a:r>
              <a:rPr lang="en-GB" dirty="0" smtClean="0"/>
              <a:t> </a:t>
            </a:r>
          </a:p>
          <a:p>
            <a:pPr marL="342900" lvl="0" indent="-312420">
              <a:spcBef>
                <a:spcPts val="0"/>
              </a:spcBef>
              <a:buClr>
                <a:schemeClr val="dk1"/>
              </a:buClr>
              <a:buSzPct val="100000"/>
            </a:pPr>
            <a:endParaRPr lang="en-GB" dirty="0"/>
          </a:p>
          <a:p>
            <a:pPr marL="342900" lvl="0" indent="-31242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dirty="0" smtClean="0"/>
              <a:t>Some </a:t>
            </a:r>
            <a:r>
              <a:rPr lang="en-GB" dirty="0"/>
              <a:t>of the exercises that we are going to do this afternoon have been included, please prepare to discuss </a:t>
            </a:r>
            <a:r>
              <a:rPr lang="en-GB" dirty="0" smtClean="0"/>
              <a:t>it this afternoon. </a:t>
            </a:r>
            <a:r>
              <a:rPr lang="en-GB" dirty="0"/>
              <a:t>This is done on purpose, the aim is not to repeat your morning preparation but to layer and further discuss these resources with </a:t>
            </a:r>
            <a:r>
              <a:rPr lang="en-GB" dirty="0" smtClean="0"/>
              <a:t>colleagues.</a:t>
            </a:r>
            <a:endParaRPr lang="en-GB" dirty="0"/>
          </a:p>
          <a:p>
            <a:pPr marL="3048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GB" dirty="0"/>
          </a:p>
          <a:p>
            <a:pPr marL="342900" lvl="0" indent="-312420">
              <a:spcBef>
                <a:spcPts val="640"/>
              </a:spcBef>
              <a:buClr>
                <a:schemeClr val="dk1"/>
              </a:buClr>
              <a:buSzPct val="100000"/>
            </a:pPr>
            <a:r>
              <a:rPr lang="en-GB" dirty="0"/>
              <a:t>Think about what you would like to get out of </a:t>
            </a:r>
            <a:r>
              <a:rPr lang="en-GB" dirty="0" smtClean="0"/>
              <a:t>today</a:t>
            </a:r>
          </a:p>
          <a:p>
            <a:pPr marL="30480" indent="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endParaRPr lang="en-GB" dirty="0" smtClean="0">
              <a:solidFill>
                <a:srgbClr val="000000"/>
              </a:solidFill>
            </a:endParaRPr>
          </a:p>
          <a:p>
            <a:pPr marL="30480" indent="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r>
              <a:rPr lang="en-GB" dirty="0" smtClean="0">
                <a:solidFill>
                  <a:srgbClr val="000000"/>
                </a:solidFill>
              </a:rPr>
              <a:t>Time </a:t>
            </a:r>
            <a:r>
              <a:rPr lang="en-GB" dirty="0">
                <a:solidFill>
                  <a:srgbClr val="000000"/>
                </a:solidFill>
              </a:rPr>
              <a:t>suggested: 2- 3 </a:t>
            </a:r>
            <a:r>
              <a:rPr lang="en-GB" dirty="0" smtClean="0">
                <a:solidFill>
                  <a:srgbClr val="000000"/>
                </a:solidFill>
              </a:rPr>
              <a:t>hours</a:t>
            </a:r>
            <a:endParaRPr lang="en-GB" dirty="0"/>
          </a:p>
          <a:p>
            <a:pPr marL="30480" lvl="0" indent="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r>
              <a:rPr lang="en-GB" dirty="0"/>
              <a:t>(</a:t>
            </a:r>
            <a:r>
              <a:rPr lang="en-GB" dirty="0" smtClean="0"/>
              <a:t>Links </a:t>
            </a:r>
            <a:r>
              <a:rPr lang="en-GB" dirty="0"/>
              <a:t>are in note section too in case hyperlink </a:t>
            </a:r>
            <a:r>
              <a:rPr lang="en-GB" dirty="0" smtClean="0"/>
              <a:t>doesn’t </a:t>
            </a:r>
            <a:r>
              <a:rPr lang="en-GB" dirty="0"/>
              <a:t>work</a:t>
            </a:r>
            <a:r>
              <a:rPr lang="en-GB" dirty="0" smtClean="0"/>
              <a:t>)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6597" y="736075"/>
            <a:ext cx="8457721" cy="3319550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dirty="0">
                <a:ea typeface="Arial"/>
                <a:cs typeface="Arial"/>
                <a:sym typeface="Arial"/>
              </a:rPr>
              <a:t>Black patients less likely to be offered pain relief V white counterparts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u="sng" dirty="0" smtClean="0">
                <a:solidFill>
                  <a:schemeClr val="hlink"/>
                </a:solidFill>
                <a:ea typeface="Arial"/>
                <a:cs typeface="Arial"/>
                <a:sym typeface="Arial"/>
                <a:hlinkClick r:id="rId2"/>
              </a:rPr>
              <a:t>- https</a:t>
            </a:r>
            <a:r>
              <a:rPr lang="en-GB" u="sng" dirty="0">
                <a:solidFill>
                  <a:schemeClr val="hlink"/>
                </a:solidFill>
                <a:ea typeface="Arial"/>
                <a:cs typeface="Arial"/>
                <a:sym typeface="Arial"/>
                <a:hlinkClick r:id="rId2"/>
              </a:rPr>
              <a:t>://www.theguardian.com/science/2016/aug/10/black-patients-bias-prescriptions-pain-management-medicine-</a:t>
            </a:r>
            <a:r>
              <a:rPr lang="en-GB" u="sng" dirty="0" smtClean="0">
                <a:solidFill>
                  <a:schemeClr val="hlink"/>
                </a:solidFill>
                <a:ea typeface="Arial"/>
                <a:cs typeface="Arial"/>
                <a:sym typeface="Arial"/>
                <a:hlinkClick r:id="rId2"/>
              </a:rPr>
              <a:t>opioids</a:t>
            </a:r>
            <a:endParaRPr lang="en-GB" u="sng" dirty="0">
              <a:solidFill>
                <a:schemeClr val="hlink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u="sng" dirty="0" smtClean="0">
                <a:solidFill>
                  <a:schemeClr val="hlink"/>
                </a:solidFill>
                <a:ea typeface="Arial"/>
                <a:cs typeface="Arial"/>
                <a:sym typeface="Arial"/>
                <a:hlinkClick r:id="rId3"/>
              </a:rPr>
              <a:t>- https</a:t>
            </a:r>
            <a:r>
              <a:rPr lang="en-GB" u="sng" dirty="0">
                <a:solidFill>
                  <a:schemeClr val="hlink"/>
                </a:solidFill>
                <a:ea typeface="Arial"/>
                <a:cs typeface="Arial"/>
                <a:sym typeface="Arial"/>
                <a:hlinkClick r:id="rId3"/>
              </a:rPr>
              <a:t>://journals.plos.org/plosone/article?id=10.1371%2Fjournal.pone.0159224</a:t>
            </a:r>
            <a:endParaRPr lang="en-GB" u="sng" dirty="0">
              <a:solidFill>
                <a:schemeClr val="hlink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GB" u="sng" dirty="0">
              <a:solidFill>
                <a:schemeClr val="hlink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Speaking up </a:t>
            </a:r>
            <a:r>
              <a:rPr lang="mr-IN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–</a:t>
            </a:r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University of Leeds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  <a:hlinkClick r:id="rId4"/>
              </a:rPr>
              <a:t>https://equality.leeds.ac.uk/support-and-resources/becoming-an-active-bystander/</a:t>
            </a:r>
            <a:endParaRPr lang="en-GB" dirty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Take </a:t>
            </a:r>
            <a:r>
              <a:rPr lang="en-US" dirty="0"/>
              <a:t>the Harvard </a:t>
            </a:r>
            <a:r>
              <a:rPr lang="en-US" dirty="0" err="1"/>
              <a:t>Implict</a:t>
            </a:r>
            <a:r>
              <a:rPr lang="en-US" dirty="0"/>
              <a:t> Bias test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https://implicit.harvard.edu/implicit/takeatouchtestv2.</a:t>
            </a:r>
            <a:r>
              <a:rPr lang="en-US" dirty="0" smtClean="0">
                <a:hlinkClick r:id="rId5"/>
              </a:rPr>
              <a:t>html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0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6596" y="288657"/>
            <a:ext cx="8602034" cy="39753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Ethnic Inequalities in Healthcare </a:t>
            </a:r>
            <a:r>
              <a:rPr lang="mr-IN" dirty="0" smtClean="0">
                <a:hlinkClick r:id="rId2"/>
              </a:rPr>
              <a:t>–</a:t>
            </a:r>
            <a:r>
              <a:rPr lang="en-US" dirty="0" smtClean="0"/>
              <a:t> A Rapid </a:t>
            </a:r>
            <a:r>
              <a:rPr lang="en-US" dirty="0" err="1" smtClean="0"/>
              <a:t>Review</a:t>
            </a:r>
            <a:r>
              <a:rPr lang="en-US" dirty="0" err="1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://www.nhsrho.org/publications/ethnic-inequalities-in-healthcare-a-rapid-evidence-review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Ockenden</a:t>
            </a:r>
            <a:r>
              <a:rPr lang="en-US" dirty="0"/>
              <a:t> </a:t>
            </a:r>
            <a:r>
              <a:rPr lang="en-US" dirty="0" smtClean="0"/>
              <a:t>Report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://www.gov.uk/government/publications/final-report-of-the-ockenden-review/ockenden-review-summary-of-findings-conclusions-and-essential-</a:t>
            </a:r>
            <a:r>
              <a:rPr lang="en-US" dirty="0" smtClean="0">
                <a:hlinkClick r:id="rId3"/>
              </a:rPr>
              <a:t>actions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FIVEXMORE 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https://www.fivexmore.com/</a:t>
            </a:r>
            <a:r>
              <a:rPr lang="en-US" dirty="0" smtClean="0">
                <a:hlinkClick r:id="rId4"/>
              </a:rPr>
              <a:t>blackmereport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RACISM IN NHS WORK FORCE BMJ - some stats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https://www.bmj.com/content/377/bmj.o1456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049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6596" y="288657"/>
            <a:ext cx="8602034" cy="397536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0781" y="288657"/>
            <a:ext cx="8427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b="1" dirty="0"/>
              <a:t>Level up Maternity Care and tackle disparities - DOH</a:t>
            </a:r>
            <a:endParaRPr lang="en-GB" b="1" dirty="0"/>
          </a:p>
          <a:p>
            <a:r>
              <a:rPr lang="en-GB" dirty="0">
                <a:hlinkClick r:id="rId2"/>
              </a:rPr>
              <a:t>https://www.gov.uk/government/news/new-taskforce-to-level-up-maternity-care-and-tackle-</a:t>
            </a:r>
            <a:r>
              <a:rPr lang="en-GB" dirty="0" smtClean="0">
                <a:hlinkClick r:id="rId2"/>
              </a:rPr>
              <a:t>disparities</a:t>
            </a:r>
            <a:endParaRPr lang="en-GB" dirty="0" smtClean="0"/>
          </a:p>
          <a:p>
            <a:r>
              <a:rPr lang="en-GB" dirty="0"/>
              <a:t>\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826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09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Define Health Equity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6596" y="1311275"/>
            <a:ext cx="8679592" cy="2952750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dirty="0"/>
              <a:t>Take 5</a:t>
            </a:r>
            <a:r>
              <a:rPr lang="en-GB" dirty="0" smtClean="0"/>
              <a:t> </a:t>
            </a:r>
            <a:r>
              <a:rPr lang="en-GB" dirty="0"/>
              <a:t>minutes to consider what Health means to you and what Equity </a:t>
            </a:r>
            <a:r>
              <a:rPr lang="en-GB" dirty="0" smtClean="0"/>
              <a:t>means? 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GB" dirty="0" smtClean="0"/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GB" dirty="0" smtClean="0"/>
              <a:t>(Try </a:t>
            </a:r>
            <a:r>
              <a:rPr lang="en-GB" dirty="0"/>
              <a:t>to avoid looking up the </a:t>
            </a:r>
            <a:r>
              <a:rPr lang="en-GB" dirty="0" smtClean="0"/>
              <a:t>term)</a:t>
            </a:r>
            <a:endParaRPr lang="en-GB" dirty="0"/>
          </a:p>
          <a:p>
            <a:pPr marL="342900" lvl="0" indent="0">
              <a:spcBef>
                <a:spcPts val="592"/>
              </a:spcBef>
              <a:buNone/>
            </a:pPr>
            <a:endParaRPr lang="en-GB" dirty="0"/>
          </a:p>
          <a:p>
            <a:pPr marL="342900" lvl="0" indent="-342900">
              <a:spcBef>
                <a:spcPts val="592"/>
              </a:spcBef>
              <a:buClr>
                <a:schemeClr val="dk1"/>
              </a:buClr>
              <a:buSzPct val="100000"/>
            </a:pPr>
            <a:r>
              <a:rPr lang="en-GB" dirty="0"/>
              <a:t>Write down </a:t>
            </a:r>
            <a:r>
              <a:rPr lang="en-GB" dirty="0" smtClean="0"/>
              <a:t>some of your thoughts</a:t>
            </a:r>
            <a:endParaRPr lang="en-GB" dirty="0"/>
          </a:p>
          <a:p>
            <a:pPr marL="342900" lvl="0" indent="-154940">
              <a:spcBef>
                <a:spcPts val="592"/>
              </a:spcBef>
              <a:buClr>
                <a:schemeClr val="dk1"/>
              </a:buClr>
              <a:buSzPct val="100000"/>
              <a:buNone/>
            </a:pPr>
            <a:endParaRPr lang="en-GB" dirty="0"/>
          </a:p>
          <a:p>
            <a:pPr marL="342900" lvl="0" indent="-342900">
              <a:spcBef>
                <a:spcPts val="592"/>
              </a:spcBef>
              <a:buClr>
                <a:schemeClr val="dk1"/>
              </a:buClr>
              <a:buSzPct val="100000"/>
            </a:pPr>
            <a:r>
              <a:rPr lang="en-GB" dirty="0"/>
              <a:t>Then </a:t>
            </a:r>
            <a:r>
              <a:rPr lang="en-GB" dirty="0" smtClean="0"/>
              <a:t>watch -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What is Health Equity and Why does it matter?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6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GB" dirty="0"/>
              <a:t>The power of data – Understanding </a:t>
            </a:r>
            <a:r>
              <a:rPr lang="en-GB" dirty="0" smtClean="0"/>
              <a:t>International Health Equity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6597" y="1311275"/>
            <a:ext cx="8672097" cy="2952750"/>
          </a:xfrm>
        </p:spPr>
        <p:txBody>
          <a:bodyPr/>
          <a:lstStyle/>
          <a:p>
            <a:pPr marL="342900" lvl="0" indent="0">
              <a:spcBef>
                <a:spcPts val="0"/>
              </a:spcBef>
              <a:buNone/>
            </a:pPr>
            <a:endParaRPr lang="en-US" dirty="0"/>
          </a:p>
          <a:p>
            <a:pPr marL="342900" lvl="0" indent="-35814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Hans Rosling </a:t>
            </a:r>
            <a:r>
              <a:rPr lang="en-US" dirty="0"/>
              <a:t>- TED </a:t>
            </a:r>
            <a:r>
              <a:rPr lang="en-US" dirty="0" smtClean="0"/>
              <a:t>talk - What did you learn about the factors that affect poverty?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dirty="0" smtClean="0"/>
          </a:p>
          <a:p>
            <a:pPr marL="417195" lvl="0">
              <a:spcBef>
                <a:spcPts val="496"/>
              </a:spcBef>
              <a:buSzPct val="56250"/>
              <a:buFontTx/>
              <a:buChar char="-"/>
            </a:pPr>
            <a:endParaRPr lang="en-US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GB" dirty="0"/>
              <a:t>Have a look at: </a:t>
            </a:r>
            <a:endParaRPr lang="en-GB" dirty="0" smtClean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 lang="en-GB" dirty="0"/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GB" u="sng" dirty="0">
                <a:solidFill>
                  <a:schemeClr val="hlink"/>
                </a:solidFill>
                <a:hlinkClick r:id="rId4"/>
              </a:rPr>
              <a:t>Gap Minder</a:t>
            </a:r>
            <a:endParaRPr lang="en-GB" dirty="0"/>
          </a:p>
          <a:p>
            <a:pPr marL="457200" lvl="0" indent="0">
              <a:spcBef>
                <a:spcPts val="640"/>
              </a:spcBef>
              <a:buNone/>
            </a:pPr>
            <a:endParaRPr lang="en-GB" dirty="0"/>
          </a:p>
          <a:p>
            <a:pPr marL="457200" lvl="0" indent="-342900">
              <a:spcBef>
                <a:spcPts val="640"/>
              </a:spcBef>
              <a:buSzPts val="1800"/>
              <a:buChar char="●"/>
            </a:pPr>
            <a:r>
              <a:rPr lang="en-GB" u="sng" dirty="0">
                <a:uFill>
                  <a:noFill/>
                </a:uFill>
                <a:hlinkClick r:id="rId5"/>
              </a:rPr>
              <a:t>Do the </a:t>
            </a:r>
            <a:r>
              <a:rPr lang="en-GB" u="sng" dirty="0" smtClean="0">
                <a:uFill>
                  <a:noFill/>
                </a:uFill>
                <a:hlinkClick r:id="rId5"/>
              </a:rPr>
              <a:t>quiz</a:t>
            </a:r>
            <a:r>
              <a:rPr lang="en-GB" u="sng" dirty="0">
                <a:uFill>
                  <a:noFill/>
                </a:uFill>
                <a:hlinkClick r:id="rId5"/>
              </a:rPr>
              <a:t> </a:t>
            </a:r>
            <a:r>
              <a:rPr lang="en-GB" u="sng" dirty="0" smtClean="0"/>
              <a:t>- </a:t>
            </a:r>
            <a:r>
              <a:rPr lang="en-GB" dirty="0" smtClean="0"/>
              <a:t>What </a:t>
            </a:r>
            <a:r>
              <a:rPr lang="en-GB" dirty="0"/>
              <a:t>can you learn from this sort of quiz?</a:t>
            </a:r>
          </a:p>
          <a:p>
            <a:pPr marL="417195" lvl="0">
              <a:spcBef>
                <a:spcPts val="496"/>
              </a:spcBef>
              <a:buSzPct val="56250"/>
              <a:buFontTx/>
              <a:buChar char="-"/>
            </a:pPr>
            <a:endParaRPr lang="en-US" dirty="0" smtClean="0"/>
          </a:p>
          <a:p>
            <a:pPr marL="417195" lvl="0">
              <a:spcBef>
                <a:spcPts val="496"/>
              </a:spcBef>
              <a:buSzPct val="56250"/>
              <a:buFontTx/>
              <a:buChar char="-"/>
            </a:pPr>
            <a:endParaRPr lang="en-US" dirty="0"/>
          </a:p>
          <a:p>
            <a:pPr marL="131445" lvl="0" indent="0">
              <a:spcBef>
                <a:spcPts val="496"/>
              </a:spcBef>
              <a:buSzPct val="56250"/>
              <a:buNone/>
            </a:pPr>
            <a:endParaRPr lang="en-US" dirty="0" smtClean="0"/>
          </a:p>
          <a:p>
            <a:pPr marL="342900" lvl="0" indent="0">
              <a:spcBef>
                <a:spcPts val="496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9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Health Equity in UK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6597" y="1311275"/>
            <a:ext cx="8672097" cy="2952750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 lang="en-GB" u="sng" dirty="0" smtClean="0">
              <a:solidFill>
                <a:schemeClr val="hlink"/>
              </a:solidFill>
              <a:hlinkClick r:id="rId3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GB" u="sng" dirty="0">
                <a:solidFill>
                  <a:schemeClr val="hlink"/>
                </a:solidFill>
              </a:rPr>
              <a:t>Marmot </a:t>
            </a:r>
            <a:r>
              <a:rPr lang="mr-IN" u="sng" dirty="0">
                <a:solidFill>
                  <a:schemeClr val="hlink"/>
                </a:solidFill>
              </a:rPr>
              <a:t>–</a:t>
            </a:r>
            <a:r>
              <a:rPr lang="en-GB" u="sng" dirty="0">
                <a:solidFill>
                  <a:schemeClr val="hlink"/>
                </a:solidFill>
              </a:rPr>
              <a:t> Guardian </a:t>
            </a:r>
            <a:r>
              <a:rPr lang="mr-IN" u="sng" dirty="0">
                <a:solidFill>
                  <a:schemeClr val="hlink"/>
                </a:solidFill>
              </a:rPr>
              <a:t>–</a:t>
            </a:r>
            <a:r>
              <a:rPr lang="en-GB" u="sng" dirty="0">
                <a:solidFill>
                  <a:schemeClr val="hlink"/>
                </a:solidFill>
              </a:rPr>
              <a:t> Studying Health </a:t>
            </a:r>
            <a:r>
              <a:rPr lang="en-GB" u="sng" dirty="0">
                <a:solidFill>
                  <a:schemeClr val="hlink"/>
                </a:solidFill>
                <a:hlinkClick r:id="rId4"/>
              </a:rPr>
              <a:t>Inequalities</a:t>
            </a:r>
            <a:r>
              <a:rPr lang="en-GB" u="sng" dirty="0">
                <a:solidFill>
                  <a:schemeClr val="hlink"/>
                </a:solidFill>
              </a:rPr>
              <a:t> has been my </a:t>
            </a:r>
            <a:r>
              <a:rPr lang="en-GB" u="sng" dirty="0" err="1">
                <a:solidFill>
                  <a:schemeClr val="hlink"/>
                </a:solidFill>
              </a:rPr>
              <a:t>lifes</a:t>
            </a:r>
            <a:r>
              <a:rPr lang="en-GB" u="sng" dirty="0">
                <a:solidFill>
                  <a:schemeClr val="hlink"/>
                </a:solidFill>
              </a:rPr>
              <a:t> </a:t>
            </a:r>
            <a:r>
              <a:rPr lang="en-GB" u="sng" dirty="0" smtClean="0">
                <a:solidFill>
                  <a:schemeClr val="hlink"/>
                </a:solidFill>
              </a:rPr>
              <a:t>work</a:t>
            </a:r>
            <a:endParaRPr lang="en-GB" u="sng" dirty="0">
              <a:solidFill>
                <a:schemeClr val="hlink"/>
              </a:solidFill>
              <a:hlinkClick r:id="rId3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3200"/>
            </a:pPr>
            <a:endParaRPr lang="en-GB" u="sng" dirty="0" smtClean="0">
              <a:solidFill>
                <a:schemeClr val="hlink"/>
              </a:solidFill>
              <a:hlinkClick r:id="rId3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3200"/>
            </a:pPr>
            <a:endParaRPr lang="en-GB" u="sng" dirty="0">
              <a:solidFill>
                <a:schemeClr val="hlink"/>
              </a:solidFill>
              <a:hlinkClick r:id="rId3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GB" u="sng" dirty="0" smtClean="0">
                <a:solidFill>
                  <a:schemeClr val="hlink"/>
                </a:solidFill>
                <a:hlinkClick r:id="rId3"/>
              </a:rPr>
              <a:t>Health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Equity in England_The Marmot Review 10 Years On_executive </a:t>
            </a:r>
            <a:r>
              <a:rPr lang="en-GB" u="sng" dirty="0" smtClean="0">
                <a:solidFill>
                  <a:schemeClr val="hlink"/>
                </a:solidFill>
                <a:hlinkClick r:id="rId3"/>
              </a:rPr>
              <a:t>summary_web.pdf</a:t>
            </a:r>
            <a:endParaRPr lang="en-GB" u="sng" dirty="0" smtClean="0">
              <a:solidFill>
                <a:schemeClr val="hlink"/>
              </a:solidFill>
            </a:endParaRPr>
          </a:p>
          <a:p>
            <a:pPr marL="400050">
              <a:spcBef>
                <a:spcPts val="0"/>
              </a:spcBef>
              <a:buSzPts val="1800"/>
            </a:pPr>
            <a:endParaRPr lang="en-GB" dirty="0"/>
          </a:p>
          <a:p>
            <a:pPr marL="114300" lvl="0" indent="0">
              <a:spcBef>
                <a:spcPts val="0"/>
              </a:spcBef>
              <a:buSzPts val="1800"/>
              <a:buNone/>
            </a:pPr>
            <a:endParaRPr lang="en-GB" dirty="0"/>
          </a:p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en-GB" dirty="0" smtClean="0"/>
              <a:t>Please </a:t>
            </a:r>
            <a:r>
              <a:rPr lang="en-GB" dirty="0"/>
              <a:t>read the key messages (page </a:t>
            </a:r>
            <a:r>
              <a:rPr lang="en-GB" dirty="0" smtClean="0"/>
              <a:t>4) ONLY</a:t>
            </a:r>
          </a:p>
          <a:p>
            <a:pPr marL="114300" lvl="0" indent="0">
              <a:spcBef>
                <a:spcPts val="0"/>
              </a:spcBef>
              <a:buSzPts val="1800"/>
              <a:buNone/>
            </a:pPr>
            <a:endParaRPr lang="en-GB" dirty="0"/>
          </a:p>
          <a:p>
            <a:pPr marL="457200" lvl="0" indent="-342900">
              <a:spcBef>
                <a:spcPts val="640"/>
              </a:spcBef>
              <a:buSzPts val="1800"/>
              <a:buChar char="-"/>
            </a:pPr>
            <a:r>
              <a:rPr lang="en-GB" dirty="0"/>
              <a:t>What does it tell you about health equity in the UK today?</a:t>
            </a:r>
          </a:p>
          <a:p>
            <a:pPr marL="457200" lvl="0" indent="-342900">
              <a:spcBef>
                <a:spcPts val="640"/>
              </a:spcBef>
              <a:buSzPts val="1800"/>
              <a:buChar char="-"/>
            </a:pPr>
            <a:r>
              <a:rPr lang="en-GB" dirty="0"/>
              <a:t>What does it mean if we live in a country where life expectancy is falling?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Marmot – 2014 World Minds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6597" y="1311275"/>
            <a:ext cx="8672097" cy="275878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Please watch </a:t>
            </a:r>
            <a:r>
              <a:rPr lang="en-GB" dirty="0" smtClean="0"/>
              <a:t>– 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dirty="0"/>
          </a:p>
          <a:p>
            <a:pPr marL="342900" lvl="0" indent="0">
              <a:spcBef>
                <a:spcPts val="0"/>
              </a:spcBef>
              <a:buNone/>
            </a:pPr>
            <a:endParaRPr lang="en-GB" dirty="0"/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GB" u="sng" dirty="0" smtClean="0">
                <a:solidFill>
                  <a:schemeClr val="hlink"/>
                </a:solidFill>
                <a:hlinkClick r:id="rId3"/>
              </a:rPr>
              <a:t>1. Sir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Michael Marmot: Social Determinants of Health (2014 WORLD.MINDS) – YouTube</a:t>
            </a:r>
            <a:endParaRPr lang="en-GB" dirty="0"/>
          </a:p>
          <a:p>
            <a:pPr marL="342900" lvl="0" indent="-13970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lang="en-GB" dirty="0"/>
          </a:p>
          <a:p>
            <a:pPr marL="203200" lvl="0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en-GB" dirty="0" smtClean="0"/>
              <a:t>- What </a:t>
            </a:r>
            <a:r>
              <a:rPr lang="en-GB" dirty="0"/>
              <a:t>does this talk say to you</a:t>
            </a:r>
            <a:r>
              <a:rPr lang="en-GB" dirty="0" smtClean="0"/>
              <a:t>?</a:t>
            </a:r>
            <a:endParaRPr lang="en-GB" dirty="0"/>
          </a:p>
          <a:p>
            <a:pPr marL="203200" lvl="0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en-GB" dirty="0" smtClean="0"/>
              <a:t>- Is </a:t>
            </a:r>
            <a:r>
              <a:rPr lang="en-GB" dirty="0"/>
              <a:t>this video is trying to influence policy? Is if effective at that</a:t>
            </a:r>
            <a:r>
              <a:rPr lang="en-GB" dirty="0" smtClean="0"/>
              <a:t>?</a:t>
            </a:r>
          </a:p>
          <a:p>
            <a:pPr marL="488950" lvl="0">
              <a:spcBef>
                <a:spcPts val="640"/>
              </a:spcBef>
              <a:buClr>
                <a:schemeClr val="dk1"/>
              </a:buClr>
              <a:buSzPts val="3200"/>
              <a:buFontTx/>
              <a:buChar char="-"/>
            </a:pPr>
            <a:endParaRPr lang="en-GB" dirty="0">
              <a:hlinkClick r:id="rId4"/>
            </a:endParaRPr>
          </a:p>
          <a:p>
            <a:pPr marL="203200" lvl="0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en-GB" dirty="0" smtClean="0">
                <a:hlinkClick r:id="rId4"/>
              </a:rPr>
              <a:t>2. Social </a:t>
            </a:r>
            <a:r>
              <a:rPr lang="en-GB" dirty="0">
                <a:hlinkClick r:id="rId4"/>
              </a:rPr>
              <a:t>Determiants of Health - an Intro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1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to Healthcare</a:t>
            </a:r>
            <a:endParaRPr lang="en-GB" dirty="0"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6597" y="1311275"/>
            <a:ext cx="8672097" cy="2952750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GB" dirty="0" smtClean="0"/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dirty="0" smtClean="0"/>
              <a:t>- Why </a:t>
            </a:r>
            <a:r>
              <a:rPr lang="en-US" dirty="0"/>
              <a:t>do we </a:t>
            </a:r>
            <a:r>
              <a:rPr lang="en-US" dirty="0" smtClean="0"/>
              <a:t>concentrate on </a:t>
            </a:r>
            <a:r>
              <a:rPr lang="en-US" dirty="0"/>
              <a:t>patient community access so much?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GB" dirty="0"/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GB" dirty="0" smtClean="0"/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dirty="0" smtClean="0"/>
              <a:t> Watch </a:t>
            </a:r>
            <a:r>
              <a:rPr lang="en-GB" dirty="0"/>
              <a:t>this </a:t>
            </a:r>
            <a:r>
              <a:rPr lang="en-GB" dirty="0" smtClean="0"/>
              <a:t>video - </a:t>
            </a:r>
            <a:r>
              <a:rPr lang="en-GB" u="sng" dirty="0" smtClean="0">
                <a:solidFill>
                  <a:schemeClr val="hlink"/>
                </a:solidFill>
                <a:hlinkClick r:id="rId3"/>
              </a:rPr>
              <a:t>NHS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England Improving Access</a:t>
            </a:r>
            <a:endParaRPr lang="en-GB" dirty="0"/>
          </a:p>
          <a:p>
            <a:pPr>
              <a:spcBef>
                <a:spcPts val="448"/>
              </a:spcBef>
              <a:buClr>
                <a:schemeClr val="dk1"/>
              </a:buClr>
              <a:buSzPct val="100000"/>
            </a:pPr>
            <a:endParaRPr lang="en-GB" dirty="0"/>
          </a:p>
          <a:p>
            <a:pPr>
              <a:spcBef>
                <a:spcPts val="448"/>
              </a:spcBef>
              <a:buClr>
                <a:schemeClr val="dk1"/>
              </a:buClr>
              <a:buSzPct val="100000"/>
            </a:pPr>
            <a:r>
              <a:rPr lang="en-GB" dirty="0" smtClean="0"/>
              <a:t> Read </a:t>
            </a:r>
            <a:r>
              <a:rPr lang="en-GB" dirty="0"/>
              <a:t>through </a:t>
            </a:r>
            <a:r>
              <a:rPr lang="en-GB" u="sng" dirty="0">
                <a:solidFill>
                  <a:schemeClr val="hlink"/>
                </a:solidFill>
                <a:hlinkClick r:id="rId4"/>
              </a:rPr>
              <a:t>NHS Englands’ commitment for improvement</a:t>
            </a:r>
            <a:endParaRPr lang="en-GB" dirty="0"/>
          </a:p>
          <a:p>
            <a:pPr lvl="0">
              <a:spcBef>
                <a:spcPts val="448"/>
              </a:spcBef>
              <a:buClr>
                <a:schemeClr val="dk1"/>
              </a:buClr>
              <a:buSzPct val="100000"/>
              <a:buFontTx/>
              <a:buChar char="-"/>
            </a:pPr>
            <a:endParaRPr lang="en-GB" dirty="0"/>
          </a:p>
          <a:p>
            <a:pPr marL="0" lvl="0" indent="0">
              <a:spcBef>
                <a:spcPts val="448"/>
              </a:spcBef>
              <a:buClr>
                <a:schemeClr val="dk1"/>
              </a:buClr>
              <a:buSzPct val="100000"/>
              <a:buNone/>
            </a:pPr>
            <a:r>
              <a:rPr lang="en-GB" dirty="0" smtClean="0"/>
              <a:t>- Write </a:t>
            </a:r>
            <a:r>
              <a:rPr lang="en-GB" dirty="0"/>
              <a:t>down some of your </a:t>
            </a:r>
            <a:r>
              <a:rPr lang="en-GB" dirty="0" smtClean="0"/>
              <a:t>thoughts</a:t>
            </a:r>
            <a:r>
              <a:rPr lang="mr-IN" dirty="0" smtClean="0"/>
              <a:t>…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8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hannel 4 1">
      <a:dk1>
        <a:srgbClr val="000000"/>
      </a:dk1>
      <a:lt1>
        <a:srgbClr val="FFFFFF"/>
      </a:lt1>
      <a:dk2>
        <a:srgbClr val="585858"/>
      </a:dk2>
      <a:lt2>
        <a:srgbClr val="FFFFFF"/>
      </a:lt2>
      <a:accent1>
        <a:srgbClr val="6D2B83"/>
      </a:accent1>
      <a:accent2>
        <a:srgbClr val="D0091D"/>
      </a:accent2>
      <a:accent3>
        <a:srgbClr val="FFD611"/>
      </a:accent3>
      <a:accent4>
        <a:srgbClr val="85B6E2"/>
      </a:accent4>
      <a:accent5>
        <a:srgbClr val="62CBC5"/>
      </a:accent5>
      <a:accent6>
        <a:srgbClr val="7F787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Queen Mary">
      <a:dk1>
        <a:srgbClr val="21386A"/>
      </a:dk1>
      <a:lt1>
        <a:sysClr val="window" lastClr="FFFFFF"/>
      </a:lt1>
      <a:dk2>
        <a:srgbClr val="21386A"/>
      </a:dk2>
      <a:lt2>
        <a:srgbClr val="D8D8D8"/>
      </a:lt2>
      <a:accent1>
        <a:srgbClr val="123181"/>
      </a:accent1>
      <a:accent2>
        <a:srgbClr val="792273"/>
      </a:accent2>
      <a:accent3>
        <a:srgbClr val="2DB8C5"/>
      </a:accent3>
      <a:accent4>
        <a:srgbClr val="CDA60C"/>
      </a:accent4>
      <a:accent5>
        <a:srgbClr val="BD1C1C"/>
      </a:accent5>
      <a:accent6>
        <a:srgbClr val="73B82B"/>
      </a:accent6>
      <a:hlink>
        <a:srgbClr val="E6007E"/>
      </a:hlink>
      <a:folHlink>
        <a:srgbClr val="2DB8C5"/>
      </a:folHlink>
    </a:clrScheme>
    <a:fontScheme name="Queen Ma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1906</TotalTime>
  <Words>2729</Words>
  <Application>Microsoft Macintosh PowerPoint</Application>
  <PresentationFormat>On-screen Show (16:9)</PresentationFormat>
  <Paragraphs>410</Paragraphs>
  <Slides>43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Office Theme</vt:lpstr>
      <vt:lpstr>1_Custom Design</vt:lpstr>
      <vt:lpstr>2_Custom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J</dc:creator>
  <cp:lastModifiedBy>Rohini Sabherwal</cp:lastModifiedBy>
  <cp:revision>140</cp:revision>
  <dcterms:created xsi:type="dcterms:W3CDTF">2020-06-18T12:08:25Z</dcterms:created>
  <dcterms:modified xsi:type="dcterms:W3CDTF">2022-07-14T09:29:06Z</dcterms:modified>
</cp:coreProperties>
</file>