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343" r:id="rId4"/>
    <p:sldId id="257" r:id="rId5"/>
    <p:sldId id="258" r:id="rId6"/>
    <p:sldId id="259" r:id="rId7"/>
    <p:sldId id="260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D1E9C7C-2939-45F8-94FE-B6D2A3D3F5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5EBC317-7644-480D-9970-623E952BA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03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9C7C-2939-45F8-94FE-B6D2A3D3F5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C317-7644-480D-9970-623E952BA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8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9C7C-2939-45F8-94FE-B6D2A3D3F5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C317-7644-480D-9970-623E952BA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013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9C7C-2939-45F8-94FE-B6D2A3D3F5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C317-7644-480D-9970-623E952BAD99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611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9C7C-2939-45F8-94FE-B6D2A3D3F5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C317-7644-480D-9970-623E952BA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8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9C7C-2939-45F8-94FE-B6D2A3D3F5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C317-7644-480D-9970-623E952BA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78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9C7C-2939-45F8-94FE-B6D2A3D3F5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C317-7644-480D-9970-623E952BA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82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9C7C-2939-45F8-94FE-B6D2A3D3F5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C317-7644-480D-9970-623E952BA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750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9C7C-2939-45F8-94FE-B6D2A3D3F5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C317-7644-480D-9970-623E952BA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4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9C7C-2939-45F8-94FE-B6D2A3D3F5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C317-7644-480D-9970-623E952BA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88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9C7C-2939-45F8-94FE-B6D2A3D3F5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C317-7644-480D-9970-623E952BA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82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9C7C-2939-45F8-94FE-B6D2A3D3F5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C317-7644-480D-9970-623E952BA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71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9C7C-2939-45F8-94FE-B6D2A3D3F5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C317-7644-480D-9970-623E952BA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9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9C7C-2939-45F8-94FE-B6D2A3D3F5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C317-7644-480D-9970-623E952BA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1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9C7C-2939-45F8-94FE-B6D2A3D3F5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C317-7644-480D-9970-623E952BA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44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9C7C-2939-45F8-94FE-B6D2A3D3F5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C317-7644-480D-9970-623E952BA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3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9C7C-2939-45F8-94FE-B6D2A3D3F5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C317-7644-480D-9970-623E952BA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80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E9C7C-2939-45F8-94FE-B6D2A3D3F51C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C317-7644-480D-9970-623E952BA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220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FFF0-562C-4F0E-81E7-C076B1897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Transcription and Translation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8B61E-667E-4386-BF62-7D59454D1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35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960F1-227D-49BD-A752-C753F8BE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48268-9F74-462A-839A-496B624A5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Take 2-3 minutes to summarise what you have learned so far</a:t>
            </a:r>
          </a:p>
        </p:txBody>
      </p:sp>
    </p:spTree>
    <p:extLst>
      <p:ext uri="{BB962C8B-B14F-4D97-AF65-F5344CB8AC3E}">
        <p14:creationId xmlns:p14="http://schemas.microsoft.com/office/powerpoint/2010/main" val="167540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16CA6-96D5-4D7B-A890-2D306321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Messenger </a:t>
            </a:r>
            <a:r>
              <a:rPr lang="en-GB" dirty="0" err="1"/>
              <a:t>rna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D2C5F-1656-4583-9969-C844F6479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Made in the nucleus</a:t>
            </a:r>
          </a:p>
          <a:p>
            <a:r>
              <a:rPr lang="en-GB" dirty="0"/>
              <a:t>Three bases next to each other are called a </a:t>
            </a:r>
            <a:r>
              <a:rPr lang="en-GB" b="1" dirty="0"/>
              <a:t>CODON</a:t>
            </a:r>
            <a:r>
              <a:rPr lang="en-GB" dirty="0"/>
              <a:t> </a:t>
            </a:r>
          </a:p>
          <a:p>
            <a:r>
              <a:rPr lang="en-GB" dirty="0"/>
              <a:t>It copies (</a:t>
            </a:r>
            <a:r>
              <a:rPr lang="en-GB" b="1" dirty="0"/>
              <a:t>transcribes</a:t>
            </a:r>
            <a:r>
              <a:rPr lang="en-GB" dirty="0"/>
              <a:t>) the gene on the DNA, leaves the nucleus via a nuclear pore and is </a:t>
            </a:r>
            <a:r>
              <a:rPr lang="en-GB" b="1" dirty="0"/>
              <a:t>translated</a:t>
            </a:r>
            <a:r>
              <a:rPr lang="en-GB" dirty="0"/>
              <a:t> into a protein</a:t>
            </a:r>
          </a:p>
        </p:txBody>
      </p:sp>
    </p:spTree>
    <p:extLst>
      <p:ext uri="{BB962C8B-B14F-4D97-AF65-F5344CB8AC3E}">
        <p14:creationId xmlns:p14="http://schemas.microsoft.com/office/powerpoint/2010/main" val="384062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B0C09-B94C-48BA-A1AC-DA9A5577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GB" sz="3200"/>
              <a:t>Transfer rna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DFBAA-3EBC-497D-B5A5-86380AF55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725" y="1816101"/>
            <a:ext cx="4799401" cy="4398432"/>
          </a:xfrm>
        </p:spPr>
        <p:txBody>
          <a:bodyPr>
            <a:normAutofit/>
          </a:bodyPr>
          <a:lstStyle/>
          <a:p>
            <a:r>
              <a:rPr lang="en-GB" dirty="0"/>
              <a:t>tRNA is found in the cytoplasm</a:t>
            </a:r>
          </a:p>
          <a:p>
            <a:r>
              <a:rPr lang="en-GB" dirty="0"/>
              <a:t>It has two important ends</a:t>
            </a:r>
          </a:p>
          <a:p>
            <a:r>
              <a:rPr lang="en-GB" dirty="0"/>
              <a:t>One end of tRNA has a binding site to bind to a specific amino acid</a:t>
            </a:r>
          </a:p>
          <a:p>
            <a:r>
              <a:rPr lang="en-GB" dirty="0"/>
              <a:t>The other end has an </a:t>
            </a:r>
            <a:r>
              <a:rPr lang="en-GB" b="1" dirty="0"/>
              <a:t>anticodon</a:t>
            </a:r>
          </a:p>
          <a:p>
            <a:r>
              <a:rPr lang="en-GB" dirty="0"/>
              <a:t>So it marries up amino acids to the specific codon on the mRNA. </a:t>
            </a:r>
          </a:p>
          <a:p>
            <a:endParaRPr lang="en-GB" sz="2000" dirty="0"/>
          </a:p>
        </p:txBody>
      </p:sp>
      <p:pic>
        <p:nvPicPr>
          <p:cNvPr id="5122" name="Picture 2" descr="Image result for transfer rna">
            <a:extLst>
              <a:ext uri="{FF2B5EF4-FFF2-40B4-BE49-F238E27FC236}">
                <a16:creationId xmlns:a16="http://schemas.microsoft.com/office/drawing/2014/main" id="{CF2A9E0C-1A53-4E28-A8F1-2DB1293DF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7440" y="1288833"/>
            <a:ext cx="5872434" cy="3873701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119851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8958-773A-4AFB-97CB-5E17AA008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Ribosomal </a:t>
            </a:r>
            <a:r>
              <a:rPr lang="en-GB" dirty="0" err="1"/>
              <a:t>rna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AFFF-661A-493B-B66C-D91B04B52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Ribosomes are made up of two subunits – one is larger than the other but both are made from rRNA</a:t>
            </a:r>
          </a:p>
          <a:p>
            <a:r>
              <a:rPr lang="en-GB" dirty="0"/>
              <a:t>Ribosomes are attached to the mRNA strand and move along it as the amino acids are brought in to make the protein</a:t>
            </a:r>
          </a:p>
          <a:p>
            <a:r>
              <a:rPr lang="en-GB" dirty="0"/>
              <a:t>rRNA catalyses the formation of the peptide bond between amino acids.</a:t>
            </a:r>
          </a:p>
          <a:p>
            <a:r>
              <a:rPr lang="en-GB" dirty="0"/>
              <a:t>Prokaryotic rRNA and eukaryotic rRNA – what are the differences? 3 minutes to look it up now; GO!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97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3562-0E4B-408B-869D-01393885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GB"/>
              <a:t>The genetic code is non-overlapping, degenerate and universal</a:t>
            </a:r>
          </a:p>
        </p:txBody>
      </p:sp>
      <p:pic>
        <p:nvPicPr>
          <p:cNvPr id="6146" name="Picture 2" descr="Image result for genetic code">
            <a:extLst>
              <a:ext uri="{FF2B5EF4-FFF2-40B4-BE49-F238E27FC236}">
                <a16:creationId xmlns:a16="http://schemas.microsoft.com/office/drawing/2014/main" id="{C33D76FB-14AC-447B-90C8-570E30DB2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11" y="2277013"/>
            <a:ext cx="3494597" cy="3494597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1572B-1863-485D-AC07-1DB6B93AE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3541714"/>
          </a:xfrm>
        </p:spPr>
        <p:txBody>
          <a:bodyPr>
            <a:normAutofit/>
          </a:bodyPr>
          <a:lstStyle/>
          <a:p>
            <a:r>
              <a:rPr lang="en-GB" dirty="0"/>
              <a:t>Specific amino acids are coded by sequences of 3 nucleotides  called </a:t>
            </a:r>
            <a:r>
              <a:rPr lang="en-GB" b="1" dirty="0"/>
              <a:t>base</a:t>
            </a:r>
            <a:r>
              <a:rPr lang="en-GB" dirty="0"/>
              <a:t> </a:t>
            </a:r>
            <a:r>
              <a:rPr lang="en-GB" b="1" dirty="0"/>
              <a:t>triplets or codons</a:t>
            </a:r>
            <a:r>
              <a:rPr lang="en-GB" dirty="0"/>
              <a:t> in DNA or mRNA – the genetic code</a:t>
            </a:r>
          </a:p>
          <a:p>
            <a:r>
              <a:rPr lang="en-GB" dirty="0"/>
              <a:t>The genetic code is </a:t>
            </a:r>
            <a:r>
              <a:rPr lang="en-GB" b="1" dirty="0"/>
              <a:t>degenerate </a:t>
            </a:r>
            <a:endParaRPr lang="en-GB" dirty="0"/>
          </a:p>
          <a:p>
            <a:r>
              <a:rPr lang="en-GB" dirty="0"/>
              <a:t>This means there are more combinations of triplets than there are amino acids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9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4808A5-E021-47FD-838F-D680951D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GB" sz="3200" dirty="0"/>
              <a:t>Genetic code</a:t>
            </a:r>
          </a:p>
        </p:txBody>
      </p: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D788D6D4-4AFE-43A2-9A9B-FEEAF8FAB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/>
              <a:t>How many base triplets (codons) code for leucine?</a:t>
            </a:r>
          </a:p>
          <a:p>
            <a:r>
              <a:rPr lang="en-US" sz="2000" dirty="0"/>
              <a:t>How many code for methionine? </a:t>
            </a:r>
          </a:p>
          <a:p>
            <a:r>
              <a:rPr lang="en-US" sz="2000" dirty="0"/>
              <a:t>How many stop codons are there?</a:t>
            </a:r>
          </a:p>
          <a:p>
            <a:r>
              <a:rPr lang="en-US" sz="2000" dirty="0"/>
              <a:t>This code is </a:t>
            </a:r>
            <a:r>
              <a:rPr lang="en-US" sz="2000" b="1" dirty="0"/>
              <a:t>universal</a:t>
            </a:r>
            <a:r>
              <a:rPr lang="en-US" sz="2000" dirty="0"/>
              <a:t> – the same base triplets or codons code for the same amino acids in all living things</a:t>
            </a:r>
          </a:p>
        </p:txBody>
      </p:sp>
      <p:pic>
        <p:nvPicPr>
          <p:cNvPr id="8194" name="Picture 2" descr="Genetic code">
            <a:extLst>
              <a:ext uri="{FF2B5EF4-FFF2-40B4-BE49-F238E27FC236}">
                <a16:creationId xmlns:a16="http://schemas.microsoft.com/office/drawing/2014/main" id="{945E8C0B-EC20-4CA1-9264-3D1E6D7C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118068"/>
            <a:ext cx="5456279" cy="4596915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97932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1CACB-F7FF-46B3-A5F8-38289C97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7AA62-A1A8-411A-826A-C09A3DD76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What is a gene?</a:t>
            </a:r>
          </a:p>
          <a:p>
            <a:r>
              <a:rPr lang="en-GB" dirty="0"/>
              <a:t>What is an allele?</a:t>
            </a:r>
          </a:p>
          <a:p>
            <a:r>
              <a:rPr lang="en-GB" dirty="0"/>
              <a:t>Why do we have mRNA and what does it do?</a:t>
            </a:r>
          </a:p>
          <a:p>
            <a:r>
              <a:rPr lang="en-GB" dirty="0"/>
              <a:t>Describe tRNA in three sentences</a:t>
            </a:r>
          </a:p>
          <a:p>
            <a:r>
              <a:rPr lang="en-GB" dirty="0"/>
              <a:t>The genetic code is described as degenerate and universal – what does this mean?</a:t>
            </a:r>
          </a:p>
          <a:p>
            <a:r>
              <a:rPr lang="en-GB" dirty="0"/>
              <a:t>GUGGGGUGUUAUGCAUUGCGCUUU – which amino acids does this mRNA code for?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15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DB753-36EB-4A52-A8CB-7FBED966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GB"/>
              <a:t>Transcription – stage one of protein synthesis</a:t>
            </a:r>
            <a:endParaRPr lang="en-GB" dirty="0"/>
          </a:p>
        </p:txBody>
      </p:sp>
      <p:pic>
        <p:nvPicPr>
          <p:cNvPr id="9218" name="Picture 2" descr="Image result for first stage transcription">
            <a:extLst>
              <a:ext uri="{FF2B5EF4-FFF2-40B4-BE49-F238E27FC236}">
                <a16:creationId xmlns:a16="http://schemas.microsoft.com/office/drawing/2014/main" id="{63B1EF4F-20CA-4EFF-924B-951F77A04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10" y="1945204"/>
            <a:ext cx="4820851" cy="4294277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28E8A-1E5B-43A0-8DFE-AD93EC55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8" y="1800808"/>
            <a:ext cx="4842902" cy="4584324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GB" b="1" dirty="0"/>
              <a:t>RNA polymerase and DNA helicase </a:t>
            </a:r>
            <a:r>
              <a:rPr lang="en-GB" dirty="0" err="1"/>
              <a:t>attache</a:t>
            </a:r>
            <a:r>
              <a:rPr lang="en-GB" dirty="0"/>
              <a:t> to DNA at start of gene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DNA helicase unzips (or uncoils) the DNA by breaking </a:t>
            </a:r>
            <a:r>
              <a:rPr lang="en-GB" b="1" dirty="0"/>
              <a:t>hydrogen bonds </a:t>
            </a:r>
            <a:r>
              <a:rPr lang="en-GB" dirty="0"/>
              <a:t>between bases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One DNA strand is used as a </a:t>
            </a:r>
            <a:r>
              <a:rPr lang="en-GB" b="1" dirty="0"/>
              <a:t>template</a:t>
            </a:r>
            <a:r>
              <a:rPr lang="en-GB" dirty="0"/>
              <a:t> and is copied by RNA polymerase into </a:t>
            </a:r>
            <a:r>
              <a:rPr lang="en-GB" b="1" dirty="0"/>
              <a:t>mRNA</a:t>
            </a:r>
            <a:r>
              <a:rPr lang="en-GB" dirty="0"/>
              <a:t>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The DNA</a:t>
            </a:r>
            <a:r>
              <a:rPr lang="en-GB" b="1" dirty="0"/>
              <a:t> template </a:t>
            </a:r>
            <a:r>
              <a:rPr lang="en-GB" dirty="0"/>
              <a:t>is also known as the </a:t>
            </a:r>
            <a:r>
              <a:rPr lang="en-GB" b="1" dirty="0"/>
              <a:t>antisense</a:t>
            </a:r>
            <a:r>
              <a:rPr lang="en-GB" dirty="0"/>
              <a:t> strand </a:t>
            </a:r>
          </a:p>
        </p:txBody>
      </p:sp>
    </p:spTree>
    <p:extLst>
      <p:ext uri="{BB962C8B-B14F-4D97-AF65-F5344CB8AC3E}">
        <p14:creationId xmlns:p14="http://schemas.microsoft.com/office/powerpoint/2010/main" val="4033095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2FFFC4-15E9-45D6-B169-40704CA9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endParaRPr lang="en-GB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BB6E-9454-4821-9859-7CB79E8BA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93788"/>
            <a:ext cx="4930774" cy="512074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 startAt="5"/>
            </a:pPr>
            <a:r>
              <a:rPr lang="en-GB" sz="2000" dirty="0"/>
              <a:t>RNA nucleotides wait to be attached to the DNA template strand by RNA polymerase so that the newly formed mRNA is a </a:t>
            </a:r>
            <a:r>
              <a:rPr lang="en-GB" sz="2000" b="1" dirty="0"/>
              <a:t>complementary</a:t>
            </a:r>
            <a:r>
              <a:rPr lang="en-GB" sz="2000" dirty="0"/>
              <a:t> copy of the template DNA strand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5"/>
            </a:pPr>
            <a:r>
              <a:rPr lang="en-GB" sz="2000" dirty="0"/>
              <a:t>T is replaced by U in mRNA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5"/>
            </a:pPr>
            <a:r>
              <a:rPr lang="en-GB" sz="2000" dirty="0"/>
              <a:t>As the DNA is separated into two strands, RNA polymerase moves along the template strand making the mRNA copy.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5"/>
            </a:pPr>
            <a:r>
              <a:rPr lang="en-GB" sz="2000" dirty="0"/>
              <a:t>Once the mRNA has been made, the DNA can “zip up” again with the formation of the hydrogen bonds between bases on opposite strands again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B8E33248-A0DC-47D7-BED7-DA97CE36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370421"/>
            <a:ext cx="5456279" cy="409220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17246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D30E0-0971-459C-9E4A-BF727256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end of transcription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838EC-AC45-42D1-83C5-E011945D6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GB" dirty="0"/>
              <a:t>Once RNA polymerase reaches a stop codon, it stops making mRNA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GB" dirty="0"/>
              <a:t> mRNA separates from the template DNA strand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GB" dirty="0"/>
              <a:t> mRNA wriggles out of the nucleus via a nuclear pore and attaches itself to a ribosome in the cytoplasm ready to be translated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1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GB" b="1" dirty="0"/>
              <a:t>Learning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596" y="1428736"/>
            <a:ext cx="8229600" cy="4071966"/>
          </a:xfrm>
        </p:spPr>
        <p:txBody>
          <a:bodyPr>
            <a:normAutofit/>
          </a:bodyPr>
          <a:lstStyle/>
          <a:p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“Students should demonstrate an understanding of the sequence of events in transcription and translation leading to protein synthesis”</a:t>
            </a:r>
          </a:p>
          <a:p>
            <a:endParaRPr lang="en-GB" sz="5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GB" sz="5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A0CD1-D5F8-4AB8-B331-C0870C21E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GB" sz="3200"/>
              <a:t>Translation – second stage of protein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2B532-D157-4C4E-AC8E-CBB6B7C9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GB" sz="2000" dirty="0"/>
              <a:t>Translation – amino acids are brought together in the correct order and joined by a peptide bond to each other.</a:t>
            </a:r>
          </a:p>
          <a:p>
            <a:r>
              <a:rPr lang="en-GB" sz="2000" dirty="0"/>
              <a:t>The correct order is determined by the sequence of codons on the mRNA</a:t>
            </a:r>
          </a:p>
          <a:p>
            <a:r>
              <a:rPr lang="en-GB" sz="2000" dirty="0"/>
              <a:t>mRNA attaches to the ribosome and transfer RNA (tRNA) brings in the correct amino acid</a:t>
            </a:r>
          </a:p>
        </p:txBody>
      </p:sp>
      <p:pic>
        <p:nvPicPr>
          <p:cNvPr id="4" name="Picture 2" descr="Image result for DNA copied into RNA">
            <a:extLst>
              <a:ext uri="{FF2B5EF4-FFF2-40B4-BE49-F238E27FC236}">
                <a16:creationId xmlns:a16="http://schemas.microsoft.com/office/drawing/2014/main" id="{08EF2888-A33F-4DD1-A0BC-95B999D0D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20373"/>
            <a:ext cx="5456279" cy="4392304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1792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10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3E4B23-C55A-4D96-B390-2BF272E3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431" y="44940"/>
            <a:ext cx="3084891" cy="1478570"/>
          </a:xfrm>
        </p:spPr>
        <p:txBody>
          <a:bodyPr>
            <a:normAutofit/>
          </a:bodyPr>
          <a:lstStyle/>
          <a:p>
            <a:r>
              <a:rPr lang="en-GB" sz="3200" dirty="0"/>
              <a:t>Transfer RNA</a:t>
            </a:r>
          </a:p>
        </p:txBody>
      </p:sp>
      <p:pic>
        <p:nvPicPr>
          <p:cNvPr id="4" name="Picture 2" descr="Image result for DNA copied into RNA">
            <a:extLst>
              <a:ext uri="{FF2B5EF4-FFF2-40B4-BE49-F238E27FC236}">
                <a16:creationId xmlns:a16="http://schemas.microsoft.com/office/drawing/2014/main" id="{DAD55A47-8DE8-4CD1-8F30-438CA9D70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r="4996"/>
          <a:stretch/>
        </p:blipFill>
        <p:spPr bwMode="auto">
          <a:xfrm>
            <a:off x="-5597" y="10"/>
            <a:ext cx="75585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oup 14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73" name="Content Placeholder 7">
            <a:extLst>
              <a:ext uri="{FF2B5EF4-FFF2-40B4-BE49-F238E27FC236}">
                <a16:creationId xmlns:a16="http://schemas.microsoft.com/office/drawing/2014/main" id="{F041B367-9C38-44B9-A8B6-5C51334A0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1249960"/>
            <a:ext cx="3084892" cy="4541241"/>
          </a:xfrm>
        </p:spPr>
        <p:txBody>
          <a:bodyPr>
            <a:noAutofit/>
          </a:bodyPr>
          <a:lstStyle/>
          <a:p>
            <a:r>
              <a:rPr lang="en-US" b="1" u="sng" dirty="0"/>
              <a:t>t</a:t>
            </a:r>
            <a:r>
              <a:rPr lang="en-US" dirty="0"/>
              <a:t>RNA – contains the an</a:t>
            </a:r>
            <a:r>
              <a:rPr lang="en-US" b="1" u="sng" dirty="0"/>
              <a:t>t</a:t>
            </a:r>
            <a:r>
              <a:rPr lang="en-US" dirty="0"/>
              <a:t>icodon</a:t>
            </a:r>
          </a:p>
          <a:p>
            <a:r>
              <a:rPr lang="en-US" dirty="0"/>
              <a:t>The anticodon is complementary (mirrors) to the codon on the mRNA and attaches.</a:t>
            </a:r>
          </a:p>
          <a:p>
            <a:r>
              <a:rPr lang="en-US" sz="2000" dirty="0"/>
              <a:t>CAC on mRNA (codon)</a:t>
            </a:r>
          </a:p>
          <a:p>
            <a:r>
              <a:rPr lang="en-US" sz="2000" dirty="0"/>
              <a:t>GTG on tRNA (anticodon)</a:t>
            </a:r>
          </a:p>
        </p:txBody>
      </p:sp>
    </p:spTree>
    <p:extLst>
      <p:ext uri="{BB962C8B-B14F-4D97-AF65-F5344CB8AC3E}">
        <p14:creationId xmlns:p14="http://schemas.microsoft.com/office/powerpoint/2010/main" val="31092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57D461-9208-4215-87C6-9507A3B9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endParaRPr lang="en-GB" sz="3200"/>
          </a:p>
        </p:txBody>
      </p:sp>
      <p:pic>
        <p:nvPicPr>
          <p:cNvPr id="4" name="Picture 2" descr="Image result for DNA copied into RNA">
            <a:extLst>
              <a:ext uri="{FF2B5EF4-FFF2-40B4-BE49-F238E27FC236}">
                <a16:creationId xmlns:a16="http://schemas.microsoft.com/office/drawing/2014/main" id="{75799981-7B63-4E13-9617-8FE06276C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r="4996"/>
          <a:stretch/>
        </p:blipFill>
        <p:spPr bwMode="auto">
          <a:xfrm>
            <a:off x="-5597" y="10"/>
            <a:ext cx="75585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EE9E39-EC96-42F6-9030-753CEF998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1093788"/>
            <a:ext cx="3084892" cy="4697413"/>
          </a:xfrm>
        </p:spPr>
        <p:txBody>
          <a:bodyPr>
            <a:noAutofit/>
          </a:bodyPr>
          <a:lstStyle/>
          <a:p>
            <a:r>
              <a:rPr lang="en-US" sz="2000" dirty="0"/>
              <a:t>Second tRNA attaches to the </a:t>
            </a:r>
            <a:r>
              <a:rPr lang="en-US" sz="2000" dirty="0" err="1"/>
              <a:t>neighbouring</a:t>
            </a:r>
            <a:r>
              <a:rPr lang="en-US" sz="2000" dirty="0"/>
              <a:t> codon, again by complementary base pairing.</a:t>
            </a:r>
          </a:p>
          <a:p>
            <a:r>
              <a:rPr lang="en-US" sz="2000" dirty="0"/>
              <a:t>Ribosomal RNA then </a:t>
            </a:r>
            <a:r>
              <a:rPr lang="en-US" sz="2000" dirty="0" err="1"/>
              <a:t>catalyses</a:t>
            </a:r>
            <a:r>
              <a:rPr lang="en-US" sz="2000" dirty="0"/>
              <a:t> formation of the peptide bond between amino acids</a:t>
            </a:r>
          </a:p>
          <a:p>
            <a:r>
              <a:rPr lang="en-US" sz="2000" dirty="0"/>
              <a:t>Once the amino acid is joined to its </a:t>
            </a:r>
            <a:r>
              <a:rPr lang="en-US" sz="2000" dirty="0" err="1"/>
              <a:t>neighbour</a:t>
            </a:r>
            <a:r>
              <a:rPr lang="en-US" sz="2000" dirty="0"/>
              <a:t>, the tRNA is “empty” and moves away</a:t>
            </a:r>
          </a:p>
        </p:txBody>
      </p:sp>
    </p:spTree>
    <p:extLst>
      <p:ext uri="{BB962C8B-B14F-4D97-AF65-F5344CB8AC3E}">
        <p14:creationId xmlns:p14="http://schemas.microsoft.com/office/powerpoint/2010/main" val="10596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E755A4-F15E-4D49-B4F2-282F7A53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pic>
        <p:nvPicPr>
          <p:cNvPr id="5" name="Picture 2" descr="Image result for DNA copied into RNA">
            <a:extLst>
              <a:ext uri="{FF2B5EF4-FFF2-40B4-BE49-F238E27FC236}">
                <a16:creationId xmlns:a16="http://schemas.microsoft.com/office/drawing/2014/main" id="{E4E65A15-8459-4E89-86D5-9B2B01D6C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r="4996"/>
          <a:stretch/>
        </p:blipFill>
        <p:spPr bwMode="auto">
          <a:xfrm>
            <a:off x="-5597" y="10"/>
            <a:ext cx="75585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Rectangle 60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69C64-ACB3-4EE8-BCA7-9CD6A0FBE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62519" y="2249487"/>
            <a:ext cx="3084892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A third tRNA comes and attaches to another codon, its amino acid is joined by another peptide bond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Process continues until a stop codon is reached and polypeptide chain is released</a:t>
            </a:r>
          </a:p>
        </p:txBody>
      </p:sp>
    </p:spTree>
    <p:extLst>
      <p:ext uri="{BB962C8B-B14F-4D97-AF65-F5344CB8AC3E}">
        <p14:creationId xmlns:p14="http://schemas.microsoft.com/office/powerpoint/2010/main" val="22663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62042-DFE6-4260-B5BD-0D6258251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Time again!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8C899-54D8-4394-964E-407549101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What are the two stages of protein synthesis called?</a:t>
            </a:r>
          </a:p>
          <a:p>
            <a:r>
              <a:rPr lang="en-GB" dirty="0"/>
              <a:t>Where does the first stage take place?</a:t>
            </a:r>
          </a:p>
          <a:p>
            <a:r>
              <a:rPr lang="en-GB" dirty="0"/>
              <a:t>When does RNA polymerase stop making mRNA?</a:t>
            </a:r>
          </a:p>
          <a:p>
            <a:r>
              <a:rPr lang="en-GB" dirty="0"/>
              <a:t>When does the second stage of protein synthesis stop?</a:t>
            </a:r>
          </a:p>
          <a:p>
            <a:r>
              <a:rPr lang="en-GB" dirty="0"/>
              <a:t>A DNA sequence is GCAAAGTCCATG</a:t>
            </a:r>
          </a:p>
          <a:p>
            <a:r>
              <a:rPr lang="en-GB" dirty="0"/>
              <a:t>What is the complementary mRNA sequence?</a:t>
            </a:r>
          </a:p>
          <a:p>
            <a:r>
              <a:rPr lang="en-GB" dirty="0"/>
              <a:t>What is the sequence of the tRNA anticodons?</a:t>
            </a:r>
          </a:p>
        </p:txBody>
      </p:sp>
    </p:spTree>
    <p:extLst>
      <p:ext uri="{BB962C8B-B14F-4D97-AF65-F5344CB8AC3E}">
        <p14:creationId xmlns:p14="http://schemas.microsoft.com/office/powerpoint/2010/main" val="570370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531E-41E6-4E3D-A8DD-760777B5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A5D49-1965-4978-A1E7-4CB807EBB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DNA contains genes – instructions for making proteins</a:t>
            </a:r>
          </a:p>
          <a:p>
            <a:r>
              <a:rPr lang="en-GB" dirty="0"/>
              <a:t>DNA is copied into mRNA as it is too big to leave the nucleus</a:t>
            </a:r>
          </a:p>
          <a:p>
            <a:r>
              <a:rPr lang="en-GB" dirty="0"/>
              <a:t>mRNA, rRNA, tRNA</a:t>
            </a:r>
          </a:p>
          <a:p>
            <a:r>
              <a:rPr lang="en-GB" dirty="0"/>
              <a:t>Genetic code is non-overlapping, degenerate and universal</a:t>
            </a:r>
          </a:p>
          <a:p>
            <a:r>
              <a:rPr lang="en-GB" dirty="0"/>
              <a:t>Transcription – mRNA copy of a gene is made. RNA polymerase is needed</a:t>
            </a:r>
          </a:p>
          <a:p>
            <a:r>
              <a:rPr lang="en-GB" dirty="0"/>
              <a:t>Translation - mRNA joins to ribosome, amino acids are brought in by tRNA and joined to each other to make protein, following the sequence of codons on mRNA. </a:t>
            </a:r>
          </a:p>
        </p:txBody>
      </p:sp>
    </p:spTree>
    <p:extLst>
      <p:ext uri="{BB962C8B-B14F-4D97-AF65-F5344CB8AC3E}">
        <p14:creationId xmlns:p14="http://schemas.microsoft.com/office/powerpoint/2010/main" val="1062823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CBA9-AB32-4D67-8158-1FC553F7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64B0B-9856-4E82-91C1-D106F6BA6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After this lecture you should be able to:</a:t>
            </a:r>
          </a:p>
          <a:p>
            <a:pPr>
              <a:buNone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Describe the sequence of events in transcription and the role of mRNA and RNA polymerase</a:t>
            </a:r>
          </a:p>
          <a:p>
            <a:pPr marL="0" indent="0">
              <a:buNone/>
            </a:pP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Explain why the genetic code is described as non-overlapping, degenerate and universal</a:t>
            </a: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Describe the sequence of events in translation and the role of tRNA and rRNA</a:t>
            </a:r>
          </a:p>
          <a:p>
            <a:pPr>
              <a:buNone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Explain the differences in the terms codon and anticodon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78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FAEF-7167-45FA-B2FA-B89F5F54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Lecture aims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E5CAB-1A5A-4374-83D6-5888AFB17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After this lecture you should be able to:</a:t>
            </a:r>
          </a:p>
          <a:p>
            <a:pPr>
              <a:buNone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Describe the sequence of events in transcription and the role of mRNA and RNA polymerase</a:t>
            </a:r>
          </a:p>
          <a:p>
            <a:pPr marL="0" indent="0">
              <a:buNone/>
            </a:pPr>
            <a:r>
              <a:rPr lang="en-GB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Explain why the genetic code is described as non-overlapping, degenerate and universal</a:t>
            </a:r>
          </a:p>
          <a:p>
            <a:endParaRPr lang="en-GB" b="1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Describe the sequence of events in translation and the role of tRNA and rRNA</a:t>
            </a:r>
          </a:p>
          <a:p>
            <a:pPr>
              <a:buNone/>
            </a:pPr>
            <a:endParaRPr lang="en-GB" b="1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Explain the differences in the terms codon and anticodon</a:t>
            </a:r>
            <a:endParaRPr lang="en-GB" sz="6000" b="1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39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7D037-1879-4EC1-9C50-0475253B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Genes and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331D8-96BC-4E74-9B86-EDFE50587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What is DNA?</a:t>
            </a:r>
          </a:p>
          <a:p>
            <a:r>
              <a:rPr lang="en-GB" dirty="0"/>
              <a:t>Deoxyribonucleic acid</a:t>
            </a:r>
          </a:p>
          <a:p>
            <a:r>
              <a:rPr lang="en-GB" dirty="0"/>
              <a:t>Describe its structure</a:t>
            </a:r>
          </a:p>
          <a:p>
            <a:r>
              <a:rPr lang="en-GB" dirty="0"/>
              <a:t>Made of two chains coiled round each other</a:t>
            </a:r>
          </a:p>
          <a:p>
            <a:r>
              <a:rPr lang="en-GB" dirty="0"/>
              <a:t>What is it composed of?</a:t>
            </a:r>
          </a:p>
          <a:p>
            <a:r>
              <a:rPr lang="en-GB" dirty="0"/>
              <a:t>Nitrogenous bases, phosphate groups and ribose sugar = nucleotide</a:t>
            </a:r>
          </a:p>
          <a:p>
            <a:r>
              <a:rPr lang="en-GB" dirty="0"/>
              <a:t>What are the four bases?</a:t>
            </a:r>
          </a:p>
        </p:txBody>
      </p:sp>
    </p:spTree>
    <p:extLst>
      <p:ext uri="{BB962C8B-B14F-4D97-AF65-F5344CB8AC3E}">
        <p14:creationId xmlns:p14="http://schemas.microsoft.com/office/powerpoint/2010/main" val="26379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49F74-70A7-4873-AE64-46E13A4E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GB" sz="3200"/>
              <a:t>DNA bases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F9DE44D2-328B-41DE-82EE-38190EB1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/>
              <a:t>4 bases</a:t>
            </a:r>
          </a:p>
          <a:p>
            <a:r>
              <a:rPr lang="en-US" sz="2000" dirty="0"/>
              <a:t>2 x pyrimidines and 2 x purines</a:t>
            </a:r>
          </a:p>
          <a:p>
            <a:r>
              <a:rPr lang="en-US" sz="2000" dirty="0"/>
              <a:t>Pyrimidines = Cytosine and Thymine</a:t>
            </a:r>
          </a:p>
          <a:p>
            <a:r>
              <a:rPr lang="en-US" sz="2000" dirty="0"/>
              <a:t>Purines = Adenine and Guanine</a:t>
            </a:r>
          </a:p>
          <a:p>
            <a:r>
              <a:rPr lang="en-US" sz="2000" dirty="0"/>
              <a:t>“</a:t>
            </a:r>
            <a:r>
              <a:rPr lang="en-US" sz="2000" b="1" u="sng" dirty="0"/>
              <a:t>A</a:t>
            </a:r>
            <a:r>
              <a:rPr lang="en-US" sz="2000" dirty="0"/>
              <a:t>s </a:t>
            </a:r>
            <a:r>
              <a:rPr lang="en-US" sz="2000" b="1" u="sng" dirty="0"/>
              <a:t>P</a:t>
            </a:r>
            <a:r>
              <a:rPr lang="en-US" sz="2000" dirty="0"/>
              <a:t>ure as </a:t>
            </a:r>
            <a:r>
              <a:rPr lang="en-US" sz="2000" b="1" u="sng" dirty="0"/>
              <a:t>G</a:t>
            </a:r>
            <a:r>
              <a:rPr lang="en-US" sz="2000" dirty="0"/>
              <a:t>old”</a:t>
            </a:r>
          </a:p>
        </p:txBody>
      </p:sp>
      <p:pic>
        <p:nvPicPr>
          <p:cNvPr id="1026" name="Picture 2" descr="Image result for dna bases structure">
            <a:extLst>
              <a:ext uri="{FF2B5EF4-FFF2-40B4-BE49-F238E27FC236}">
                <a16:creationId xmlns:a16="http://schemas.microsoft.com/office/drawing/2014/main" id="{9E92D167-70FA-4659-9D7B-2338F48EE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927098"/>
            <a:ext cx="5456279" cy="4978854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99247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610C-EEFB-42BE-8DAE-8022CCE5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Dna</a:t>
            </a:r>
            <a:r>
              <a:rPr lang="en-GB" dirty="0"/>
              <a:t> contains genes; genes give the information for making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87E20-6FE9-4F83-A05F-DD4CD5CE9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Genes – sequence of DNA nucleotides.</a:t>
            </a:r>
          </a:p>
          <a:p>
            <a:r>
              <a:rPr lang="en-GB" dirty="0"/>
              <a:t>Code for a polypeptide (made of amino acids)</a:t>
            </a:r>
          </a:p>
          <a:p>
            <a:r>
              <a:rPr lang="en-GB" dirty="0"/>
              <a:t>The sequence of amino acids in a polypeptide forms the </a:t>
            </a:r>
            <a:r>
              <a:rPr lang="en-GB" b="1" dirty="0"/>
              <a:t>primary structure </a:t>
            </a:r>
            <a:r>
              <a:rPr lang="en-GB" dirty="0"/>
              <a:t>of a protein</a:t>
            </a:r>
          </a:p>
          <a:p>
            <a:r>
              <a:rPr lang="en-GB" dirty="0"/>
              <a:t>How many amino acids and which ones they are will determine the protein.</a:t>
            </a:r>
          </a:p>
          <a:p>
            <a:r>
              <a:rPr lang="en-GB" dirty="0"/>
              <a:t>And that is determined by the DNA sequence so….</a:t>
            </a:r>
          </a:p>
          <a:p>
            <a:r>
              <a:rPr lang="en-GB" dirty="0"/>
              <a:t>What happens if the DNA is wrong??? </a:t>
            </a:r>
          </a:p>
        </p:txBody>
      </p:sp>
    </p:spTree>
    <p:extLst>
      <p:ext uri="{BB962C8B-B14F-4D97-AF65-F5344CB8AC3E}">
        <p14:creationId xmlns:p14="http://schemas.microsoft.com/office/powerpoint/2010/main" val="395183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D240-571B-47DC-9131-7F2B9F27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“Order, order!!”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70F5C-3D7C-41F9-9218-FEE1CEA59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b="1" dirty="0"/>
              <a:t>order</a:t>
            </a:r>
            <a:r>
              <a:rPr lang="en-GB" dirty="0"/>
              <a:t> of the nucleotides determines the order of amino acids in a protein</a:t>
            </a:r>
          </a:p>
          <a:p>
            <a:r>
              <a:rPr lang="en-GB" dirty="0"/>
              <a:t>Each amino acid is coded by three bases in a gene called a </a:t>
            </a:r>
            <a:r>
              <a:rPr lang="en-GB" b="1" dirty="0"/>
              <a:t>triplet</a:t>
            </a:r>
            <a:r>
              <a:rPr lang="en-GB" dirty="0"/>
              <a:t> e.g. ACT </a:t>
            </a:r>
          </a:p>
          <a:p>
            <a:r>
              <a:rPr lang="en-GB" dirty="0"/>
              <a:t>DNA is the template to make the protein</a:t>
            </a:r>
          </a:p>
          <a:p>
            <a:r>
              <a:rPr lang="en-GB" dirty="0"/>
              <a:t>DNA is a huge molecule and is found where?</a:t>
            </a:r>
          </a:p>
          <a:p>
            <a:r>
              <a:rPr lang="en-GB" dirty="0"/>
              <a:t>Protein synthesis takes place where?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63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5B640-E31E-4C0B-B14F-9BBC57065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GB" sz="3200" dirty="0" err="1"/>
              <a:t>Dna</a:t>
            </a:r>
            <a:r>
              <a:rPr lang="en-GB" sz="3200" dirty="0"/>
              <a:t> is copied into </a:t>
            </a:r>
            <a:r>
              <a:rPr lang="en-GB" sz="3200" dirty="0" err="1"/>
              <a:t>rna</a:t>
            </a:r>
            <a:r>
              <a:rPr lang="en-GB" sz="3200" dirty="0"/>
              <a:t> to make proteins</a:t>
            </a: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673B7D4B-F367-4FEF-9DBA-ECC0CB7CE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/>
              <a:t>DNA lives in the nucleus; protein synthesis takes place in the cytoplasm</a:t>
            </a:r>
          </a:p>
          <a:p>
            <a:r>
              <a:rPr lang="en-US" sz="2000" dirty="0"/>
              <a:t>DNA is too big to leave the nucleus so it has to be </a:t>
            </a:r>
            <a:r>
              <a:rPr lang="en-US" sz="2000" b="1" dirty="0"/>
              <a:t>copied</a:t>
            </a:r>
            <a:r>
              <a:rPr lang="en-US" sz="2000" dirty="0"/>
              <a:t> into messenger RNA.</a:t>
            </a:r>
          </a:p>
          <a:p>
            <a:r>
              <a:rPr lang="en-US" sz="2000" dirty="0"/>
              <a:t>This is </a:t>
            </a:r>
            <a:r>
              <a:rPr lang="en-US" sz="2000" b="1" dirty="0"/>
              <a:t>TRANSCRIPTION</a:t>
            </a:r>
          </a:p>
          <a:p>
            <a:r>
              <a:rPr lang="en-US" sz="2000" dirty="0"/>
              <a:t>mRNA wriggles out of a nuclear pore into the cytoplasm and joins up with a ribosome where the mRNA is </a:t>
            </a:r>
            <a:r>
              <a:rPr lang="en-US" sz="2000" b="1" u="sng" dirty="0"/>
              <a:t>translated</a:t>
            </a:r>
            <a:r>
              <a:rPr lang="en-US" sz="2000" dirty="0"/>
              <a:t> into a protein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098" name="Picture 2" descr="Image result for DNA copied into RNA nucleus cytoplasm">
            <a:extLst>
              <a:ext uri="{FF2B5EF4-FFF2-40B4-BE49-F238E27FC236}">
                <a16:creationId xmlns:a16="http://schemas.microsoft.com/office/drawing/2014/main" id="{3D4DEF04-0959-43E5-BA21-5BFC20FFA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309038"/>
            <a:ext cx="5456279" cy="4214975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876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5C464-EE26-4861-B7B5-4BB63D1A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types of </a:t>
            </a:r>
            <a:r>
              <a:rPr lang="en-GB" dirty="0" err="1"/>
              <a:t>rna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DF89F-A949-4A69-8C97-3DB8A1C32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RNA is a single strand of nucleotides</a:t>
            </a:r>
          </a:p>
          <a:p>
            <a:r>
              <a:rPr lang="en-GB" b="1" dirty="0"/>
              <a:t>Thymine</a:t>
            </a:r>
            <a:r>
              <a:rPr lang="en-GB" dirty="0"/>
              <a:t> is replaced by </a:t>
            </a:r>
            <a:r>
              <a:rPr lang="en-GB" b="1" dirty="0"/>
              <a:t>Uracil</a:t>
            </a:r>
          </a:p>
          <a:p>
            <a:r>
              <a:rPr lang="en-GB" b="1" dirty="0"/>
              <a:t>Uracil</a:t>
            </a:r>
            <a:r>
              <a:rPr lang="en-GB" dirty="0"/>
              <a:t> pairs with </a:t>
            </a:r>
            <a:r>
              <a:rPr lang="en-GB" b="1" dirty="0"/>
              <a:t>adenine</a:t>
            </a:r>
            <a:r>
              <a:rPr lang="en-GB" dirty="0"/>
              <a:t> when proteins are being made</a:t>
            </a:r>
          </a:p>
        </p:txBody>
      </p:sp>
    </p:spTree>
    <p:extLst>
      <p:ext uri="{BB962C8B-B14F-4D97-AF65-F5344CB8AC3E}">
        <p14:creationId xmlns:p14="http://schemas.microsoft.com/office/powerpoint/2010/main" val="27727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217</TotalTime>
  <Words>1282</Words>
  <Application>Microsoft Office PowerPoint</Application>
  <PresentationFormat>Widescreen</PresentationFormat>
  <Paragraphs>135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Tw Cen MT</vt:lpstr>
      <vt:lpstr>Circuit</vt:lpstr>
      <vt:lpstr>Transcription and Translation</vt:lpstr>
      <vt:lpstr>Learning objective</vt:lpstr>
      <vt:lpstr>Lecture aims</vt:lpstr>
      <vt:lpstr>Genes and proteins</vt:lpstr>
      <vt:lpstr>DNA bases</vt:lpstr>
      <vt:lpstr>Dna contains genes; genes give the information for making proteins</vt:lpstr>
      <vt:lpstr>“Order, order!!”</vt:lpstr>
      <vt:lpstr>Dna is copied into rna to make proteins</vt:lpstr>
      <vt:lpstr>Three types of rna</vt:lpstr>
      <vt:lpstr>Time out</vt:lpstr>
      <vt:lpstr>Messenger rna</vt:lpstr>
      <vt:lpstr>Transfer rna</vt:lpstr>
      <vt:lpstr>Ribosomal rna</vt:lpstr>
      <vt:lpstr>The genetic code is non-overlapping, degenerate and universal</vt:lpstr>
      <vt:lpstr>Genetic code</vt:lpstr>
      <vt:lpstr>Question time</vt:lpstr>
      <vt:lpstr>Transcription – stage one of protein synthesis</vt:lpstr>
      <vt:lpstr>PowerPoint Presentation</vt:lpstr>
      <vt:lpstr>The end of transcription</vt:lpstr>
      <vt:lpstr>Translation – second stage of protein synthesis</vt:lpstr>
      <vt:lpstr>Transfer RNA</vt:lpstr>
      <vt:lpstr>PowerPoint Presentation</vt:lpstr>
      <vt:lpstr>PowerPoint Presentation</vt:lpstr>
      <vt:lpstr>Question Time again!</vt:lpstr>
      <vt:lpstr>Summary</vt:lpstr>
      <vt:lpstr>Lecture aims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Transcription and Translation</dc:title>
  <dc:creator>David Boardman</dc:creator>
  <cp:lastModifiedBy>David Boardman</cp:lastModifiedBy>
  <cp:revision>36</cp:revision>
  <dcterms:created xsi:type="dcterms:W3CDTF">2019-11-10T15:09:47Z</dcterms:created>
  <dcterms:modified xsi:type="dcterms:W3CDTF">2019-11-30T15:45:29Z</dcterms:modified>
</cp:coreProperties>
</file>