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6" r:id="rId5"/>
    <p:sldId id="284" r:id="rId6"/>
    <p:sldId id="285" r:id="rId7"/>
    <p:sldId id="258" r:id="rId8"/>
    <p:sldId id="259" r:id="rId9"/>
    <p:sldId id="295" r:id="rId10"/>
    <p:sldId id="296" r:id="rId11"/>
    <p:sldId id="279" r:id="rId12"/>
    <p:sldId id="287" r:id="rId13"/>
    <p:sldId id="288" r:id="rId14"/>
    <p:sldId id="289" r:id="rId15"/>
    <p:sldId id="260" r:id="rId16"/>
    <p:sldId id="280" r:id="rId17"/>
    <p:sldId id="286" r:id="rId18"/>
    <p:sldId id="274" r:id="rId19"/>
    <p:sldId id="275" r:id="rId20"/>
    <p:sldId id="297" r:id="rId21"/>
    <p:sldId id="277" r:id="rId22"/>
    <p:sldId id="261" r:id="rId23"/>
    <p:sldId id="262" r:id="rId24"/>
    <p:sldId id="263" r:id="rId25"/>
    <p:sldId id="270" r:id="rId26"/>
    <p:sldId id="294" r:id="rId27"/>
    <p:sldId id="264" r:id="rId28"/>
    <p:sldId id="265" r:id="rId29"/>
    <p:sldId id="283" r:id="rId30"/>
    <p:sldId id="271" r:id="rId31"/>
    <p:sldId id="267" r:id="rId32"/>
    <p:sldId id="276" r:id="rId33"/>
    <p:sldId id="268" r:id="rId34"/>
  </p:sldIdLst>
  <p:sldSz cx="12192000" cy="6858000"/>
  <p:notesSz cx="6797675" cy="99282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8B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38" autoAdjust="0"/>
    <p:restoredTop sz="94660"/>
  </p:normalViewPr>
  <p:slideViewPr>
    <p:cSldViewPr snapToGrid="0">
      <p:cViewPr varScale="1">
        <p:scale>
          <a:sx n="104" d="100"/>
          <a:sy n="104" d="100"/>
        </p:scale>
        <p:origin x="144"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Fitzmaurice" userId="6c7b4885-75d3-443f-8209-1c7e88905996" providerId="ADAL" clId="{9F71CF1E-319E-463A-90D3-0FE0DEF77DB2}"/>
    <pc:docChg chg="custSel modSld">
      <pc:chgData name="M Fitzmaurice" userId="6c7b4885-75d3-443f-8209-1c7e88905996" providerId="ADAL" clId="{9F71CF1E-319E-463A-90D3-0FE0DEF77DB2}" dt="2022-11-11T11:17:25.861" v="31" actId="20577"/>
      <pc:docMkLst>
        <pc:docMk/>
      </pc:docMkLst>
      <pc:sldChg chg="modSp mod">
        <pc:chgData name="M Fitzmaurice" userId="6c7b4885-75d3-443f-8209-1c7e88905996" providerId="ADAL" clId="{9F71CF1E-319E-463A-90D3-0FE0DEF77DB2}" dt="2022-11-11T11:17:25.861" v="31" actId="20577"/>
        <pc:sldMkLst>
          <pc:docMk/>
          <pc:sldMk cId="551954416" sldId="261"/>
        </pc:sldMkLst>
        <pc:spChg chg="mod">
          <ac:chgData name="M Fitzmaurice" userId="6c7b4885-75d3-443f-8209-1c7e88905996" providerId="ADAL" clId="{9F71CF1E-319E-463A-90D3-0FE0DEF77DB2}" dt="2022-11-11T11:17:25.861" v="31" actId="20577"/>
          <ac:spMkLst>
            <pc:docMk/>
            <pc:sldMk cId="551954416" sldId="261"/>
            <ac:spMk id="3" creationId="{00000000-0000-0000-0000-000000000000}"/>
          </ac:spMkLst>
        </pc:spChg>
      </pc:sldChg>
    </pc:docChg>
  </pc:docChgLst>
  <pc:docChgLst>
    <pc:chgData name="M Fitzmaurice" userId="6c7b4885-75d3-443f-8209-1c7e88905996" providerId="ADAL" clId="{7B305D68-DC6C-4861-A651-60E3A3C86E53}"/>
    <pc:docChg chg="modSld">
      <pc:chgData name="M Fitzmaurice" userId="6c7b4885-75d3-443f-8209-1c7e88905996" providerId="ADAL" clId="{7B305D68-DC6C-4861-A651-60E3A3C86E53}" dt="2022-08-07T10:48:47.710" v="0" actId="6549"/>
      <pc:docMkLst>
        <pc:docMk/>
      </pc:docMkLst>
      <pc:sldChg chg="modSp mod">
        <pc:chgData name="M Fitzmaurice" userId="6c7b4885-75d3-443f-8209-1c7e88905996" providerId="ADAL" clId="{7B305D68-DC6C-4861-A651-60E3A3C86E53}" dt="2022-08-07T10:48:47.710" v="0" actId="6549"/>
        <pc:sldMkLst>
          <pc:docMk/>
          <pc:sldMk cId="2844649163" sldId="295"/>
        </pc:sldMkLst>
        <pc:spChg chg="mod">
          <ac:chgData name="M Fitzmaurice" userId="6c7b4885-75d3-443f-8209-1c7e88905996" providerId="ADAL" clId="{7B305D68-DC6C-4861-A651-60E3A3C86E53}" dt="2022-08-07T10:48:47.710" v="0" actId="6549"/>
          <ac:spMkLst>
            <pc:docMk/>
            <pc:sldMk cId="2844649163" sldId="29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8D7432EC-9F1E-4DDF-B495-6AE2D91ED6A5}" type="datetimeFigureOut">
              <a:rPr lang="en-GB" smtClean="0"/>
              <a:t>11/11/2022</a:t>
            </a:fld>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1"/>
            <a:ext cx="2945659" cy="498135"/>
          </a:xfrm>
          <a:prstGeom prst="rect">
            <a:avLst/>
          </a:prstGeom>
        </p:spPr>
        <p:txBody>
          <a:bodyPr vert="horz" lIns="91440" tIns="45720" rIns="91440" bIns="45720" rtlCol="0" anchor="b"/>
          <a:lstStyle>
            <a:lvl1pPr algn="r">
              <a:defRPr sz="1200"/>
            </a:lvl1pPr>
          </a:lstStyle>
          <a:p>
            <a:fld id="{E4CAF625-DF0F-4C28-A0C8-CE6EA704B3C2}" type="slidenum">
              <a:rPr lang="en-GB" smtClean="0"/>
              <a:t>‹#›</a:t>
            </a:fld>
            <a:endParaRPr lang="en-GB"/>
          </a:p>
        </p:txBody>
      </p:sp>
    </p:spTree>
    <p:extLst>
      <p:ext uri="{BB962C8B-B14F-4D97-AF65-F5344CB8AC3E}">
        <p14:creationId xmlns:p14="http://schemas.microsoft.com/office/powerpoint/2010/main" val="166593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kumimoji="1" lang="en-US" altLang="ja-JP"/>
              <a:t>Click to edit Master title style</a:t>
            </a:r>
            <a:endParaRPr kumimoji="1" lang="ja-JP"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Click to edit Master subtitle style</a:t>
            </a:r>
            <a:endParaRPr kumimoji="1" lang="ja-JP" altLang="en-US"/>
          </a:p>
        </p:txBody>
      </p:sp>
      <p:sp>
        <p:nvSpPr>
          <p:cNvPr id="4" name="Date Placeholder 3"/>
          <p:cNvSpPr>
            <a:spLocks noGrp="1"/>
          </p:cNvSpPr>
          <p:nvPr>
            <p:ph type="dt" sz="half" idx="10"/>
          </p:nvPr>
        </p:nvSpPr>
        <p:spPr/>
        <p:txBody>
          <a:bodyPr/>
          <a:lstStyle/>
          <a:p>
            <a:fld id="{C28D8F74-97B9-4A42-A855-4821EA1908F8}" type="datetime1">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3113730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89E8D60E-D1D5-4E48-AB5E-29EFC4D466E1}" type="datetime1">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94247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kumimoji="1" lang="en-US" altLang="ja-JP"/>
              <a:t>Click to edit Master title style</a:t>
            </a:r>
            <a:endParaRPr kumimoji="1" lang="ja-JP"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043A950A-F5B6-4751-A7CA-56E47695E27F}" type="datetime1">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82324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941FADEA-6CBF-419F-9FDB-4821E298EF51}" type="datetime1">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164354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en-US" altLang="ja-JP"/>
              <a:t>Click to edit Master text styles</a:t>
            </a:r>
          </a:p>
        </p:txBody>
      </p:sp>
      <p:sp>
        <p:nvSpPr>
          <p:cNvPr id="4" name="Date Placeholder 3"/>
          <p:cNvSpPr>
            <a:spLocks noGrp="1"/>
          </p:cNvSpPr>
          <p:nvPr>
            <p:ph type="dt" sz="half" idx="10"/>
          </p:nvPr>
        </p:nvSpPr>
        <p:spPr/>
        <p:txBody>
          <a:bodyPr/>
          <a:lstStyle/>
          <a:p>
            <a:fld id="{5E53655F-AC06-4BBA-8D79-B8C681B0E6C3}" type="datetime1">
              <a:rPr kumimoji="1" lang="ja-JP" altLang="en-US" smtClean="0"/>
              <a:t>2022/11/11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12221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p:cNvSpPr>
            <a:spLocks noGrp="1"/>
          </p:cNvSpPr>
          <p:nvPr>
            <p:ph sz="half" idx="1"/>
          </p:nvPr>
        </p:nvSpPr>
        <p:spPr>
          <a:xfrm>
            <a:off x="838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Content Placeholder 3"/>
          <p:cNvSpPr>
            <a:spLocks noGrp="1"/>
          </p:cNvSpPr>
          <p:nvPr>
            <p:ph sz="half" idx="2"/>
          </p:nvPr>
        </p:nvSpPr>
        <p:spPr>
          <a:xfrm>
            <a:off x="6172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Date Placeholder 4"/>
          <p:cNvSpPr>
            <a:spLocks noGrp="1"/>
          </p:cNvSpPr>
          <p:nvPr>
            <p:ph type="dt" sz="half" idx="10"/>
          </p:nvPr>
        </p:nvSpPr>
        <p:spPr/>
        <p:txBody>
          <a:bodyPr/>
          <a:lstStyle/>
          <a:p>
            <a:fld id="{A193A4AD-0CBC-4CE2-AC3A-D91F66670CB5}" type="datetime1">
              <a:rPr kumimoji="1" lang="ja-JP" altLang="en-US" smtClean="0"/>
              <a:t>2022/11/11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132953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7" name="Date Placeholder 6"/>
          <p:cNvSpPr>
            <a:spLocks noGrp="1"/>
          </p:cNvSpPr>
          <p:nvPr>
            <p:ph type="dt" sz="half" idx="10"/>
          </p:nvPr>
        </p:nvSpPr>
        <p:spPr/>
        <p:txBody>
          <a:bodyPr/>
          <a:lstStyle/>
          <a:p>
            <a:fld id="{59A74B4B-114C-4C04-A841-BAF87D50D9B8}" type="datetime1">
              <a:rPr kumimoji="1" lang="ja-JP" altLang="en-US" smtClean="0"/>
              <a:t>2022/11/11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58502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Date Placeholder 2"/>
          <p:cNvSpPr>
            <a:spLocks noGrp="1"/>
          </p:cNvSpPr>
          <p:nvPr>
            <p:ph type="dt" sz="half" idx="10"/>
          </p:nvPr>
        </p:nvSpPr>
        <p:spPr/>
        <p:txBody>
          <a:bodyPr/>
          <a:lstStyle/>
          <a:p>
            <a:fld id="{DDA8E166-50EA-4D42-B268-D5B5D67A5670}" type="datetime1">
              <a:rPr kumimoji="1" lang="ja-JP" altLang="en-US" smtClean="0"/>
              <a:t>2022/11/11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36571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8EA0B-E30D-496A-B9EC-73600F807C42}" type="datetime1">
              <a:rPr kumimoji="1" lang="ja-JP" altLang="en-US" smtClean="0"/>
              <a:t>2022/11/11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87017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p:cNvSpPr>
            <a:spLocks noGrp="1"/>
          </p:cNvSpPr>
          <p:nvPr>
            <p:ph type="dt" sz="half" idx="10"/>
          </p:nvPr>
        </p:nvSpPr>
        <p:spPr/>
        <p:txBody>
          <a:bodyPr/>
          <a:lstStyle/>
          <a:p>
            <a:fld id="{B17FA1E4-F263-4716-A7E5-C5B5DE518504}" type="datetime1">
              <a:rPr kumimoji="1" lang="ja-JP" altLang="en-US" smtClean="0"/>
              <a:t>2022/11/11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312313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p:cNvSpPr>
            <a:spLocks noGrp="1"/>
          </p:cNvSpPr>
          <p:nvPr>
            <p:ph type="dt" sz="half" idx="10"/>
          </p:nvPr>
        </p:nvSpPr>
        <p:spPr/>
        <p:txBody>
          <a:bodyPr/>
          <a:lstStyle/>
          <a:p>
            <a:fld id="{D28DC50D-8533-4769-96E5-1E249AC4FD4E}" type="datetime1">
              <a:rPr kumimoji="1" lang="ja-JP" altLang="en-US" smtClean="0"/>
              <a:t>2022/11/11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394953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B7D4A-1C50-436D-954C-0FAE3F99C4C3}" type="datetime1">
              <a:rPr kumimoji="1" lang="ja-JP" altLang="en-US" smtClean="0"/>
              <a:t>2022/11/11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416213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heguardian.com/world/japa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ljazeera.com/economy/2019/7/1/japan-resumes-commercial-whaling-but-its-days-could-be-numbere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hys.org/tags/minke+whales/" TargetMode="External"/><Relationship Id="rId2" Type="http://schemas.openxmlformats.org/officeDocument/2006/relationships/hyperlink" Target="https://phys.org/tags/fin+wha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45544" y="1638428"/>
            <a:ext cx="952500" cy="714375"/>
          </a:xfrm>
          <a:prstGeom prst="rect">
            <a:avLst/>
          </a:prstGeom>
          <a:ln w="88900" cap="sq" cmpd="thickThin">
            <a:solidFill>
              <a:srgbClr val="000000"/>
            </a:solidFill>
            <a:prstDash val="solid"/>
            <a:miter lim="800000"/>
          </a:ln>
          <a:effectLst>
            <a:innerShdw blurRad="76200">
              <a:srgbClr val="000000"/>
            </a:innerShdw>
          </a:effectLst>
        </p:spPr>
      </p:pic>
      <p:sp>
        <p:nvSpPr>
          <p:cNvPr id="5" name="Title 4"/>
          <p:cNvSpPr>
            <a:spLocks noGrp="1"/>
          </p:cNvSpPr>
          <p:nvPr>
            <p:ph type="title"/>
          </p:nvPr>
        </p:nvSpPr>
        <p:spPr/>
        <p:txBody>
          <a:bodyPr>
            <a:normAutofit/>
          </a:bodyPr>
          <a:lstStyle/>
          <a:p>
            <a:br>
              <a:rPr lang="ja-JP" altLang="en-US" sz="2000" dirty="0">
                <a:solidFill>
                  <a:srgbClr val="FF0000"/>
                </a:solidFill>
              </a:rPr>
            </a:br>
            <a:endParaRPr kumimoji="1" lang="ja-JP" altLang="en-US" sz="2000" b="1" dirty="0">
              <a:solidFill>
                <a:srgbClr val="FF0000"/>
              </a:solidFill>
            </a:endParaRPr>
          </a:p>
        </p:txBody>
      </p:sp>
      <p:sp>
        <p:nvSpPr>
          <p:cNvPr id="3" name="Content Placeholder 2"/>
          <p:cNvSpPr>
            <a:spLocks noGrp="1"/>
          </p:cNvSpPr>
          <p:nvPr>
            <p:ph idx="1"/>
          </p:nvPr>
        </p:nvSpPr>
        <p:spPr>
          <a:xfrm>
            <a:off x="441036" y="264680"/>
            <a:ext cx="10515600" cy="4351338"/>
          </a:xfrm>
        </p:spPr>
        <p:txBody>
          <a:bodyPr/>
          <a:lstStyle/>
          <a:p>
            <a:pPr marL="0" indent="0">
              <a:buNone/>
            </a:pPr>
            <a:r>
              <a:rPr lang="en-GB" dirty="0"/>
              <a:t>Contemporary Issues of Whaling </a:t>
            </a: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a:t>
            </a:fld>
            <a:endParaRPr kumimoji="1" lang="ja-JP" altLang="en-US"/>
          </a:p>
        </p:txBody>
      </p:sp>
      <p:pic>
        <p:nvPicPr>
          <p:cNvPr id="6" name="Picture 5"/>
          <p:cNvPicPr>
            <a:picLocks noChangeAspect="1"/>
          </p:cNvPicPr>
          <p:nvPr/>
        </p:nvPicPr>
        <p:blipFill>
          <a:blip r:embed="rId3"/>
          <a:stretch>
            <a:fillRect/>
          </a:stretch>
        </p:blipFill>
        <p:spPr>
          <a:xfrm>
            <a:off x="4667250" y="2628900"/>
            <a:ext cx="2857500" cy="1600200"/>
          </a:xfrm>
          <a:prstGeom prst="rect">
            <a:avLst/>
          </a:prstGeom>
        </p:spPr>
      </p:pic>
    </p:spTree>
    <p:extLst>
      <p:ext uri="{BB962C8B-B14F-4D97-AF65-F5344CB8AC3E}">
        <p14:creationId xmlns:p14="http://schemas.microsoft.com/office/powerpoint/2010/main" val="2538035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9D3A465-A58B-4EC0-B271-990DE027981A}" type="slidenum">
              <a:rPr kumimoji="1" lang="ja-JP" altLang="en-US" smtClean="0"/>
              <a:t>10</a:t>
            </a:fld>
            <a:endParaRPr kumimoji="1" lang="ja-JP" altLang="en-US"/>
          </a:p>
        </p:txBody>
      </p:sp>
      <p:sp>
        <p:nvSpPr>
          <p:cNvPr id="5" name="Rectangle 1"/>
          <p:cNvSpPr>
            <a:spLocks noGrp="1" noChangeArrowheads="1"/>
          </p:cNvSpPr>
          <p:nvPr>
            <p:ph idx="1"/>
          </p:nvPr>
        </p:nvSpPr>
        <p:spPr bwMode="auto">
          <a:xfrm>
            <a:off x="277091" y="206562"/>
            <a:ext cx="11076709"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chemeClr val="tx1"/>
                </a:solidFill>
                <a:effectLst/>
                <a:latin typeface="Arial" panose="020B0604020202020204" pitchFamily="34" charset="0"/>
              </a:rPr>
              <a:t>.</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EMPHASIZING that the use of cetaceans in many parts of the world including the Caribbean, contributes to sustainable coastal communities, sustainable livelihoods, food security and poverty reduction and that placing the use of whales outside the context of the globally accepted norm of science-based management and rule-making for emotional reasons would set a bad precedent that risks our use of fisheries and other renewable resources;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FURTHER EMPHAZING that the use of marine resources as an integral part of development options is critically important at this time for a number of countries experiencing the need to diversify their agriculture;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UNDERSTANDING that the purpose of the 1946 International Convention for the Regulation of Whaling (ICRW) is to </a:t>
            </a:r>
            <a:r>
              <a:rPr kumimoji="0" lang="en-US" altLang="en-US" sz="1800" dirty="0">
                <a:latin typeface="Arial" panose="020B0604020202020204" pitchFamily="34" charset="0"/>
              </a:rPr>
              <a:t>‘</a:t>
            </a:r>
            <a:r>
              <a:rPr kumimoji="0" lang="en-US" altLang="en-US" sz="1800" b="0" i="0" u="none" strike="noStrike" cap="none" normalizeH="0" baseline="0" dirty="0">
                <a:ln>
                  <a:noFill/>
                </a:ln>
                <a:solidFill>
                  <a:schemeClr val="tx1"/>
                </a:solidFill>
                <a:effectLst/>
                <a:latin typeface="Arial" panose="020B0604020202020204" pitchFamily="34" charset="0"/>
              </a:rPr>
              <a:t>provide for the proper conservation of whale stocks and thus make possible the orderly development of the whaling industry’ (quoted from the Preamble to the Convention) and that the International Whaling Commission (IWC) is therefore about managing whaling to ensure whale stocks are not over-harvested rather than protecting all whales irrespective of their abundance;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7030A0"/>
                </a:solidFill>
                <a:effectLst/>
                <a:latin typeface="Arial" panose="020B0604020202020204" pitchFamily="34" charset="0"/>
              </a:rPr>
              <a:t>NOTING that in 1982 the IWC adopted a moratorium on commercial whaling (paragraph 10 e of the Schedule to the ICRW) without advice from the Commission's Scientific Committee that such measure was required for conservation purposes;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7030A0"/>
                </a:solidFill>
                <a:effectLst/>
                <a:latin typeface="Arial" panose="020B0604020202020204" pitchFamily="34" charset="0"/>
              </a:rPr>
              <a:t>FURTHER NOTING that the moratorium which was clearly intended as a temporary measure is no longer necessary, that the Commission adopted a robust and risk-averse procedure (RMP) for calculating quotas for abundant stocks of baleen whales in 1994 and that the IWC's own Scientific Committee has agreed that many species and stocks of whales are abundant and sustainable whaling is possible;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194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073" y="680316"/>
            <a:ext cx="10515600" cy="4351338"/>
          </a:xfrm>
        </p:spPr>
        <p:txBody>
          <a:bodyPr>
            <a:normAutofit fontScale="85000" lnSpcReduction="20000"/>
          </a:bodyPr>
          <a:lstStyle/>
          <a:p>
            <a:pPr marL="0" lvl="0" indent="0" eaLnBrk="0" fontAlgn="base" hangingPunct="0">
              <a:lnSpc>
                <a:spcPct val="100000"/>
              </a:lnSpc>
              <a:spcBef>
                <a:spcPct val="0"/>
              </a:spcBef>
              <a:spcAft>
                <a:spcPct val="0"/>
              </a:spcAft>
              <a:buNone/>
            </a:pPr>
            <a:r>
              <a:rPr kumimoji="0" lang="en-US" altLang="en-US" sz="1800" dirty="0">
                <a:solidFill>
                  <a:prstClr val="black"/>
                </a:solidFill>
                <a:latin typeface="Arial" panose="020B0604020202020204" pitchFamily="34" charset="0"/>
              </a:rPr>
              <a:t>CONCERNED that after 14 years of discussion and negotiation, the IWC has failed to complete and implement a management regime to regulate commercial whaling. </a:t>
            </a:r>
          </a:p>
          <a:p>
            <a:pPr marL="0" lvl="0" indent="0" eaLnBrk="0" fontAlgn="base" hangingPunct="0">
              <a:lnSpc>
                <a:spcPct val="100000"/>
              </a:lnSpc>
              <a:spcBef>
                <a:spcPct val="0"/>
              </a:spcBef>
              <a:spcAft>
                <a:spcPct val="0"/>
              </a:spcAft>
              <a:buNone/>
            </a:pPr>
            <a:r>
              <a:rPr kumimoji="0" lang="en-US" altLang="en-US" sz="1800" dirty="0">
                <a:solidFill>
                  <a:prstClr val="black"/>
                </a:solidFill>
                <a:latin typeface="Arial" panose="020B0604020202020204" pitchFamily="34" charset="0"/>
              </a:rPr>
              <a:t>ACCEPTING that scientific research has shown that whales consume huge quantities of fish making the issue a matter of food security for coastal nations and requiring that the issue of management of whale stocks must be considered in a broader context of ecosystem management since eco-system management has now become an international standard. </a:t>
            </a:r>
          </a:p>
          <a:p>
            <a:pPr marL="0" lvl="0" indent="0" eaLnBrk="0" fontAlgn="base" hangingPunct="0">
              <a:lnSpc>
                <a:spcPct val="100000"/>
              </a:lnSpc>
              <a:spcBef>
                <a:spcPct val="0"/>
              </a:spcBef>
              <a:spcAft>
                <a:spcPct val="0"/>
              </a:spcAft>
              <a:buNone/>
            </a:pPr>
            <a:r>
              <a:rPr kumimoji="0" lang="en-US" altLang="en-US" sz="1800" dirty="0">
                <a:solidFill>
                  <a:prstClr val="black"/>
                </a:solidFill>
                <a:latin typeface="Arial" panose="020B0604020202020204" pitchFamily="34" charset="0"/>
              </a:rPr>
              <a:t>REJECTING as unacceptable that a number of international NGOs with self-interest campaigns should use threats in an attempt to direct government policy on matters of sovereign rights related to the use of resources for food security and national development; </a:t>
            </a:r>
          </a:p>
          <a:p>
            <a:pPr marL="0" lvl="0" indent="0" eaLnBrk="0" fontAlgn="base" hangingPunct="0">
              <a:lnSpc>
                <a:spcPct val="100000"/>
              </a:lnSpc>
              <a:spcBef>
                <a:spcPct val="0"/>
              </a:spcBef>
              <a:spcAft>
                <a:spcPct val="0"/>
              </a:spcAft>
              <a:buNone/>
            </a:pPr>
            <a:r>
              <a:rPr kumimoji="0" lang="en-US" altLang="en-US" sz="1800" dirty="0">
                <a:solidFill>
                  <a:prstClr val="black"/>
                </a:solidFill>
                <a:latin typeface="Arial" panose="020B0604020202020204" pitchFamily="34" charset="0"/>
              </a:rPr>
              <a:t>NOTING that the position of some members that are opposed to the resumption of commercial whaling on a sustainable basis irrespective of the status of whale stocks is contrary to the object and purpose of the International Convention for the Regulation of Whaling; </a:t>
            </a:r>
          </a:p>
          <a:p>
            <a:pPr marL="0" lvl="0" indent="0" eaLnBrk="0" fontAlgn="base" hangingPunct="0">
              <a:lnSpc>
                <a:spcPct val="100000"/>
              </a:lnSpc>
              <a:spcBef>
                <a:spcPct val="0"/>
              </a:spcBef>
              <a:spcAft>
                <a:spcPct val="0"/>
              </a:spcAft>
              <a:buNone/>
            </a:pPr>
            <a:r>
              <a:rPr kumimoji="0" lang="en-US" altLang="en-US" sz="1800" dirty="0">
                <a:solidFill>
                  <a:prstClr val="black"/>
                </a:solidFill>
                <a:latin typeface="Arial" panose="020B0604020202020204" pitchFamily="34" charset="0"/>
              </a:rPr>
              <a:t>UNDERSTANDING that the IWC can be saved from collapse only by implementing conservation and management measures which will allow controlled and sustainable whaling which would not mean a return to historic over-harvesting and that continuing failure to do so serves neither the interests of whale conservation nor management; </a:t>
            </a:r>
          </a:p>
          <a:p>
            <a:pPr marL="0" lvl="0" indent="0" eaLnBrk="0" fontAlgn="base" hangingPunct="0">
              <a:lnSpc>
                <a:spcPct val="100000"/>
              </a:lnSpc>
              <a:spcBef>
                <a:spcPct val="0"/>
              </a:spcBef>
              <a:spcAft>
                <a:spcPct val="0"/>
              </a:spcAft>
              <a:buNone/>
            </a:pPr>
            <a:r>
              <a:rPr kumimoji="0" lang="en-US" altLang="en-US" sz="1800" b="1" dirty="0">
                <a:solidFill>
                  <a:prstClr val="black"/>
                </a:solidFill>
                <a:latin typeface="Arial" panose="020B0604020202020204" pitchFamily="34" charset="0"/>
              </a:rPr>
              <a:t>NOW </a:t>
            </a:r>
            <a:r>
              <a:rPr kumimoji="0" lang="en-US" altLang="en-US" sz="1800" b="1" dirty="0">
                <a:solidFill>
                  <a:srgbClr val="7030A0"/>
                </a:solidFill>
                <a:latin typeface="Arial" panose="020B0604020202020204" pitchFamily="34" charset="0"/>
              </a:rPr>
              <a:t>THEREFORE:</a:t>
            </a:r>
            <a:r>
              <a:rPr kumimoji="0" lang="en-US" altLang="en-US" sz="1800" dirty="0">
                <a:solidFill>
                  <a:srgbClr val="7030A0"/>
                </a:solidFill>
                <a:latin typeface="Arial" panose="020B0604020202020204" pitchFamily="34" charset="0"/>
              </a:rPr>
              <a:t> </a:t>
            </a:r>
          </a:p>
          <a:p>
            <a:pPr marL="457200" lvl="1" indent="0" eaLnBrk="0" fontAlgn="base" hangingPunct="0">
              <a:lnSpc>
                <a:spcPct val="100000"/>
              </a:lnSpc>
              <a:spcBef>
                <a:spcPct val="0"/>
              </a:spcBef>
              <a:spcAft>
                <a:spcPct val="0"/>
              </a:spcAft>
              <a:buNone/>
            </a:pPr>
            <a:r>
              <a:rPr kumimoji="0" lang="en-US" altLang="en-US" sz="1800" dirty="0">
                <a:solidFill>
                  <a:srgbClr val="7030A0"/>
                </a:solidFill>
                <a:latin typeface="Arial" panose="020B0604020202020204" pitchFamily="34" charset="0"/>
              </a:rPr>
              <a:t>- COMMISSIONERS express their concern that the IWC has failed to meet its obligations under the terms of the ICRW and,</a:t>
            </a:r>
          </a:p>
          <a:p>
            <a:pPr marL="457200" lvl="1" indent="0" eaLnBrk="0" fontAlgn="base" hangingPunct="0">
              <a:lnSpc>
                <a:spcPct val="100000"/>
              </a:lnSpc>
              <a:spcBef>
                <a:spcPct val="0"/>
              </a:spcBef>
              <a:spcAft>
                <a:spcPct val="0"/>
              </a:spcAft>
              <a:buNone/>
            </a:pPr>
            <a:r>
              <a:rPr kumimoji="0" lang="en-US" altLang="en-US" sz="1800" dirty="0">
                <a:solidFill>
                  <a:srgbClr val="7030A0"/>
                </a:solidFill>
                <a:latin typeface="Arial" panose="020B0604020202020204" pitchFamily="34" charset="0"/>
              </a:rPr>
              <a:t>- DECLARE our commitment to normalizing the functions of the IWC based on the terms of the ICRW and other relevant international law, respect for cultural diversity and traditions of coastal peoples and the fundamental principles of sustainable use of resources, and the need for science-based policy and rulemaking that are accepted as the world standard for the management of marine resources. </a:t>
            </a:r>
          </a:p>
          <a:p>
            <a:endParaRPr lang="en-GB" dirty="0">
              <a:solidFill>
                <a:srgbClr val="7030A0"/>
              </a:solidFill>
            </a:endParaRP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11</a:t>
            </a:fld>
            <a:endParaRPr kumimoji="1" lang="ja-JP" altLang="en-US"/>
          </a:p>
        </p:txBody>
      </p:sp>
    </p:spTree>
    <p:extLst>
      <p:ext uri="{BB962C8B-B14F-4D97-AF65-F5344CB8AC3E}">
        <p14:creationId xmlns:p14="http://schemas.microsoft.com/office/powerpoint/2010/main" val="307506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327" y="643369"/>
            <a:ext cx="10515600" cy="4612121"/>
          </a:xfrm>
        </p:spPr>
        <p:txBody>
          <a:bodyPr>
            <a:normAutofit lnSpcReduction="10000"/>
          </a:bodyPr>
          <a:lstStyle/>
          <a:p>
            <a:r>
              <a:rPr lang="en-US" altLang="ja-JP" sz="1800" b="1" dirty="0">
                <a:solidFill>
                  <a:srgbClr val="4472C4">
                    <a:lumMod val="75000"/>
                  </a:srgbClr>
                </a:solidFill>
                <a:latin typeface="Calibri Light" panose="020F0302020204030204"/>
                <a:cs typeface="+mj-cs"/>
              </a:rPr>
              <a:t>Scientific </a:t>
            </a:r>
            <a:r>
              <a:rPr lang="en-US" altLang="ja-JP" sz="1800" b="1" dirty="0">
                <a:solidFill>
                  <a:srgbClr val="00B050"/>
                </a:solidFill>
                <a:latin typeface="Calibri Light" panose="020F0302020204030204"/>
                <a:cs typeface="+mj-cs"/>
              </a:rPr>
              <a:t>whaling-special permit whaling </a:t>
            </a:r>
            <a:r>
              <a:rPr lang="en-US" altLang="ja-JP" sz="1800" b="1" dirty="0">
                <a:solidFill>
                  <a:srgbClr val="4472C4">
                    <a:lumMod val="75000"/>
                  </a:srgbClr>
                </a:solidFill>
                <a:latin typeface="Calibri Light" panose="020F0302020204030204"/>
                <a:cs typeface="+mj-cs"/>
              </a:rPr>
              <a:t>(Japan until 2014 in the Antarctic JARPAII, Pacific JARPN II) </a:t>
            </a:r>
            <a:r>
              <a:rPr lang="en-US" altLang="ja-JP" sz="1800" b="1" dirty="0">
                <a:solidFill>
                  <a:srgbClr val="70AD47">
                    <a:lumMod val="75000"/>
                  </a:srgbClr>
                </a:solidFill>
                <a:latin typeface="Calibri Light" panose="020F0302020204030204"/>
                <a:cs typeface="+mj-cs"/>
              </a:rPr>
              <a:t>and Iceland-according to the IWC data last special permit whaling in 2007;( total number of catches 1985-2</a:t>
            </a:r>
            <a:r>
              <a:rPr lang="ja-JP" altLang="en-US" sz="1800" b="1" dirty="0">
                <a:solidFill>
                  <a:srgbClr val="70AD47">
                    <a:lumMod val="75000"/>
                  </a:srgbClr>
                </a:solidFill>
                <a:latin typeface="Calibri Light" panose="020F0302020204030204"/>
                <a:cs typeface="+mj-cs"/>
              </a:rPr>
              <a:t>０</a:t>
            </a:r>
            <a:r>
              <a:rPr lang="en-US" altLang="ja-JP" sz="1800" b="1" dirty="0">
                <a:solidFill>
                  <a:srgbClr val="70AD47">
                    <a:lumMod val="75000"/>
                  </a:srgbClr>
                </a:solidFill>
                <a:latin typeface="Calibri Light" panose="020F0302020204030204"/>
                <a:cs typeface="+mj-cs"/>
              </a:rPr>
              <a:t>12 (15,563) </a:t>
            </a:r>
            <a:br>
              <a:rPr lang="en-US" altLang="ja-JP" sz="1800" b="1" dirty="0">
                <a:solidFill>
                  <a:srgbClr val="70AD47">
                    <a:lumMod val="75000"/>
                  </a:srgbClr>
                </a:solidFill>
                <a:latin typeface="Calibri Light" panose="020F0302020204030204"/>
                <a:cs typeface="+mj-cs"/>
              </a:rPr>
            </a:br>
            <a:r>
              <a:rPr lang="en-US" altLang="ja-JP" sz="1800" b="1" dirty="0">
                <a:solidFill>
                  <a:srgbClr val="70AD47">
                    <a:lumMod val="75000"/>
                  </a:srgbClr>
                </a:solidFill>
                <a:latin typeface="Calibri Light" panose="020F0302020204030204"/>
                <a:cs typeface="+mj-cs"/>
              </a:rPr>
              <a:t> </a:t>
            </a:r>
            <a:br>
              <a:rPr lang="en-US" altLang="ja-JP" sz="1800" b="1" dirty="0">
                <a:solidFill>
                  <a:srgbClr val="70AD47">
                    <a:lumMod val="75000"/>
                  </a:srgbClr>
                </a:solidFill>
                <a:latin typeface="Calibri Light" panose="020F0302020204030204"/>
                <a:cs typeface="+mj-cs"/>
              </a:rPr>
            </a:br>
            <a:r>
              <a:rPr lang="en-US" altLang="ja-JP" sz="1800" b="1" dirty="0">
                <a:solidFill>
                  <a:srgbClr val="70AD47">
                    <a:lumMod val="75000"/>
                  </a:srgbClr>
                </a:solidFill>
                <a:latin typeface="Calibri Light" panose="020F0302020204030204"/>
                <a:cs typeface="+mj-cs"/>
              </a:rPr>
              <a:t>The Scientific whaling of Japan was a subject of the 2014 International Court of Justice case  </a:t>
            </a:r>
            <a:r>
              <a:rPr lang="en-GB" sz="1800" i="1" dirty="0">
                <a:solidFill>
                  <a:srgbClr val="FF0000"/>
                </a:solidFill>
              </a:rPr>
              <a:t>Whaling in the Antarctic </a:t>
            </a:r>
            <a:r>
              <a:rPr lang="en-GB" sz="1800" dirty="0">
                <a:solidFill>
                  <a:srgbClr val="FF0000"/>
                </a:solidFill>
              </a:rPr>
              <a:t> </a:t>
            </a:r>
            <a:r>
              <a:rPr lang="nn-NO" sz="1800" i="1" dirty="0">
                <a:solidFill>
                  <a:srgbClr val="00B050"/>
                </a:solidFill>
              </a:rPr>
              <a:t>Australia v. Japan: New Zealand intervening). </a:t>
            </a:r>
          </a:p>
          <a:p>
            <a:r>
              <a:rPr lang="en-GB" sz="1800" dirty="0">
                <a:solidFill>
                  <a:srgbClr val="0070C0"/>
                </a:solidFill>
              </a:rPr>
              <a:t>On 31 March 2014, </a:t>
            </a:r>
            <a:r>
              <a:rPr lang="en-GB" sz="1800" dirty="0">
                <a:solidFill>
                  <a:srgbClr val="C00000"/>
                </a:solidFill>
              </a:rPr>
              <a:t>the International Court of Justice declared that Japan must halt its current whaling program in the Southern Ocean.  The decision will not impact on Japan’s  whale hunt in the northern Pacific; and it will not PROHIBIT Japan from all whaling in the future, (if it is conducted in accordance with the 1946 International Convention for the Regulation of Whaling (ICRW); It will not affect commercial whaling of Norway and Iceland.</a:t>
            </a:r>
          </a:p>
          <a:p>
            <a:r>
              <a:rPr lang="en-GB" sz="1800" dirty="0">
                <a:solidFill>
                  <a:srgbClr val="C00000"/>
                </a:solidFill>
              </a:rPr>
              <a:t>According to the Judgment Japan violated three provisions of the ICRW by conducting large-scale whaling under the second phase of the Japanese Whale Research Program under Special Permit in the Antarctic (JARPA II):  </a:t>
            </a:r>
          </a:p>
          <a:p>
            <a:pPr lvl="1"/>
            <a:r>
              <a:rPr lang="en-GB" sz="1800" dirty="0">
                <a:solidFill>
                  <a:srgbClr val="C00000"/>
                </a:solidFill>
              </a:rPr>
              <a:t> the moratorium on all commercial whaling;</a:t>
            </a:r>
          </a:p>
          <a:p>
            <a:r>
              <a:rPr lang="en-GB" sz="1800" dirty="0">
                <a:solidFill>
                  <a:srgbClr val="C00000"/>
                </a:solidFill>
              </a:rPr>
              <a:t>-       the moratorium on use of factory ships to process whales; and</a:t>
            </a:r>
          </a:p>
          <a:p>
            <a:r>
              <a:rPr lang="en-GB" sz="1800" dirty="0">
                <a:solidFill>
                  <a:srgbClr val="C00000"/>
                </a:solidFill>
              </a:rPr>
              <a:t>-       the prohibition on whaling in the Southern Ocean Sanctuary; and </a:t>
            </a:r>
          </a:p>
          <a:p>
            <a:r>
              <a:rPr lang="en-GB" sz="1800" dirty="0">
                <a:solidFill>
                  <a:srgbClr val="C00000"/>
                </a:solidFill>
              </a:rPr>
              <a:t>-       the whaling was ‘not for the scientific purposes’. </a:t>
            </a:r>
          </a:p>
          <a:p>
            <a:endParaRPr lang="en-GB" sz="1600" dirty="0">
              <a:solidFill>
                <a:srgbClr val="C00000"/>
              </a:solidFill>
            </a:endParaRPr>
          </a:p>
          <a:p>
            <a:endParaRPr lang="en-GB" sz="1600" dirty="0">
              <a:solidFill>
                <a:srgbClr val="C0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12</a:t>
            </a:fld>
            <a:endParaRPr kumimoji="1" lang="ja-JP" altLang="en-US"/>
          </a:p>
        </p:txBody>
      </p:sp>
    </p:spTree>
    <p:extLst>
      <p:ext uri="{BB962C8B-B14F-4D97-AF65-F5344CB8AC3E}">
        <p14:creationId xmlns:p14="http://schemas.microsoft.com/office/powerpoint/2010/main" val="4272693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12462"/>
            <a:ext cx="10515600" cy="4351338"/>
          </a:xfrm>
        </p:spPr>
        <p:txBody>
          <a:bodyPr>
            <a:normAutofit fontScale="70000" lnSpcReduction="20000"/>
          </a:bodyPr>
          <a:lstStyle/>
          <a:p>
            <a:r>
              <a:rPr lang="en-GB" sz="2000" dirty="0"/>
              <a:t>As a result of the Judgment</a:t>
            </a:r>
          </a:p>
          <a:p>
            <a:r>
              <a:rPr lang="en-GB" sz="2000" dirty="0"/>
              <a:t> </a:t>
            </a:r>
            <a:r>
              <a:rPr lang="en-GB" sz="2000" dirty="0">
                <a:solidFill>
                  <a:srgbClr val="C00000"/>
                </a:solidFill>
              </a:rPr>
              <a:t>Japan have revoked any extant authorization, permit or license to kill, take or treat whales in relation to JARPA II and refrain from granting any further permits in pursuance of JARPA II. The Court observed that ‘[i]t is to be expected that Japan will take account of the reasoning and conclusions contained in this Judgment as it evaluates the possibility of granting any future permits under Article VIII, paragraph 1, of the Convention’.</a:t>
            </a:r>
          </a:p>
          <a:p>
            <a:r>
              <a:rPr lang="en-GB" sz="2000" dirty="0">
                <a:solidFill>
                  <a:srgbClr val="C00000"/>
                </a:solidFill>
              </a:rPr>
              <a:t>The Court has not defined what is science but rather whether Japan’s  hunting was ‘for the purpose of scientific whaling’ (it was not); and in order to achieve it applied an objective standard of the review.   It also ruled that ART. VIII (scientific whaling) , although an exception from the ICRW must be interpreter as its integral part. </a:t>
            </a:r>
          </a:p>
          <a:p>
            <a:r>
              <a:rPr lang="en-GB" sz="2000" b="1" dirty="0">
                <a:solidFill>
                  <a:srgbClr val="FF0000"/>
                </a:solidFill>
              </a:rPr>
              <a:t>Post Script</a:t>
            </a:r>
          </a:p>
          <a:p>
            <a:r>
              <a:rPr lang="en-GB" sz="2000" b="1" dirty="0">
                <a:solidFill>
                  <a:srgbClr val="FF0000"/>
                </a:solidFill>
              </a:rPr>
              <a:t>(i) In October 2015, Japan has amended its  declaration for compulsory jurisdiction of the Court to exclude:</a:t>
            </a:r>
            <a:br>
              <a:rPr lang="en-GB" sz="2000" b="1" dirty="0">
                <a:solidFill>
                  <a:srgbClr val="FF0000"/>
                </a:solidFill>
              </a:rPr>
            </a:br>
            <a:br>
              <a:rPr lang="en-GB" sz="2000" dirty="0">
                <a:solidFill>
                  <a:srgbClr val="C00000"/>
                </a:solidFill>
              </a:rPr>
            </a:br>
            <a:r>
              <a:rPr lang="en-GB" sz="2000" dirty="0">
                <a:solidFill>
                  <a:srgbClr val="C00000"/>
                </a:solidFill>
              </a:rPr>
              <a:t>(1) any dispute which the parties thereto have agreed or shall agree to refer for final and binding decision to arbitration or judicial settlement;</a:t>
            </a:r>
            <a:br>
              <a:rPr lang="en-GB" sz="2000" dirty="0">
                <a:solidFill>
                  <a:srgbClr val="C00000"/>
                </a:solidFill>
              </a:rPr>
            </a:br>
            <a:br>
              <a:rPr lang="en-GB" sz="2000" dirty="0">
                <a:solidFill>
                  <a:srgbClr val="C00000"/>
                </a:solidFill>
              </a:rPr>
            </a:br>
            <a:r>
              <a:rPr lang="en-GB" sz="2000" dirty="0">
                <a:solidFill>
                  <a:srgbClr val="C00000"/>
                </a:solidFill>
              </a:rPr>
              <a:t>(2) any dispute in respect of which any other party to the dispute has accepted the compulsory jurisdiction of the International Court of Justice only in relation to or for the purpose of the dispute; or where the acceptance of the Court's compulsory jurisdiction on behalf of any other party to the dispute was deposited or notified less than twelve months prior to the filing of the application bringing the dispute before the Court;</a:t>
            </a:r>
            <a:br>
              <a:rPr lang="en-GB" sz="2000" dirty="0">
                <a:solidFill>
                  <a:srgbClr val="C00000"/>
                </a:solidFill>
              </a:rPr>
            </a:br>
            <a:br>
              <a:rPr lang="en-GB" sz="2000" dirty="0">
                <a:solidFill>
                  <a:srgbClr val="C00000"/>
                </a:solidFill>
              </a:rPr>
            </a:br>
            <a:r>
              <a:rPr lang="en-GB" sz="2000" dirty="0">
                <a:solidFill>
                  <a:srgbClr val="C00000"/>
                </a:solidFill>
              </a:rPr>
              <a:t>(3) </a:t>
            </a:r>
            <a:r>
              <a:rPr lang="en-GB" sz="2000" b="1" dirty="0">
                <a:solidFill>
                  <a:srgbClr val="C00000"/>
                </a:solidFill>
              </a:rPr>
              <a:t>any dispute arising out of, concerning, or relating to research on, or conservation, management or exploitation of, living resources of the sea;</a:t>
            </a:r>
          </a:p>
          <a:p>
            <a:pPr marL="0" indent="0">
              <a:buNone/>
            </a:pPr>
            <a:br>
              <a:rPr lang="en-GB" sz="2000" b="1" dirty="0">
                <a:solidFill>
                  <a:srgbClr val="C00000"/>
                </a:solidFill>
              </a:rPr>
            </a:br>
            <a:br>
              <a:rPr lang="en-GB" sz="2000" b="1" dirty="0">
                <a:solidFill>
                  <a:srgbClr val="C00000"/>
                </a:solidFill>
              </a:rPr>
            </a:br>
            <a:endParaRPr lang="en-GB" sz="2000" b="1" dirty="0">
              <a:solidFill>
                <a:srgbClr val="C00000"/>
              </a:solidFill>
            </a:endParaRPr>
          </a:p>
          <a:p>
            <a:endParaRPr lang="en-GB" sz="2000" dirty="0">
              <a:solidFill>
                <a:srgbClr val="C0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13</a:t>
            </a:fld>
            <a:endParaRPr kumimoji="1" lang="ja-JP" altLang="en-US"/>
          </a:p>
        </p:txBody>
      </p:sp>
    </p:spTree>
    <p:extLst>
      <p:ext uri="{BB962C8B-B14F-4D97-AF65-F5344CB8AC3E}">
        <p14:creationId xmlns:p14="http://schemas.microsoft.com/office/powerpoint/2010/main" val="173721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0" y="267854"/>
            <a:ext cx="10337800" cy="6160655"/>
          </a:xfrm>
        </p:spPr>
        <p:txBody>
          <a:bodyPr>
            <a:normAutofit/>
          </a:bodyPr>
          <a:lstStyle/>
          <a:p>
            <a:pPr marL="0" indent="0">
              <a:buNone/>
            </a:pPr>
            <a:r>
              <a:rPr lang="en-GB" sz="2000" dirty="0">
                <a:solidFill>
                  <a:srgbClr val="FF0000"/>
                </a:solidFill>
              </a:rPr>
              <a:t>The biennial meeting of the IWC in 2018  passed in Brazil ‘</a:t>
            </a:r>
            <a:r>
              <a:rPr lang="en-GB" sz="2000" b="1" dirty="0">
                <a:solidFill>
                  <a:srgbClr val="FF0000"/>
                </a:solidFill>
              </a:rPr>
              <a:t>Florianopolis Declaration’ </a:t>
            </a:r>
            <a:r>
              <a:rPr lang="en-GB" sz="2000" dirty="0">
                <a:solidFill>
                  <a:srgbClr val="FF0000"/>
                </a:solidFill>
              </a:rPr>
              <a:t>which sees whaling as no longer being a necessary economic activity.</a:t>
            </a:r>
          </a:p>
          <a:p>
            <a:pPr marL="0" indent="0">
              <a:buNone/>
            </a:pPr>
            <a:r>
              <a:rPr lang="en-GB" sz="2000" dirty="0">
                <a:solidFill>
                  <a:srgbClr val="FF0000"/>
                </a:solidFill>
              </a:rPr>
              <a:t>This Declaration was supported by 40 countries, with 27 pro-whaling states voting against</a:t>
            </a:r>
            <a:r>
              <a:rPr lang="en-GB" sz="2000" dirty="0"/>
              <a:t>. </a:t>
            </a:r>
            <a:r>
              <a:rPr lang="en-GB" sz="2000" dirty="0">
                <a:solidFill>
                  <a:srgbClr val="FF0000"/>
                </a:solidFill>
              </a:rPr>
              <a:t> These pro-whaling States have relied on the proposal put forward by Japan which envisages a ‘co-existence’ between </a:t>
            </a:r>
            <a:r>
              <a:rPr lang="en-GB" sz="2000" dirty="0">
                <a:solidFill>
                  <a:srgbClr val="7030A0"/>
                </a:solidFill>
              </a:rPr>
              <a:t>conservation and commercial whaling</a:t>
            </a:r>
            <a:r>
              <a:rPr lang="en-GB" sz="2000" dirty="0">
                <a:solidFill>
                  <a:srgbClr val="FF0000"/>
                </a:solidFill>
              </a:rPr>
              <a:t>.</a:t>
            </a:r>
          </a:p>
          <a:p>
            <a:pPr marL="0" indent="0">
              <a:buNone/>
            </a:pPr>
            <a:r>
              <a:rPr lang="en-GB" sz="2000" dirty="0"/>
              <a:t>Antigua and Barbuda Commissioner </a:t>
            </a:r>
            <a:r>
              <a:rPr lang="en-GB" sz="2000" dirty="0" err="1"/>
              <a:t>Deven</a:t>
            </a:r>
            <a:r>
              <a:rPr lang="en-GB" sz="2000" dirty="0"/>
              <a:t> Joseph dismissed the host country's </a:t>
            </a:r>
            <a:r>
              <a:rPr lang="en-GB" sz="2000" dirty="0">
                <a:solidFill>
                  <a:srgbClr val="7030A0"/>
                </a:solidFill>
              </a:rPr>
              <a:t>resolution as ‘a non-binding, irresponsible, abnormal, inconsistent, deceptive and downright wrong resolution</a:t>
            </a:r>
            <a:r>
              <a:rPr lang="en-GB" sz="2000" dirty="0"/>
              <a:t>’.</a:t>
            </a:r>
          </a:p>
          <a:p>
            <a:pPr marL="0" indent="0">
              <a:buNone/>
            </a:pPr>
            <a:r>
              <a:rPr lang="en-GB" sz="2000" dirty="0">
                <a:solidFill>
                  <a:srgbClr val="FF0000"/>
                </a:solidFill>
              </a:rPr>
              <a:t>The IWC  began debating Japan's counter-proposal for the organization. Entitled ‘The Way Forward’, which  envisages a twin-track future of conservation and commercial whaling which would be managed by a new </a:t>
            </a:r>
            <a:r>
              <a:rPr lang="en-GB" sz="2000" dirty="0">
                <a:solidFill>
                  <a:srgbClr val="00B050"/>
                </a:solidFill>
              </a:rPr>
              <a:t>‘Sustainable Whaling Committee’.</a:t>
            </a:r>
          </a:p>
          <a:p>
            <a:pPr marL="0" indent="0">
              <a:buNone/>
            </a:pPr>
            <a:r>
              <a:rPr lang="en-GB" sz="2000" dirty="0">
                <a:solidFill>
                  <a:srgbClr val="FF0000"/>
                </a:solidFill>
              </a:rPr>
              <a:t>‘Science is clear: there are certain species of whales whose population is healthy enough to be harvested sustainably’,  according to the Japanese proposal acting commissioner Hideki </a:t>
            </a:r>
            <a:r>
              <a:rPr lang="en-GB" sz="2000" dirty="0" err="1">
                <a:solidFill>
                  <a:srgbClr val="FF0000"/>
                </a:solidFill>
              </a:rPr>
              <a:t>Moronuki</a:t>
            </a:r>
            <a:r>
              <a:rPr lang="en-GB" sz="2000" dirty="0">
                <a:solidFill>
                  <a:srgbClr val="FF0000"/>
                </a:solidFill>
              </a:rPr>
              <a:t>. </a:t>
            </a:r>
          </a:p>
          <a:p>
            <a:pPr marL="0" indent="0">
              <a:buNone/>
            </a:pPr>
            <a:r>
              <a:rPr lang="en-GB" sz="2000" dirty="0">
                <a:solidFill>
                  <a:schemeClr val="accent2">
                    <a:lumMod val="75000"/>
                  </a:schemeClr>
                </a:solidFill>
              </a:rPr>
              <a:t>Norway and Iceland  are key supporters of Japan's bid to resume commercial whalin</a:t>
            </a:r>
            <a:r>
              <a:rPr lang="en-GB" sz="2000" dirty="0"/>
              <a:t>g.</a:t>
            </a:r>
          </a:p>
          <a:p>
            <a:pPr marL="0" indent="0">
              <a:buNone/>
            </a:pPr>
            <a:r>
              <a:rPr lang="en-GB" sz="2000" dirty="0"/>
              <a:t>St Vincent and the Grenadines, the Caribbean country whose island of </a:t>
            </a:r>
            <a:r>
              <a:rPr lang="en-GB" sz="2000" dirty="0" err="1"/>
              <a:t>Bequia</a:t>
            </a:r>
            <a:r>
              <a:rPr lang="en-GB" sz="2000" dirty="0"/>
              <a:t> has a quota to take four whales a year under the aboriginal subsistence whaling agreement, backed Japan's proposal as ‘a step in the right direction’. It's commissioner Edwin </a:t>
            </a:r>
            <a:r>
              <a:rPr lang="en-GB" sz="2000" dirty="0" err="1"/>
              <a:t>Snagg</a:t>
            </a:r>
            <a:r>
              <a:rPr lang="en-GB" sz="2000" dirty="0"/>
              <a:t> said Japan had ‘opened the window" on change within the organization, but anti-whaling nations were "slamming the door’. </a:t>
            </a:r>
          </a:p>
          <a:p>
            <a:pPr marL="0" indent="0">
              <a:buNone/>
            </a:pPr>
            <a:r>
              <a:rPr lang="en-GB" sz="1600" dirty="0"/>
              <a:t>https://www.france24.com/en/20180913-iwc-passes-brazil-project-protect-whales-0</a:t>
            </a:r>
          </a:p>
          <a:p>
            <a:pPr marL="0" indent="0">
              <a:buNone/>
            </a:pP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14</a:t>
            </a:fld>
            <a:endParaRPr kumimoji="1" lang="ja-JP" altLang="en-US"/>
          </a:p>
        </p:txBody>
      </p:sp>
    </p:spTree>
    <p:extLst>
      <p:ext uri="{BB962C8B-B14F-4D97-AF65-F5344CB8AC3E}">
        <p14:creationId xmlns:p14="http://schemas.microsoft.com/office/powerpoint/2010/main" val="3732659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545" y="726498"/>
            <a:ext cx="10515600" cy="4351338"/>
          </a:xfrm>
        </p:spPr>
        <p:txBody>
          <a:bodyPr/>
          <a:lstStyle/>
          <a:p>
            <a:pPr marL="0" indent="0">
              <a:buNone/>
            </a:pPr>
            <a:endParaRPr lang="en-GB" sz="1800" dirty="0">
              <a:solidFill>
                <a:srgbClr val="FF0000"/>
              </a:solidFill>
              <a:hlinkClick r:id="rId2"/>
            </a:endParaRPr>
          </a:p>
          <a:p>
            <a:pPr marL="0" indent="0">
              <a:buNone/>
            </a:pPr>
            <a:r>
              <a:rPr lang="en-GB" sz="1800" dirty="0">
                <a:solidFill>
                  <a:srgbClr val="FF0000"/>
                </a:solidFill>
              </a:rPr>
              <a:t>After the Whaling Judgment and the Florianopolis Declaration, Japan had decided to withdraw from the ICRW. </a:t>
            </a:r>
          </a:p>
          <a:p>
            <a:pPr marL="0" indent="0">
              <a:buNone/>
            </a:pPr>
            <a:r>
              <a:rPr lang="en-GB" sz="1800" dirty="0">
                <a:solidFill>
                  <a:srgbClr val="FF0000"/>
                </a:solidFill>
              </a:rPr>
              <a:t>Japan was  facing international condemnation after confirming it has resumed commercial whaling for the first time in more than 30 years in July 2019. The government’s chief spokesman, </a:t>
            </a:r>
            <a:r>
              <a:rPr lang="en-GB" sz="1800" dirty="0" err="1">
                <a:solidFill>
                  <a:srgbClr val="FF0000"/>
                </a:solidFill>
              </a:rPr>
              <a:t>Yoshihide</a:t>
            </a:r>
            <a:r>
              <a:rPr lang="en-GB" sz="1800" dirty="0">
                <a:solidFill>
                  <a:srgbClr val="FF0000"/>
                </a:solidFill>
              </a:rPr>
              <a:t> </a:t>
            </a:r>
            <a:r>
              <a:rPr lang="en-GB" sz="1800" dirty="0" err="1">
                <a:solidFill>
                  <a:srgbClr val="FF0000"/>
                </a:solidFill>
              </a:rPr>
              <a:t>Suga</a:t>
            </a:r>
            <a:r>
              <a:rPr lang="en-GB" sz="1800" dirty="0">
                <a:solidFill>
                  <a:srgbClr val="FF0000"/>
                </a:solidFill>
              </a:rPr>
              <a:t>, has told reporters the country’s fleet would confine its hunts to Japanese territorial waters and exclusive economic zone, adding that its controversial annual expeditions to the Southern Ocean would end.</a:t>
            </a:r>
          </a:p>
          <a:p>
            <a:pPr marL="0" indent="0">
              <a:buNone/>
            </a:pPr>
            <a:r>
              <a:rPr lang="en-GB" sz="1800" dirty="0">
                <a:solidFill>
                  <a:srgbClr val="00B050"/>
                </a:solidFill>
              </a:rPr>
              <a:t>The country's Fisheries Agency said that it had set a cap for a total catch of 227 </a:t>
            </a:r>
            <a:r>
              <a:rPr lang="en-GB" sz="1800" b="1" dirty="0">
                <a:solidFill>
                  <a:srgbClr val="00B050"/>
                </a:solidFill>
              </a:rPr>
              <a:t>whales</a:t>
            </a:r>
            <a:r>
              <a:rPr lang="en-GB" sz="1800" dirty="0">
                <a:solidFill>
                  <a:srgbClr val="00B050"/>
                </a:solidFill>
              </a:rPr>
              <a:t> through the season until late December - 52 </a:t>
            </a:r>
            <a:r>
              <a:rPr lang="en-GB" sz="1800" dirty="0" err="1">
                <a:solidFill>
                  <a:srgbClr val="00B050"/>
                </a:solidFill>
              </a:rPr>
              <a:t>minke</a:t>
            </a:r>
            <a:r>
              <a:rPr lang="en-GB" sz="1800" dirty="0">
                <a:solidFill>
                  <a:srgbClr val="00B050"/>
                </a:solidFill>
              </a:rPr>
              <a:t>, 150 </a:t>
            </a:r>
            <a:r>
              <a:rPr lang="en-GB" sz="1800" dirty="0" err="1">
                <a:solidFill>
                  <a:srgbClr val="00B050"/>
                </a:solidFill>
              </a:rPr>
              <a:t>Bryde's</a:t>
            </a:r>
            <a:r>
              <a:rPr lang="en-GB" sz="1800" dirty="0">
                <a:solidFill>
                  <a:srgbClr val="00B050"/>
                </a:solidFill>
              </a:rPr>
              <a:t> and 25 </a:t>
            </a:r>
            <a:r>
              <a:rPr lang="en-GB" sz="1800" dirty="0" err="1">
                <a:solidFill>
                  <a:srgbClr val="00B050"/>
                </a:solidFill>
              </a:rPr>
              <a:t>sei</a:t>
            </a:r>
            <a:r>
              <a:rPr lang="en-GB" sz="1800" dirty="0">
                <a:solidFill>
                  <a:srgbClr val="00B050"/>
                </a:solidFill>
              </a:rPr>
              <a:t> </a:t>
            </a:r>
            <a:r>
              <a:rPr lang="en-GB" sz="1800" b="1" dirty="0">
                <a:solidFill>
                  <a:srgbClr val="00B050"/>
                </a:solidFill>
              </a:rPr>
              <a:t>whales</a:t>
            </a:r>
            <a:r>
              <a:rPr lang="en-GB" sz="1800" dirty="0">
                <a:solidFill>
                  <a:srgbClr val="00B050"/>
                </a:solidFill>
              </a:rPr>
              <a:t>.</a:t>
            </a: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15</a:t>
            </a:fld>
            <a:endParaRPr kumimoji="1" lang="ja-JP" altLang="en-US"/>
          </a:p>
        </p:txBody>
      </p:sp>
    </p:spTree>
    <p:extLst>
      <p:ext uri="{BB962C8B-B14F-4D97-AF65-F5344CB8AC3E}">
        <p14:creationId xmlns:p14="http://schemas.microsoft.com/office/powerpoint/2010/main" val="129938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873" y="495589"/>
            <a:ext cx="10515600" cy="4351338"/>
          </a:xfrm>
        </p:spPr>
        <p:txBody>
          <a:bodyPr>
            <a:normAutofit/>
          </a:bodyPr>
          <a:lstStyle/>
          <a:p>
            <a:r>
              <a:rPr lang="en-GB" sz="2000" dirty="0">
                <a:solidFill>
                  <a:srgbClr val="C00000"/>
                </a:solidFill>
              </a:rPr>
              <a:t>The government says has remained an observer to the global body. The government says its decision was made based on sound scientific reasoning and in the interest of "sustainable use of marine resources."</a:t>
            </a:r>
          </a:p>
          <a:p>
            <a:r>
              <a:rPr lang="en-GB" sz="2000" dirty="0">
                <a:solidFill>
                  <a:srgbClr val="C00000"/>
                </a:solidFill>
              </a:rPr>
              <a:t>‘By withdrawing, our nation's thinking in terms of cooperation with international marine resources management does not change’, </a:t>
            </a:r>
            <a:r>
              <a:rPr lang="en-GB" sz="2000" dirty="0" err="1">
                <a:solidFill>
                  <a:srgbClr val="C00000"/>
                </a:solidFill>
              </a:rPr>
              <a:t>Suga</a:t>
            </a:r>
            <a:r>
              <a:rPr lang="en-GB" sz="2000" dirty="0">
                <a:solidFill>
                  <a:srgbClr val="C00000"/>
                </a:solidFill>
              </a:rPr>
              <a:t> said. "We will participate in the IWC as an observer, and while maintaining ties to international organizations our nation will keep contributing to whale resources management based on scientific principles."</a:t>
            </a:r>
          </a:p>
          <a:p>
            <a:endParaRPr lang="en-GB" dirty="0">
              <a:solidFill>
                <a:srgbClr val="C0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16</a:t>
            </a:fld>
            <a:endParaRPr kumimoji="1" lang="ja-JP" altLang="en-US"/>
          </a:p>
        </p:txBody>
      </p:sp>
    </p:spTree>
    <p:extLst>
      <p:ext uri="{BB962C8B-B14F-4D97-AF65-F5344CB8AC3E}">
        <p14:creationId xmlns:p14="http://schemas.microsoft.com/office/powerpoint/2010/main" val="1437619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054" y="467880"/>
            <a:ext cx="10515600" cy="4351338"/>
          </a:xfrm>
        </p:spPr>
        <p:txBody>
          <a:bodyPr>
            <a:normAutofit/>
          </a:bodyPr>
          <a:lstStyle/>
          <a:p>
            <a:pPr marL="0" indent="0">
              <a:buNone/>
            </a:pPr>
            <a:r>
              <a:rPr lang="en-GB" sz="2000" dirty="0"/>
              <a:t>Withdrawal of Japan from the IWC highlighted the following approaches to whaling and commercial whaling:</a:t>
            </a:r>
          </a:p>
          <a:p>
            <a:pPr marL="457200" indent="-457200">
              <a:buAutoNum type="alphaLcParenBoth"/>
            </a:pPr>
            <a:r>
              <a:rPr lang="en-GB" sz="2000" dirty="0"/>
              <a:t>Rights of animals and preservationist approach; </a:t>
            </a:r>
            <a:r>
              <a:rPr lang="en-GB" sz="2000" dirty="0" err="1"/>
              <a:t>sometimnes</a:t>
            </a:r>
            <a:r>
              <a:rPr lang="en-GB" sz="2000" dirty="0"/>
              <a:t> so-called  ‘Cultural imperialism’  (‘“If you force others not to eat what you do not eat yourself, that’s cultural imperialism,” Hideki </a:t>
            </a:r>
            <a:r>
              <a:rPr lang="en-GB" sz="2000" dirty="0" err="1"/>
              <a:t>Moronuki</a:t>
            </a:r>
            <a:r>
              <a:rPr lang="en-GB" sz="2000" dirty="0"/>
              <a:t>, director for fisheries negotiations at Japan’s Fisheries Agency, told Al Jazeera  https://www.aljazeera.com/economy/2019/7/1/japan-resumes-commercial-whaling-but-its-days-could-be-numbered). </a:t>
            </a:r>
          </a:p>
          <a:p>
            <a:pPr marL="0" indent="0">
              <a:buNone/>
            </a:pPr>
            <a:r>
              <a:rPr lang="en-GB" sz="2000"/>
              <a:t>AND </a:t>
            </a:r>
            <a:endParaRPr lang="en-GB" sz="2000" dirty="0"/>
          </a:p>
          <a:p>
            <a:r>
              <a:rPr lang="en-GB" sz="2000" dirty="0"/>
              <a:t>(b) conservationist approach </a:t>
            </a:r>
            <a:r>
              <a:rPr lang="en-GB" sz="2000" dirty="0">
                <a:solidFill>
                  <a:srgbClr val="000000"/>
                </a:solidFill>
                <a:latin typeface="Roboto"/>
              </a:rPr>
              <a:t>However, ‘…</a:t>
            </a:r>
            <a:r>
              <a:rPr lang="en-GB" sz="2000" dirty="0">
                <a:solidFill>
                  <a:srgbClr val="000000"/>
                </a:solidFill>
                <a:latin typeface="Georgia" panose="02040502050405020303" pitchFamily="18" charset="0"/>
              </a:rPr>
              <a:t>Japan’s appetite for whale meat is falling.</a:t>
            </a:r>
          </a:p>
          <a:p>
            <a:pPr lvl="0"/>
            <a:r>
              <a:rPr lang="en-GB" sz="2000" dirty="0">
                <a:solidFill>
                  <a:srgbClr val="000000"/>
                </a:solidFill>
                <a:latin typeface="Georgia" panose="02040502050405020303" pitchFamily="18" charset="0"/>
              </a:rPr>
              <a:t>Back in the 1960s, Japan consumed 200,000 tonnes of it annually. Today, there is demand for only up to 5,000 tonnes, which works out to about 40 grams of whale meat per year for each citizen’. </a:t>
            </a:r>
            <a:r>
              <a:rPr lang="en-GB" sz="1000" dirty="0">
                <a:solidFill>
                  <a:srgbClr val="000000"/>
                </a:solidFill>
                <a:latin typeface="Roboto"/>
                <a:hlinkClick r:id="rId2"/>
              </a:rPr>
              <a:t>https://www.aljazeera.com/economy/2019/7/1/japan-resumes-commercial-whaling-but-its-days-could-be-numbered</a:t>
            </a:r>
            <a:r>
              <a:rPr lang="en-GB" sz="2000" dirty="0">
                <a:solidFill>
                  <a:srgbClr val="000000"/>
                </a:solidFill>
                <a:latin typeface="Roboto"/>
              </a:rPr>
              <a:t>). </a:t>
            </a:r>
          </a:p>
          <a:p>
            <a:endParaRPr lang="en-GB" sz="2000" dirty="0">
              <a:solidFill>
                <a:srgbClr val="000000"/>
              </a:solidFill>
              <a:latin typeface="Georgia" panose="02040502050405020303" pitchFamily="18" charset="0"/>
            </a:endParaRPr>
          </a:p>
          <a:p>
            <a:endParaRPr lang="en-GB" sz="2000" dirty="0">
              <a:solidFill>
                <a:srgbClr val="000000"/>
              </a:solidFill>
              <a:latin typeface="Roboto"/>
            </a:endParaRPr>
          </a:p>
          <a:p>
            <a:endParaRPr lang="en-GB" sz="2000" dirty="0">
              <a:solidFill>
                <a:srgbClr val="000000"/>
              </a:solidFill>
              <a:latin typeface="Roboto"/>
            </a:endParaRPr>
          </a:p>
          <a:p>
            <a:pPr marL="0" indent="0">
              <a:buNone/>
            </a:pPr>
            <a:endParaRPr lang="en-GB" sz="2000" dirty="0"/>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17</a:t>
            </a:fld>
            <a:endParaRPr kumimoji="1" lang="ja-JP" altLang="en-US"/>
          </a:p>
        </p:txBody>
      </p:sp>
    </p:spTree>
    <p:extLst>
      <p:ext uri="{BB962C8B-B14F-4D97-AF65-F5344CB8AC3E}">
        <p14:creationId xmlns:p14="http://schemas.microsoft.com/office/powerpoint/2010/main" val="1134427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757382"/>
            <a:ext cx="10882745" cy="5419581"/>
          </a:xfrm>
        </p:spPr>
        <p:txBody>
          <a:bodyPr>
            <a:normAutofit/>
          </a:bodyPr>
          <a:lstStyle/>
          <a:p>
            <a:r>
              <a:rPr lang="en-US" altLang="ja-JP" sz="1800" b="1" dirty="0">
                <a:solidFill>
                  <a:srgbClr val="70AD47">
                    <a:lumMod val="75000"/>
                  </a:srgbClr>
                </a:solidFill>
                <a:cs typeface="+mj-cs"/>
              </a:rPr>
              <a:t>Aboriginal (subsistence whaling): </a:t>
            </a:r>
            <a:r>
              <a:rPr lang="en-US" altLang="ja-JP" sz="1800" b="1" dirty="0">
                <a:solidFill>
                  <a:srgbClr val="0070C0"/>
                </a:solidFill>
                <a:cs typeface="+mj-cs"/>
              </a:rPr>
              <a:t>USA (on behalf Inupiat: bowhead whales and </a:t>
            </a:r>
            <a:r>
              <a:rPr lang="en-US" altLang="ja-JP" sz="1800" b="1" dirty="0" err="1">
                <a:solidFill>
                  <a:srgbClr val="0070C0"/>
                </a:solidFill>
                <a:cs typeface="+mj-cs"/>
              </a:rPr>
              <a:t>Makah:gray</a:t>
            </a:r>
            <a:r>
              <a:rPr lang="en-US" altLang="ja-JP" sz="1800" b="1" dirty="0">
                <a:solidFill>
                  <a:srgbClr val="0070C0"/>
                </a:solidFill>
                <a:cs typeface="+mj-cs"/>
              </a:rPr>
              <a:t> whales ); Russia (on behalf Chukchi: gray and bowhead whales); St. Vincent and the Grenadines (</a:t>
            </a:r>
            <a:r>
              <a:rPr lang="en-US" altLang="ja-JP" sz="1800" b="1" dirty="0" err="1">
                <a:solidFill>
                  <a:srgbClr val="0070C0"/>
                </a:solidFill>
                <a:cs typeface="+mj-cs"/>
              </a:rPr>
              <a:t>Bequia:humpback</a:t>
            </a:r>
            <a:r>
              <a:rPr lang="en-US" altLang="ja-JP" sz="1800" b="1" dirty="0">
                <a:solidFill>
                  <a:srgbClr val="0070C0"/>
                </a:solidFill>
                <a:cs typeface="+mj-cs"/>
              </a:rPr>
              <a:t> whales); Denmark (on behalf of Inuit in Greenland: fin, bowhead, humpback and </a:t>
            </a:r>
            <a:r>
              <a:rPr lang="en-US" altLang="ja-JP" sz="1800" b="1" dirty="0" err="1">
                <a:solidFill>
                  <a:srgbClr val="0070C0"/>
                </a:solidFill>
                <a:cs typeface="+mj-cs"/>
              </a:rPr>
              <a:t>minke</a:t>
            </a:r>
            <a:r>
              <a:rPr lang="en-US" altLang="ja-JP" sz="1800" b="1" dirty="0">
                <a:solidFill>
                  <a:srgbClr val="0070C0"/>
                </a:solidFill>
                <a:cs typeface="+mj-cs"/>
              </a:rPr>
              <a:t> whales</a:t>
            </a:r>
            <a:r>
              <a:rPr lang="en-US" altLang="ja-JP" sz="1800" b="1" dirty="0">
                <a:solidFill>
                  <a:srgbClr val="70AD47">
                    <a:lumMod val="75000"/>
                  </a:srgbClr>
                </a:solidFill>
                <a:cs typeface="+mj-cs"/>
              </a:rPr>
              <a:t>). Subsistence whaling also incudes beluga and narwhal which stocks are very gravely depleted in Western Greenland area du overhunting. Please note  that quotas for these whales for aboriginal whaling  are set nationally and by NAMCO.    </a:t>
            </a:r>
            <a:br>
              <a:rPr lang="en-US" altLang="ja-JP" sz="1800" b="1" dirty="0">
                <a:solidFill>
                  <a:srgbClr val="70AD47">
                    <a:lumMod val="75000"/>
                  </a:srgbClr>
                </a:solidFill>
                <a:cs typeface="+mj-cs"/>
              </a:rPr>
            </a:br>
            <a:r>
              <a:rPr lang="en-US" altLang="ja-JP" sz="1800" b="1" dirty="0">
                <a:solidFill>
                  <a:srgbClr val="70AD47">
                    <a:lumMod val="75000"/>
                  </a:srgbClr>
                </a:solidFill>
                <a:cs typeface="+mj-cs"/>
              </a:rPr>
              <a:t>Between 1985 and 2012 there were:  9393 catches of whales in aboriginal whaling. </a:t>
            </a:r>
          </a:p>
          <a:p>
            <a:r>
              <a:rPr lang="en-US" altLang="ja-JP" sz="1800" b="1" dirty="0">
                <a:solidFill>
                  <a:srgbClr val="70AD47">
                    <a:lumMod val="75000"/>
                  </a:srgbClr>
                </a:solidFill>
                <a:cs typeface="+mj-cs"/>
              </a:rPr>
              <a:t>It is the responsibility of national governments to provide the Commission with evidence of the cultural and </a:t>
            </a:r>
            <a:r>
              <a:rPr lang="en-US" altLang="ja-JP" sz="1800" b="1" dirty="0">
                <a:solidFill>
                  <a:srgbClr val="7030A0"/>
                </a:solidFill>
                <a:cs typeface="+mj-cs"/>
              </a:rPr>
              <a:t>subsistence needs </a:t>
            </a:r>
            <a:r>
              <a:rPr lang="en-US" altLang="ja-JP" sz="1800" b="1" dirty="0">
                <a:solidFill>
                  <a:srgbClr val="70AD47">
                    <a:lumMod val="75000"/>
                  </a:srgbClr>
                </a:solidFill>
                <a:cs typeface="+mj-cs"/>
              </a:rPr>
              <a:t>of their people. The Scientific Committee provides scientific advice on safe catch limits for such stocks. Based on the information on need and scientific advice, the Commission then sets catch limits, recently in five-year blocks.</a:t>
            </a:r>
          </a:p>
          <a:p>
            <a:r>
              <a:rPr lang="en-US" altLang="ja-JP" sz="1800" b="1" dirty="0">
                <a:solidFill>
                  <a:srgbClr val="0070C0"/>
                </a:solidFill>
                <a:cs typeface="+mj-cs"/>
              </a:rPr>
              <a:t>2018 meting of the IWC set the aboriginal quotas for the </a:t>
            </a:r>
            <a:r>
              <a:rPr lang="en-US" altLang="ja-JP" sz="1800" b="1" dirty="0">
                <a:solidFill>
                  <a:srgbClr val="FF0000"/>
                </a:solidFill>
                <a:cs typeface="+mj-cs"/>
              </a:rPr>
              <a:t>next 5 years </a:t>
            </a:r>
            <a:r>
              <a:rPr lang="en-US" altLang="ja-JP" sz="1800" b="1" dirty="0">
                <a:solidFill>
                  <a:srgbClr val="00B0F0"/>
                </a:solidFill>
                <a:cs typeface="+mj-cs"/>
              </a:rPr>
              <a:t>(2019-2023) </a:t>
            </a:r>
            <a:r>
              <a:rPr lang="en-US" altLang="ja-JP" sz="1800" b="1" dirty="0">
                <a:solidFill>
                  <a:srgbClr val="0070C0"/>
                </a:solidFill>
                <a:cs typeface="+mj-cs"/>
              </a:rPr>
              <a:t>– trend to raise aboriginal quotas in relation to some stocks: </a:t>
            </a:r>
            <a:endParaRPr lang="en-GB" sz="1800" dirty="0">
              <a:solidFill>
                <a:srgbClr val="000000"/>
              </a:solidFill>
            </a:endParaRPr>
          </a:p>
          <a:p>
            <a:r>
              <a:rPr lang="en-GB" sz="1800" dirty="0">
                <a:solidFill>
                  <a:srgbClr val="7030A0"/>
                </a:solidFill>
              </a:rPr>
              <a:t>Bow head whales</a:t>
            </a:r>
            <a:r>
              <a:rPr lang="en-GB" sz="1800" dirty="0">
                <a:solidFill>
                  <a:srgbClr val="000000"/>
                </a:solidFill>
              </a:rPr>
              <a:t>: </a:t>
            </a:r>
            <a:r>
              <a:rPr lang="en-GB" sz="1800" dirty="0">
                <a:solidFill>
                  <a:srgbClr val="C00000"/>
                </a:solidFill>
              </a:rPr>
              <a:t>2013- 2018 </a:t>
            </a:r>
            <a:r>
              <a:rPr lang="en-GB" sz="1800" dirty="0">
                <a:solidFill>
                  <a:srgbClr val="000000"/>
                </a:solidFill>
              </a:rPr>
              <a:t>– </a:t>
            </a:r>
            <a:r>
              <a:rPr lang="en-GB" sz="1800" dirty="0">
                <a:solidFill>
                  <a:srgbClr val="0070C0"/>
                </a:solidFill>
              </a:rPr>
              <a:t>336; </a:t>
            </a:r>
            <a:r>
              <a:rPr lang="en-GB" sz="1800" dirty="0">
                <a:solidFill>
                  <a:srgbClr val="C00000"/>
                </a:solidFill>
              </a:rPr>
              <a:t>2019- 2025</a:t>
            </a:r>
            <a:r>
              <a:rPr lang="en-GB" sz="1800" dirty="0">
                <a:solidFill>
                  <a:srgbClr val="000000"/>
                </a:solidFill>
              </a:rPr>
              <a:t>: </a:t>
            </a:r>
            <a:r>
              <a:rPr lang="en-GB" sz="1800" dirty="0">
                <a:solidFill>
                  <a:srgbClr val="0070C0"/>
                </a:solidFill>
              </a:rPr>
              <a:t>392.</a:t>
            </a:r>
            <a:r>
              <a:rPr lang="en-GB" sz="1800" dirty="0">
                <a:solidFill>
                  <a:srgbClr val="000000"/>
                </a:solidFill>
              </a:rPr>
              <a:t> </a:t>
            </a:r>
          </a:p>
          <a:p>
            <a:r>
              <a:rPr lang="en-GB" sz="1800" dirty="0" err="1">
                <a:solidFill>
                  <a:srgbClr val="0070C0"/>
                </a:solidFill>
              </a:rPr>
              <a:t>Gray</a:t>
            </a:r>
            <a:r>
              <a:rPr lang="en-GB" sz="1800" dirty="0">
                <a:solidFill>
                  <a:srgbClr val="0070C0"/>
                </a:solidFill>
              </a:rPr>
              <a:t> whales: </a:t>
            </a:r>
            <a:r>
              <a:rPr lang="en-GB" sz="1800" dirty="0">
                <a:solidFill>
                  <a:srgbClr val="C00000"/>
                </a:solidFill>
              </a:rPr>
              <a:t>2013- 2018-</a:t>
            </a:r>
            <a:r>
              <a:rPr lang="en-GB" sz="1800" dirty="0">
                <a:solidFill>
                  <a:srgbClr val="7030A0"/>
                </a:solidFill>
              </a:rPr>
              <a:t>744</a:t>
            </a:r>
            <a:r>
              <a:rPr lang="en-GB" sz="1800" dirty="0">
                <a:solidFill>
                  <a:srgbClr val="C00000"/>
                </a:solidFill>
              </a:rPr>
              <a:t>; </a:t>
            </a:r>
            <a:r>
              <a:rPr lang="en-GB" sz="1800" dirty="0">
                <a:solidFill>
                  <a:srgbClr val="0070C0"/>
                </a:solidFill>
              </a:rPr>
              <a:t> 2019- 2025: </a:t>
            </a:r>
            <a:r>
              <a:rPr lang="en-GB" sz="1800" dirty="0">
                <a:solidFill>
                  <a:srgbClr val="FF0000"/>
                </a:solidFill>
              </a:rPr>
              <a:t>980; </a:t>
            </a:r>
          </a:p>
          <a:p>
            <a:r>
              <a:rPr lang="nl-NL" sz="1800" dirty="0">
                <a:solidFill>
                  <a:srgbClr val="0070C0"/>
                </a:solidFill>
              </a:rPr>
              <a:t>minke whales:  2015-2018: 12; 2021- 2025-20 </a:t>
            </a:r>
          </a:p>
          <a:p>
            <a:endParaRPr lang="en-GB" sz="2000" dirty="0">
              <a:solidFill>
                <a:srgbClr val="FF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18</a:t>
            </a:fld>
            <a:endParaRPr kumimoji="1" lang="ja-JP" altLang="en-US"/>
          </a:p>
        </p:txBody>
      </p:sp>
    </p:spTree>
    <p:extLst>
      <p:ext uri="{BB962C8B-B14F-4D97-AF65-F5344CB8AC3E}">
        <p14:creationId xmlns:p14="http://schemas.microsoft.com/office/powerpoint/2010/main" val="2854776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308"/>
            <a:ext cx="10707255" cy="5153891"/>
          </a:xfrm>
        </p:spPr>
        <p:txBody>
          <a:bodyPr>
            <a:normAutofit fontScale="85000" lnSpcReduction="20000"/>
          </a:bodyPr>
          <a:lstStyle/>
          <a:p>
            <a:pPr marL="0" indent="0">
              <a:buNone/>
            </a:pPr>
            <a:r>
              <a:rPr lang="en-US" altLang="ja-JP" sz="1800" dirty="0">
                <a:solidFill>
                  <a:srgbClr val="7030A0"/>
                </a:solidFill>
              </a:rPr>
              <a:t>Theoretically  </a:t>
            </a:r>
          </a:p>
          <a:p>
            <a:pPr marL="0" indent="0">
              <a:buNone/>
            </a:pPr>
            <a:r>
              <a:rPr lang="en-US" altLang="ja-JP" sz="1800" dirty="0">
                <a:solidFill>
                  <a:srgbClr val="00B0F0"/>
                </a:solidFill>
              </a:rPr>
              <a:t>Indigenous or ‘aboriginal subsistence’ whaling is of a different nature to commercial whaling. It is thus not subject to the moratorium. This is reflected in the different objectives for the two types of whaling. For aboriginal subsistence whaling the objectives are to:</a:t>
            </a:r>
          </a:p>
          <a:p>
            <a:pPr marL="342900" indent="-342900">
              <a:buAutoNum type="alphaLcParenBoth"/>
            </a:pPr>
            <a:r>
              <a:rPr lang="en-US" altLang="ja-JP" sz="1800" dirty="0">
                <a:solidFill>
                  <a:srgbClr val="7030A0"/>
                </a:solidFill>
              </a:rPr>
              <a:t>ensure that risks of extinction are not seriously increased by whaling enable native people to hunt whales at levels appropriate to their cultural and nutritional requirements.   </a:t>
            </a:r>
            <a:r>
              <a:rPr lang="en-GB" altLang="ja-JP" sz="1800" dirty="0">
                <a:solidFill>
                  <a:srgbClr val="7030A0"/>
                </a:solidFill>
              </a:rPr>
              <a:t>To provide this advice, the Scientific Committee uses advanced computer modelling together with data collected on abundance and population structure to develop precautionary ways to assess sustainable levels for each hunt. Relevant government provides information about the nutritional and cultural importance of the hunt. </a:t>
            </a:r>
            <a:r>
              <a:rPr lang="en-GB" altLang="ja-JP" sz="1800">
                <a:solidFill>
                  <a:srgbClr val="7030A0"/>
                </a:solidFill>
              </a:rPr>
              <a:t>This information, combined with information on sustainability provided by the IWC Scientific Committee, provides the background for IWC decision making, ideally by consensus. </a:t>
            </a:r>
            <a:endParaRPr lang="en-US" altLang="ja-JP" sz="1800" dirty="0">
              <a:solidFill>
                <a:srgbClr val="7030A0"/>
              </a:solidFill>
            </a:endParaRPr>
          </a:p>
          <a:p>
            <a:pPr marL="0" indent="0">
              <a:buNone/>
            </a:pPr>
            <a:r>
              <a:rPr lang="en-US" altLang="ja-JP" sz="1800" dirty="0">
                <a:solidFill>
                  <a:srgbClr val="7030A0"/>
                </a:solidFill>
              </a:rPr>
              <a:t>(b) move populations towards and then maintain them at healthy levels.</a:t>
            </a:r>
            <a:r>
              <a:rPr lang="ja-JP" altLang="en-US" sz="1800" dirty="0">
                <a:solidFill>
                  <a:srgbClr val="7030A0"/>
                </a:solidFill>
              </a:rPr>
              <a:t>Ｔ</a:t>
            </a:r>
            <a:r>
              <a:rPr lang="en-GB" altLang="ja-JP" sz="1800" dirty="0">
                <a:solidFill>
                  <a:srgbClr val="7030A0"/>
                </a:solidFill>
              </a:rPr>
              <a:t>he catch limits are based on advice from the IWC’s Scientific Committee using a Strike Limit Algorithm to calculate safe catches limits.</a:t>
            </a:r>
            <a:endParaRPr lang="en-US" altLang="ja-JP" sz="1800" dirty="0">
              <a:solidFill>
                <a:srgbClr val="7030A0"/>
              </a:solidFill>
            </a:endParaRPr>
          </a:p>
          <a:p>
            <a:pPr marL="0" indent="0">
              <a:buNone/>
            </a:pPr>
            <a:r>
              <a:rPr lang="en-US" altLang="ja-JP" sz="1800" dirty="0">
                <a:solidFill>
                  <a:srgbClr val="7030A0"/>
                </a:solidFill>
              </a:rPr>
              <a:t>In 1979, the IWC Anthropology Panel adopted an unofficial definition of 'subsistence whaling' as comprising:</a:t>
            </a:r>
          </a:p>
          <a:p>
            <a:pPr marL="0" indent="0">
              <a:buNone/>
            </a:pPr>
            <a:r>
              <a:rPr lang="en-US" altLang="ja-JP" sz="1800" dirty="0">
                <a:solidFill>
                  <a:srgbClr val="7030A0"/>
                </a:solidFill>
              </a:rPr>
              <a:t>(1)	</a:t>
            </a:r>
            <a:r>
              <a:rPr lang="en-US" altLang="ja-JP" sz="1800" dirty="0">
                <a:solidFill>
                  <a:srgbClr val="C00000"/>
                </a:solidFill>
              </a:rPr>
              <a:t>the personal consumption </a:t>
            </a:r>
            <a:r>
              <a:rPr lang="en-US" altLang="ja-JP" sz="1800" dirty="0">
                <a:solidFill>
                  <a:srgbClr val="7030A0"/>
                </a:solidFill>
              </a:rPr>
              <a:t>of whale products for food fuel, shelter, clothing, tools, or transportation by participants in the whale harvest;</a:t>
            </a:r>
          </a:p>
          <a:p>
            <a:pPr marL="0" indent="0">
              <a:buNone/>
            </a:pPr>
            <a:r>
              <a:rPr lang="en-US" altLang="ja-JP" sz="1800" dirty="0">
                <a:solidFill>
                  <a:srgbClr val="7030A0"/>
                </a:solidFill>
              </a:rPr>
              <a:t>(2)	</a:t>
            </a:r>
            <a:r>
              <a:rPr lang="en-US" altLang="ja-JP" sz="1800" dirty="0">
                <a:solidFill>
                  <a:srgbClr val="C00000"/>
                </a:solidFill>
              </a:rPr>
              <a:t>the barter, trade, </a:t>
            </a:r>
            <a:r>
              <a:rPr lang="en-US" altLang="ja-JP" sz="1800" dirty="0">
                <a:solidFill>
                  <a:srgbClr val="7030A0"/>
                </a:solidFill>
              </a:rPr>
              <a:t>or sharing of whale products in their harvested  from with relatives of the participants in the harvest, with others in the local community or with persons in locations other than the local community with whom local residents share familial, social, cultural or economic ties. A generalized currency is involved in this barter and trade, but the predominant portion of the products from each whale is ordinarily directly consumed or </a:t>
            </a:r>
            <a:r>
              <a:rPr lang="en-US" altLang="ja-JP" sz="1800" dirty="0" err="1">
                <a:solidFill>
                  <a:srgbClr val="7030A0"/>
                </a:solidFill>
              </a:rPr>
              <a:t>utilised</a:t>
            </a:r>
            <a:r>
              <a:rPr lang="en-US" altLang="ja-JP" sz="1800" dirty="0">
                <a:solidFill>
                  <a:srgbClr val="7030A0"/>
                </a:solidFill>
              </a:rPr>
              <a:t> in their harvested form within the local community; and</a:t>
            </a:r>
          </a:p>
          <a:p>
            <a:pPr marL="0" indent="0">
              <a:buNone/>
            </a:pPr>
            <a:r>
              <a:rPr lang="en-US" altLang="ja-JP" sz="1800" dirty="0">
                <a:solidFill>
                  <a:srgbClr val="7030A0"/>
                </a:solidFill>
              </a:rPr>
              <a:t>(3)	</a:t>
            </a:r>
            <a:r>
              <a:rPr lang="en-US" altLang="ja-JP" sz="1800" b="1" dirty="0">
                <a:solidFill>
                  <a:srgbClr val="FF0000"/>
                </a:solidFill>
              </a:rPr>
              <a:t>the making and selling of handicraft articles from whale products, when the whale is harvested for the purposes (1) and (2) above. (subsistence whaling' was consequently subdivided into the following fields:</a:t>
            </a:r>
          </a:p>
          <a:p>
            <a:pPr marL="0" indent="0">
              <a:buNone/>
            </a:pPr>
            <a:r>
              <a:rPr lang="en-US" altLang="ja-JP" sz="1800" dirty="0">
                <a:solidFill>
                  <a:srgbClr val="7030A0"/>
                </a:solidFill>
              </a:rPr>
              <a:t>(</a:t>
            </a:r>
            <a:r>
              <a:rPr lang="en-US" altLang="ja-JP" sz="1800" dirty="0" err="1">
                <a:solidFill>
                  <a:srgbClr val="7030A0"/>
                </a:solidFill>
              </a:rPr>
              <a:t>i</a:t>
            </a:r>
            <a:r>
              <a:rPr lang="en-US" altLang="ja-JP" sz="1800" dirty="0">
                <a:solidFill>
                  <a:srgbClr val="7030A0"/>
                </a:solidFill>
              </a:rPr>
              <a:t>)	</a:t>
            </a:r>
            <a:r>
              <a:rPr lang="en-US" altLang="ja-JP" sz="1800" dirty="0">
                <a:solidFill>
                  <a:srgbClr val="FF0000"/>
                </a:solidFill>
              </a:rPr>
              <a:t>subsistence whaling;</a:t>
            </a:r>
          </a:p>
          <a:p>
            <a:pPr marL="400050" indent="-400050">
              <a:buAutoNum type="romanLcParenBoth" startAt="2"/>
            </a:pPr>
            <a:r>
              <a:rPr lang="en-US" altLang="ja-JP" sz="1800" dirty="0">
                <a:solidFill>
                  <a:srgbClr val="FF0000"/>
                </a:solidFill>
              </a:rPr>
              <a:t>nutritional whaling (cultural whaling</a:t>
            </a:r>
            <a:r>
              <a:rPr lang="en-US" altLang="ja-JP" sz="1800" dirty="0">
                <a:solidFill>
                  <a:srgbClr val="7030A0"/>
                </a:solidFill>
              </a:rPr>
              <a:t>).</a:t>
            </a:r>
          </a:p>
          <a:p>
            <a:pPr marL="0" indent="0">
              <a:buNone/>
            </a:pPr>
            <a:r>
              <a:rPr lang="en-US" altLang="ja-JP" sz="1800" dirty="0">
                <a:solidFill>
                  <a:srgbClr val="7030A0"/>
                </a:solidFill>
              </a:rPr>
              <a:t>There is  no clear division between subsistence; nutritional; an cultural </a:t>
            </a:r>
            <a:r>
              <a:rPr lang="en-US" altLang="ja-JP" sz="1800" dirty="0" err="1">
                <a:solidFill>
                  <a:srgbClr val="7030A0"/>
                </a:solidFill>
              </a:rPr>
              <a:t>whaing</a:t>
            </a:r>
            <a:r>
              <a:rPr lang="en-US" altLang="ja-JP" sz="1800" dirty="0">
                <a:solidFill>
                  <a:srgbClr val="7030A0"/>
                </a:solidFill>
              </a:rPr>
              <a:t>.  </a:t>
            </a:r>
          </a:p>
          <a:p>
            <a:pPr marL="0" indent="0">
              <a:buNone/>
            </a:pPr>
            <a:endParaRPr lang="en-US" altLang="ja-JP" sz="1800" dirty="0">
              <a:solidFill>
                <a:srgbClr val="7030A0"/>
              </a:solidFill>
            </a:endParaRPr>
          </a:p>
          <a:p>
            <a:pPr marL="0" indent="0">
              <a:buNone/>
            </a:pPr>
            <a:endParaRPr lang="en-US" altLang="ja-JP" sz="1800" dirty="0">
              <a:solidFill>
                <a:srgbClr val="7030A0"/>
              </a:solidFill>
            </a:endParaRPr>
          </a:p>
          <a:p>
            <a:pPr marL="0" indent="0">
              <a:buNone/>
            </a:pPr>
            <a:endParaRPr lang="en-US" altLang="ja-JP" sz="1400" dirty="0"/>
          </a:p>
          <a:p>
            <a:endParaRPr kumimoji="1" lang="ja-JP" altLang="en-US" sz="1800" dirty="0"/>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19</a:t>
            </a:fld>
            <a:endParaRPr kumimoji="1" lang="ja-JP" altLang="en-US"/>
          </a:p>
        </p:txBody>
      </p:sp>
    </p:spTree>
    <p:extLst>
      <p:ext uri="{BB962C8B-B14F-4D97-AF65-F5344CB8AC3E}">
        <p14:creationId xmlns:p14="http://schemas.microsoft.com/office/powerpoint/2010/main" val="55195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382" y="523298"/>
            <a:ext cx="10515600" cy="4351338"/>
          </a:xfrm>
        </p:spPr>
        <p:txBody>
          <a:bodyPr>
            <a:normAutofit fontScale="70000" lnSpcReduction="20000"/>
          </a:bodyPr>
          <a:lstStyle/>
          <a:p>
            <a:r>
              <a:rPr lang="en-GB" dirty="0"/>
              <a:t>There is no other object in international law which raises as many emotions and conflicting views as the whale.  </a:t>
            </a:r>
          </a:p>
          <a:p>
            <a:r>
              <a:rPr lang="en-GB" dirty="0"/>
              <a:t>(i) It is both </a:t>
            </a:r>
            <a:r>
              <a:rPr lang="en-GB" dirty="0">
                <a:solidFill>
                  <a:schemeClr val="accent1">
                    <a:lumMod val="50000"/>
                  </a:schemeClr>
                </a:solidFill>
              </a:rPr>
              <a:t>an object of love</a:t>
            </a:r>
          </a:p>
          <a:p>
            <a:r>
              <a:rPr lang="en-GB" dirty="0">
                <a:solidFill>
                  <a:schemeClr val="accent1">
                    <a:lumMod val="50000"/>
                  </a:schemeClr>
                </a:solidFill>
              </a:rPr>
              <a:t>  </a:t>
            </a:r>
            <a:r>
              <a:rPr lang="en-GB" dirty="0"/>
              <a:t>and </a:t>
            </a:r>
          </a:p>
          <a:p>
            <a:r>
              <a:rPr lang="en-GB" dirty="0"/>
              <a:t>(ii) </a:t>
            </a:r>
            <a:r>
              <a:rPr lang="en-GB" dirty="0">
                <a:solidFill>
                  <a:srgbClr val="00B050"/>
                </a:solidFill>
              </a:rPr>
              <a:t>a utilitarian object </a:t>
            </a:r>
            <a:r>
              <a:rPr lang="en-GB" dirty="0"/>
              <a:t>treated as any other animal </a:t>
            </a:r>
            <a:r>
              <a:rPr lang="en-GB" dirty="0">
                <a:solidFill>
                  <a:srgbClr val="00B050"/>
                </a:solidFill>
              </a:rPr>
              <a:t>to fulfil the needs of human beings</a:t>
            </a:r>
            <a:r>
              <a:rPr lang="en-GB" dirty="0"/>
              <a:t>;</a:t>
            </a:r>
          </a:p>
          <a:p>
            <a:r>
              <a:rPr lang="en-GB" dirty="0"/>
              <a:t>The international legal regulation of the whale also demonstrates these conflicting aims.  An overview of the provisions of the International Convention on the Regulation of Whaling (ICRW)  </a:t>
            </a:r>
          </a:p>
          <a:p>
            <a:r>
              <a:rPr lang="en-GB" dirty="0"/>
              <a:t>with its </a:t>
            </a:r>
          </a:p>
          <a:p>
            <a:r>
              <a:rPr lang="en-GB" dirty="0">
                <a:solidFill>
                  <a:schemeClr val="accent2"/>
                </a:solidFill>
              </a:rPr>
              <a:t>binary object and purpose</a:t>
            </a:r>
            <a:r>
              <a:rPr lang="en-GB" dirty="0"/>
              <a:t>: </a:t>
            </a:r>
          </a:p>
          <a:p>
            <a:r>
              <a:rPr lang="en-GB" dirty="0">
                <a:solidFill>
                  <a:srgbClr val="FF0000"/>
                </a:solidFill>
              </a:rPr>
              <a:t>(i) the conservation and management of whale stocks in order to, on the one hand, provide for the ‘orderly development of the whaling industry,’ and, on the other, </a:t>
            </a:r>
            <a:r>
              <a:rPr lang="en-GB" dirty="0">
                <a:solidFill>
                  <a:srgbClr val="00B050"/>
                </a:solidFill>
              </a:rPr>
              <a:t>recognition that whales are a ‘general trust,’ to be safeguarded for ‘future generations.’</a:t>
            </a:r>
          </a:p>
          <a:p>
            <a:r>
              <a:rPr lang="en-GB" dirty="0"/>
              <a:t>(ii) Therefore the whale is approached </a:t>
            </a:r>
            <a:r>
              <a:rPr lang="en-GB" dirty="0">
                <a:solidFill>
                  <a:srgbClr val="7030A0"/>
                </a:solidFill>
              </a:rPr>
              <a:t>as an object of consumption,</a:t>
            </a:r>
            <a:r>
              <a:rPr lang="en-GB" dirty="0"/>
              <a:t> </a:t>
            </a:r>
            <a:r>
              <a:rPr lang="en-GB" dirty="0">
                <a:solidFill>
                  <a:srgbClr val="00B0F0"/>
                </a:solidFill>
              </a:rPr>
              <a:t>the super animal</a:t>
            </a:r>
            <a:r>
              <a:rPr lang="en-GB" dirty="0"/>
              <a:t>, </a:t>
            </a:r>
            <a:r>
              <a:rPr lang="en-GB" dirty="0">
                <a:solidFill>
                  <a:schemeClr val="accent2">
                    <a:lumMod val="75000"/>
                  </a:schemeClr>
                </a:solidFill>
              </a:rPr>
              <a:t>the object of religious beliefs</a:t>
            </a:r>
            <a:r>
              <a:rPr lang="en-GB" dirty="0"/>
              <a:t>, and as </a:t>
            </a:r>
            <a:r>
              <a:rPr lang="en-GB" dirty="0">
                <a:solidFill>
                  <a:schemeClr val="accent5">
                    <a:lumMod val="75000"/>
                  </a:schemeClr>
                </a:solidFill>
              </a:rPr>
              <a:t>a totemic object</a:t>
            </a:r>
            <a:r>
              <a:rPr lang="en-GB" dirty="0"/>
              <a:t>.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2</a:t>
            </a:fld>
            <a:endParaRPr kumimoji="1" lang="ja-JP" altLang="en-US"/>
          </a:p>
        </p:txBody>
      </p:sp>
    </p:spTree>
    <p:extLst>
      <p:ext uri="{BB962C8B-B14F-4D97-AF65-F5344CB8AC3E}">
        <p14:creationId xmlns:p14="http://schemas.microsoft.com/office/powerpoint/2010/main" val="2158533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7" y="227734"/>
            <a:ext cx="10515600" cy="4351338"/>
          </a:xfrm>
        </p:spPr>
        <p:txBody>
          <a:bodyPr>
            <a:normAutofit/>
          </a:bodyPr>
          <a:lstStyle/>
          <a:p>
            <a:r>
              <a:rPr kumimoji="1" lang="en-US" altLang="ja-JP" sz="1800" dirty="0"/>
              <a:t>Aboriginal whaling is an issue also relating to cultural identity diversity:</a:t>
            </a:r>
          </a:p>
          <a:p>
            <a:r>
              <a:rPr lang="en-US" altLang="ja-JP" sz="1800" dirty="0"/>
              <a:t>(within the UNESCO, in 2001 the Universal Declaration on Cultural Diversity, and in 2005 the Convention on the Protection and Promotion of the Diversity of Cultural Expressions 2005, were adopted). Aboriginal (subsistence) Whaling </a:t>
            </a:r>
            <a:r>
              <a:rPr kumimoji="1" lang="en-US" altLang="ja-JP" sz="1800" dirty="0"/>
              <a:t> has to viewed as well as in the framework of art. 27 of the ICCPR  and Human Rights Committee </a:t>
            </a:r>
            <a:r>
              <a:rPr kumimoji="1" lang="en-US" altLang="ja-JP" sz="1800" dirty="0">
                <a:solidFill>
                  <a:srgbClr val="00B050"/>
                </a:solidFill>
              </a:rPr>
              <a:t>jurisprudence and its General Comments (such </a:t>
            </a:r>
            <a:r>
              <a:rPr lang="en-US" altLang="ja-JP" sz="1800" dirty="0">
                <a:solidFill>
                  <a:srgbClr val="00B050"/>
                </a:solidFill>
              </a:rPr>
              <a:t>as  1994 the General Comment No. 23, which referred to the applicability of this Article to indigenous peoples.</a:t>
            </a:r>
          </a:p>
          <a:p>
            <a:r>
              <a:rPr lang="en-US" altLang="ja-JP" sz="1800" dirty="0">
                <a:solidFill>
                  <a:srgbClr val="00B050"/>
                </a:solidFill>
              </a:rPr>
              <a:t>With regard to exercise of the cultural rights protected under Article 27, the Committee observes that culture manifests itself in many forms, including a particular way of life.</a:t>
            </a:r>
          </a:p>
          <a:p>
            <a:r>
              <a:rPr lang="en-US" altLang="ja-JP" sz="1800" dirty="0">
                <a:solidFill>
                  <a:srgbClr val="00B050"/>
                </a:solidFill>
              </a:rPr>
              <a:t>In 1992 </a:t>
            </a:r>
            <a:r>
              <a:rPr lang="en-US" altLang="ja-JP" sz="1800" dirty="0" err="1">
                <a:solidFill>
                  <a:srgbClr val="002060"/>
                </a:solidFill>
              </a:rPr>
              <a:t>Länsmann</a:t>
            </a:r>
            <a:r>
              <a:rPr lang="en-US" altLang="ja-JP" sz="1800" dirty="0">
                <a:solidFill>
                  <a:srgbClr val="002060"/>
                </a:solidFill>
              </a:rPr>
              <a:t> case, </a:t>
            </a:r>
            <a:r>
              <a:rPr lang="en-US" altLang="ja-JP" sz="1800" dirty="0">
                <a:solidFill>
                  <a:srgbClr val="00B050"/>
                </a:solidFill>
              </a:rPr>
              <a:t>the HCR stated that modern practice adopted by indigenous peoples did not prevent them from invoking Article 27 of the ICCPR:</a:t>
            </a:r>
          </a:p>
          <a:p>
            <a:r>
              <a:rPr lang="en-US" altLang="ja-JP" sz="1800" dirty="0">
                <a:solidFill>
                  <a:srgbClr val="00B050"/>
                </a:solidFill>
              </a:rPr>
              <a:t>‘Article 27 does not only protect traditional means of livelihood on national minorities, as indicated in State Party’s submission. Therefore, that the authors may have adopted this method of reindeer herding over the years and practice it with the help of modern technology, does not prevent them from invoking of Article 27 of the Covenant’ </a:t>
            </a:r>
            <a:endParaRPr kumimoji="1" lang="en-US" altLang="ja-JP" sz="1800" dirty="0">
              <a:solidFill>
                <a:srgbClr val="00B05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20</a:t>
            </a:fld>
            <a:endParaRPr kumimoji="1" lang="ja-JP" altLang="en-US"/>
          </a:p>
        </p:txBody>
      </p:sp>
    </p:spTree>
    <p:extLst>
      <p:ext uri="{BB962C8B-B14F-4D97-AF65-F5344CB8AC3E}">
        <p14:creationId xmlns:p14="http://schemas.microsoft.com/office/powerpoint/2010/main" val="4067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55" y="609600"/>
            <a:ext cx="11085945" cy="5567363"/>
          </a:xfrm>
        </p:spPr>
        <p:txBody>
          <a:bodyPr>
            <a:normAutofit/>
          </a:bodyPr>
          <a:lstStyle/>
          <a:p>
            <a:pPr marL="0" indent="0">
              <a:buNone/>
            </a:pPr>
            <a:endParaRPr kumimoji="1" lang="en-US" altLang="ja-JP" sz="1800" b="1" dirty="0">
              <a:solidFill>
                <a:schemeClr val="accent6">
                  <a:lumMod val="60000"/>
                  <a:lumOff val="40000"/>
                </a:schemeClr>
              </a:solidFill>
            </a:endParaRPr>
          </a:p>
          <a:p>
            <a:pPr marL="0" indent="0">
              <a:buNone/>
            </a:pPr>
            <a:r>
              <a:rPr kumimoji="1" lang="en-US" altLang="ja-JP" sz="1800" b="1" dirty="0">
                <a:solidFill>
                  <a:schemeClr val="accent6">
                    <a:lumMod val="60000"/>
                    <a:lumOff val="40000"/>
                  </a:schemeClr>
                </a:solidFill>
              </a:rPr>
              <a:t>Aboriginal (subsistence) </a:t>
            </a:r>
            <a:r>
              <a:rPr kumimoji="1" lang="en-US" altLang="ja-JP" sz="1800" dirty="0">
                <a:solidFill>
                  <a:srgbClr val="C00000"/>
                </a:solidFill>
              </a:rPr>
              <a:t>whaling has a potential of becoming (or has already become)  a very contentious issue</a:t>
            </a:r>
            <a:r>
              <a:rPr kumimoji="1" lang="en-US" altLang="ja-JP" sz="1800" dirty="0"/>
              <a:t>: </a:t>
            </a:r>
          </a:p>
          <a:p>
            <a:pPr marL="514350" indent="-514350">
              <a:buAutoNum type="romanLcParenBoth"/>
            </a:pPr>
            <a:r>
              <a:rPr lang="en-US" altLang="ja-JP" sz="1800" dirty="0"/>
              <a:t>Demands to increase quotas;</a:t>
            </a:r>
          </a:p>
          <a:p>
            <a:pPr marL="514350" indent="-514350">
              <a:buAutoNum type="romanLcParenBoth"/>
            </a:pPr>
            <a:r>
              <a:rPr lang="en-US" altLang="ja-JP" sz="1800" dirty="0"/>
              <a:t>Commercialization of aboriginal whaling- no clear division line between commercial and aboriginal whaling (often trade in products is akin to commercial whaling);</a:t>
            </a:r>
          </a:p>
          <a:p>
            <a:pPr marL="514350" indent="-514350">
              <a:buAutoNum type="romanLcParenBoth"/>
            </a:pPr>
            <a:r>
              <a:rPr lang="en-US" altLang="ja-JP" sz="1800" dirty="0"/>
              <a:t>Resumption of whaling after many years by Indigenous peoples (Makah tribe issue in the US);</a:t>
            </a:r>
          </a:p>
          <a:p>
            <a:pPr marL="514350" indent="-514350">
              <a:buAutoNum type="romanLcParenBoth"/>
            </a:pPr>
            <a:r>
              <a:rPr lang="en-US" altLang="ja-JP" sz="1800" dirty="0"/>
              <a:t>The question of humane methods of killing;</a:t>
            </a:r>
          </a:p>
          <a:p>
            <a:pPr marL="514350" indent="-514350">
              <a:buAutoNum type="romanLcParenBoth"/>
            </a:pPr>
            <a:r>
              <a:rPr lang="en-US" altLang="ja-JP" sz="1800" dirty="0"/>
              <a:t>Aboriginal whaling of medium and small size whales (narwhal an beluga);</a:t>
            </a:r>
          </a:p>
          <a:p>
            <a:pPr marL="514350" indent="-514350">
              <a:buAutoNum type="romanLcParenBoth"/>
            </a:pPr>
            <a:r>
              <a:rPr lang="en-US" altLang="ja-JP" sz="1800" dirty="0"/>
              <a:t>Aboriginal whaling outside the IWC  (Canada, Indonesia );   </a:t>
            </a:r>
          </a:p>
          <a:p>
            <a:pPr marL="514350" indent="-514350">
              <a:buAutoNum type="romanLcParenBoth"/>
            </a:pPr>
            <a:r>
              <a:rPr lang="en-US" altLang="ja-JP" sz="1800" dirty="0"/>
              <a:t>In light of Aboriginal whaling there the need to reassess the Japanese small     </a:t>
            </a:r>
          </a:p>
          <a:p>
            <a:pPr marL="0" indent="0">
              <a:buNone/>
            </a:pPr>
            <a:r>
              <a:rPr lang="en-US" altLang="ja-JP" sz="1800" dirty="0"/>
              <a:t>c</a:t>
            </a:r>
            <a:r>
              <a:rPr kumimoji="1" lang="en-US" altLang="ja-JP" sz="1800" dirty="0"/>
              <a:t>oastal whaling.  </a:t>
            </a:r>
          </a:p>
        </p:txBody>
      </p:sp>
      <p:pic>
        <p:nvPicPr>
          <p:cNvPr id="4" name="Picture 3"/>
          <p:cNvPicPr>
            <a:picLocks noChangeAspect="1"/>
          </p:cNvPicPr>
          <p:nvPr/>
        </p:nvPicPr>
        <p:blipFill>
          <a:blip r:embed="rId2"/>
          <a:stretch>
            <a:fillRect/>
          </a:stretch>
        </p:blipFill>
        <p:spPr>
          <a:xfrm>
            <a:off x="10229850" y="2393229"/>
            <a:ext cx="1962150" cy="2333625"/>
          </a:xfrm>
          <a:prstGeom prst="rect">
            <a:avLst/>
          </a:prstGeom>
        </p:spPr>
      </p:pic>
      <p:sp>
        <p:nvSpPr>
          <p:cNvPr id="2" name="Slide Number Placeholder 1"/>
          <p:cNvSpPr>
            <a:spLocks noGrp="1"/>
          </p:cNvSpPr>
          <p:nvPr>
            <p:ph type="sldNum" sz="quarter" idx="12"/>
          </p:nvPr>
        </p:nvSpPr>
        <p:spPr/>
        <p:txBody>
          <a:bodyPr/>
          <a:lstStyle/>
          <a:p>
            <a:fld id="{09D3A465-A58B-4EC0-B271-990DE027981A}" type="slidenum">
              <a:rPr kumimoji="1" lang="ja-JP" altLang="en-US" smtClean="0"/>
              <a:t>21</a:t>
            </a:fld>
            <a:endParaRPr kumimoji="1" lang="ja-JP" altLang="en-US"/>
          </a:p>
        </p:txBody>
      </p:sp>
    </p:spTree>
    <p:extLst>
      <p:ext uri="{BB962C8B-B14F-4D97-AF65-F5344CB8AC3E}">
        <p14:creationId xmlns:p14="http://schemas.microsoft.com/office/powerpoint/2010/main" val="4020850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346" y="541770"/>
            <a:ext cx="10515600" cy="4351338"/>
          </a:xfrm>
        </p:spPr>
        <p:txBody>
          <a:bodyPr>
            <a:normAutofit/>
          </a:bodyPr>
          <a:lstStyle/>
          <a:p>
            <a:r>
              <a:rPr kumimoji="1" lang="en-US" altLang="ja-JP" sz="1800" dirty="0">
                <a:solidFill>
                  <a:srgbClr val="FF0000"/>
                </a:solidFill>
              </a:rPr>
              <a:t>There is also  aboriginal whaling outside the framework of the IWC, </a:t>
            </a:r>
          </a:p>
          <a:p>
            <a:r>
              <a:rPr kumimoji="1" lang="en-US" altLang="ja-JP" sz="1800" dirty="0">
                <a:solidFill>
                  <a:srgbClr val="FF0000"/>
                </a:solidFill>
              </a:rPr>
              <a:t>(i) </a:t>
            </a:r>
            <a:r>
              <a:rPr kumimoji="1" lang="en-US" altLang="ja-JP" sz="1800" dirty="0">
                <a:solidFill>
                  <a:srgbClr val="00B050"/>
                </a:solidFill>
              </a:rPr>
              <a:t>Canada (</a:t>
            </a:r>
            <a:r>
              <a:rPr lang="en-GB" sz="1800" dirty="0"/>
              <a:t>12 right whales were killed in Canadian waters in 2017 – the deadliest year on record for the species, but new measures introduced)</a:t>
            </a:r>
            <a:r>
              <a:rPr kumimoji="1" lang="en-US" altLang="ja-JP" sz="1800" dirty="0">
                <a:solidFill>
                  <a:srgbClr val="00B050"/>
                </a:solidFill>
              </a:rPr>
              <a:t>;</a:t>
            </a:r>
            <a:r>
              <a:rPr kumimoji="1" lang="en-US" altLang="ja-JP" sz="1800" dirty="0">
                <a:solidFill>
                  <a:srgbClr val="FF0000"/>
                </a:solidFill>
              </a:rPr>
              <a:t> </a:t>
            </a:r>
          </a:p>
          <a:p>
            <a:r>
              <a:rPr kumimoji="1" lang="en-US" altLang="ja-JP" sz="1800" dirty="0">
                <a:solidFill>
                  <a:srgbClr val="FF0000"/>
                </a:solidFill>
              </a:rPr>
              <a:t>(ii) </a:t>
            </a:r>
            <a:r>
              <a:rPr kumimoji="1" lang="en-US" altLang="ja-JP" sz="1800" dirty="0">
                <a:solidFill>
                  <a:srgbClr val="00B050"/>
                </a:solidFill>
              </a:rPr>
              <a:t>Indonesia (</a:t>
            </a:r>
            <a:r>
              <a:rPr kumimoji="1" lang="en-US" altLang="ja-JP" sz="1800" dirty="0" err="1">
                <a:solidFill>
                  <a:srgbClr val="00B050"/>
                </a:solidFill>
              </a:rPr>
              <a:t>Lamalera</a:t>
            </a:r>
            <a:r>
              <a:rPr kumimoji="1" lang="en-US" altLang="ja-JP" sz="1800" dirty="0">
                <a:solidFill>
                  <a:srgbClr val="00B050"/>
                </a:solidFill>
              </a:rPr>
              <a:t>) </a:t>
            </a:r>
            <a:r>
              <a:rPr kumimoji="1" lang="en-US" altLang="ja-JP" sz="1800" dirty="0">
                <a:solidFill>
                  <a:srgbClr val="FF0000"/>
                </a:solidFill>
              </a:rPr>
              <a:t>From 1960 to 2010, 900 whales were caught.   </a:t>
            </a:r>
          </a:p>
          <a:p>
            <a:r>
              <a:rPr lang="en-US" altLang="ja-JP" sz="1800" dirty="0">
                <a:solidFill>
                  <a:srgbClr val="FF0000"/>
                </a:solidFill>
              </a:rPr>
              <a:t>(iii) </a:t>
            </a:r>
            <a:r>
              <a:rPr lang="en-US" altLang="ja-JP" sz="1800" dirty="0">
                <a:solidFill>
                  <a:srgbClr val="00B050"/>
                </a:solidFill>
              </a:rPr>
              <a:t>pirate whaling </a:t>
            </a:r>
            <a:r>
              <a:rPr lang="en-US" altLang="ja-JP" sz="1800" dirty="0">
                <a:solidFill>
                  <a:srgbClr val="FF0000"/>
                </a:solidFill>
              </a:rPr>
              <a:t>(completely unregulated).  </a:t>
            </a:r>
            <a:r>
              <a:rPr lang="ja-JP" altLang="en-US" sz="1800" dirty="0">
                <a:solidFill>
                  <a:srgbClr val="FF0000"/>
                </a:solidFill>
              </a:rPr>
              <a:t>　</a:t>
            </a:r>
            <a:endParaRPr kumimoji="1" lang="ja-JP" altLang="en-US" sz="1800" dirty="0">
              <a:solidFill>
                <a:srgbClr val="FF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22</a:t>
            </a:fld>
            <a:endParaRPr kumimoji="1" lang="ja-JP" altLang="en-US"/>
          </a:p>
        </p:txBody>
      </p:sp>
    </p:spTree>
    <p:extLst>
      <p:ext uri="{BB962C8B-B14F-4D97-AF65-F5344CB8AC3E}">
        <p14:creationId xmlns:p14="http://schemas.microsoft.com/office/powerpoint/2010/main" val="3903320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375515"/>
            <a:ext cx="10515600" cy="4351338"/>
          </a:xfrm>
        </p:spPr>
        <p:txBody>
          <a:bodyPr>
            <a:normAutofit/>
          </a:bodyPr>
          <a:lstStyle/>
          <a:p>
            <a:r>
              <a:rPr lang="en-GB" sz="1800" dirty="0">
                <a:solidFill>
                  <a:srgbClr val="00B0F0"/>
                </a:solidFill>
              </a:rPr>
              <a:t>Animal Rights and Various Theories </a:t>
            </a:r>
          </a:p>
          <a:p>
            <a:r>
              <a:rPr lang="en-GB" sz="1800" b="1" dirty="0"/>
              <a:t>Animal rights</a:t>
            </a:r>
            <a:r>
              <a:rPr lang="en-GB" sz="1800" dirty="0"/>
              <a:t> is the idea in non-human </a:t>
            </a:r>
            <a:r>
              <a:rPr lang="en-GB" sz="1800" b="1" dirty="0"/>
              <a:t>animals</a:t>
            </a:r>
            <a:r>
              <a:rPr lang="en-GB" sz="1800" dirty="0"/>
              <a:t> are entitled to the possession of their own existence and that their most basic interests, (the need to avoid suffering) should be afforded the same consideration as human beings. Certain things are wrong as a matter of principle, that there are some things that it is morally wrong to do to animals.  All animals have rights? Only adult animals mammals have rights? </a:t>
            </a:r>
          </a:p>
          <a:p>
            <a:pPr marL="0" lvl="0" indent="0">
              <a:buNone/>
            </a:pPr>
            <a:r>
              <a:rPr lang="en-GB" sz="1800" dirty="0">
                <a:solidFill>
                  <a:srgbClr val="FF0000"/>
                </a:solidFill>
              </a:rPr>
              <a:t>Two main approaches:  ‘theories of animal welfare’ and ‘theories of </a:t>
            </a:r>
            <a:r>
              <a:rPr lang="en-GB" sz="1800" dirty="0" err="1">
                <a:solidFill>
                  <a:srgbClr val="FF0000"/>
                </a:solidFill>
              </a:rPr>
              <a:t>animlas</a:t>
            </a:r>
            <a:r>
              <a:rPr lang="en-GB" sz="1800" dirty="0">
                <a:solidFill>
                  <a:srgbClr val="FF0000"/>
                </a:solidFill>
              </a:rPr>
              <a:t> rights’ </a:t>
            </a:r>
          </a:p>
          <a:p>
            <a:pPr marL="0" indent="0">
              <a:buNone/>
            </a:pPr>
            <a:r>
              <a:rPr lang="en-GB" sz="1800" dirty="0">
                <a:solidFill>
                  <a:srgbClr val="FF0000"/>
                </a:solidFill>
              </a:rPr>
              <a:t>Human animals have rights and there is no morally relevant difference between human animals and adult mammals. </a:t>
            </a:r>
            <a:r>
              <a:rPr lang="en-GB" sz="1800" dirty="0"/>
              <a:t>Human beings and adult mammals have rights because they are both 'subjects-of-a-life'. Animals and intrinsic value. </a:t>
            </a:r>
          </a:p>
          <a:p>
            <a:pPr marL="0" indent="0">
              <a:buNone/>
            </a:pPr>
            <a:r>
              <a:rPr lang="en-GB" sz="1800" dirty="0">
                <a:solidFill>
                  <a:srgbClr val="FF0000"/>
                </a:solidFill>
              </a:rPr>
              <a:t>Various theories: Singer, </a:t>
            </a:r>
            <a:r>
              <a:rPr lang="en-GB" sz="1800" dirty="0" err="1">
                <a:solidFill>
                  <a:srgbClr val="FF0000"/>
                </a:solidFill>
              </a:rPr>
              <a:t>Cavallieri</a:t>
            </a:r>
            <a:r>
              <a:rPr lang="en-GB" sz="1800" dirty="0">
                <a:solidFill>
                  <a:srgbClr val="FF0000"/>
                </a:solidFill>
              </a:rPr>
              <a:t>, Regan,  </a:t>
            </a:r>
            <a:r>
              <a:rPr lang="en-GB" sz="1800" dirty="0" err="1">
                <a:solidFill>
                  <a:srgbClr val="FF0000"/>
                </a:solidFill>
              </a:rPr>
              <a:t>Kymlicka</a:t>
            </a:r>
            <a:r>
              <a:rPr lang="en-GB" sz="1800" dirty="0">
                <a:solidFill>
                  <a:srgbClr val="FF0000"/>
                </a:solidFill>
              </a:rPr>
              <a:t> </a:t>
            </a:r>
          </a:p>
          <a:p>
            <a:pPr marL="0" indent="0">
              <a:buNone/>
            </a:pPr>
            <a:r>
              <a:rPr lang="en-GB" sz="1800" dirty="0">
                <a:solidFill>
                  <a:srgbClr val="FF0000"/>
                </a:solidFill>
              </a:rPr>
              <a:t>Problem:  cultural diversity of indigenous and non –indigenous </a:t>
            </a:r>
            <a:r>
              <a:rPr lang="en-GB" sz="1800">
                <a:solidFill>
                  <a:srgbClr val="FF0000"/>
                </a:solidFill>
              </a:rPr>
              <a:t>peoples and animal rights.  </a:t>
            </a:r>
            <a:endParaRPr lang="en-GB" sz="1800" dirty="0">
              <a:solidFill>
                <a:srgbClr val="FF0000"/>
              </a:solidFill>
            </a:endParaRP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23</a:t>
            </a:fld>
            <a:endParaRPr kumimoji="1" lang="ja-JP" altLang="en-US"/>
          </a:p>
        </p:txBody>
      </p:sp>
    </p:spTree>
    <p:extLst>
      <p:ext uri="{BB962C8B-B14F-4D97-AF65-F5344CB8AC3E}">
        <p14:creationId xmlns:p14="http://schemas.microsoft.com/office/powerpoint/2010/main" val="808239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55" y="218497"/>
            <a:ext cx="10568709" cy="6639504"/>
          </a:xfrm>
        </p:spPr>
        <p:txBody>
          <a:bodyPr>
            <a:normAutofit/>
          </a:bodyPr>
          <a:lstStyle/>
          <a:p>
            <a:pPr marL="0" indent="0">
              <a:buNone/>
            </a:pPr>
            <a:r>
              <a:rPr lang="en-US" altLang="ja-JP" sz="1800" dirty="0">
                <a:solidFill>
                  <a:srgbClr val="C00000"/>
                </a:solidFill>
              </a:rPr>
              <a:t>The Competitor of the IWC:</a:t>
            </a:r>
          </a:p>
          <a:p>
            <a:pPr marL="0" indent="0">
              <a:buNone/>
            </a:pPr>
            <a:r>
              <a:rPr lang="en-US" altLang="ja-JP" sz="1800" dirty="0">
                <a:solidFill>
                  <a:schemeClr val="accent5">
                    <a:lumMod val="75000"/>
                  </a:schemeClr>
                </a:solidFill>
              </a:rPr>
              <a:t>North Atlantic Marine Mammal Commission (NAMMCO</a:t>
            </a:r>
            <a:r>
              <a:rPr lang="en-US" altLang="ja-JP" sz="1800" dirty="0"/>
              <a:t>)</a:t>
            </a:r>
          </a:p>
          <a:p>
            <a:pPr marL="0" indent="0">
              <a:buNone/>
            </a:pPr>
            <a:r>
              <a:rPr lang="en-US" altLang="ja-JP" sz="1800" dirty="0"/>
              <a:t>The NAMMCO Agreement, was signed in Nuuk, Greenland on 9 April 1992 by Norway, Iceland, Greenland and the Faroe Islands, and entered into force on 8 July 1992. NAMMCO provides a mechanism for cooperation on conservation and management for </a:t>
            </a:r>
            <a:r>
              <a:rPr lang="en-US" altLang="ja-JP" sz="1800" dirty="0">
                <a:solidFill>
                  <a:schemeClr val="accent2">
                    <a:lumMod val="75000"/>
                  </a:schemeClr>
                </a:solidFill>
              </a:rPr>
              <a:t>all species of cetaceans (whales and dolphins) and </a:t>
            </a:r>
            <a:r>
              <a:rPr lang="en-US" altLang="ja-JP" sz="1800" dirty="0" err="1">
                <a:solidFill>
                  <a:schemeClr val="accent2">
                    <a:lumMod val="75000"/>
                  </a:schemeClr>
                </a:solidFill>
              </a:rPr>
              <a:t>pinnipeds</a:t>
            </a:r>
            <a:r>
              <a:rPr lang="en-US" altLang="ja-JP" sz="1800" dirty="0">
                <a:solidFill>
                  <a:schemeClr val="accent2">
                    <a:lumMod val="75000"/>
                  </a:schemeClr>
                </a:solidFill>
              </a:rPr>
              <a:t> (seals and walruses) in the region. It consists of the Council; two Management Committees; the Scientific Committee; the Committee on Hunting Methods; the Committee on Inspection and Observation. Observer States are Canada, Denmark, Japan and the Russian Federation, and the IWC</a:t>
            </a:r>
          </a:p>
          <a:p>
            <a:pPr marL="0" indent="0">
              <a:buNone/>
            </a:pPr>
            <a:r>
              <a:rPr lang="en-US" altLang="ja-JP" sz="1800" dirty="0">
                <a:solidFill>
                  <a:schemeClr val="accent2">
                    <a:lumMod val="75000"/>
                  </a:schemeClr>
                </a:solidFill>
              </a:rPr>
              <a:t> the Joint NAMMCO Control Scheme for Hunting of Marine Mammals.  NAMMCO sets quotas for narwhal and beluga.   </a:t>
            </a:r>
          </a:p>
          <a:p>
            <a:pPr marL="0" indent="0">
              <a:buNone/>
            </a:pPr>
            <a:r>
              <a:rPr lang="en-US" altLang="ja-JP" sz="1800" dirty="0">
                <a:solidFill>
                  <a:schemeClr val="accent2">
                    <a:lumMod val="75000"/>
                  </a:schemeClr>
                </a:solidFill>
              </a:rPr>
              <a:t>NAMMCO warns about the state of beluga; narwhal; and pilot whales.  (from 1709 to 1999, a total of 246,434 pilot whales have been caught in 1,766 pods in Faroe Island). </a:t>
            </a:r>
          </a:p>
          <a:p>
            <a:pPr marL="0" indent="0">
              <a:buNone/>
            </a:pPr>
            <a:r>
              <a:rPr lang="en-US" altLang="ja-JP" sz="1800" dirty="0">
                <a:solidFill>
                  <a:schemeClr val="accent2">
                    <a:lumMod val="75000"/>
                  </a:schemeClr>
                </a:solidFill>
              </a:rPr>
              <a:t>NAMMCO has  an observer status in the IWC. </a:t>
            </a:r>
          </a:p>
          <a:p>
            <a:pPr marL="0" indent="0">
              <a:buNone/>
            </a:pPr>
            <a:endParaRPr lang="en-US" altLang="ja-JP" sz="1800" dirty="0">
              <a:solidFill>
                <a:schemeClr val="accent2">
                  <a:lumMod val="75000"/>
                </a:schemeClr>
              </a:solidFill>
            </a:endParaRPr>
          </a:p>
          <a:p>
            <a:pPr marL="0" indent="0">
              <a:buNone/>
            </a:pPr>
            <a:endParaRPr lang="en-US" altLang="ja-JP" sz="2400" dirty="0">
              <a:solidFill>
                <a:schemeClr val="accent2">
                  <a:lumMod val="75000"/>
                </a:schemeClr>
              </a:solidFill>
            </a:endParaRPr>
          </a:p>
          <a:p>
            <a:pPr marL="0" indent="0">
              <a:buNone/>
            </a:pPr>
            <a:endParaRPr lang="en-US" altLang="ja-JP" sz="2400" dirty="0">
              <a:solidFill>
                <a:schemeClr val="accent2">
                  <a:lumMod val="75000"/>
                </a:schemeClr>
              </a:solidFill>
            </a:endParaRPr>
          </a:p>
          <a:p>
            <a:pPr marL="0" indent="0">
              <a:buNone/>
            </a:pPr>
            <a:endParaRPr kumimoji="1" lang="en-US" altLang="ja-JP" sz="2400" dirty="0">
              <a:solidFill>
                <a:schemeClr val="accent2">
                  <a:lumMod val="75000"/>
                </a:schemeClr>
              </a:solidFill>
            </a:endParaRPr>
          </a:p>
          <a:p>
            <a:pPr marL="0" indent="0">
              <a:buNone/>
            </a:pPr>
            <a:endParaRPr kumimoji="1" lang="ja-JP" altLang="en-US" sz="2400" dirty="0">
              <a:solidFill>
                <a:schemeClr val="accent2">
                  <a:lumMod val="75000"/>
                </a:schemeClr>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24</a:t>
            </a:fld>
            <a:endParaRPr kumimoji="1" lang="ja-JP" alt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9564" y="4147128"/>
            <a:ext cx="2364509" cy="1634836"/>
          </a:xfrm>
          <a:prstGeom prst="rect">
            <a:avLst/>
          </a:prstGeom>
        </p:spPr>
      </p:pic>
    </p:spTree>
    <p:extLst>
      <p:ext uri="{BB962C8B-B14F-4D97-AF65-F5344CB8AC3E}">
        <p14:creationId xmlns:p14="http://schemas.microsoft.com/office/powerpoint/2010/main" val="4257438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301625"/>
            <a:ext cx="10515600" cy="5960630"/>
          </a:xfrm>
        </p:spPr>
        <p:txBody>
          <a:bodyPr>
            <a:noAutofit/>
          </a:bodyPr>
          <a:lstStyle/>
          <a:p>
            <a:pPr marL="457200" lvl="1" indent="0">
              <a:buNone/>
            </a:pPr>
            <a:r>
              <a:rPr kumimoji="1" lang="en-US" altLang="ja-JP" sz="1800" b="1" dirty="0">
                <a:solidFill>
                  <a:srgbClr val="00B0F0"/>
                </a:solidFill>
              </a:rPr>
              <a:t>Where do we go? </a:t>
            </a:r>
          </a:p>
          <a:p>
            <a:pPr marL="457200" lvl="1" indent="0">
              <a:buNone/>
            </a:pPr>
            <a:endParaRPr lang="en-US" altLang="ja-JP" sz="1800" dirty="0">
              <a:solidFill>
                <a:srgbClr val="00B050"/>
              </a:solidFill>
            </a:endParaRPr>
          </a:p>
          <a:p>
            <a:pPr marL="457200" lvl="1" indent="0">
              <a:buNone/>
            </a:pPr>
            <a:r>
              <a:rPr lang="en-US" altLang="ja-JP" sz="1800" dirty="0">
                <a:solidFill>
                  <a:srgbClr val="00B050"/>
                </a:solidFill>
              </a:rPr>
              <a:t>(i) The aspirations of the non- whaling nations:  </a:t>
            </a:r>
          </a:p>
          <a:p>
            <a:pPr marL="457200" lvl="1" indent="0">
              <a:buNone/>
            </a:pPr>
            <a:r>
              <a:rPr lang="en-US" altLang="ja-JP" sz="1800" dirty="0">
                <a:solidFill>
                  <a:schemeClr val="accent2">
                    <a:lumMod val="75000"/>
                  </a:schemeClr>
                </a:solidFill>
              </a:rPr>
              <a:t>No resumption of commercial whaling at all  (</a:t>
            </a:r>
            <a:r>
              <a:rPr lang="en-US" altLang="ja-JP" sz="1800" dirty="0">
                <a:solidFill>
                  <a:srgbClr val="7030A0"/>
                </a:solidFill>
              </a:rPr>
              <a:t>preservationists, </a:t>
            </a:r>
            <a:r>
              <a:rPr lang="en-US" altLang="ja-JP" sz="1800" dirty="0">
                <a:solidFill>
                  <a:schemeClr val="accent2">
                    <a:lumMod val="75000"/>
                  </a:schemeClr>
                </a:solidFill>
              </a:rPr>
              <a:t>now a majority within the IWC) </a:t>
            </a:r>
          </a:p>
          <a:p>
            <a:pPr marL="457200" lvl="1" indent="0">
              <a:buNone/>
            </a:pPr>
            <a:r>
              <a:rPr lang="en-US" altLang="ja-JP" sz="1800" dirty="0">
                <a:solidFill>
                  <a:srgbClr val="00B050"/>
                </a:solidFill>
              </a:rPr>
              <a:t>(ii) The aspirations of whaling nations  </a:t>
            </a:r>
          </a:p>
          <a:p>
            <a:pPr marL="457200" lvl="1" indent="0">
              <a:buNone/>
            </a:pPr>
            <a:r>
              <a:rPr lang="en-US" altLang="ja-JP" sz="1800" dirty="0">
                <a:solidFill>
                  <a:schemeClr val="accent2">
                    <a:lumMod val="75000"/>
                  </a:schemeClr>
                </a:solidFill>
              </a:rPr>
              <a:t>The whaling nations –commercial whaling  should be resumed in a limited and sustainable way (</a:t>
            </a:r>
            <a:r>
              <a:rPr lang="en-US" altLang="ja-JP" sz="1800" dirty="0">
                <a:solidFill>
                  <a:srgbClr val="7030A0"/>
                </a:solidFill>
              </a:rPr>
              <a:t>conservationists-now a minority within the IWC)</a:t>
            </a:r>
          </a:p>
          <a:p>
            <a:pPr marL="457200" lvl="1" indent="0">
              <a:buNone/>
            </a:pPr>
            <a:r>
              <a:rPr lang="en-US" altLang="ja-JP" sz="1800" dirty="0">
                <a:solidFill>
                  <a:schemeClr val="accent2">
                    <a:lumMod val="75000"/>
                  </a:schemeClr>
                </a:solidFill>
              </a:rPr>
              <a:t>(iii) Is the </a:t>
            </a:r>
            <a:r>
              <a:rPr lang="en-US" altLang="ja-JP" sz="1800" dirty="0">
                <a:solidFill>
                  <a:srgbClr val="FF0000"/>
                </a:solidFill>
              </a:rPr>
              <a:t>ICRW</a:t>
            </a:r>
            <a:r>
              <a:rPr lang="en-US" altLang="ja-JP" sz="1800" dirty="0">
                <a:solidFill>
                  <a:schemeClr val="accent2">
                    <a:lumMod val="75000"/>
                  </a:schemeClr>
                </a:solidFill>
              </a:rPr>
              <a:t> is still a relevant international instrument?; </a:t>
            </a:r>
          </a:p>
          <a:p>
            <a:pPr marL="457200" lvl="1" indent="0">
              <a:buNone/>
            </a:pPr>
            <a:r>
              <a:rPr lang="en-US" altLang="ja-JP" sz="1800" dirty="0">
                <a:solidFill>
                  <a:schemeClr val="accent2">
                    <a:lumMod val="75000"/>
                  </a:schemeClr>
                </a:solidFill>
              </a:rPr>
              <a:t>(</a:t>
            </a:r>
            <a:r>
              <a:rPr lang="en-US" altLang="ja-JP" sz="1800" dirty="0" err="1">
                <a:solidFill>
                  <a:schemeClr val="accent2">
                    <a:lumMod val="75000"/>
                  </a:schemeClr>
                </a:solidFill>
              </a:rPr>
              <a:t>iV</a:t>
            </a:r>
            <a:r>
              <a:rPr lang="en-US" altLang="ja-JP" sz="1800" dirty="0">
                <a:solidFill>
                  <a:schemeClr val="accent2">
                    <a:lumMod val="75000"/>
                  </a:schemeClr>
                </a:solidFill>
              </a:rPr>
              <a:t>) is the </a:t>
            </a:r>
            <a:r>
              <a:rPr lang="en-US" altLang="ja-JP" sz="1800" dirty="0">
                <a:solidFill>
                  <a:srgbClr val="FF0000"/>
                </a:solidFill>
              </a:rPr>
              <a:t>IWC </a:t>
            </a:r>
            <a:r>
              <a:rPr lang="en-US" altLang="ja-JP" sz="1800" dirty="0">
                <a:solidFill>
                  <a:schemeClr val="accent2">
                    <a:lumMod val="75000"/>
                  </a:schemeClr>
                </a:solidFill>
              </a:rPr>
              <a:t>still a relevant international body (the indication of the difficulties is e.g. the  2006 </a:t>
            </a:r>
            <a:r>
              <a:rPr lang="en-US" altLang="ja-JP" sz="1800" dirty="0">
                <a:solidFill>
                  <a:srgbClr val="00B050"/>
                </a:solidFill>
              </a:rPr>
              <a:t>St Kitts and Nevis Declaration,  which </a:t>
            </a:r>
            <a:r>
              <a:rPr lang="en-US" altLang="ja-JP" sz="1800" dirty="0">
                <a:solidFill>
                  <a:schemeClr val="accent2">
                    <a:lumMod val="75000"/>
                  </a:schemeClr>
                </a:solidFill>
              </a:rPr>
              <a:t>contained</a:t>
            </a:r>
            <a:r>
              <a:rPr lang="en-US" altLang="ja-JP" sz="1800" dirty="0">
                <a:solidFill>
                  <a:srgbClr val="00B050"/>
                </a:solidFill>
              </a:rPr>
              <a:t> </a:t>
            </a:r>
            <a:r>
              <a:rPr lang="en-US" altLang="ja-JP" sz="1800" dirty="0">
                <a:solidFill>
                  <a:schemeClr val="accent2">
                    <a:lumMod val="75000"/>
                  </a:schemeClr>
                </a:solidFill>
              </a:rPr>
              <a:t>a</a:t>
            </a:r>
            <a:r>
              <a:rPr lang="en-US" altLang="ja-JP" sz="1800" dirty="0">
                <a:solidFill>
                  <a:srgbClr val="00B050"/>
                </a:solidFill>
              </a:rPr>
              <a:t> </a:t>
            </a:r>
            <a:r>
              <a:rPr lang="en-US" altLang="ja-JP" sz="1800" dirty="0">
                <a:solidFill>
                  <a:schemeClr val="accent2">
                    <a:lumMod val="75000"/>
                  </a:schemeClr>
                </a:solidFill>
              </a:rPr>
              <a:t>vote of non-confidence towards the IWC).  </a:t>
            </a:r>
            <a:r>
              <a:rPr lang="en-US" altLang="ja-JP" sz="1800" dirty="0">
                <a:solidFill>
                  <a:srgbClr val="FF0000"/>
                </a:solidFill>
              </a:rPr>
              <a:t>See also very significant  Florianopolis Declaration and </a:t>
            </a:r>
            <a:r>
              <a:rPr lang="en-US" altLang="ja-JP" sz="1800" dirty="0" err="1">
                <a:solidFill>
                  <a:srgbClr val="FF0000"/>
                </a:solidFill>
              </a:rPr>
              <a:t>grownng</a:t>
            </a:r>
            <a:r>
              <a:rPr lang="en-US" altLang="ja-JP" sz="1800" dirty="0">
                <a:solidFill>
                  <a:srgbClr val="FF0000"/>
                </a:solidFill>
              </a:rPr>
              <a:t> support for animal rights.  </a:t>
            </a:r>
            <a:endParaRPr kumimoji="1" lang="en-US" altLang="ja-JP" sz="1800" dirty="0">
              <a:solidFill>
                <a:srgbClr val="FF0000"/>
              </a:solidFill>
            </a:endParaRPr>
          </a:p>
          <a:p>
            <a:pPr marL="457200" lvl="1" indent="0">
              <a:buNone/>
            </a:pPr>
            <a:r>
              <a:rPr lang="en-US" altLang="ja-JP" sz="1800" dirty="0">
                <a:solidFill>
                  <a:schemeClr val="accent2">
                    <a:lumMod val="75000"/>
                  </a:schemeClr>
                </a:solidFill>
              </a:rPr>
              <a:t> </a:t>
            </a:r>
            <a:r>
              <a:rPr lang="en-US" altLang="ja-JP" sz="1800" dirty="0">
                <a:solidFill>
                  <a:srgbClr val="00B0F0"/>
                </a:solidFill>
              </a:rPr>
              <a:t>There are very varied views on the Convention, the moratorium and the role of the IWC. </a:t>
            </a:r>
          </a:p>
          <a:p>
            <a:pPr marL="971550" lvl="1" indent="-514350">
              <a:buAutoNum type="romanLcParenBoth"/>
            </a:pPr>
            <a:r>
              <a:rPr lang="en-US" altLang="ja-JP" sz="1800" dirty="0">
                <a:solidFill>
                  <a:schemeClr val="accent2">
                    <a:lumMod val="75000"/>
                  </a:schemeClr>
                </a:solidFill>
              </a:rPr>
              <a:t>Some support the total overhaul of the Convention as being out of date; </a:t>
            </a:r>
          </a:p>
          <a:p>
            <a:pPr marL="971550" lvl="1" indent="-514350">
              <a:buAutoNum type="romanLcParenBoth"/>
            </a:pPr>
            <a:r>
              <a:rPr lang="en-US" altLang="ja-JP" sz="1800" dirty="0">
                <a:solidFill>
                  <a:schemeClr val="accent2">
                    <a:lumMod val="75000"/>
                  </a:schemeClr>
                </a:solidFill>
              </a:rPr>
              <a:t>Some believe that States’ attitudes have  changed over time but the purpose of the Convention has not. </a:t>
            </a: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25</a:t>
            </a:fld>
            <a:endParaRPr kumimoji="1" lang="ja-JP" altLang="en-US"/>
          </a:p>
        </p:txBody>
      </p:sp>
    </p:spTree>
    <p:extLst>
      <p:ext uri="{BB962C8B-B14F-4D97-AF65-F5344CB8AC3E}">
        <p14:creationId xmlns:p14="http://schemas.microsoft.com/office/powerpoint/2010/main" val="3233235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036" y="698788"/>
            <a:ext cx="10515600" cy="5526521"/>
          </a:xfrm>
        </p:spPr>
        <p:txBody>
          <a:bodyPr>
            <a:normAutofit lnSpcReduction="10000"/>
          </a:bodyPr>
          <a:lstStyle/>
          <a:p>
            <a:r>
              <a:rPr lang="en-GB" sz="2000" dirty="0"/>
              <a:t>In 2018, the IWC was audited by a group of independent experts. The Review Team has suggested  a number of recommendations.  </a:t>
            </a:r>
          </a:p>
          <a:p>
            <a:r>
              <a:rPr lang="en-GB" sz="2000" dirty="0"/>
              <a:t>It said: </a:t>
            </a:r>
            <a:r>
              <a:rPr lang="en-GB" sz="2000" dirty="0">
                <a:solidFill>
                  <a:srgbClr val="FF0000"/>
                </a:solidFill>
              </a:rPr>
              <a:t>‘</a:t>
            </a:r>
            <a:r>
              <a:rPr lang="en-GB" sz="2000" dirty="0">
                <a:solidFill>
                  <a:srgbClr val="FF0000"/>
                </a:solidFill>
                <a:latin typeface="Calibri" panose="020F0502020204030204" pitchFamily="34" charset="0"/>
              </a:rPr>
              <a:t>The Review Team notes the long-standing division amongst the membership over whaling makes it difficult for IWC to develop a central strategic plan and a performance reporting system. Other multilateral treaty bodies have well-developed procedures for dealing with conflicts and diverging views at their governing body meetings. The Review Team believes there should be </a:t>
            </a:r>
            <a:r>
              <a:rPr lang="en-GB" sz="2000" dirty="0">
                <a:solidFill>
                  <a:srgbClr val="7030A0"/>
                </a:solidFill>
                <a:latin typeface="Calibri" panose="020F0502020204030204" pitchFamily="34" charset="0"/>
              </a:rPr>
              <a:t>greater use of procedures </a:t>
            </a:r>
            <a:r>
              <a:rPr lang="en-GB" sz="2000" dirty="0">
                <a:solidFill>
                  <a:srgbClr val="FF0000"/>
                </a:solidFill>
                <a:latin typeface="Calibri" panose="020F0502020204030204" pitchFamily="34" charset="0"/>
              </a:rPr>
              <a:t>for dealing with conflict and disagreements at Commission meetings, while having a greater focus on areas of cooperation and joint work, and also “agreeing to disagree” where required</a:t>
            </a:r>
            <a:r>
              <a:rPr lang="en-GB" sz="2000" dirty="0">
                <a:solidFill>
                  <a:srgbClr val="000000"/>
                </a:solidFill>
                <a:latin typeface="Calibri" panose="020F0502020204030204" pitchFamily="34" charset="0"/>
              </a:rPr>
              <a:t>’.  </a:t>
            </a:r>
          </a:p>
          <a:p>
            <a:r>
              <a:rPr lang="en-GB" sz="2000" dirty="0">
                <a:solidFill>
                  <a:srgbClr val="00B050"/>
                </a:solidFill>
                <a:latin typeface="Calibri" panose="020F0502020204030204" pitchFamily="34" charset="0"/>
              </a:rPr>
              <a:t>The IWC should also:</a:t>
            </a:r>
          </a:p>
          <a:p>
            <a:r>
              <a:rPr lang="en-GB" sz="2000" dirty="0">
                <a:solidFill>
                  <a:srgbClr val="00B0F0"/>
                </a:solidFill>
              </a:rPr>
              <a:t>continue to support and increase the involvement of NGOs in IWC Meetings and should consider ways to improve the effectiveness of their involvement;</a:t>
            </a:r>
          </a:p>
          <a:p>
            <a:r>
              <a:rPr lang="en-GB" sz="2000" dirty="0">
                <a:solidFill>
                  <a:srgbClr val="00B0F0"/>
                </a:solidFill>
              </a:rPr>
              <a:t>Ensure extensive participation of developing countries.  </a:t>
            </a:r>
          </a:p>
          <a:p>
            <a:r>
              <a:rPr lang="en-GB" sz="2000" dirty="0">
                <a:solidFill>
                  <a:schemeClr val="accent2">
                    <a:lumMod val="50000"/>
                  </a:schemeClr>
                </a:solidFill>
              </a:rPr>
              <a:t>The IWC  has adopted </a:t>
            </a:r>
            <a:r>
              <a:rPr lang="en-GB" sz="2000" dirty="0">
                <a:solidFill>
                  <a:schemeClr val="accent1">
                    <a:lumMod val="50000"/>
                  </a:schemeClr>
                </a:solidFill>
              </a:rPr>
              <a:t>RESOLUTION 2018-1</a:t>
            </a:r>
          </a:p>
          <a:p>
            <a:r>
              <a:rPr lang="en-GB" sz="2000" dirty="0">
                <a:solidFill>
                  <a:schemeClr val="accent1">
                    <a:lumMod val="50000"/>
                  </a:schemeClr>
                </a:solidFill>
              </a:rPr>
              <a:t>ON THE RESPONSE TO THE INDEPENDENT REVIEW OF THE INTERNATIONAL WHALING COMMISSION in which the IWC </a:t>
            </a:r>
          </a:p>
          <a:p>
            <a:r>
              <a:rPr lang="en-GB" sz="2000" dirty="0">
                <a:solidFill>
                  <a:schemeClr val="accent1">
                    <a:lumMod val="50000"/>
                  </a:schemeClr>
                </a:solidFill>
              </a:rPr>
              <a:t>‘Acknowledges receipt of the independent review panel’s report, which provides a basis upon which to progress reform of the Commission’s institutional and governance arrangements’.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26</a:t>
            </a:fld>
            <a:endParaRPr kumimoji="1" lang="ja-JP" altLang="en-US"/>
          </a:p>
        </p:txBody>
      </p:sp>
    </p:spTree>
    <p:extLst>
      <p:ext uri="{BB962C8B-B14F-4D97-AF65-F5344CB8AC3E}">
        <p14:creationId xmlns:p14="http://schemas.microsoft.com/office/powerpoint/2010/main" val="2893580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128" y="735734"/>
            <a:ext cx="10515600" cy="4351338"/>
          </a:xfrm>
        </p:spPr>
        <p:txBody>
          <a:bodyPr>
            <a:normAutofit/>
          </a:bodyPr>
          <a:lstStyle/>
          <a:p>
            <a:r>
              <a:rPr kumimoji="1" lang="en-US" altLang="ja-JP" sz="2000" dirty="0">
                <a:solidFill>
                  <a:schemeClr val="accent1">
                    <a:lumMod val="50000"/>
                  </a:schemeClr>
                </a:solidFill>
              </a:rPr>
              <a:t>Concluding Comments </a:t>
            </a:r>
          </a:p>
          <a:p>
            <a:pPr marL="0" indent="0">
              <a:buNone/>
            </a:pPr>
            <a:r>
              <a:rPr kumimoji="1" lang="en-US" altLang="ja-JP" sz="2000" dirty="0">
                <a:solidFill>
                  <a:srgbClr val="FF0000"/>
                </a:solidFill>
              </a:rPr>
              <a:t>The IWC has changed and evolved since 1946.  </a:t>
            </a:r>
          </a:p>
          <a:p>
            <a:pPr marL="0" indent="0">
              <a:buNone/>
            </a:pPr>
            <a:r>
              <a:rPr kumimoji="1" lang="en-US" altLang="ja-JP" sz="2000" dirty="0">
                <a:solidFill>
                  <a:srgbClr val="FF0000"/>
                </a:solidFill>
              </a:rPr>
              <a:t>1. Its main focus is PRESERVATION of Whales </a:t>
            </a:r>
          </a:p>
          <a:p>
            <a:pPr marL="0" indent="0">
              <a:buNone/>
            </a:pPr>
            <a:r>
              <a:rPr lang="en-US" altLang="ja-JP" sz="2000" dirty="0">
                <a:solidFill>
                  <a:srgbClr val="FF0000"/>
                </a:solidFill>
              </a:rPr>
              <a:t>2. A new possible issue of contention: aboriginal whaling.  </a:t>
            </a:r>
            <a:endParaRPr kumimoji="1" lang="ja-JP" altLang="en-US" sz="2000" dirty="0">
              <a:solidFill>
                <a:srgbClr val="FF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27</a:t>
            </a:fld>
            <a:endParaRPr kumimoji="1" lang="ja-JP" altLang="en-US"/>
          </a:p>
        </p:txBody>
      </p:sp>
    </p:spTree>
    <p:extLst>
      <p:ext uri="{BB962C8B-B14F-4D97-AF65-F5344CB8AC3E}">
        <p14:creationId xmlns:p14="http://schemas.microsoft.com/office/powerpoint/2010/main" val="747842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255" y="985116"/>
            <a:ext cx="10515600" cy="4351338"/>
          </a:xfrm>
        </p:spPr>
        <p:txBody>
          <a:bodyPr/>
          <a:lstStyle/>
          <a:p>
            <a:r>
              <a:rPr kumimoji="1" lang="en-US" altLang="ja-JP" dirty="0"/>
              <a:t>Recommended recent publications:</a:t>
            </a:r>
          </a:p>
          <a:p>
            <a:r>
              <a:rPr lang="en-US" altLang="ja-JP" sz="2400" dirty="0" err="1">
                <a:solidFill>
                  <a:srgbClr val="C00000"/>
                </a:solidFill>
              </a:rPr>
              <a:t>Kurkpatrick</a:t>
            </a:r>
            <a:r>
              <a:rPr lang="en-US" altLang="ja-JP" sz="2400" dirty="0">
                <a:solidFill>
                  <a:srgbClr val="C00000"/>
                </a:solidFill>
              </a:rPr>
              <a:t> Dorsey,  Whales and Nations Environmental Diplomacy on the High Seas </a:t>
            </a:r>
            <a:r>
              <a:rPr lang="en-US" altLang="ja-JP" sz="2400" dirty="0"/>
              <a:t> (Washington, University of Washington Press, 2014 ) detailed history of whaling with </a:t>
            </a:r>
            <a:r>
              <a:rPr lang="en-US" altLang="ja-JP" sz="2400" i="1" dirty="0" err="1"/>
              <a:t>travaux</a:t>
            </a:r>
            <a:r>
              <a:rPr lang="en-US" altLang="ja-JP" sz="2400" i="1" dirty="0"/>
              <a:t> </a:t>
            </a:r>
            <a:r>
              <a:rPr lang="en-US" altLang="ja-JP" sz="2400" i="1" dirty="0" err="1"/>
              <a:t>preparatoires</a:t>
            </a:r>
            <a:r>
              <a:rPr lang="en-US" altLang="ja-JP" sz="2400" i="1" dirty="0"/>
              <a:t> </a:t>
            </a:r>
            <a:r>
              <a:rPr lang="en-US" altLang="ja-JP" sz="2400" dirty="0"/>
              <a:t>to the ICRW and the whaling in general.  </a:t>
            </a:r>
          </a:p>
          <a:p>
            <a:r>
              <a:rPr lang="en-US" altLang="ja-JP" sz="2400" dirty="0">
                <a:solidFill>
                  <a:srgbClr val="FF0000"/>
                </a:solidFill>
              </a:rPr>
              <a:t>Ed </a:t>
            </a:r>
            <a:r>
              <a:rPr lang="en-US" altLang="ja-JP" sz="2400" dirty="0" err="1">
                <a:solidFill>
                  <a:srgbClr val="FF0000"/>
                </a:solidFill>
              </a:rPr>
              <a:t>Couzens</a:t>
            </a:r>
            <a:r>
              <a:rPr lang="en-US" altLang="ja-JP" sz="2400" dirty="0">
                <a:solidFill>
                  <a:srgbClr val="FF0000"/>
                </a:solidFill>
              </a:rPr>
              <a:t>: Whales and Elephants in International Conservation Law and Politics: A Comparative Study (</a:t>
            </a:r>
            <a:r>
              <a:rPr lang="en-US" altLang="ja-JP" sz="2400" dirty="0" err="1">
                <a:solidFill>
                  <a:srgbClr val="FF0000"/>
                </a:solidFill>
              </a:rPr>
              <a:t>inteviews</a:t>
            </a:r>
            <a:r>
              <a:rPr lang="en-US" altLang="ja-JP" sz="2400" dirty="0">
                <a:solidFill>
                  <a:srgbClr val="FF0000"/>
                </a:solidFill>
              </a:rPr>
              <a:t> with many experts; very well documented)</a:t>
            </a:r>
            <a:r>
              <a:rPr lang="en-US" altLang="ja-JP" sz="2400" dirty="0"/>
              <a:t>, Taylor and Francis Group,  2013;</a:t>
            </a:r>
          </a:p>
          <a:p>
            <a:r>
              <a:rPr lang="en-US" altLang="ja-JP" sz="2400" dirty="0" err="1">
                <a:solidFill>
                  <a:srgbClr val="7030A0"/>
                </a:solidFill>
              </a:rPr>
              <a:t>Senri</a:t>
            </a:r>
            <a:r>
              <a:rPr lang="en-US" altLang="ja-JP" sz="2400" dirty="0">
                <a:solidFill>
                  <a:srgbClr val="7030A0"/>
                </a:solidFill>
              </a:rPr>
              <a:t> Ethnological Studies, Anthropological Studies of Whaling (</a:t>
            </a:r>
            <a:r>
              <a:rPr lang="en-US" altLang="ja-JP" sz="2400" dirty="0" err="1">
                <a:solidFill>
                  <a:srgbClr val="7030A0"/>
                </a:solidFill>
              </a:rPr>
              <a:t>Kishigami</a:t>
            </a:r>
            <a:r>
              <a:rPr lang="en-US" altLang="ja-JP" sz="2400" dirty="0">
                <a:solidFill>
                  <a:srgbClr val="7030A0"/>
                </a:solidFill>
              </a:rPr>
              <a:t>, </a:t>
            </a:r>
            <a:r>
              <a:rPr lang="en-US" altLang="ja-JP" sz="2400" dirty="0" err="1">
                <a:solidFill>
                  <a:srgbClr val="7030A0"/>
                </a:solidFill>
              </a:rPr>
              <a:t>Hamaguchi</a:t>
            </a:r>
            <a:r>
              <a:rPr lang="en-US" altLang="ja-JP" sz="2400" dirty="0">
                <a:solidFill>
                  <a:srgbClr val="7030A0"/>
                </a:solidFill>
              </a:rPr>
              <a:t>; and </a:t>
            </a:r>
            <a:r>
              <a:rPr lang="en-US" altLang="ja-JP" sz="2400" dirty="0" err="1">
                <a:solidFill>
                  <a:srgbClr val="7030A0"/>
                </a:solidFill>
              </a:rPr>
              <a:t>Savelle</a:t>
            </a:r>
            <a:r>
              <a:rPr lang="en-US" altLang="ja-JP" sz="2400" dirty="0">
                <a:solidFill>
                  <a:srgbClr val="7030A0"/>
                </a:solidFill>
              </a:rPr>
              <a:t> eds</a:t>
            </a:r>
            <a:r>
              <a:rPr lang="en-US" altLang="ja-JP" sz="2400" dirty="0"/>
              <a:t>.,)</a:t>
            </a:r>
          </a:p>
          <a:p>
            <a:r>
              <a:rPr lang="en-US" altLang="ja-JP" sz="2400" dirty="0"/>
              <a:t> </a:t>
            </a:r>
            <a:r>
              <a:rPr lang="en-US" altLang="ja-JP" sz="2400" dirty="0">
                <a:solidFill>
                  <a:schemeClr val="accent6">
                    <a:lumMod val="75000"/>
                  </a:schemeClr>
                </a:solidFill>
              </a:rPr>
              <a:t>Malgosia Fitzmaurice, Whaling and International Law / 2015 Cambridge University Press </a:t>
            </a:r>
            <a:endParaRPr kumimoji="1" lang="ja-JP" altLang="en-US" sz="2400"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28</a:t>
            </a:fld>
            <a:endParaRPr kumimoji="1" lang="ja-JP" altLang="en-US"/>
          </a:p>
        </p:txBody>
      </p:sp>
    </p:spTree>
    <p:extLst>
      <p:ext uri="{BB962C8B-B14F-4D97-AF65-F5344CB8AC3E}">
        <p14:creationId xmlns:p14="http://schemas.microsoft.com/office/powerpoint/2010/main" val="3609334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5200" y="3131127"/>
            <a:ext cx="4074680" cy="2806917"/>
          </a:xfrm>
        </p:spPr>
      </p:pic>
      <p:sp>
        <p:nvSpPr>
          <p:cNvPr id="2" name="Slide Number Placeholder 1"/>
          <p:cNvSpPr>
            <a:spLocks noGrp="1"/>
          </p:cNvSpPr>
          <p:nvPr>
            <p:ph type="sldNum" sz="quarter" idx="12"/>
          </p:nvPr>
        </p:nvSpPr>
        <p:spPr/>
        <p:txBody>
          <a:bodyPr/>
          <a:lstStyle/>
          <a:p>
            <a:fld id="{09D3A465-A58B-4EC0-B271-990DE027981A}" type="slidenum">
              <a:rPr kumimoji="1" lang="ja-JP" altLang="en-US" smtClean="0"/>
              <a:t>29</a:t>
            </a:fld>
            <a:endParaRPr kumimoji="1" lang="ja-JP" altLang="en-US"/>
          </a:p>
        </p:txBody>
      </p:sp>
    </p:spTree>
    <p:extLst>
      <p:ext uri="{BB962C8B-B14F-4D97-AF65-F5344CB8AC3E}">
        <p14:creationId xmlns:p14="http://schemas.microsoft.com/office/powerpoint/2010/main" val="346565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6859" y="500920"/>
            <a:ext cx="7370377" cy="4145838"/>
          </a:xfrm>
        </p:spPr>
      </p:pic>
      <p:sp>
        <p:nvSpPr>
          <p:cNvPr id="4" name="Slide Number Placeholder 3"/>
          <p:cNvSpPr>
            <a:spLocks noGrp="1"/>
          </p:cNvSpPr>
          <p:nvPr>
            <p:ph type="sldNum" sz="quarter" idx="12"/>
          </p:nvPr>
        </p:nvSpPr>
        <p:spPr/>
        <p:txBody>
          <a:bodyPr/>
          <a:lstStyle/>
          <a:p>
            <a:fld id="{09D3A465-A58B-4EC0-B271-990DE027981A}" type="slidenum">
              <a:rPr kumimoji="1" lang="ja-JP" altLang="en-US" smtClean="0"/>
              <a:t>3</a:t>
            </a:fld>
            <a:endParaRPr kumimoji="1" lang="ja-JP" altLang="en-US"/>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440" y="547102"/>
            <a:ext cx="7370377" cy="4145838"/>
          </a:xfrm>
          <a:prstGeom prst="rect">
            <a:avLst/>
          </a:prstGeom>
        </p:spPr>
      </p:pic>
      <p:sp>
        <p:nvSpPr>
          <p:cNvPr id="8" name="Rectangle 7"/>
          <p:cNvSpPr/>
          <p:nvPr/>
        </p:nvSpPr>
        <p:spPr>
          <a:xfrm flipV="1">
            <a:off x="4396628" y="4646758"/>
            <a:ext cx="5495636" cy="369332"/>
          </a:xfrm>
          <a:prstGeom prst="rect">
            <a:avLst/>
          </a:prstGeom>
        </p:spPr>
        <p:txBody>
          <a:bodyPr wrap="square">
            <a:spAutoFit/>
          </a:bodyPr>
          <a:lstStyle/>
          <a:p>
            <a:r>
              <a:rPr lang="en-GB" dirty="0"/>
              <a:t>https://</a:t>
            </a:r>
            <a:r>
              <a:rPr lang="en-GB" sz="1000" dirty="0"/>
              <a:t>www.france24.com/en/20180913-iwc-passes-brazil-project-protect-whales-0</a:t>
            </a:r>
          </a:p>
        </p:txBody>
      </p:sp>
    </p:spTree>
    <p:extLst>
      <p:ext uri="{BB962C8B-B14F-4D97-AF65-F5344CB8AC3E}">
        <p14:creationId xmlns:p14="http://schemas.microsoft.com/office/powerpoint/2010/main" val="2738347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1800" y="624897"/>
            <a:ext cx="10515600" cy="4351338"/>
          </a:xfrm>
        </p:spPr>
        <p:txBody>
          <a:bodyPr/>
          <a:lstStyle/>
          <a:p>
            <a:pPr marL="0" indent="0">
              <a:buNone/>
            </a:pPr>
            <a:endParaRPr kumimoji="1" lang="en-US" altLang="ja-JP" dirty="0">
              <a:solidFill>
                <a:srgbClr val="0070C0"/>
              </a:solidFill>
            </a:endParaRPr>
          </a:p>
          <a:p>
            <a:pPr marL="0" indent="0">
              <a:buNone/>
            </a:pPr>
            <a:endParaRPr lang="en-US" altLang="ja-JP" dirty="0">
              <a:solidFill>
                <a:srgbClr val="0070C0"/>
              </a:solidFill>
            </a:endParaRPr>
          </a:p>
          <a:p>
            <a:pPr marL="0" indent="0">
              <a:buNone/>
            </a:pPr>
            <a:endParaRPr kumimoji="1" lang="en-US" altLang="ja-JP" dirty="0">
              <a:solidFill>
                <a:srgbClr val="0070C0"/>
              </a:solidFill>
            </a:endParaRPr>
          </a:p>
          <a:p>
            <a:pPr marL="0" indent="0">
              <a:buNone/>
            </a:pPr>
            <a:r>
              <a:rPr kumimoji="1" lang="en-US" altLang="ja-JP" dirty="0">
                <a:solidFill>
                  <a:srgbClr val="0070C0"/>
                </a:solidFill>
              </a:rPr>
              <a:t>THANK YOU!  </a:t>
            </a:r>
            <a:endParaRPr kumimoji="1" lang="ja-JP" altLang="en-US" dirty="0">
              <a:solidFill>
                <a:srgbClr val="0070C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30</a:t>
            </a:fld>
            <a:endParaRPr kumimoji="1" lang="ja-JP" altLang="en-US"/>
          </a:p>
        </p:txBody>
      </p:sp>
      <p:pic>
        <p:nvPicPr>
          <p:cNvPr id="4" name="Picture 3"/>
          <p:cNvPicPr>
            <a:picLocks noChangeAspect="1"/>
          </p:cNvPicPr>
          <p:nvPr/>
        </p:nvPicPr>
        <p:blipFill>
          <a:blip r:embed="rId2"/>
          <a:stretch>
            <a:fillRect/>
          </a:stretch>
        </p:blipFill>
        <p:spPr>
          <a:xfrm>
            <a:off x="3952875" y="1819275"/>
            <a:ext cx="4286250" cy="3219450"/>
          </a:xfrm>
          <a:prstGeom prst="rect">
            <a:avLst/>
          </a:prstGeom>
        </p:spPr>
      </p:pic>
    </p:spTree>
    <p:extLst>
      <p:ext uri="{BB962C8B-B14F-4D97-AF65-F5344CB8AC3E}">
        <p14:creationId xmlns:p14="http://schemas.microsoft.com/office/powerpoint/2010/main" val="322702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778" y="175492"/>
            <a:ext cx="11850255" cy="5255490"/>
          </a:xfrm>
        </p:spPr>
        <p:txBody>
          <a:bodyPr>
            <a:noAutofit/>
          </a:bodyPr>
          <a:lstStyle/>
          <a:p>
            <a:br>
              <a:rPr kumimoji="1" lang="en-US" altLang="ja-JP" sz="1800" b="1" dirty="0">
                <a:solidFill>
                  <a:srgbClr val="FF0000"/>
                </a:solidFill>
              </a:rPr>
            </a:br>
            <a:br>
              <a:rPr lang="en-US" altLang="ja-JP" sz="1800" b="1" dirty="0">
                <a:solidFill>
                  <a:srgbClr val="FF0000"/>
                </a:solidFill>
              </a:rPr>
            </a:br>
            <a:br>
              <a:rPr lang="en-US" altLang="ja-JP" sz="1800" b="1" dirty="0">
                <a:solidFill>
                  <a:srgbClr val="FF0000"/>
                </a:solidFill>
              </a:rPr>
            </a:br>
            <a:br>
              <a:rPr lang="en-US" altLang="ja-JP" sz="1800" b="1" dirty="0">
                <a:solidFill>
                  <a:srgbClr val="FF0000"/>
                </a:solidFill>
              </a:rPr>
            </a:br>
            <a:r>
              <a:rPr lang="en-US" altLang="ja-JP" sz="1800" b="1" dirty="0">
                <a:solidFill>
                  <a:schemeClr val="accent1">
                    <a:lumMod val="50000"/>
                  </a:schemeClr>
                </a:solidFill>
              </a:rPr>
              <a:t>The Legal Outline </a:t>
            </a:r>
            <a:br>
              <a:rPr lang="en-US" altLang="ja-JP" sz="1800" b="1" dirty="0">
                <a:solidFill>
                  <a:srgbClr val="FF0000"/>
                </a:solidFill>
              </a:rPr>
            </a:br>
            <a:br>
              <a:rPr lang="en-US" altLang="ja-JP" sz="1800" b="1" dirty="0">
                <a:solidFill>
                  <a:srgbClr val="FF0000"/>
                </a:solidFill>
              </a:rPr>
            </a:br>
            <a:r>
              <a:rPr kumimoji="1" lang="en-US" altLang="ja-JP" sz="1800" b="1" dirty="0">
                <a:solidFill>
                  <a:srgbClr val="FF0000"/>
                </a:solidFill>
              </a:rPr>
              <a:t>The 1946 Convention on the Regulation of Whaling (ICRW</a:t>
            </a:r>
            <a:r>
              <a:rPr kumimoji="1" lang="en-US" altLang="ja-JP" sz="1800" b="1" dirty="0"/>
              <a:t>) </a:t>
            </a:r>
            <a:br>
              <a:rPr kumimoji="1" lang="en-US" altLang="ja-JP" sz="1800" b="1" dirty="0"/>
            </a:br>
            <a:r>
              <a:rPr kumimoji="1" lang="en-US" altLang="ja-JP" sz="1800" dirty="0"/>
              <a:t>was preceded by:</a:t>
            </a:r>
            <a:br>
              <a:rPr kumimoji="1" lang="en-US" altLang="ja-JP" sz="1800" dirty="0"/>
            </a:br>
            <a:r>
              <a:rPr kumimoji="1" lang="en-US" altLang="ja-JP" sz="1800" dirty="0"/>
              <a:t> </a:t>
            </a:r>
            <a:br>
              <a:rPr kumimoji="1" lang="en-US" altLang="ja-JP" sz="1800" dirty="0"/>
            </a:br>
            <a:r>
              <a:rPr kumimoji="1" lang="en-US" altLang="ja-JP" sz="1800" dirty="0">
                <a:solidFill>
                  <a:srgbClr val="08B819"/>
                </a:solidFill>
              </a:rPr>
              <a:t>(i) the </a:t>
            </a:r>
            <a:r>
              <a:rPr kumimoji="1" lang="en-US" altLang="ja-JP" sz="1800" b="1" dirty="0">
                <a:solidFill>
                  <a:srgbClr val="08B819"/>
                </a:solidFill>
              </a:rPr>
              <a:t>1931 Geneva Convention </a:t>
            </a:r>
            <a:br>
              <a:rPr kumimoji="1" lang="en-US" altLang="ja-JP" sz="1800" b="1" dirty="0">
                <a:solidFill>
                  <a:schemeClr val="accent2">
                    <a:lumMod val="75000"/>
                  </a:schemeClr>
                </a:solidFill>
              </a:rPr>
            </a:br>
            <a:r>
              <a:rPr kumimoji="1" lang="en-US" altLang="ja-JP" sz="1800" b="1" dirty="0">
                <a:solidFill>
                  <a:schemeClr val="accent2">
                    <a:lumMod val="75000"/>
                  </a:schemeClr>
                </a:solidFill>
              </a:rPr>
              <a:t>and;</a:t>
            </a:r>
            <a:br>
              <a:rPr kumimoji="1" lang="en-US" altLang="ja-JP" sz="1800" b="1" dirty="0">
                <a:solidFill>
                  <a:schemeClr val="accent2">
                    <a:lumMod val="75000"/>
                  </a:schemeClr>
                </a:solidFill>
              </a:rPr>
            </a:br>
            <a:r>
              <a:rPr kumimoji="1" lang="en-US" altLang="ja-JP" sz="1800" b="1" dirty="0">
                <a:solidFill>
                  <a:schemeClr val="accent2">
                    <a:lumMod val="75000"/>
                  </a:schemeClr>
                </a:solidFill>
              </a:rPr>
              <a:t>(ii) the 1937 London Convention and the Protocol (</a:t>
            </a:r>
            <a:r>
              <a:rPr kumimoji="1" lang="en-US" altLang="ja-JP" sz="1800" b="1" dirty="0">
                <a:solidFill>
                  <a:srgbClr val="FF0000"/>
                </a:solidFill>
              </a:rPr>
              <a:t>this Convention was a blueprint for the 1946 ICRW).  </a:t>
            </a:r>
            <a:br>
              <a:rPr kumimoji="1" lang="en-US" altLang="ja-JP" sz="1800" b="1" dirty="0">
                <a:solidFill>
                  <a:srgbClr val="FF0000"/>
                </a:solidFill>
              </a:rPr>
            </a:br>
            <a:br>
              <a:rPr kumimoji="1" lang="en-US" altLang="ja-JP" sz="1800" b="1" dirty="0">
                <a:solidFill>
                  <a:srgbClr val="FF0000"/>
                </a:solidFill>
              </a:rPr>
            </a:br>
            <a:r>
              <a:rPr lang="en-US" altLang="ja-JP" sz="1800" b="1" dirty="0">
                <a:solidFill>
                  <a:srgbClr val="FF0000"/>
                </a:solidFill>
              </a:rPr>
              <a:t>The 1946 Convention consists of the </a:t>
            </a:r>
            <a:r>
              <a:rPr lang="en-US" altLang="ja-JP" sz="1800" b="1" dirty="0">
                <a:solidFill>
                  <a:schemeClr val="accent6">
                    <a:lumMod val="75000"/>
                  </a:schemeClr>
                </a:solidFill>
              </a:rPr>
              <a:t>text of the Convention and </a:t>
            </a:r>
            <a:r>
              <a:rPr lang="en-US" altLang="ja-JP" sz="1800" b="1" dirty="0">
                <a:solidFill>
                  <a:srgbClr val="FF0000"/>
                </a:solidFill>
              </a:rPr>
              <a:t>the </a:t>
            </a:r>
            <a:r>
              <a:rPr lang="en-US" altLang="ja-JP" sz="1800" b="1" dirty="0">
                <a:solidFill>
                  <a:srgbClr val="7030A0"/>
                </a:solidFill>
              </a:rPr>
              <a:t>Schedule an integral part of the Convention (which includes the substantive issues, such listing of whale type and amongst other things, sets out catch limits for commercial and aboriginal subsistence whaling. Its provisions, for example catch limits (such as ‘zero’ catch ) may be amended  (Article V of the ICWR, major decisions in the IWC require a three-quarters majority to adopt, based on opting- out system.).  </a:t>
            </a:r>
            <a:br>
              <a:rPr lang="en-US" altLang="ja-JP" sz="1800" b="1" dirty="0">
                <a:solidFill>
                  <a:srgbClr val="7030A0"/>
                </a:solidFill>
              </a:rPr>
            </a:br>
            <a:br>
              <a:rPr lang="en-US" altLang="ja-JP" sz="1800" b="1" dirty="0">
                <a:solidFill>
                  <a:srgbClr val="7030A0"/>
                </a:solidFill>
              </a:rPr>
            </a:br>
            <a:r>
              <a:rPr lang="en-US" altLang="ja-JP" sz="1800" b="1" dirty="0">
                <a:solidFill>
                  <a:srgbClr val="00B0F0"/>
                </a:solidFill>
              </a:rPr>
              <a:t>The main organ of the ICRW is the International Whaling Commission</a:t>
            </a:r>
            <a:br>
              <a:rPr lang="en-US" altLang="ja-JP" sz="1800" b="1" dirty="0">
                <a:solidFill>
                  <a:srgbClr val="00B0F0"/>
                </a:solidFill>
              </a:rPr>
            </a:br>
            <a:br>
              <a:rPr lang="en-US" altLang="ja-JP" sz="1800" b="1" dirty="0">
                <a:solidFill>
                  <a:srgbClr val="00B0F0"/>
                </a:solidFill>
              </a:rPr>
            </a:br>
            <a:r>
              <a:rPr lang="en-US" altLang="ja-JP" sz="1800" b="1" dirty="0">
                <a:solidFill>
                  <a:srgbClr val="00B050"/>
                </a:solidFill>
              </a:rPr>
              <a:t>The issue  of disagreement (I): the lack of a generic definition of </a:t>
            </a:r>
            <a:r>
              <a:rPr lang="en-US" altLang="ja-JP" sz="1800" b="1" dirty="0">
                <a:solidFill>
                  <a:schemeClr val="accent2">
                    <a:lumMod val="75000"/>
                  </a:schemeClr>
                </a:solidFill>
              </a:rPr>
              <a:t>what is a whale in the Schedule  </a:t>
            </a:r>
            <a:r>
              <a:rPr lang="en-US" altLang="ja-JP" sz="1800" b="1" dirty="0">
                <a:solidFill>
                  <a:srgbClr val="00B050"/>
                </a:solidFill>
              </a:rPr>
              <a:t>(small and medium sized whales (</a:t>
            </a:r>
            <a:r>
              <a:rPr lang="en-US" altLang="ja-JP" sz="1800" b="1" dirty="0">
                <a:solidFill>
                  <a:schemeClr val="accent5"/>
                </a:solidFill>
              </a:rPr>
              <a:t>narwhal and beluga). </a:t>
            </a:r>
            <a:br>
              <a:rPr lang="en-US" altLang="ja-JP" sz="1800" b="1" dirty="0">
                <a:solidFill>
                  <a:schemeClr val="accent5"/>
                </a:solidFill>
              </a:rPr>
            </a:br>
            <a:r>
              <a:rPr lang="en-US" altLang="ja-JP" sz="1800" b="1" dirty="0">
                <a:solidFill>
                  <a:schemeClr val="accent2">
                    <a:lumMod val="50000"/>
                  </a:schemeClr>
                </a:solidFill>
              </a:rPr>
              <a:t>The issue  of disagreement (II):</a:t>
            </a:r>
            <a:r>
              <a:rPr lang="en-US" altLang="ja-JP" sz="1800" b="1" dirty="0">
                <a:solidFill>
                  <a:schemeClr val="accent5"/>
                </a:solidFill>
              </a:rPr>
              <a:t>  the territorial scope of the ICRW (is it applicable to all waters including under the States’ jurisdiction?).  </a:t>
            </a:r>
            <a:br>
              <a:rPr lang="en-US" altLang="ja-JP" sz="1800" b="1" dirty="0">
                <a:solidFill>
                  <a:schemeClr val="accent5"/>
                </a:solidFill>
              </a:rPr>
            </a:br>
            <a:r>
              <a:rPr lang="en-US" altLang="ja-JP" sz="1800" b="1" dirty="0">
                <a:solidFill>
                  <a:schemeClr val="accent5"/>
                </a:solidFill>
              </a:rPr>
              <a:t> </a:t>
            </a:r>
            <a:r>
              <a:rPr lang="en-US" altLang="ja-JP" sz="1800" b="1" dirty="0">
                <a:solidFill>
                  <a:srgbClr val="FF0000"/>
                </a:solidFill>
              </a:rPr>
              <a:t>The issue of disagreement (III): what  is</a:t>
            </a:r>
            <a:r>
              <a:rPr lang="en-US" altLang="ja-JP" sz="1800" b="1" dirty="0">
                <a:solidFill>
                  <a:schemeClr val="accent5">
                    <a:lumMod val="75000"/>
                  </a:schemeClr>
                </a:solidFill>
              </a:rPr>
              <a:t> the appropriate international organization </a:t>
            </a:r>
            <a:r>
              <a:rPr lang="en-US" altLang="ja-JP" sz="1800" b="1" dirty="0">
                <a:solidFill>
                  <a:srgbClr val="FF0000"/>
                </a:solidFill>
              </a:rPr>
              <a:t>‘States shall cooperate with a view to the conservation of marine mammals and in the case of cetaceans shall in particular work through the</a:t>
            </a:r>
            <a:br>
              <a:rPr lang="en-US" altLang="ja-JP" sz="1800" b="1" dirty="0">
                <a:solidFill>
                  <a:srgbClr val="FF0000"/>
                </a:solidFill>
              </a:rPr>
            </a:br>
            <a:r>
              <a:rPr lang="en-US" altLang="ja-JP" sz="1800" b="1" dirty="0">
                <a:solidFill>
                  <a:srgbClr val="FF0000"/>
                </a:solidFill>
              </a:rPr>
              <a:t>for their conservation, management and study’ (Article 65 of the UNCLOS). Is it the IWC? </a:t>
            </a:r>
            <a:br>
              <a:rPr lang="en-US" altLang="ja-JP" sz="1800" dirty="0">
                <a:solidFill>
                  <a:srgbClr val="00B050"/>
                </a:solidFill>
              </a:rPr>
            </a:br>
            <a:r>
              <a:rPr lang="en-US" altLang="ja-JP" sz="1800" dirty="0">
                <a:solidFill>
                  <a:srgbClr val="00B050"/>
                </a:solidFill>
              </a:rPr>
              <a:t> </a:t>
            </a:r>
            <a:endParaRPr kumimoji="1" lang="ja-JP" altLang="en-US" sz="1800" dirty="0">
              <a:solidFill>
                <a:srgbClr val="00B050"/>
              </a:solidFill>
            </a:endParaRPr>
          </a:p>
        </p:txBody>
      </p:sp>
      <p:pic>
        <p:nvPicPr>
          <p:cNvPr id="4" name="Content Placeholder 3"/>
          <p:cNvPicPr>
            <a:picLocks noGrp="1" noChangeAspect="1"/>
          </p:cNvPicPr>
          <p:nvPr>
            <p:ph idx="1"/>
          </p:nvPr>
        </p:nvPicPr>
        <p:blipFill>
          <a:blip r:embed="rId2"/>
          <a:stretch>
            <a:fillRect/>
          </a:stretch>
        </p:blipFill>
        <p:spPr>
          <a:xfrm>
            <a:off x="9136640" y="257246"/>
            <a:ext cx="2619375" cy="1743075"/>
          </a:xfrm>
        </p:spPr>
      </p:pic>
      <p:sp>
        <p:nvSpPr>
          <p:cNvPr id="2" name="Slide Number Placeholder 1"/>
          <p:cNvSpPr>
            <a:spLocks noGrp="1"/>
          </p:cNvSpPr>
          <p:nvPr>
            <p:ph type="sldNum" sz="quarter" idx="12"/>
          </p:nvPr>
        </p:nvSpPr>
        <p:spPr/>
        <p:txBody>
          <a:bodyPr/>
          <a:lstStyle/>
          <a:p>
            <a:fld id="{09D3A465-A58B-4EC0-B271-990DE027981A}" type="slidenum">
              <a:rPr kumimoji="1" lang="ja-JP" altLang="en-US" smtClean="0"/>
              <a:t>4</a:t>
            </a:fld>
            <a:endParaRPr kumimoji="1" lang="ja-JP" altLang="en-US"/>
          </a:p>
        </p:txBody>
      </p:sp>
    </p:spTree>
    <p:extLst>
      <p:ext uri="{BB962C8B-B14F-4D97-AF65-F5344CB8AC3E}">
        <p14:creationId xmlns:p14="http://schemas.microsoft.com/office/powerpoint/2010/main" val="344570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123" y="387926"/>
            <a:ext cx="10515600" cy="6040583"/>
          </a:xfrm>
        </p:spPr>
        <p:txBody>
          <a:bodyPr>
            <a:normAutofit/>
          </a:bodyPr>
          <a:lstStyle/>
          <a:p>
            <a:r>
              <a:rPr kumimoji="1" lang="en-US" altLang="ja-JP" sz="2200" dirty="0">
                <a:solidFill>
                  <a:schemeClr val="accent6">
                    <a:lumMod val="75000"/>
                  </a:schemeClr>
                </a:solidFill>
              </a:rPr>
              <a:t>The Objectives of the ICRW:</a:t>
            </a:r>
          </a:p>
          <a:p>
            <a:pPr marL="0" indent="0">
              <a:buNone/>
            </a:pPr>
            <a:r>
              <a:rPr lang="en-US" altLang="ja-JP" sz="1900" b="1" dirty="0">
                <a:solidFill>
                  <a:schemeClr val="tx1">
                    <a:lumMod val="65000"/>
                    <a:lumOff val="35000"/>
                  </a:schemeClr>
                </a:solidFill>
              </a:rPr>
              <a:t>‘Recognizing the interest of the nations of the world in</a:t>
            </a:r>
          </a:p>
          <a:p>
            <a:pPr marL="0" indent="0">
              <a:buNone/>
            </a:pPr>
            <a:r>
              <a:rPr lang="en-US" altLang="ja-JP" sz="1900" b="1" dirty="0">
                <a:solidFill>
                  <a:srgbClr val="FF0000"/>
                </a:solidFill>
              </a:rPr>
              <a:t>safeguarding for future generations the great natural</a:t>
            </a:r>
          </a:p>
          <a:p>
            <a:pPr marL="0" indent="0">
              <a:buNone/>
            </a:pPr>
            <a:r>
              <a:rPr lang="en-US" altLang="ja-JP" sz="1900" b="1" dirty="0">
                <a:solidFill>
                  <a:srgbClr val="FF0000"/>
                </a:solidFill>
              </a:rPr>
              <a:t>resources represented by the whale stocks</a:t>
            </a:r>
            <a:r>
              <a:rPr lang="en-US" altLang="ja-JP" sz="1900" b="1" dirty="0">
                <a:solidFill>
                  <a:schemeClr val="tx1">
                    <a:lumMod val="65000"/>
                    <a:lumOff val="35000"/>
                  </a:schemeClr>
                </a:solidFill>
              </a:rPr>
              <a:t>;</a:t>
            </a:r>
          </a:p>
          <a:p>
            <a:pPr marL="0" indent="0">
              <a:buNone/>
            </a:pPr>
            <a:r>
              <a:rPr lang="en-US" altLang="ja-JP" sz="1900" b="1" dirty="0">
                <a:solidFill>
                  <a:schemeClr val="tx1">
                    <a:lumMod val="65000"/>
                    <a:lumOff val="35000"/>
                  </a:schemeClr>
                </a:solidFill>
              </a:rPr>
              <a:t>Recognizing that in the course of achieving these</a:t>
            </a:r>
          </a:p>
          <a:p>
            <a:pPr marL="0" indent="0">
              <a:buNone/>
            </a:pPr>
            <a:r>
              <a:rPr lang="en-US" altLang="ja-JP" sz="1900" b="1" dirty="0">
                <a:solidFill>
                  <a:schemeClr val="tx1">
                    <a:lumMod val="65000"/>
                    <a:lumOff val="35000"/>
                  </a:schemeClr>
                </a:solidFill>
              </a:rPr>
              <a:t>objectives, whaling operations should be confined to those</a:t>
            </a:r>
          </a:p>
          <a:p>
            <a:pPr marL="0" indent="0">
              <a:buNone/>
            </a:pPr>
            <a:r>
              <a:rPr lang="en-US" altLang="ja-JP" sz="1900" b="1" dirty="0">
                <a:solidFill>
                  <a:schemeClr val="tx1">
                    <a:lumMod val="65000"/>
                    <a:lumOff val="35000"/>
                  </a:schemeClr>
                </a:solidFill>
              </a:rPr>
              <a:t>species best able </a:t>
            </a:r>
            <a:r>
              <a:rPr lang="en-US" altLang="ja-JP" sz="1900" b="1" dirty="0">
                <a:solidFill>
                  <a:srgbClr val="FF0000"/>
                </a:solidFill>
              </a:rPr>
              <a:t>to sustain exploitation </a:t>
            </a:r>
            <a:r>
              <a:rPr lang="en-US" altLang="ja-JP" sz="1900" b="1" dirty="0">
                <a:solidFill>
                  <a:schemeClr val="tx1">
                    <a:lumMod val="65000"/>
                    <a:lumOff val="35000"/>
                  </a:schemeClr>
                </a:solidFill>
              </a:rPr>
              <a:t>in order to give an</a:t>
            </a:r>
          </a:p>
          <a:p>
            <a:pPr marL="0" indent="0">
              <a:buNone/>
            </a:pPr>
            <a:r>
              <a:rPr lang="en-US" altLang="ja-JP" sz="1900" b="1" dirty="0">
                <a:solidFill>
                  <a:schemeClr val="tx1">
                    <a:lumMod val="65000"/>
                    <a:lumOff val="35000"/>
                  </a:schemeClr>
                </a:solidFill>
              </a:rPr>
              <a:t>interval for recovery to certain species of whales now</a:t>
            </a:r>
          </a:p>
          <a:p>
            <a:pPr marL="0" indent="0">
              <a:buNone/>
            </a:pPr>
            <a:r>
              <a:rPr lang="en-US" altLang="ja-JP" sz="1900" b="1" dirty="0">
                <a:solidFill>
                  <a:schemeClr val="tx1">
                    <a:lumMod val="65000"/>
                    <a:lumOff val="35000"/>
                  </a:schemeClr>
                </a:solidFill>
              </a:rPr>
              <a:t>depleted in numbers’ ;</a:t>
            </a:r>
          </a:p>
          <a:p>
            <a:pPr marL="0" indent="0">
              <a:buNone/>
            </a:pPr>
            <a:r>
              <a:rPr lang="en-US" altLang="ja-JP" sz="1900" b="1" dirty="0">
                <a:solidFill>
                  <a:schemeClr val="tx1">
                    <a:lumMod val="65000"/>
                    <a:lumOff val="35000"/>
                  </a:schemeClr>
                </a:solidFill>
              </a:rPr>
              <a:t>and </a:t>
            </a:r>
          </a:p>
          <a:p>
            <a:pPr marL="0" indent="0">
              <a:buNone/>
            </a:pPr>
            <a:r>
              <a:rPr lang="en-US" altLang="ja-JP" sz="1900" b="1" dirty="0">
                <a:solidFill>
                  <a:schemeClr val="tx1">
                    <a:lumMod val="65000"/>
                    <a:lumOff val="35000"/>
                  </a:schemeClr>
                </a:solidFill>
              </a:rPr>
              <a:t>‘to conclude a convention</a:t>
            </a:r>
            <a:r>
              <a:rPr lang="en-US" altLang="ja-JP" sz="1900" b="1" dirty="0">
                <a:solidFill>
                  <a:schemeClr val="accent3">
                    <a:lumMod val="75000"/>
                  </a:schemeClr>
                </a:solidFill>
              </a:rPr>
              <a:t> </a:t>
            </a:r>
            <a:r>
              <a:rPr lang="en-US" altLang="ja-JP" sz="1900" b="1" dirty="0">
                <a:solidFill>
                  <a:schemeClr val="accent5">
                    <a:lumMod val="75000"/>
                  </a:schemeClr>
                </a:solidFill>
              </a:rPr>
              <a:t>to provide for</a:t>
            </a:r>
          </a:p>
          <a:p>
            <a:pPr marL="0" indent="0">
              <a:buNone/>
            </a:pPr>
            <a:r>
              <a:rPr lang="en-US" altLang="ja-JP" sz="1900" b="1" dirty="0">
                <a:solidFill>
                  <a:srgbClr val="FF0000"/>
                </a:solidFill>
              </a:rPr>
              <a:t>the proper conservation of whale stocks and thus make</a:t>
            </a:r>
          </a:p>
          <a:p>
            <a:pPr marL="0" indent="0">
              <a:buNone/>
            </a:pPr>
            <a:r>
              <a:rPr lang="en-US" altLang="ja-JP" sz="1900" b="1" dirty="0">
                <a:solidFill>
                  <a:srgbClr val="FF0000"/>
                </a:solidFill>
              </a:rPr>
              <a:t>possible the orderly development of the whaling industry’</a:t>
            </a:r>
          </a:p>
          <a:p>
            <a:pPr marL="0" indent="0">
              <a:buNone/>
            </a:pPr>
            <a:endParaRPr lang="en-US" altLang="ja-JP" sz="1900" b="1" dirty="0">
              <a:solidFill>
                <a:schemeClr val="accent3">
                  <a:lumMod val="75000"/>
                </a:schemeClr>
              </a:solidFill>
            </a:endParaRPr>
          </a:p>
          <a:p>
            <a:pPr marL="0" indent="0">
              <a:buNone/>
            </a:pPr>
            <a:endParaRPr lang="en-US" altLang="ja-JP" sz="2900" b="1" dirty="0">
              <a:solidFill>
                <a:schemeClr val="accent3">
                  <a:lumMod val="75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8407" y="2229427"/>
            <a:ext cx="2714625" cy="1752600"/>
          </a:xfrm>
          <a:prstGeom prst="rect">
            <a:avLst/>
          </a:prstGeom>
        </p:spPr>
      </p:pic>
      <p:sp>
        <p:nvSpPr>
          <p:cNvPr id="2" name="Slide Number Placeholder 1"/>
          <p:cNvSpPr>
            <a:spLocks noGrp="1"/>
          </p:cNvSpPr>
          <p:nvPr>
            <p:ph type="sldNum" sz="quarter" idx="12"/>
          </p:nvPr>
        </p:nvSpPr>
        <p:spPr/>
        <p:txBody>
          <a:bodyPr/>
          <a:lstStyle/>
          <a:p>
            <a:fld id="{09D3A465-A58B-4EC0-B271-990DE027981A}" type="slidenum">
              <a:rPr kumimoji="1" lang="ja-JP" altLang="en-US" smtClean="0"/>
              <a:t>5</a:t>
            </a:fld>
            <a:endParaRPr kumimoji="1" lang="ja-JP" altLang="en-US"/>
          </a:p>
        </p:txBody>
      </p:sp>
    </p:spTree>
    <p:extLst>
      <p:ext uri="{BB962C8B-B14F-4D97-AF65-F5344CB8AC3E}">
        <p14:creationId xmlns:p14="http://schemas.microsoft.com/office/powerpoint/2010/main" val="242712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054" y="846570"/>
            <a:ext cx="10515600" cy="4628349"/>
          </a:xfrm>
        </p:spPr>
        <p:txBody>
          <a:bodyPr>
            <a:normAutofit/>
          </a:bodyPr>
          <a:lstStyle/>
          <a:p>
            <a:pPr marL="0" indent="0">
              <a:buNone/>
            </a:pPr>
            <a:r>
              <a:rPr lang="en-GB" sz="2000" dirty="0"/>
              <a:t>The regulatory body of the ICRW is the </a:t>
            </a:r>
            <a:r>
              <a:rPr lang="en-GB" sz="2000" dirty="0">
                <a:solidFill>
                  <a:srgbClr val="00B0F0"/>
                </a:solidFill>
              </a:rPr>
              <a:t>International Whaling Commission (IWC)</a:t>
            </a:r>
          </a:p>
          <a:p>
            <a:pPr marL="0" indent="0">
              <a:buNone/>
            </a:pPr>
            <a:r>
              <a:rPr lang="en-GB" sz="2000" dirty="0"/>
              <a:t>The Commission's role has expanded since its establishment in 1946.  In addition to regulation of whaling, today's IWC works to address a wide range of conservation issues including bycatch and entanglement, ocean noise, pollution and debris, collision between whales and ships, and sustainable whale watching</a:t>
            </a:r>
            <a:r>
              <a:rPr lang="en-GB" sz="2000"/>
              <a:t>. </a:t>
            </a:r>
            <a:endParaRPr lang="en-GB" sz="2000" dirty="0"/>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6</a:t>
            </a:fld>
            <a:endParaRPr kumimoji="1" lang="ja-JP" altLang="en-US"/>
          </a:p>
        </p:txBody>
      </p:sp>
      <p:pic>
        <p:nvPicPr>
          <p:cNvPr id="1026" name="Picture 2" descr="Whale at Sunset Framed Graphic Art Print East Urban Home Size: 100 cm H x 70 cm 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8508" y="3470074"/>
            <a:ext cx="1478107" cy="2348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649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964" y="193964"/>
            <a:ext cx="10651836" cy="5982999"/>
          </a:xfrm>
        </p:spPr>
        <p:txBody>
          <a:bodyPr>
            <a:normAutofit/>
          </a:bodyPr>
          <a:lstStyle/>
          <a:p>
            <a:pPr marL="0" indent="0">
              <a:buNone/>
            </a:pPr>
            <a:r>
              <a:rPr lang="en-GB" sz="1400" dirty="0">
                <a:solidFill>
                  <a:srgbClr val="686868"/>
                </a:solidFill>
                <a:latin typeface="Arial" panose="020B0604020202020204" pitchFamily="34" charset="0"/>
              </a:rPr>
              <a:t>The work of the Commission is divided across six committees which are comprised of a series of sub-groups.  Some of these sub-groups are long term, standing committees and some are established to complete a specific piece of work.  The groups are chaired by Commissioners, other members of national delegations or subject matter experts from within the wider IWC community.  </a:t>
            </a:r>
          </a:p>
          <a:p>
            <a:pPr marL="0" indent="0">
              <a:buNone/>
            </a:pPr>
            <a:r>
              <a:rPr lang="en-GB" sz="1400" dirty="0">
                <a:solidFill>
                  <a:srgbClr val="686868"/>
                </a:solidFill>
                <a:latin typeface="Arial" panose="020B0604020202020204" pitchFamily="34" charset="0"/>
              </a:rPr>
              <a:t>The IWC has:</a:t>
            </a:r>
          </a:p>
          <a:p>
            <a:pPr marL="0" indent="0">
              <a:buNone/>
            </a:pPr>
            <a:r>
              <a:rPr lang="en-GB" sz="1400" dirty="0">
                <a:solidFill>
                  <a:srgbClr val="00B0F0"/>
                </a:solidFill>
                <a:latin typeface="Arial" panose="020B0604020202020204" pitchFamily="34" charset="0"/>
              </a:rPr>
              <a:t>Secretariat</a:t>
            </a:r>
            <a:r>
              <a:rPr lang="en-GB" sz="1400" dirty="0">
                <a:solidFill>
                  <a:srgbClr val="00B0F0"/>
                </a:solidFill>
                <a:latin typeface="Calibri" panose="020F0502020204030204" pitchFamily="34" charset="0"/>
              </a:rPr>
              <a:t> </a:t>
            </a:r>
            <a:r>
              <a:rPr lang="en-GB" sz="1400" dirty="0">
                <a:latin typeface="Calibri" panose="020F0502020204030204" pitchFamily="34" charset="0"/>
              </a:rPr>
              <a:t>(supports the Commission and facilitates its work programme);</a:t>
            </a:r>
          </a:p>
          <a:p>
            <a:pPr marL="0" indent="0">
              <a:buNone/>
            </a:pPr>
            <a:r>
              <a:rPr lang="en-GB" sz="1400" dirty="0">
                <a:solidFill>
                  <a:srgbClr val="00B0F0"/>
                </a:solidFill>
                <a:latin typeface="Calibri" panose="020F0502020204030204" pitchFamily="34" charset="0"/>
              </a:rPr>
              <a:t>The Bureau</a:t>
            </a:r>
            <a:r>
              <a:rPr lang="en-GB" sz="1400" dirty="0">
                <a:latin typeface="Calibri" panose="020F0502020204030204" pitchFamily="34" charset="0"/>
              </a:rPr>
              <a:t>: (</a:t>
            </a:r>
            <a:r>
              <a:rPr lang="en-GB" sz="1400" dirty="0"/>
              <a:t>group of seven Commissioners overseeing intersessional progress:   </a:t>
            </a:r>
            <a:r>
              <a:rPr lang="en-GB" sz="1400" dirty="0">
                <a:latin typeface="Calibri" panose="020F0502020204030204" pitchFamily="34" charset="0"/>
              </a:rPr>
              <a:t> </a:t>
            </a:r>
          </a:p>
          <a:p>
            <a:pPr marL="0" indent="0">
              <a:buNone/>
            </a:pPr>
            <a:r>
              <a:rPr lang="en-GB" sz="1400" dirty="0">
                <a:solidFill>
                  <a:srgbClr val="00B0F0"/>
                </a:solidFill>
                <a:latin typeface="Calibri" panose="020F0502020204030204" pitchFamily="34" charset="0"/>
              </a:rPr>
              <a:t>Finance and Administration Committee;  Scientific Committee;  Conservation Committee;  Aboriginal Subsistence Whaling; Infractions Sub-Committee; Working Group on Whale Killing Methods and Welfare Issues.   There are also several Sub-Committees (such as Whale Watching).      </a:t>
            </a:r>
            <a:endParaRPr lang="en-GB" sz="1400" dirty="0">
              <a:solidFill>
                <a:srgbClr val="00B0F0"/>
              </a:solidFill>
            </a:endParaRP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7</a:t>
            </a:fld>
            <a:endParaRPr kumimoji="1" lang="ja-JP" altLang="en-US"/>
          </a:p>
        </p:txBody>
      </p:sp>
    </p:spTree>
    <p:extLst>
      <p:ext uri="{BB962C8B-B14F-4D97-AF65-F5344CB8AC3E}">
        <p14:creationId xmlns:p14="http://schemas.microsoft.com/office/powerpoint/2010/main" val="84042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whale picture"/>
          <p:cNvSpPr>
            <a:spLocks noChangeAspect="1" noChangeArrowheads="1"/>
          </p:cNvSpPr>
          <p:nvPr/>
        </p:nvSpPr>
        <p:spPr bwMode="auto">
          <a:xfrm>
            <a:off x="155574" y="-533400"/>
            <a:ext cx="9250435" cy="758021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Content Placeholder 8"/>
          <p:cNvSpPr>
            <a:spLocks noGrp="1"/>
          </p:cNvSpPr>
          <p:nvPr>
            <p:ph idx="1"/>
          </p:nvPr>
        </p:nvSpPr>
        <p:spPr>
          <a:xfrm>
            <a:off x="487218" y="384414"/>
            <a:ext cx="10515600" cy="5646593"/>
          </a:xfrm>
        </p:spPr>
        <p:txBody>
          <a:bodyPr>
            <a:noAutofit/>
          </a:bodyPr>
          <a:lstStyle/>
          <a:p>
            <a:r>
              <a:rPr lang="en-US" altLang="ja-JP" sz="2400" dirty="0">
                <a:solidFill>
                  <a:srgbClr val="0070C0"/>
                </a:solidFill>
                <a:latin typeface="Calibri Light" panose="020F0302020204030204"/>
                <a:cs typeface="+mj-cs"/>
              </a:rPr>
              <a:t>There are </a:t>
            </a:r>
            <a:r>
              <a:rPr lang="en-US" altLang="ja-JP" sz="2400" b="1" dirty="0">
                <a:solidFill>
                  <a:srgbClr val="0070C0"/>
                </a:solidFill>
                <a:latin typeface="Calibri Light" panose="020F0302020204030204"/>
                <a:cs typeface="+mj-cs"/>
              </a:rPr>
              <a:t>88 </a:t>
            </a:r>
            <a:r>
              <a:rPr lang="en-US" altLang="ja-JP" sz="2400" dirty="0">
                <a:solidFill>
                  <a:srgbClr val="0070C0"/>
                </a:solidFill>
                <a:latin typeface="Calibri Light" panose="020F0302020204030204"/>
                <a:cs typeface="+mj-cs"/>
              </a:rPr>
              <a:t>State parties to the ICRW but only a handful are engaged in any type of whaling:</a:t>
            </a:r>
            <a:endParaRPr lang="en-GB" sz="2000" dirty="0">
              <a:solidFill>
                <a:srgbClr val="0070C0"/>
              </a:solidFill>
            </a:endParaRPr>
          </a:p>
          <a:p>
            <a:r>
              <a:rPr lang="en-GB" sz="2000" dirty="0">
                <a:solidFill>
                  <a:srgbClr val="00B050"/>
                </a:solidFill>
              </a:rPr>
              <a:t>There are 3 types of whaling regulated by the ICRW: </a:t>
            </a:r>
          </a:p>
          <a:p>
            <a:r>
              <a:rPr lang="en-GB" sz="2000" dirty="0">
                <a:solidFill>
                  <a:srgbClr val="00B050"/>
                </a:solidFill>
              </a:rPr>
              <a:t>(1) commercial  (‘</a:t>
            </a:r>
            <a:r>
              <a:rPr lang="en-GB" sz="2000" dirty="0">
                <a:solidFill>
                  <a:srgbClr val="002060"/>
                </a:solidFill>
              </a:rPr>
              <a:t>zero’ quotas): Moratorium on commercial WHALING  since 1986 (opted out by Norway and Iceland) (quotes set by the IWC) </a:t>
            </a:r>
          </a:p>
          <a:p>
            <a:r>
              <a:rPr lang="en-GB" sz="2000" dirty="0">
                <a:solidFill>
                  <a:srgbClr val="002060"/>
                </a:solidFill>
              </a:rPr>
              <a:t>(2) </a:t>
            </a:r>
            <a:r>
              <a:rPr lang="en-GB" sz="2000" dirty="0">
                <a:solidFill>
                  <a:srgbClr val="FF0000"/>
                </a:solidFill>
              </a:rPr>
              <a:t>aboriginal whaling (regulated by the Schedule) (quotas set by the IWC);</a:t>
            </a:r>
          </a:p>
          <a:p>
            <a:r>
              <a:rPr lang="en-GB" sz="2000" dirty="0">
                <a:solidFill>
                  <a:srgbClr val="FF0000"/>
                </a:solidFill>
              </a:rPr>
              <a:t>(</a:t>
            </a:r>
            <a:r>
              <a:rPr lang="en-GB" sz="2000" dirty="0">
                <a:solidFill>
                  <a:srgbClr val="0070C0"/>
                </a:solidFill>
              </a:rPr>
              <a:t>3) scientific whaling  (Article 8: quotas set nationally not by the IWC) </a:t>
            </a:r>
          </a:p>
          <a:p>
            <a:r>
              <a:rPr lang="en-US" altLang="ja-JP" sz="2000" b="1" dirty="0">
                <a:solidFill>
                  <a:srgbClr val="ED7D31">
                    <a:lumMod val="75000"/>
                  </a:srgbClr>
                </a:solidFill>
                <a:latin typeface="Calibri Light" panose="020F0302020204030204"/>
                <a:cs typeface="+mj-cs"/>
              </a:rPr>
              <a:t>(the overall number of catches since the moratorium 22,721 (2012). </a:t>
            </a:r>
            <a:br>
              <a:rPr lang="en-US" altLang="ja-JP" sz="2000" b="1" dirty="0">
                <a:solidFill>
                  <a:srgbClr val="ED7D31">
                    <a:lumMod val="75000"/>
                  </a:srgbClr>
                </a:solidFill>
                <a:latin typeface="Calibri Light" panose="020F0302020204030204"/>
                <a:cs typeface="+mj-cs"/>
              </a:rPr>
            </a:br>
            <a:br>
              <a:rPr lang="en-US" altLang="ja-JP" sz="2000" b="1" dirty="0">
                <a:solidFill>
                  <a:srgbClr val="ED7D31">
                    <a:lumMod val="75000"/>
                  </a:srgbClr>
                </a:solidFill>
                <a:latin typeface="Calibri Light" panose="020F0302020204030204"/>
                <a:cs typeface="+mj-cs"/>
              </a:rPr>
            </a:br>
            <a:r>
              <a:rPr lang="en-US" altLang="ja-JP" sz="2000" b="1" dirty="0">
                <a:solidFill>
                  <a:srgbClr val="ED7D31">
                    <a:lumMod val="75000"/>
                  </a:srgbClr>
                </a:solidFill>
                <a:latin typeface="Calibri Light" panose="020F0302020204030204"/>
                <a:cs typeface="+mj-cs"/>
              </a:rPr>
              <a:t>In </a:t>
            </a:r>
            <a:r>
              <a:rPr lang="en-US" altLang="ja-JP" sz="2000" b="1" dirty="0">
                <a:solidFill>
                  <a:srgbClr val="FF0000"/>
                </a:solidFill>
                <a:latin typeface="Calibri Light" panose="020F0302020204030204"/>
                <a:cs typeface="+mj-cs"/>
              </a:rPr>
              <a:t>2019</a:t>
            </a:r>
            <a:r>
              <a:rPr lang="en-US" altLang="ja-JP" sz="2000" b="1" dirty="0">
                <a:solidFill>
                  <a:srgbClr val="ED7D31">
                    <a:lumMod val="75000"/>
                  </a:srgbClr>
                </a:solidFill>
                <a:latin typeface="Calibri Light" panose="020F0302020204030204"/>
                <a:cs typeface="+mj-cs"/>
              </a:rPr>
              <a:t> Iceland </a:t>
            </a:r>
            <a:r>
              <a:rPr lang="en-GB" sz="2000" dirty="0">
                <a:solidFill>
                  <a:srgbClr val="FF0000"/>
                </a:solidFill>
                <a:latin typeface="Calibri Light" panose="020F0302020204030204"/>
                <a:ea typeface="+mj-ea"/>
                <a:cs typeface="+mj-cs"/>
              </a:rPr>
              <a:t>whalers are authorised to harpoon 209 </a:t>
            </a:r>
            <a:r>
              <a:rPr lang="en-GB" sz="2000" dirty="0">
                <a:solidFill>
                  <a:srgbClr val="FF0000"/>
                </a:solidFill>
                <a:latin typeface="Calibri Light" panose="020F0302020204030204"/>
                <a:ea typeface="+mj-ea"/>
                <a:cs typeface="+mj-cs"/>
                <a:hlinkClick r:id="rId2"/>
              </a:rPr>
              <a:t>fin whales</a:t>
            </a:r>
            <a:r>
              <a:rPr lang="en-GB" sz="2000" dirty="0">
                <a:solidFill>
                  <a:srgbClr val="FF0000"/>
                </a:solidFill>
                <a:latin typeface="Calibri Light" panose="020F0302020204030204"/>
                <a:ea typeface="+mj-ea"/>
                <a:cs typeface="+mj-cs"/>
              </a:rPr>
              <a:t> and 217 </a:t>
            </a:r>
            <a:r>
              <a:rPr lang="en-GB" sz="2000" dirty="0">
                <a:solidFill>
                  <a:srgbClr val="FF0000"/>
                </a:solidFill>
                <a:latin typeface="Calibri Light" panose="020F0302020204030204"/>
                <a:ea typeface="+mj-ea"/>
                <a:cs typeface="+mj-cs"/>
                <a:hlinkClick r:id="rId3"/>
              </a:rPr>
              <a:t>minke whales</a:t>
            </a:r>
            <a:r>
              <a:rPr lang="en-GB" sz="2000" dirty="0">
                <a:solidFill>
                  <a:srgbClr val="FF0000"/>
                </a:solidFill>
                <a:latin typeface="Calibri Light" panose="020F0302020204030204"/>
                <a:ea typeface="+mj-ea"/>
                <a:cs typeface="+mj-cs"/>
              </a:rPr>
              <a:t> annually until </a:t>
            </a:r>
            <a:r>
              <a:rPr lang="en-GB" sz="2000" b="1" dirty="0">
                <a:solidFill>
                  <a:srgbClr val="FF0000"/>
                </a:solidFill>
                <a:latin typeface="Calibri Light" panose="020F0302020204030204"/>
                <a:ea typeface="+mj-ea"/>
                <a:cs typeface="+mj-cs"/>
              </a:rPr>
              <a:t>2023</a:t>
            </a:r>
            <a:r>
              <a:rPr lang="en-GB" sz="2000" dirty="0">
                <a:solidFill>
                  <a:srgbClr val="FF0000"/>
                </a:solidFill>
                <a:latin typeface="Calibri Light" panose="020F0302020204030204"/>
                <a:ea typeface="+mj-ea"/>
                <a:cs typeface="+mj-cs"/>
              </a:rPr>
              <a:t>. The University of Iceland report concluded that whaling was profitable for the country, bringing in </a:t>
            </a:r>
            <a:r>
              <a:rPr lang="en-GB" sz="2000" b="1" dirty="0">
                <a:solidFill>
                  <a:srgbClr val="FF0000"/>
                </a:solidFill>
                <a:latin typeface="Calibri Light" panose="020F0302020204030204"/>
                <a:ea typeface="+mj-ea"/>
                <a:cs typeface="+mj-cs"/>
              </a:rPr>
              <a:t>1.41 billion </a:t>
            </a:r>
            <a:r>
              <a:rPr lang="en-GB" sz="2000" b="1" dirty="0" err="1">
                <a:solidFill>
                  <a:srgbClr val="FF0000"/>
                </a:solidFill>
                <a:latin typeface="Calibri Light" panose="020F0302020204030204"/>
                <a:ea typeface="+mj-ea"/>
                <a:cs typeface="+mj-cs"/>
              </a:rPr>
              <a:t>kronur</a:t>
            </a:r>
            <a:r>
              <a:rPr lang="en-GB" sz="2000" b="1" dirty="0">
                <a:solidFill>
                  <a:srgbClr val="FF0000"/>
                </a:solidFill>
                <a:latin typeface="Calibri Light" panose="020F0302020204030204"/>
                <a:ea typeface="+mj-ea"/>
                <a:cs typeface="+mj-cs"/>
              </a:rPr>
              <a:t> (10.4 million euros, $11.8 million) </a:t>
            </a:r>
            <a:r>
              <a:rPr lang="en-GB" sz="2000" dirty="0">
                <a:solidFill>
                  <a:srgbClr val="FF0000"/>
                </a:solidFill>
                <a:latin typeface="Calibri Light" panose="020F0302020204030204"/>
                <a:ea typeface="+mj-ea"/>
                <a:cs typeface="+mj-cs"/>
              </a:rPr>
              <a:t>per year between 2009 and 2017.Whale watching meanwhile brought in </a:t>
            </a:r>
            <a:r>
              <a:rPr lang="en-GB" sz="2000" b="1" dirty="0">
                <a:solidFill>
                  <a:srgbClr val="FF0000"/>
                </a:solidFill>
                <a:latin typeface="Calibri Light" panose="020F0302020204030204"/>
                <a:ea typeface="+mj-ea"/>
                <a:cs typeface="+mj-cs"/>
              </a:rPr>
              <a:t>3.2 billion </a:t>
            </a:r>
            <a:r>
              <a:rPr lang="en-GB" sz="2000" b="1" dirty="0" err="1">
                <a:solidFill>
                  <a:srgbClr val="FF0000"/>
                </a:solidFill>
                <a:latin typeface="Calibri Light" panose="020F0302020204030204"/>
                <a:ea typeface="+mj-ea"/>
                <a:cs typeface="+mj-cs"/>
              </a:rPr>
              <a:t>kronur</a:t>
            </a:r>
            <a:r>
              <a:rPr lang="en-GB" sz="2000" b="1" dirty="0">
                <a:solidFill>
                  <a:srgbClr val="FF0000"/>
                </a:solidFill>
                <a:latin typeface="Calibri Light" panose="020F0302020204030204"/>
                <a:ea typeface="+mj-ea"/>
                <a:cs typeface="+mj-cs"/>
              </a:rPr>
              <a:t> in 2017</a:t>
            </a:r>
            <a:r>
              <a:rPr lang="en-GB" sz="2000" b="1" dirty="0">
                <a:solidFill>
                  <a:prstClr val="black"/>
                </a:solidFill>
                <a:latin typeface="Calibri Light" panose="020F0302020204030204"/>
                <a:ea typeface="+mj-ea"/>
                <a:cs typeface="+mj-cs"/>
              </a:rPr>
              <a:t>. </a:t>
            </a:r>
            <a:br>
              <a:rPr lang="en-GB" sz="2000" b="1" dirty="0">
                <a:solidFill>
                  <a:prstClr val="black"/>
                </a:solidFill>
                <a:latin typeface="Calibri Light" panose="020F0302020204030204"/>
                <a:ea typeface="+mj-ea"/>
                <a:cs typeface="+mj-cs"/>
              </a:rPr>
            </a:br>
            <a:r>
              <a:rPr lang="en-GB" sz="2000" dirty="0">
                <a:solidFill>
                  <a:prstClr val="black"/>
                </a:solidFill>
                <a:latin typeface="Calibri Light" panose="020F0302020204030204"/>
                <a:ea typeface="+mj-ea"/>
                <a:cs typeface="+mj-cs"/>
              </a:rPr>
              <a:t>(https://phys.org/news/2019-02-iceland-whaling-quotas-falling-profits.html)</a:t>
            </a:r>
            <a:br>
              <a:rPr lang="en-GB" sz="2000" dirty="0">
                <a:solidFill>
                  <a:prstClr val="black"/>
                </a:solidFill>
                <a:latin typeface="Calibri Light" panose="020F0302020204030204"/>
                <a:ea typeface="+mj-ea"/>
                <a:cs typeface="+mj-cs"/>
              </a:rPr>
            </a:br>
            <a:br>
              <a:rPr lang="en-GB" sz="2000" dirty="0">
                <a:solidFill>
                  <a:srgbClr val="00B050"/>
                </a:solidFill>
                <a:latin typeface="Calibri Light" panose="020F0302020204030204"/>
                <a:ea typeface="+mj-ea"/>
                <a:cs typeface="+mj-cs"/>
              </a:rPr>
            </a:br>
            <a:r>
              <a:rPr lang="en-GB" sz="2000" b="1" dirty="0">
                <a:solidFill>
                  <a:srgbClr val="00B050"/>
                </a:solidFill>
                <a:latin typeface="Calibri Light" panose="020F0302020204030204"/>
                <a:ea typeface="+mj-ea"/>
                <a:cs typeface="+mj-cs"/>
              </a:rPr>
              <a:t>Norway has raised its whaling annual quotas for  </a:t>
            </a:r>
            <a:r>
              <a:rPr lang="en-GB" sz="2000" b="1" dirty="0">
                <a:solidFill>
                  <a:srgbClr val="FF0000"/>
                </a:solidFill>
                <a:latin typeface="Calibri Light" panose="020F0302020204030204"/>
                <a:ea typeface="+mj-ea"/>
                <a:cs typeface="+mj-cs"/>
              </a:rPr>
              <a:t>28 percent up to 1,278 </a:t>
            </a:r>
            <a:r>
              <a:rPr lang="en-GB" sz="2000" b="1" dirty="0">
                <a:solidFill>
                  <a:srgbClr val="00B050"/>
                </a:solidFill>
                <a:latin typeface="Calibri Light" panose="020F0302020204030204"/>
                <a:ea typeface="+mj-ea"/>
                <a:cs typeface="+mj-cs"/>
              </a:rPr>
              <a:t>whales in an attempt to revive the ailing, controversial industry. </a:t>
            </a:r>
            <a:br>
              <a:rPr lang="en-GB" sz="2000" b="1" dirty="0">
                <a:solidFill>
                  <a:srgbClr val="00B050"/>
                </a:solidFill>
                <a:latin typeface="Calibri Light" panose="020F0302020204030204"/>
                <a:ea typeface="+mj-ea"/>
                <a:cs typeface="+mj-cs"/>
              </a:rPr>
            </a:br>
            <a:br>
              <a:rPr lang="en-US" altLang="ja-JP" sz="2000" b="1" dirty="0">
                <a:solidFill>
                  <a:srgbClr val="FF0000"/>
                </a:solidFill>
                <a:latin typeface="Calibri Light" panose="020F0302020204030204"/>
                <a:cs typeface="+mj-cs"/>
              </a:rPr>
            </a:br>
            <a:endParaRPr lang="en-GB" sz="2000" dirty="0"/>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8</a:t>
            </a:fld>
            <a:endParaRPr kumimoji="1" lang="ja-JP" altLang="en-US"/>
          </a:p>
        </p:txBody>
      </p:sp>
    </p:spTree>
    <p:extLst>
      <p:ext uri="{BB962C8B-B14F-4D97-AF65-F5344CB8AC3E}">
        <p14:creationId xmlns:p14="http://schemas.microsoft.com/office/powerpoint/2010/main" val="324262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82" y="855807"/>
            <a:ext cx="10515600" cy="4351338"/>
          </a:xfrm>
        </p:spPr>
        <p:txBody>
          <a:bodyPr>
            <a:normAutofit/>
          </a:bodyPr>
          <a:lstStyle/>
          <a:p>
            <a:r>
              <a:rPr lang="en-GB" sz="2000" dirty="0">
                <a:solidFill>
                  <a:srgbClr val="00B050"/>
                </a:solidFill>
              </a:rPr>
              <a:t>Japan after the moratorium on commercial whaling has many times supported its resumption.  For example: </a:t>
            </a:r>
            <a:r>
              <a:rPr lang="en-GB" sz="2000" b="1" dirty="0"/>
              <a:t>Resolution 2006-1</a:t>
            </a:r>
          </a:p>
          <a:p>
            <a:pPr marL="0" indent="0">
              <a:buNone/>
            </a:pPr>
            <a:r>
              <a:rPr lang="en-GB" sz="2000" b="1" dirty="0"/>
              <a:t>2006 ST</a:t>
            </a:r>
            <a:r>
              <a:rPr lang="en-GB" sz="2000" b="1" dirty="0">
                <a:solidFill>
                  <a:srgbClr val="002060"/>
                </a:solidFill>
              </a:rPr>
              <a:t>. KITTS AND NEVIS DECLARATION</a:t>
            </a:r>
          </a:p>
          <a:p>
            <a:pPr marL="0" indent="0">
              <a:buNone/>
            </a:pPr>
            <a:r>
              <a:rPr lang="en-GB" sz="2000" dirty="0"/>
              <a:t>This Resolution was submitted by the following sponsors:</a:t>
            </a:r>
          </a:p>
          <a:p>
            <a:pPr marL="0" indent="0">
              <a:buNone/>
            </a:pPr>
            <a:r>
              <a:rPr lang="en-GB" sz="2000" i="1" dirty="0"/>
              <a:t>St. Kitts and Nevis, Antigua &amp; Barbuda, Benin, Cambodia, Cameroon, Cote d’Ivoire, Dominica, Gabon, Gambia, Grenada, Republic of Guinea, Iceland, Japan, Kiribati, Mali, Republic of the Marshall Islands, Mauritania, Mongolia, Morocco, Nauru, Nicaragua, Norway, Republic of Palau, Russian Federation, St. Lucia, St. Vincent and the Grenadines, Solomon Islands, Suriname, Togo, Tuvalu.</a:t>
            </a:r>
            <a:endParaRPr lang="en-GB" sz="2000" dirty="0"/>
          </a:p>
          <a:p>
            <a:pPr marL="0" indent="0">
              <a:buNone/>
            </a:pPr>
            <a:r>
              <a:rPr lang="en-GB" sz="2000" dirty="0">
                <a:solidFill>
                  <a:srgbClr val="00B050"/>
                </a:solidFill>
              </a:rPr>
              <a:t>Declaration to resume commercial whaling was narrowly defeated (32 to 33 votes).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9</a:t>
            </a:fld>
            <a:endParaRPr kumimoji="1" lang="ja-JP" altLang="en-US"/>
          </a:p>
        </p:txBody>
      </p:sp>
    </p:spTree>
    <p:extLst>
      <p:ext uri="{BB962C8B-B14F-4D97-AF65-F5344CB8AC3E}">
        <p14:creationId xmlns:p14="http://schemas.microsoft.com/office/powerpoint/2010/main" val="299096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80293B847B894989892D174729E62A" ma:contentTypeVersion="6" ma:contentTypeDescription="Create a new document." ma:contentTypeScope="" ma:versionID="173b2eaaabf1c79fae12834b5b1d23b3">
  <xsd:schema xmlns:xsd="http://www.w3.org/2001/XMLSchema" xmlns:xs="http://www.w3.org/2001/XMLSchema" xmlns:p="http://schemas.microsoft.com/office/2006/metadata/properties" xmlns:ns3="2a46edd2-a00f-4e4f-8bf5-56bbc6af714a" targetNamespace="http://schemas.microsoft.com/office/2006/metadata/properties" ma:root="true" ma:fieldsID="0082ea6266bf7b8dc31b6e81ccfde0b1" ns3:_="">
    <xsd:import namespace="2a46edd2-a00f-4e4f-8bf5-56bbc6af71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46edd2-a00f-4e4f-8bf5-56bbc6af7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7B7CD3-42E0-429D-9E4A-CC3E362888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46edd2-a00f-4e4f-8bf5-56bbc6af71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C37238-3585-4EF2-9D17-8C9CF7864327}">
  <ds:schemaRefs>
    <ds:schemaRef ds:uri="http://schemas.microsoft.com/sharepoint/v3/contenttype/forms"/>
  </ds:schemaRefs>
</ds:datastoreItem>
</file>

<file path=customXml/itemProps3.xml><?xml version="1.0" encoding="utf-8"?>
<ds:datastoreItem xmlns:ds="http://schemas.openxmlformats.org/officeDocument/2006/customXml" ds:itemID="{2CE09A53-8FC6-431C-A869-A9CBA3109857}">
  <ds:schemaRefs>
    <ds:schemaRef ds:uri="http://schemas.microsoft.com/office/2006/documentManagement/types"/>
    <ds:schemaRef ds:uri="2a46edd2-a00f-4e4f-8bf5-56bbc6af714a"/>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1116</TotalTime>
  <Words>4834</Words>
  <Application>Microsoft Office PowerPoint</Application>
  <PresentationFormat>Widescreen</PresentationFormat>
  <Paragraphs>207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Georgia</vt:lpstr>
      <vt:lpstr>Roboto</vt:lpstr>
      <vt:lpstr>Office Theme</vt:lpstr>
      <vt:lpstr> </vt:lpstr>
      <vt:lpstr>PowerPoint Presentation</vt:lpstr>
      <vt:lpstr>PowerPoint Presentation</vt:lpstr>
      <vt:lpstr>    The Legal Outline   The 1946 Convention on the Regulation of Whaling (ICRW)  was preceded by:   (i) the 1931 Geneva Convention  and; (ii) the 1937 London Convention and the Protocol (this Convention was a blueprint for the 1946 ICRW).    The 1946 Convention consists of the text of the Convention and the Schedule an integral part of the Convention (which includes the substantive issues, such listing of whale type and amongst other things, sets out catch limits for commercial and aboriginal subsistence whaling. Its provisions, for example catch limits (such as ‘zero’ catch ) may be amended  (Article V of the ICWR, major decisions in the IWC require a three-quarters majority to adopt, based on opting- out system.).    The main organ of the ICRW is the International Whaling Commission  The issue  of disagreement (I): the lack of a generic definition of what is a whale in the Schedule  (small and medium sized whales (narwhal and beluga).  The issue  of disagreement (II):  the territorial scope of the ICRW (is it applicable to all waters including under the States’ jurisdiction?).    The issue of disagreement (III): what  is the appropriate international organization ‘States shall cooperate with a view to the conservation of marine mammals and in the case of cetaceans shall in particular work through the for their conservation, management and study’ (Article 65 of the UNCLOS). Is it the IWC?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Whaling and Overview</dc:title>
  <dc:creator>visiting_prof_406</dc:creator>
  <cp:lastModifiedBy>M Fitzmaurice</cp:lastModifiedBy>
  <cp:revision>223</cp:revision>
  <cp:lastPrinted>2020-11-22T18:17:52Z</cp:lastPrinted>
  <dcterms:created xsi:type="dcterms:W3CDTF">2014-05-17T06:23:55Z</dcterms:created>
  <dcterms:modified xsi:type="dcterms:W3CDTF">2022-11-11T11:17:30Z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0x0101005680293B847B894989892D174729E62A</vt:lpwstr>
  </property>
</Properties>
</file>