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2" r:id="rId3"/>
    <p:sldId id="263" r:id="rId4"/>
    <p:sldId id="264" r:id="rId5"/>
    <p:sldId id="258" r:id="rId6"/>
    <p:sldId id="265" r:id="rId7"/>
    <p:sldId id="268" r:id="rId8"/>
    <p:sldId id="267" r:id="rId9"/>
    <p:sldId id="269" r:id="rId10"/>
    <p:sldId id="295" r:id="rId11"/>
    <p:sldId id="271" r:id="rId12"/>
    <p:sldId id="272" r:id="rId13"/>
    <p:sldId id="273" r:id="rId14"/>
    <p:sldId id="274" r:id="rId15"/>
    <p:sldId id="257" r:id="rId16"/>
    <p:sldId id="294" r:id="rId17"/>
    <p:sldId id="275" r:id="rId18"/>
    <p:sldId id="276" r:id="rId19"/>
    <p:sldId id="277" r:id="rId20"/>
    <p:sldId id="278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9" r:id="rId29"/>
    <p:sldId id="290" r:id="rId30"/>
    <p:sldId id="291" r:id="rId31"/>
    <p:sldId id="292" r:id="rId32"/>
    <p:sldId id="270" r:id="rId33"/>
    <p:sldId id="296" r:id="rId34"/>
    <p:sldId id="293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8A36B4-3B7C-4EEF-BA20-65F762C2DE76}" v="37" dt="2023-01-17T08:43:18.70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8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yree Myatt" userId="b1cb37e3-4292-437a-818a-451462e633aa" providerId="ADAL" clId="{C87FFB31-A3C0-4AC1-B18B-3121067399BA}"/>
    <pc:docChg chg="custSel modSld">
      <pc:chgData name="Nyree Myatt" userId="b1cb37e3-4292-437a-818a-451462e633aa" providerId="ADAL" clId="{C87FFB31-A3C0-4AC1-B18B-3121067399BA}" dt="2022-01-28T15:20:40.570" v="250" actId="255"/>
      <pc:docMkLst>
        <pc:docMk/>
      </pc:docMkLst>
      <pc:sldChg chg="modSp mod modAnim">
        <pc:chgData name="Nyree Myatt" userId="b1cb37e3-4292-437a-818a-451462e633aa" providerId="ADAL" clId="{C87FFB31-A3C0-4AC1-B18B-3121067399BA}" dt="2022-01-28T14:12:15.940" v="89" actId="20577"/>
        <pc:sldMkLst>
          <pc:docMk/>
          <pc:sldMk cId="3060280726" sldId="258"/>
        </pc:sldMkLst>
        <pc:spChg chg="mod">
          <ac:chgData name="Nyree Myatt" userId="b1cb37e3-4292-437a-818a-451462e633aa" providerId="ADAL" clId="{C87FFB31-A3C0-4AC1-B18B-3121067399BA}" dt="2022-01-28T14:12:15.940" v="89" actId="20577"/>
          <ac:spMkLst>
            <pc:docMk/>
            <pc:sldMk cId="3060280726" sldId="258"/>
            <ac:spMk id="4" creationId="{D001BA79-D9B2-4009-B5ED-BB57C78380E5}"/>
          </ac:spMkLst>
        </pc:spChg>
      </pc:sldChg>
      <pc:sldChg chg="addSp delSp modSp mod">
        <pc:chgData name="Nyree Myatt" userId="b1cb37e3-4292-437a-818a-451462e633aa" providerId="ADAL" clId="{C87FFB31-A3C0-4AC1-B18B-3121067399BA}" dt="2022-01-28T15:08:07.336" v="132" actId="255"/>
        <pc:sldMkLst>
          <pc:docMk/>
          <pc:sldMk cId="1205226142" sldId="269"/>
        </pc:sldMkLst>
        <pc:spChg chg="add del mod">
          <ac:chgData name="Nyree Myatt" userId="b1cb37e3-4292-437a-818a-451462e633aa" providerId="ADAL" clId="{C87FFB31-A3C0-4AC1-B18B-3121067399BA}" dt="2022-01-28T15:07:16.461" v="91" actId="767"/>
          <ac:spMkLst>
            <pc:docMk/>
            <pc:sldMk cId="1205226142" sldId="269"/>
            <ac:spMk id="3" creationId="{F73B450D-19BA-4C24-A00B-9E275A1660ED}"/>
          </ac:spMkLst>
        </pc:spChg>
        <pc:spChg chg="add mod">
          <ac:chgData name="Nyree Myatt" userId="b1cb37e3-4292-437a-818a-451462e633aa" providerId="ADAL" clId="{C87FFB31-A3C0-4AC1-B18B-3121067399BA}" dt="2022-01-28T15:08:07.336" v="132" actId="255"/>
          <ac:spMkLst>
            <pc:docMk/>
            <pc:sldMk cId="1205226142" sldId="269"/>
            <ac:spMk id="5" creationId="{FF9750F1-C6B1-4D1A-AE93-64F89D7AA56B}"/>
          </ac:spMkLst>
        </pc:spChg>
        <pc:picChg chg="mod">
          <ac:chgData name="Nyree Myatt" userId="b1cb37e3-4292-437a-818a-451462e633aa" providerId="ADAL" clId="{C87FFB31-A3C0-4AC1-B18B-3121067399BA}" dt="2022-01-28T15:07:27.916" v="94" actId="1076"/>
          <ac:picMkLst>
            <pc:docMk/>
            <pc:sldMk cId="1205226142" sldId="269"/>
            <ac:picMk id="3074" creationId="{F7B768F3-D8A7-4DF7-A0A7-C62DBB3FDE45}"/>
          </ac:picMkLst>
        </pc:picChg>
      </pc:sldChg>
      <pc:sldChg chg="modSp mod">
        <pc:chgData name="Nyree Myatt" userId="b1cb37e3-4292-437a-818a-451462e633aa" providerId="ADAL" clId="{C87FFB31-A3C0-4AC1-B18B-3121067399BA}" dt="2022-01-28T15:10:10.915" v="166" actId="20577"/>
        <pc:sldMkLst>
          <pc:docMk/>
          <pc:sldMk cId="921088782" sldId="273"/>
        </pc:sldMkLst>
        <pc:spChg chg="mod">
          <ac:chgData name="Nyree Myatt" userId="b1cb37e3-4292-437a-818a-451462e633aa" providerId="ADAL" clId="{C87FFB31-A3C0-4AC1-B18B-3121067399BA}" dt="2022-01-28T15:09:29.539" v="133" actId="14100"/>
          <ac:spMkLst>
            <pc:docMk/>
            <pc:sldMk cId="921088782" sldId="273"/>
            <ac:spMk id="2" creationId="{ED9F8362-E229-461D-A957-F01EDE889100}"/>
          </ac:spMkLst>
        </pc:spChg>
        <pc:spChg chg="mod">
          <ac:chgData name="Nyree Myatt" userId="b1cb37e3-4292-437a-818a-451462e633aa" providerId="ADAL" clId="{C87FFB31-A3C0-4AC1-B18B-3121067399BA}" dt="2022-01-28T15:10:10.915" v="166" actId="20577"/>
          <ac:spMkLst>
            <pc:docMk/>
            <pc:sldMk cId="921088782" sldId="273"/>
            <ac:spMk id="4" creationId="{FE5D7E77-184A-4A63-83BA-469137F94FDD}"/>
          </ac:spMkLst>
        </pc:spChg>
      </pc:sldChg>
      <pc:sldChg chg="modSp mod">
        <pc:chgData name="Nyree Myatt" userId="b1cb37e3-4292-437a-818a-451462e633aa" providerId="ADAL" clId="{C87FFB31-A3C0-4AC1-B18B-3121067399BA}" dt="2022-01-28T15:11:25.946" v="170" actId="113"/>
        <pc:sldMkLst>
          <pc:docMk/>
          <pc:sldMk cId="2456188706" sldId="274"/>
        </pc:sldMkLst>
        <pc:spChg chg="mod">
          <ac:chgData name="Nyree Myatt" userId="b1cb37e3-4292-437a-818a-451462e633aa" providerId="ADAL" clId="{C87FFB31-A3C0-4AC1-B18B-3121067399BA}" dt="2022-01-28T15:11:25.946" v="170" actId="113"/>
          <ac:spMkLst>
            <pc:docMk/>
            <pc:sldMk cId="2456188706" sldId="274"/>
            <ac:spMk id="4" creationId="{FE5D7E77-184A-4A63-83BA-469137F94FDD}"/>
          </ac:spMkLst>
        </pc:spChg>
      </pc:sldChg>
      <pc:sldChg chg="modSp mod">
        <pc:chgData name="Nyree Myatt" userId="b1cb37e3-4292-437a-818a-451462e633aa" providerId="ADAL" clId="{C87FFB31-A3C0-4AC1-B18B-3121067399BA}" dt="2022-01-28T15:19:26.229" v="248" actId="20577"/>
        <pc:sldMkLst>
          <pc:docMk/>
          <pc:sldMk cId="1118449412" sldId="282"/>
        </pc:sldMkLst>
        <pc:spChg chg="mod">
          <ac:chgData name="Nyree Myatt" userId="b1cb37e3-4292-437a-818a-451462e633aa" providerId="ADAL" clId="{C87FFB31-A3C0-4AC1-B18B-3121067399BA}" dt="2022-01-28T15:19:26.229" v="248" actId="20577"/>
          <ac:spMkLst>
            <pc:docMk/>
            <pc:sldMk cId="1118449412" sldId="282"/>
            <ac:spMk id="4" creationId="{D4CF722B-6CC4-4BA3-AF9B-C2696D9228DF}"/>
          </ac:spMkLst>
        </pc:spChg>
      </pc:sldChg>
      <pc:sldChg chg="modSp mod">
        <pc:chgData name="Nyree Myatt" userId="b1cb37e3-4292-437a-818a-451462e633aa" providerId="ADAL" clId="{C87FFB31-A3C0-4AC1-B18B-3121067399BA}" dt="2022-01-28T15:20:40.570" v="250" actId="255"/>
        <pc:sldMkLst>
          <pc:docMk/>
          <pc:sldMk cId="1436944918" sldId="283"/>
        </pc:sldMkLst>
        <pc:spChg chg="mod">
          <ac:chgData name="Nyree Myatt" userId="b1cb37e3-4292-437a-818a-451462e633aa" providerId="ADAL" clId="{C87FFB31-A3C0-4AC1-B18B-3121067399BA}" dt="2022-01-28T15:20:40.570" v="250" actId="255"/>
          <ac:spMkLst>
            <pc:docMk/>
            <pc:sldMk cId="1436944918" sldId="283"/>
            <ac:spMk id="4" creationId="{D4CF722B-6CC4-4BA3-AF9B-C2696D9228DF}"/>
          </ac:spMkLst>
        </pc:spChg>
      </pc:sldChg>
    </pc:docChg>
  </pc:docChgLst>
  <pc:docChgLst>
    <pc:chgData name="nyree myatt" userId="dc50e363e061e504" providerId="LiveId" clId="{CBBB35F7-E767-4074-BD43-314F5AF4A6C2}"/>
    <pc:docChg chg="undo custSel addSld modSld">
      <pc:chgData name="nyree myatt" userId="dc50e363e061e504" providerId="LiveId" clId="{CBBB35F7-E767-4074-BD43-314F5AF4A6C2}" dt="2021-02-18T16:48:41.505" v="963" actId="27636"/>
      <pc:docMkLst>
        <pc:docMk/>
      </pc:docMkLst>
      <pc:sldChg chg="modSp mod">
        <pc:chgData name="nyree myatt" userId="dc50e363e061e504" providerId="LiveId" clId="{CBBB35F7-E767-4074-BD43-314F5AF4A6C2}" dt="2021-02-18T16:20:06.691" v="8" actId="947"/>
        <pc:sldMkLst>
          <pc:docMk/>
          <pc:sldMk cId="50651146" sldId="257"/>
        </pc:sldMkLst>
        <pc:graphicFrameChg chg="modGraphic">
          <ac:chgData name="nyree myatt" userId="dc50e363e061e504" providerId="LiveId" clId="{CBBB35F7-E767-4074-BD43-314F5AF4A6C2}" dt="2021-02-18T16:20:06.691" v="8" actId="947"/>
          <ac:graphicFrameMkLst>
            <pc:docMk/>
            <pc:sldMk cId="50651146" sldId="257"/>
            <ac:graphicFrameMk id="4" creationId="{A6C9632E-BFE1-4DF0-BFC3-A28F30CF679E}"/>
          </ac:graphicFrameMkLst>
        </pc:graphicFrameChg>
      </pc:sldChg>
      <pc:sldChg chg="modSp">
        <pc:chgData name="nyree myatt" userId="dc50e363e061e504" providerId="LiveId" clId="{CBBB35F7-E767-4074-BD43-314F5AF4A6C2}" dt="2021-02-18T16:48:27.437" v="961" actId="113"/>
        <pc:sldMkLst>
          <pc:docMk/>
          <pc:sldMk cId="2749298682" sldId="265"/>
        </pc:sldMkLst>
        <pc:spChg chg="mod">
          <ac:chgData name="nyree myatt" userId="dc50e363e061e504" providerId="LiveId" clId="{CBBB35F7-E767-4074-BD43-314F5AF4A6C2}" dt="2021-02-18T16:48:27.437" v="961" actId="113"/>
          <ac:spMkLst>
            <pc:docMk/>
            <pc:sldMk cId="2749298682" sldId="265"/>
            <ac:spMk id="4" creationId="{CA4FC2F3-D3CA-4F56-8578-AB369437C70B}"/>
          </ac:spMkLst>
        </pc:spChg>
      </pc:sldChg>
      <pc:sldChg chg="modSp mod">
        <pc:chgData name="nyree myatt" userId="dc50e363e061e504" providerId="LiveId" clId="{CBBB35F7-E767-4074-BD43-314F5AF4A6C2}" dt="2021-02-18T16:48:41.505" v="963" actId="27636"/>
        <pc:sldMkLst>
          <pc:docMk/>
          <pc:sldMk cId="1029859513" sldId="268"/>
        </pc:sldMkLst>
        <pc:spChg chg="mod">
          <ac:chgData name="nyree myatt" userId="dc50e363e061e504" providerId="LiveId" clId="{CBBB35F7-E767-4074-BD43-314F5AF4A6C2}" dt="2021-02-18T16:48:41.505" v="963" actId="27636"/>
          <ac:spMkLst>
            <pc:docMk/>
            <pc:sldMk cId="1029859513" sldId="268"/>
            <ac:spMk id="4" creationId="{CA4FC2F3-D3CA-4F56-8578-AB369437C70B}"/>
          </ac:spMkLst>
        </pc:spChg>
      </pc:sldChg>
      <pc:sldChg chg="modSp">
        <pc:chgData name="nyree myatt" userId="dc50e363e061e504" providerId="LiveId" clId="{CBBB35F7-E767-4074-BD43-314F5AF4A6C2}" dt="2021-02-18T16:17:23.437" v="1" actId="20577"/>
        <pc:sldMkLst>
          <pc:docMk/>
          <pc:sldMk cId="1205226142" sldId="269"/>
        </pc:sldMkLst>
        <pc:spChg chg="mod">
          <ac:chgData name="nyree myatt" userId="dc50e363e061e504" providerId="LiveId" clId="{CBBB35F7-E767-4074-BD43-314F5AF4A6C2}" dt="2021-02-18T16:17:23.437" v="1" actId="20577"/>
          <ac:spMkLst>
            <pc:docMk/>
            <pc:sldMk cId="1205226142" sldId="269"/>
            <ac:spMk id="4" creationId="{192C79C8-1051-4216-99DF-CF091D466094}"/>
          </ac:spMkLst>
        </pc:spChg>
      </pc:sldChg>
      <pc:sldChg chg="modSp">
        <pc:chgData name="nyree myatt" userId="dc50e363e061e504" providerId="LiveId" clId="{CBBB35F7-E767-4074-BD43-314F5AF4A6C2}" dt="2021-02-18T16:32:05.631" v="296"/>
        <pc:sldMkLst>
          <pc:docMk/>
          <pc:sldMk cId="2966030282" sldId="271"/>
        </pc:sldMkLst>
        <pc:spChg chg="mod">
          <ac:chgData name="nyree myatt" userId="dc50e363e061e504" providerId="LiveId" clId="{CBBB35F7-E767-4074-BD43-314F5AF4A6C2}" dt="2021-02-18T16:32:05.631" v="296"/>
          <ac:spMkLst>
            <pc:docMk/>
            <pc:sldMk cId="2966030282" sldId="271"/>
            <ac:spMk id="3" creationId="{2DCC9F1C-3816-48F5-A8F1-DBD91ED80869}"/>
          </ac:spMkLst>
        </pc:spChg>
      </pc:sldChg>
      <pc:sldChg chg="modSp">
        <pc:chgData name="nyree myatt" userId="dc50e363e061e504" providerId="LiveId" clId="{CBBB35F7-E767-4074-BD43-314F5AF4A6C2}" dt="2021-02-18T16:18:27.820" v="2" actId="20577"/>
        <pc:sldMkLst>
          <pc:docMk/>
          <pc:sldMk cId="921088782" sldId="273"/>
        </pc:sldMkLst>
        <pc:spChg chg="mod">
          <ac:chgData name="nyree myatt" userId="dc50e363e061e504" providerId="LiveId" clId="{CBBB35F7-E767-4074-BD43-314F5AF4A6C2}" dt="2021-02-18T16:18:27.820" v="2" actId="20577"/>
          <ac:spMkLst>
            <pc:docMk/>
            <pc:sldMk cId="921088782" sldId="273"/>
            <ac:spMk id="4" creationId="{FE5D7E77-184A-4A63-83BA-469137F94FDD}"/>
          </ac:spMkLst>
        </pc:spChg>
      </pc:sldChg>
      <pc:sldChg chg="modSp mod">
        <pc:chgData name="nyree myatt" userId="dc50e363e061e504" providerId="LiveId" clId="{CBBB35F7-E767-4074-BD43-314F5AF4A6C2}" dt="2021-02-18T16:19:06.324" v="6" actId="27636"/>
        <pc:sldMkLst>
          <pc:docMk/>
          <pc:sldMk cId="2456188706" sldId="274"/>
        </pc:sldMkLst>
        <pc:spChg chg="mod">
          <ac:chgData name="nyree myatt" userId="dc50e363e061e504" providerId="LiveId" clId="{CBBB35F7-E767-4074-BD43-314F5AF4A6C2}" dt="2021-02-18T16:19:06.324" v="6" actId="27636"/>
          <ac:spMkLst>
            <pc:docMk/>
            <pc:sldMk cId="2456188706" sldId="274"/>
            <ac:spMk id="4" creationId="{FE5D7E77-184A-4A63-83BA-469137F94FDD}"/>
          </ac:spMkLst>
        </pc:spChg>
      </pc:sldChg>
      <pc:sldChg chg="modSp modAnim">
        <pc:chgData name="nyree myatt" userId="dc50e363e061e504" providerId="LiveId" clId="{CBBB35F7-E767-4074-BD43-314F5AF4A6C2}" dt="2021-02-18T16:20:57.544" v="10" actId="20577"/>
        <pc:sldMkLst>
          <pc:docMk/>
          <pc:sldMk cId="2070080916" sldId="276"/>
        </pc:sldMkLst>
        <pc:spChg chg="mod">
          <ac:chgData name="nyree myatt" userId="dc50e363e061e504" providerId="LiveId" clId="{CBBB35F7-E767-4074-BD43-314F5AF4A6C2}" dt="2021-02-18T16:20:57.544" v="10" actId="20577"/>
          <ac:spMkLst>
            <pc:docMk/>
            <pc:sldMk cId="2070080916" sldId="276"/>
            <ac:spMk id="4" creationId="{2F16DF5A-1BF3-4768-92E6-D28DCC255F47}"/>
          </ac:spMkLst>
        </pc:spChg>
      </pc:sldChg>
      <pc:sldChg chg="modSp new mod">
        <pc:chgData name="nyree myatt" userId="dc50e363e061e504" providerId="LiveId" clId="{CBBB35F7-E767-4074-BD43-314F5AF4A6C2}" dt="2021-02-18T16:31:14.041" v="289" actId="255"/>
        <pc:sldMkLst>
          <pc:docMk/>
          <pc:sldMk cId="1833201154" sldId="294"/>
        </pc:sldMkLst>
        <pc:spChg chg="mod">
          <ac:chgData name="nyree myatt" userId="dc50e363e061e504" providerId="LiveId" clId="{CBBB35F7-E767-4074-BD43-314F5AF4A6C2}" dt="2021-02-18T16:27:24.563" v="22" actId="20577"/>
          <ac:spMkLst>
            <pc:docMk/>
            <pc:sldMk cId="1833201154" sldId="294"/>
            <ac:spMk id="2" creationId="{D55858E3-78BF-41EE-A272-F6EA143D09B9}"/>
          </ac:spMkLst>
        </pc:spChg>
        <pc:spChg chg="mod">
          <ac:chgData name="nyree myatt" userId="dc50e363e061e504" providerId="LiveId" clId="{CBBB35F7-E767-4074-BD43-314F5AF4A6C2}" dt="2021-02-18T16:31:14.041" v="289" actId="255"/>
          <ac:spMkLst>
            <pc:docMk/>
            <pc:sldMk cId="1833201154" sldId="294"/>
            <ac:spMk id="3" creationId="{558BF53A-18A6-4D64-8ACC-47C0B11649CA}"/>
          </ac:spMkLst>
        </pc:spChg>
      </pc:sldChg>
      <pc:sldChg chg="modSp new mod">
        <pc:chgData name="nyree myatt" userId="dc50e363e061e504" providerId="LiveId" clId="{CBBB35F7-E767-4074-BD43-314F5AF4A6C2}" dt="2021-02-18T16:35:03.643" v="528" actId="255"/>
        <pc:sldMkLst>
          <pc:docMk/>
          <pc:sldMk cId="945497853" sldId="295"/>
        </pc:sldMkLst>
        <pc:spChg chg="mod">
          <ac:chgData name="nyree myatt" userId="dc50e363e061e504" providerId="LiveId" clId="{CBBB35F7-E767-4074-BD43-314F5AF4A6C2}" dt="2021-02-18T16:34:47.339" v="527" actId="20577"/>
          <ac:spMkLst>
            <pc:docMk/>
            <pc:sldMk cId="945497853" sldId="295"/>
            <ac:spMk id="2" creationId="{8EE9E771-86F7-4CBA-B3DB-821036C0EB72}"/>
          </ac:spMkLst>
        </pc:spChg>
        <pc:spChg chg="mod">
          <ac:chgData name="nyree myatt" userId="dc50e363e061e504" providerId="LiveId" clId="{CBBB35F7-E767-4074-BD43-314F5AF4A6C2}" dt="2021-02-18T16:35:03.643" v="528" actId="255"/>
          <ac:spMkLst>
            <pc:docMk/>
            <pc:sldMk cId="945497853" sldId="295"/>
            <ac:spMk id="3" creationId="{6DA4938F-02C9-4670-B43E-DD37CBEABC04}"/>
          </ac:spMkLst>
        </pc:spChg>
      </pc:sldChg>
      <pc:sldChg chg="addSp delSp modSp new mod setBg setClrOvrMap">
        <pc:chgData name="nyree myatt" userId="dc50e363e061e504" providerId="LiveId" clId="{CBBB35F7-E767-4074-BD43-314F5AF4A6C2}" dt="2021-02-18T16:47:36.405" v="958" actId="255"/>
        <pc:sldMkLst>
          <pc:docMk/>
          <pc:sldMk cId="1662513376" sldId="296"/>
        </pc:sldMkLst>
        <pc:spChg chg="mod ord">
          <ac:chgData name="nyree myatt" userId="dc50e363e061e504" providerId="LiveId" clId="{CBBB35F7-E767-4074-BD43-314F5AF4A6C2}" dt="2021-02-18T16:47:19.430" v="955" actId="26606"/>
          <ac:spMkLst>
            <pc:docMk/>
            <pc:sldMk cId="1662513376" sldId="296"/>
            <ac:spMk id="2" creationId="{64E78889-87DE-4358-9F16-C458BCCC98FC}"/>
          </ac:spMkLst>
        </pc:spChg>
        <pc:spChg chg="del">
          <ac:chgData name="nyree myatt" userId="dc50e363e061e504" providerId="LiveId" clId="{CBBB35F7-E767-4074-BD43-314F5AF4A6C2}" dt="2021-02-18T16:39:44.290" v="545" actId="931"/>
          <ac:spMkLst>
            <pc:docMk/>
            <pc:sldMk cId="1662513376" sldId="296"/>
            <ac:spMk id="3" creationId="{7D4D39F6-4117-493E-99E6-8BFBAE033ABE}"/>
          </ac:spMkLst>
        </pc:spChg>
        <pc:spChg chg="add mod">
          <ac:chgData name="nyree myatt" userId="dc50e363e061e504" providerId="LiveId" clId="{CBBB35F7-E767-4074-BD43-314F5AF4A6C2}" dt="2021-02-18T16:45:57.477" v="941" actId="26606"/>
          <ac:spMkLst>
            <pc:docMk/>
            <pc:sldMk cId="1662513376" sldId="296"/>
            <ac:spMk id="6" creationId="{80F4CCEF-E7DC-46C0-B065-7F978CE30C55}"/>
          </ac:spMkLst>
        </pc:spChg>
        <pc:spChg chg="add mod">
          <ac:chgData name="nyree myatt" userId="dc50e363e061e504" providerId="LiveId" clId="{CBBB35F7-E767-4074-BD43-314F5AF4A6C2}" dt="2021-02-18T16:47:36.405" v="958" actId="255"/>
          <ac:spMkLst>
            <pc:docMk/>
            <pc:sldMk cId="1662513376" sldId="296"/>
            <ac:spMk id="10" creationId="{76F378B4-EAE5-467E-AA27-FE262167BFDB}"/>
          </ac:spMkLst>
        </pc:spChg>
        <pc:spChg chg="add del">
          <ac:chgData name="nyree myatt" userId="dc50e363e061e504" providerId="LiveId" clId="{CBBB35F7-E767-4074-BD43-314F5AF4A6C2}" dt="2021-02-18T16:45:57.484" v="942" actId="26606"/>
          <ac:spMkLst>
            <pc:docMk/>
            <pc:sldMk cId="1662513376" sldId="296"/>
            <ac:spMk id="13" creationId="{311973C2-EB8B-452A-A698-4A252FD3AE28}"/>
          </ac:spMkLst>
        </pc:spChg>
        <pc:spChg chg="add del">
          <ac:chgData name="nyree myatt" userId="dc50e363e061e504" providerId="LiveId" clId="{CBBB35F7-E767-4074-BD43-314F5AF4A6C2}" dt="2021-02-18T16:45:57.484" v="942" actId="26606"/>
          <ac:spMkLst>
            <pc:docMk/>
            <pc:sldMk cId="1662513376" sldId="296"/>
            <ac:spMk id="15" creationId="{10162E77-11AD-44A7-84EC-40C59EEFBD2E}"/>
          </ac:spMkLst>
        </pc:spChg>
        <pc:spChg chg="add del">
          <ac:chgData name="nyree myatt" userId="dc50e363e061e504" providerId="LiveId" clId="{CBBB35F7-E767-4074-BD43-314F5AF4A6C2}" dt="2021-02-18T16:45:57.477" v="941" actId="26606"/>
          <ac:spMkLst>
            <pc:docMk/>
            <pc:sldMk cId="1662513376" sldId="296"/>
            <ac:spMk id="19" creationId="{D40791F6-715D-481A-9C4A-3645AECFD5A0}"/>
          </ac:spMkLst>
        </pc:spChg>
        <pc:spChg chg="add del">
          <ac:chgData name="nyree myatt" userId="dc50e363e061e504" providerId="LiveId" clId="{CBBB35F7-E767-4074-BD43-314F5AF4A6C2}" dt="2021-02-18T16:45:46.691" v="937" actId="26606"/>
          <ac:spMkLst>
            <pc:docMk/>
            <pc:sldMk cId="1662513376" sldId="296"/>
            <ac:spMk id="22" creationId="{4D9C48B3-6057-4FA3-BFE1-E277D0635F74}"/>
          </ac:spMkLst>
        </pc:spChg>
        <pc:spChg chg="add del">
          <ac:chgData name="nyree myatt" userId="dc50e363e061e504" providerId="LiveId" clId="{CBBB35F7-E767-4074-BD43-314F5AF4A6C2}" dt="2021-02-18T16:45:46.691" v="937" actId="26606"/>
          <ac:spMkLst>
            <pc:docMk/>
            <pc:sldMk cId="1662513376" sldId="296"/>
            <ac:spMk id="24" creationId="{928BFF5C-9619-41D1-9F73-F5B9D6C66264}"/>
          </ac:spMkLst>
        </pc:spChg>
        <pc:spChg chg="add del">
          <ac:chgData name="nyree myatt" userId="dc50e363e061e504" providerId="LiveId" clId="{CBBB35F7-E767-4074-BD43-314F5AF4A6C2}" dt="2021-02-18T16:45:57.477" v="941" actId="26606"/>
          <ac:spMkLst>
            <pc:docMk/>
            <pc:sldMk cId="1662513376" sldId="296"/>
            <ac:spMk id="26" creationId="{CADA4CA0-9A57-4FBE-A9E5-24DFC23C3F1A}"/>
          </ac:spMkLst>
        </pc:spChg>
        <pc:spChg chg="add del">
          <ac:chgData name="nyree myatt" userId="dc50e363e061e504" providerId="LiveId" clId="{CBBB35F7-E767-4074-BD43-314F5AF4A6C2}" dt="2021-02-18T16:45:57.477" v="941" actId="26606"/>
          <ac:spMkLst>
            <pc:docMk/>
            <pc:sldMk cId="1662513376" sldId="296"/>
            <ac:spMk id="28" creationId="{811CBAFA-D7E0-40A7-BB94-2C05304B407B}"/>
          </ac:spMkLst>
        </pc:spChg>
        <pc:spChg chg="add del">
          <ac:chgData name="nyree myatt" userId="dc50e363e061e504" providerId="LiveId" clId="{CBBB35F7-E767-4074-BD43-314F5AF4A6C2}" dt="2021-02-18T16:47:19.430" v="955" actId="26606"/>
          <ac:spMkLst>
            <pc:docMk/>
            <pc:sldMk cId="1662513376" sldId="296"/>
            <ac:spMk id="30" creationId="{311973C2-EB8B-452A-A698-4A252FD3AE28}"/>
          </ac:spMkLst>
        </pc:spChg>
        <pc:spChg chg="add del">
          <ac:chgData name="nyree myatt" userId="dc50e363e061e504" providerId="LiveId" clId="{CBBB35F7-E767-4074-BD43-314F5AF4A6C2}" dt="2021-02-18T16:47:19.430" v="955" actId="26606"/>
          <ac:spMkLst>
            <pc:docMk/>
            <pc:sldMk cId="1662513376" sldId="296"/>
            <ac:spMk id="31" creationId="{10162E77-11AD-44A7-84EC-40C59EEFBD2E}"/>
          </ac:spMkLst>
        </pc:spChg>
        <pc:spChg chg="add">
          <ac:chgData name="nyree myatt" userId="dc50e363e061e504" providerId="LiveId" clId="{CBBB35F7-E767-4074-BD43-314F5AF4A6C2}" dt="2021-02-18T16:47:19.430" v="955" actId="26606"/>
          <ac:spMkLst>
            <pc:docMk/>
            <pc:sldMk cId="1662513376" sldId="296"/>
            <ac:spMk id="37" creationId="{311973C2-EB8B-452A-A698-4A252FD3AE28}"/>
          </ac:spMkLst>
        </pc:spChg>
        <pc:spChg chg="add">
          <ac:chgData name="nyree myatt" userId="dc50e363e061e504" providerId="LiveId" clId="{CBBB35F7-E767-4074-BD43-314F5AF4A6C2}" dt="2021-02-18T16:47:19.430" v="955" actId="26606"/>
          <ac:spMkLst>
            <pc:docMk/>
            <pc:sldMk cId="1662513376" sldId="296"/>
            <ac:spMk id="39" creationId="{10162E77-11AD-44A7-84EC-40C59EEFBD2E}"/>
          </ac:spMkLst>
        </pc:spChg>
        <pc:picChg chg="add mod">
          <ac:chgData name="nyree myatt" userId="dc50e363e061e504" providerId="LiveId" clId="{CBBB35F7-E767-4074-BD43-314F5AF4A6C2}" dt="2021-02-18T16:45:57.477" v="941" actId="26606"/>
          <ac:picMkLst>
            <pc:docMk/>
            <pc:sldMk cId="1662513376" sldId="296"/>
            <ac:picMk id="5" creationId="{DD2ED80B-55E3-41AE-BB18-88D61E3F9E57}"/>
          </ac:picMkLst>
        </pc:picChg>
        <pc:cxnChg chg="add del">
          <ac:chgData name="nyree myatt" userId="dc50e363e061e504" providerId="LiveId" clId="{CBBB35F7-E767-4074-BD43-314F5AF4A6C2}" dt="2021-02-18T16:45:57.484" v="942" actId="26606"/>
          <ac:cxnSpMkLst>
            <pc:docMk/>
            <pc:sldMk cId="1662513376" sldId="296"/>
            <ac:cxnSpMk id="17" creationId="{5AB158E9-1B40-4CD6-95F0-95CA11DF7B7A}"/>
          </ac:cxnSpMkLst>
        </pc:cxnChg>
        <pc:cxnChg chg="add del">
          <ac:chgData name="nyree myatt" userId="dc50e363e061e504" providerId="LiveId" clId="{CBBB35F7-E767-4074-BD43-314F5AF4A6C2}" dt="2021-02-18T16:45:57.477" v="941" actId="26606"/>
          <ac:cxnSpMkLst>
            <pc:docMk/>
            <pc:sldMk cId="1662513376" sldId="296"/>
            <ac:cxnSpMk id="20" creationId="{740F83A4-FAC4-4867-95A5-BBFD280C7BF5}"/>
          </ac:cxnSpMkLst>
        </pc:cxnChg>
        <pc:cxnChg chg="add del">
          <ac:chgData name="nyree myatt" userId="dc50e363e061e504" providerId="LiveId" clId="{CBBB35F7-E767-4074-BD43-314F5AF4A6C2}" dt="2021-02-18T16:47:19.430" v="955" actId="26606"/>
          <ac:cxnSpMkLst>
            <pc:docMk/>
            <pc:sldMk cId="1662513376" sldId="296"/>
            <ac:cxnSpMk id="32" creationId="{5AB158E9-1B40-4CD6-95F0-95CA11DF7B7A}"/>
          </ac:cxnSpMkLst>
        </pc:cxnChg>
        <pc:cxnChg chg="add">
          <ac:chgData name="nyree myatt" userId="dc50e363e061e504" providerId="LiveId" clId="{CBBB35F7-E767-4074-BD43-314F5AF4A6C2}" dt="2021-02-18T16:47:19.430" v="955" actId="26606"/>
          <ac:cxnSpMkLst>
            <pc:docMk/>
            <pc:sldMk cId="1662513376" sldId="296"/>
            <ac:cxnSpMk id="41" creationId="{5AB158E9-1B40-4CD6-95F0-95CA11DF7B7A}"/>
          </ac:cxnSpMkLst>
        </pc:cxnChg>
      </pc:sldChg>
    </pc:docChg>
  </pc:docChgLst>
  <pc:docChgLst>
    <pc:chgData name="nyree myatt" userId="dc50e363e061e504" providerId="LiveId" clId="{93696E99-0898-4933-B333-B583C006906A}"/>
    <pc:docChg chg="modSld">
      <pc:chgData name="nyree myatt" userId="dc50e363e061e504" providerId="LiveId" clId="{93696E99-0898-4933-B333-B583C006906A}" dt="2021-02-01T09:47:53.415" v="14" actId="20577"/>
      <pc:docMkLst>
        <pc:docMk/>
      </pc:docMkLst>
      <pc:sldChg chg="modSp mod">
        <pc:chgData name="nyree myatt" userId="dc50e363e061e504" providerId="LiveId" clId="{93696E99-0898-4933-B333-B583C006906A}" dt="2021-02-01T09:47:53.415" v="14" actId="20577"/>
        <pc:sldMkLst>
          <pc:docMk/>
          <pc:sldMk cId="50651146" sldId="257"/>
        </pc:sldMkLst>
        <pc:graphicFrameChg chg="modGraphic">
          <ac:chgData name="nyree myatt" userId="dc50e363e061e504" providerId="LiveId" clId="{93696E99-0898-4933-B333-B583C006906A}" dt="2021-02-01T09:47:53.415" v="14" actId="20577"/>
          <ac:graphicFrameMkLst>
            <pc:docMk/>
            <pc:sldMk cId="50651146" sldId="257"/>
            <ac:graphicFrameMk id="4" creationId="{A6C9632E-BFE1-4DF0-BFC3-A28F30CF679E}"/>
          </ac:graphicFrameMkLst>
        </pc:graphicFrameChg>
      </pc:sldChg>
    </pc:docChg>
  </pc:docChgLst>
  <pc:docChgLst>
    <pc:chgData name="Nyree Myatt" userId="b1cb37e3-4292-437a-818a-451462e633aa" providerId="ADAL" clId="{258A36B4-3B7C-4EEF-BA20-65F762C2DE76}"/>
    <pc:docChg chg="modSld">
      <pc:chgData name="Nyree Myatt" userId="b1cb37e3-4292-437a-818a-451462e633aa" providerId="ADAL" clId="{258A36B4-3B7C-4EEF-BA20-65F762C2DE76}" dt="2023-01-17T08:43:18.707" v="36" actId="20577"/>
      <pc:docMkLst>
        <pc:docMk/>
      </pc:docMkLst>
      <pc:sldChg chg="modSp">
        <pc:chgData name="Nyree Myatt" userId="b1cb37e3-4292-437a-818a-451462e633aa" providerId="ADAL" clId="{258A36B4-3B7C-4EEF-BA20-65F762C2DE76}" dt="2023-01-17T08:43:18.707" v="36" actId="20577"/>
        <pc:sldMkLst>
          <pc:docMk/>
          <pc:sldMk cId="2456188706" sldId="274"/>
        </pc:sldMkLst>
        <pc:spChg chg="mod">
          <ac:chgData name="Nyree Myatt" userId="b1cb37e3-4292-437a-818a-451462e633aa" providerId="ADAL" clId="{258A36B4-3B7C-4EEF-BA20-65F762C2DE76}" dt="2023-01-17T08:43:18.707" v="36" actId="20577"/>
          <ac:spMkLst>
            <pc:docMk/>
            <pc:sldMk cId="2456188706" sldId="274"/>
            <ac:spMk id="4" creationId="{FE5D7E77-184A-4A63-83BA-469137F94FDD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42F8-D42E-44E9-A225-9FC9E2F1BA8B}" type="datetimeFigureOut">
              <a:rPr lang="en-GB" smtClean="0"/>
              <a:t>17/01/2023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07527-88FD-439A-B1BB-70A9E0CA14F4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0235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42F8-D42E-44E9-A225-9FC9E2F1BA8B}" type="datetimeFigureOut">
              <a:rPr lang="en-GB" smtClean="0"/>
              <a:t>17/01/2023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07527-88FD-439A-B1BB-70A9E0CA14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7565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42F8-D42E-44E9-A225-9FC9E2F1BA8B}" type="datetimeFigureOut">
              <a:rPr lang="en-GB" smtClean="0"/>
              <a:t>17/01/2023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07527-88FD-439A-B1BB-70A9E0CA14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8164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42F8-D42E-44E9-A225-9FC9E2F1BA8B}" type="datetimeFigureOut">
              <a:rPr lang="en-GB" smtClean="0"/>
              <a:t>17/01/2023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07527-88FD-439A-B1BB-70A9E0CA14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5433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42F8-D42E-44E9-A225-9FC9E2F1BA8B}" type="datetimeFigureOut">
              <a:rPr lang="en-GB" smtClean="0"/>
              <a:t>17/01/2023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07527-88FD-439A-B1BB-70A9E0CA14F4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5776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42F8-D42E-44E9-A225-9FC9E2F1BA8B}" type="datetimeFigureOut">
              <a:rPr lang="en-GB" smtClean="0"/>
              <a:t>17/01/2023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07527-88FD-439A-B1BB-70A9E0CA14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6494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42F8-D42E-44E9-A225-9FC9E2F1BA8B}" type="datetimeFigureOut">
              <a:rPr lang="en-GB" smtClean="0"/>
              <a:t>17/01/2023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07527-88FD-439A-B1BB-70A9E0CA14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5614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42F8-D42E-44E9-A225-9FC9E2F1BA8B}" type="datetimeFigureOut">
              <a:rPr lang="en-GB" smtClean="0"/>
              <a:t>17/01/2023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07527-88FD-439A-B1BB-70A9E0CA14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9930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42F8-D42E-44E9-A225-9FC9E2F1BA8B}" type="datetimeFigureOut">
              <a:rPr lang="en-GB" smtClean="0"/>
              <a:t>17/01/2023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07527-88FD-439A-B1BB-70A9E0CA14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8677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96642F8-D42E-44E9-A225-9FC9E2F1BA8B}" type="datetimeFigureOut">
              <a:rPr lang="en-GB" smtClean="0"/>
              <a:t>17/01/2023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F107527-88FD-439A-B1BB-70A9E0CA14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3059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42F8-D42E-44E9-A225-9FC9E2F1BA8B}" type="datetimeFigureOut">
              <a:rPr lang="en-GB" smtClean="0"/>
              <a:t>17/01/2023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07527-88FD-439A-B1BB-70A9E0CA14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2393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96642F8-D42E-44E9-A225-9FC9E2F1BA8B}" type="datetimeFigureOut">
              <a:rPr lang="en-GB" smtClean="0"/>
              <a:t>17/01/2023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F107527-88FD-439A-B1BB-70A9E0CA14F4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7349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gadgetsin.com/colorful-felt-wall-clock.htm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7B78F-4CA2-440C-A978-665C9AED8C1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Aerobic Respiration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69E398-9E11-42AC-8FDF-9074384074F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Dr Nyree </a:t>
            </a:r>
            <a:r>
              <a:rPr lang="en-GB" dirty="0" err="1"/>
              <a:t>myatt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64877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9E771-86F7-4CBA-B3DB-821036C0E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Quick recap  (and a few questions!)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A4938F-02C9-4670-B43E-DD37CBEABC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Briefly summarise glycolysis</a:t>
            </a:r>
          </a:p>
          <a:p>
            <a:r>
              <a:rPr lang="en-GB" sz="2800" dirty="0"/>
              <a:t>What are the products of glycolysis?</a:t>
            </a:r>
          </a:p>
          <a:p>
            <a:r>
              <a:rPr lang="en-GB" sz="2800" dirty="0"/>
              <a:t>What is the link reaction?</a:t>
            </a:r>
          </a:p>
          <a:p>
            <a:r>
              <a:rPr lang="en-GB" sz="2800" dirty="0"/>
              <a:t>Which enzyme is needed for the link reaction and which vitamin does this enzyme need?</a:t>
            </a:r>
          </a:p>
        </p:txBody>
      </p:sp>
    </p:spTree>
    <p:extLst>
      <p:ext uri="{BB962C8B-B14F-4D97-AF65-F5344CB8AC3E}">
        <p14:creationId xmlns:p14="http://schemas.microsoft.com/office/powerpoint/2010/main" val="9454978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E57E3-2AC1-42DC-B691-1B05DB000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The story so far…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CC9F1C-3816-48F5-A8F1-DBD91ED808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Glycolysis</a:t>
            </a:r>
            <a:r>
              <a:rPr lang="en-GB" dirty="0"/>
              <a:t> - Glucose is phosphorylated </a:t>
            </a:r>
            <a:r>
              <a:rPr lang="en-GB" u="sng" dirty="0"/>
              <a:t>using 2 ATP</a:t>
            </a:r>
          </a:p>
          <a:p>
            <a:r>
              <a:rPr lang="en-GB" dirty="0"/>
              <a:t>Glucose is split into two triose phosphates</a:t>
            </a:r>
          </a:p>
          <a:p>
            <a:r>
              <a:rPr lang="en-GB" u="sng" dirty="0"/>
              <a:t>4 ATP </a:t>
            </a:r>
            <a:r>
              <a:rPr lang="en-GB" dirty="0"/>
              <a:t>are produced so </a:t>
            </a:r>
            <a:r>
              <a:rPr lang="en-GB" b="1" dirty="0"/>
              <a:t>net production </a:t>
            </a:r>
            <a:r>
              <a:rPr lang="en-GB" dirty="0"/>
              <a:t>is </a:t>
            </a:r>
            <a:r>
              <a:rPr lang="en-GB" b="1" u="sng" dirty="0"/>
              <a:t>2 ATP</a:t>
            </a:r>
          </a:p>
          <a:p>
            <a:r>
              <a:rPr lang="en-GB" dirty="0"/>
              <a:t>2 NAD</a:t>
            </a:r>
            <a:r>
              <a:rPr lang="en-GB" baseline="30000" dirty="0"/>
              <a:t>+</a:t>
            </a:r>
            <a:r>
              <a:rPr lang="en-GB" dirty="0"/>
              <a:t> are reduced to </a:t>
            </a:r>
            <a:r>
              <a:rPr lang="en-GB" b="1" dirty="0"/>
              <a:t>2 NADH</a:t>
            </a:r>
          </a:p>
          <a:p>
            <a:r>
              <a:rPr lang="en-GB" b="1" dirty="0"/>
              <a:t>2 pyruvates (3C) </a:t>
            </a:r>
            <a:r>
              <a:rPr lang="en-GB" dirty="0"/>
              <a:t>produced at end of glycolysis</a:t>
            </a:r>
          </a:p>
          <a:p>
            <a:r>
              <a:rPr lang="en-GB" dirty="0"/>
              <a:t>2 pyruvates enter mitochondrial matrix (</a:t>
            </a:r>
            <a:r>
              <a:rPr lang="en-GB" b="1" dirty="0"/>
              <a:t>link reaction </a:t>
            </a:r>
            <a:r>
              <a:rPr lang="en-GB" dirty="0"/>
              <a:t>– enzyme = pyruvate dehydrogenase)</a:t>
            </a:r>
          </a:p>
          <a:p>
            <a:r>
              <a:rPr lang="en-GB" dirty="0"/>
              <a:t>2 pyruvates are decarboxylated </a:t>
            </a:r>
          </a:p>
          <a:p>
            <a:r>
              <a:rPr lang="en-GB" dirty="0"/>
              <a:t>2 NAD</a:t>
            </a:r>
            <a:r>
              <a:rPr lang="en-GB" baseline="30000" dirty="0"/>
              <a:t>+</a:t>
            </a:r>
            <a:r>
              <a:rPr lang="en-GB" dirty="0"/>
              <a:t> reduced to 2NADH</a:t>
            </a:r>
          </a:p>
          <a:p>
            <a:r>
              <a:rPr lang="en-GB" b="1" dirty="0"/>
              <a:t>2 Acetyl CoA produced enter Krebs cycle</a:t>
            </a:r>
          </a:p>
        </p:txBody>
      </p:sp>
    </p:spTree>
    <p:extLst>
      <p:ext uri="{BB962C8B-B14F-4D97-AF65-F5344CB8AC3E}">
        <p14:creationId xmlns:p14="http://schemas.microsoft.com/office/powerpoint/2010/main" val="2966030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F8362-E229-461D-A957-F01EDE889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5083"/>
            <a:ext cx="3200400" cy="1322363"/>
          </a:xfrm>
        </p:spPr>
        <p:txBody>
          <a:bodyPr/>
          <a:lstStyle/>
          <a:p>
            <a:r>
              <a:rPr lang="en-GB" b="1" dirty="0"/>
              <a:t>Krebs cycle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5D7E77-184A-4A63-83BA-469137F94F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1814732"/>
            <a:ext cx="3200400" cy="4490472"/>
          </a:xfrm>
        </p:spPr>
        <p:txBody>
          <a:bodyPr>
            <a:normAutofit/>
          </a:bodyPr>
          <a:lstStyle/>
          <a:p>
            <a:r>
              <a:rPr lang="en-GB" sz="2400" dirty="0"/>
              <a:t>Series of oxidation-reduction reactions</a:t>
            </a:r>
          </a:p>
          <a:p>
            <a:r>
              <a:rPr lang="en-GB" sz="2400" dirty="0"/>
              <a:t>Occurs in mitochondrial matrix</a:t>
            </a:r>
          </a:p>
          <a:p>
            <a:r>
              <a:rPr lang="en-GB" sz="2400" dirty="0"/>
              <a:t>Cycle takes place for each pyruvate molecule so cycle happens </a:t>
            </a:r>
            <a:r>
              <a:rPr lang="en-GB" sz="2400" b="1" u="sng" dirty="0"/>
              <a:t>twice</a:t>
            </a:r>
            <a:r>
              <a:rPr lang="en-GB" sz="2400" dirty="0"/>
              <a:t> for each glucose molecule</a:t>
            </a:r>
          </a:p>
        </p:txBody>
      </p:sp>
      <p:pic>
        <p:nvPicPr>
          <p:cNvPr id="4098" name="Picture 2" descr="Krebs Cycle and Link Reaction: Interactive Tutorial ...">
            <a:extLst>
              <a:ext uri="{FF2B5EF4-FFF2-40B4-BE49-F238E27FC236}">
                <a16:creationId xmlns:a16="http://schemas.microsoft.com/office/drawing/2014/main" id="{6C57C582-A3B5-450B-BEC4-E70696F185E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804020"/>
            <a:ext cx="6492875" cy="5113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1FF666D-DC69-4909-9D96-1839F0521C4F}"/>
              </a:ext>
            </a:extLst>
          </p:cNvPr>
          <p:cNvSpPr txBox="1"/>
          <p:nvPr/>
        </p:nvSpPr>
        <p:spPr>
          <a:xfrm>
            <a:off x="5570806" y="225083"/>
            <a:ext cx="19272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Acetyl CoA from link reaction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2C23788-5D28-46CF-AFB7-BB607589580F}"/>
              </a:ext>
            </a:extLst>
          </p:cNvPr>
          <p:cNvCxnSpPr/>
          <p:nvPr/>
        </p:nvCxnSpPr>
        <p:spPr>
          <a:xfrm>
            <a:off x="7076049" y="506437"/>
            <a:ext cx="112542" cy="68931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7659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F8362-E229-461D-A957-F01EDE889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5083"/>
            <a:ext cx="3200400" cy="808587"/>
          </a:xfrm>
        </p:spPr>
        <p:txBody>
          <a:bodyPr/>
          <a:lstStyle/>
          <a:p>
            <a:r>
              <a:rPr lang="en-GB" b="1" dirty="0"/>
              <a:t>Krebs cycle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5D7E77-184A-4A63-83BA-469137F94F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2523" y="1191768"/>
            <a:ext cx="3869634" cy="5113436"/>
          </a:xfrm>
        </p:spPr>
        <p:txBody>
          <a:bodyPr>
            <a:normAutofit/>
          </a:bodyPr>
          <a:lstStyle/>
          <a:p>
            <a:r>
              <a:rPr lang="en-GB" sz="2600" dirty="0"/>
              <a:t>The  acetyl group from acetyl CoA joins oxaloacetate to form citrate                         enzyme = citrate synthase</a:t>
            </a:r>
          </a:p>
          <a:p>
            <a:r>
              <a:rPr lang="en-GB" sz="2600" dirty="0"/>
              <a:t>Coenzyme A returns to link reaction</a:t>
            </a:r>
          </a:p>
          <a:p>
            <a:r>
              <a:rPr lang="en-GB" sz="2600" dirty="0"/>
              <a:t>Decarboxylation and dehydrogenation takes place</a:t>
            </a:r>
          </a:p>
          <a:p>
            <a:r>
              <a:rPr lang="en-GB" sz="2600" dirty="0"/>
              <a:t>Hydrogen is used to reduce 3 NAD</a:t>
            </a:r>
            <a:r>
              <a:rPr lang="en-GB" sz="2600" baseline="30000" dirty="0"/>
              <a:t>+</a:t>
            </a:r>
            <a:r>
              <a:rPr lang="en-GB" sz="2600" dirty="0"/>
              <a:t> and 1 FAD </a:t>
            </a:r>
          </a:p>
        </p:txBody>
      </p:sp>
      <p:pic>
        <p:nvPicPr>
          <p:cNvPr id="4098" name="Picture 2" descr="Krebs Cycle and Link Reaction: Interactive Tutorial ...">
            <a:extLst>
              <a:ext uri="{FF2B5EF4-FFF2-40B4-BE49-F238E27FC236}">
                <a16:creationId xmlns:a16="http://schemas.microsoft.com/office/drawing/2014/main" id="{6C57C582-A3B5-450B-BEC4-E70696F185E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804020"/>
            <a:ext cx="6492875" cy="5113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1088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F8362-E229-461D-A957-F01EDE889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5083"/>
            <a:ext cx="3200400" cy="787791"/>
          </a:xfrm>
        </p:spPr>
        <p:txBody>
          <a:bodyPr/>
          <a:lstStyle/>
          <a:p>
            <a:r>
              <a:rPr lang="en-GB" b="1" dirty="0"/>
              <a:t>Krebs cycle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5D7E77-184A-4A63-83BA-469137F94F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12035" y="1012874"/>
            <a:ext cx="3710607" cy="5292330"/>
          </a:xfrm>
        </p:spPr>
        <p:txBody>
          <a:bodyPr>
            <a:normAutofit/>
          </a:bodyPr>
          <a:lstStyle/>
          <a:p>
            <a:r>
              <a:rPr lang="en-GB" sz="2400" dirty="0"/>
              <a:t>6C molecule converted to 5C and then 4C molecule</a:t>
            </a:r>
          </a:p>
          <a:p>
            <a:r>
              <a:rPr lang="en-GB" sz="2400" dirty="0"/>
              <a:t>3 NAD</a:t>
            </a:r>
            <a:r>
              <a:rPr lang="en-GB" sz="2400" baseline="30000" dirty="0"/>
              <a:t>+</a:t>
            </a:r>
            <a:r>
              <a:rPr lang="en-GB" sz="2400" dirty="0"/>
              <a:t> and 1 FAD reduced to </a:t>
            </a:r>
            <a:r>
              <a:rPr lang="en-GB" sz="2400" b="1" dirty="0"/>
              <a:t>3 NADH </a:t>
            </a:r>
            <a:r>
              <a:rPr lang="en-GB" sz="2400" dirty="0"/>
              <a:t>and </a:t>
            </a:r>
            <a:r>
              <a:rPr lang="en-GB" sz="2400" b="1" dirty="0"/>
              <a:t>1 FADH</a:t>
            </a:r>
            <a:r>
              <a:rPr lang="en-GB" sz="2400" b="1" baseline="-25000" dirty="0"/>
              <a:t>2</a:t>
            </a:r>
          </a:p>
          <a:p>
            <a:r>
              <a:rPr lang="en-GB" sz="2400" dirty="0"/>
              <a:t>1 ATP produced by </a:t>
            </a:r>
            <a:r>
              <a:rPr lang="en-GB" sz="2400" b="1" dirty="0"/>
              <a:t>substrate level phosphorylation </a:t>
            </a:r>
            <a:r>
              <a:rPr lang="en-GB" sz="2400" dirty="0"/>
              <a:t>(phosphate group directly transferred from one molecule to another)</a:t>
            </a:r>
          </a:p>
          <a:p>
            <a:r>
              <a:rPr lang="en-GB" sz="2400" dirty="0"/>
              <a:t>Started with citrate (6C) and now back to oxaloacetate (4C)</a:t>
            </a:r>
          </a:p>
        </p:txBody>
      </p:sp>
      <p:pic>
        <p:nvPicPr>
          <p:cNvPr id="4098" name="Picture 2" descr="Krebs Cycle and Link Reaction: Interactive Tutorial ...">
            <a:extLst>
              <a:ext uri="{FF2B5EF4-FFF2-40B4-BE49-F238E27FC236}">
                <a16:creationId xmlns:a16="http://schemas.microsoft.com/office/drawing/2014/main" id="{6C57C582-A3B5-450B-BEC4-E70696F185E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804020"/>
            <a:ext cx="6492875" cy="5113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6188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D79EF-90D6-40DA-9302-35B4B03C9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What happens to products of Krebs cycle?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6C9632E-BFE1-4DF0-BFC3-A28F30CF679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5837460"/>
              </p:ext>
            </p:extLst>
          </p:nvPr>
        </p:nvGraphicFramePr>
        <p:xfrm>
          <a:off x="1097280" y="2255521"/>
          <a:ext cx="10058400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9200">
                  <a:extLst>
                    <a:ext uri="{9D8B030D-6E8A-4147-A177-3AD203B41FA5}">
                      <a16:colId xmlns:a16="http://schemas.microsoft.com/office/drawing/2014/main" val="1219505129"/>
                    </a:ext>
                  </a:extLst>
                </a:gridCol>
                <a:gridCol w="5029200">
                  <a:extLst>
                    <a:ext uri="{9D8B030D-6E8A-4147-A177-3AD203B41FA5}">
                      <a16:colId xmlns:a16="http://schemas.microsoft.com/office/drawing/2014/main" val="30916983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Product from ONE Krebs cycle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Where it goes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76598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1 coenzyme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Goes back to be reused in Link Reaction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24989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Oxaloacetate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Regenerated for use in next Krebs cycle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50673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2 CO</a:t>
                      </a:r>
                      <a:r>
                        <a:rPr lang="en-GB" baseline="-25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Released as waste product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05131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aseline="0" dirty="0"/>
                        <a:t>1 ATP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Used for energy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18398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3 reduced NAD</a:t>
                      </a:r>
                      <a:r>
                        <a:rPr lang="en-GB" baseline="30000" dirty="0"/>
                        <a:t>+</a:t>
                      </a:r>
                      <a:r>
                        <a:rPr lang="en-GB" dirty="0"/>
                        <a:t> (NADH)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Goes to oxidative phosphorylation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0476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1 reduced FAD (FADH2)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Goes to oxidative phosphorylation</a:t>
                      </a:r>
                    </a:p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82272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6511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858E3-78BF-41EE-A272-F6EA143D0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Quick recap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8BF53A-18A6-4D64-8ACC-47C0B11649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200" dirty="0"/>
              <a:t>Take a few moments to briefly summarise the Krebs cycle</a:t>
            </a:r>
          </a:p>
          <a:p>
            <a:r>
              <a:rPr lang="en-GB" sz="3200" dirty="0"/>
              <a:t>Where in the cell does it take place?</a:t>
            </a:r>
          </a:p>
          <a:p>
            <a:r>
              <a:rPr lang="en-GB" sz="3200" dirty="0"/>
              <a:t>What are the starting materials?</a:t>
            </a:r>
          </a:p>
          <a:p>
            <a:r>
              <a:rPr lang="en-GB" sz="3200" dirty="0"/>
              <a:t>How many turns of the Krebs cycle are there from one molecule of glucose?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32011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C3B9F-A4C3-4BD9-995C-1572B2A21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Oxidative phosphorylation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B13BE2-1589-403D-B6FC-178DE5B7E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200" b="1" dirty="0"/>
              <a:t>MAKES LOADS OF ATP</a:t>
            </a:r>
          </a:p>
          <a:p>
            <a:r>
              <a:rPr lang="en-GB" sz="3200" dirty="0"/>
              <a:t>Takes place in </a:t>
            </a:r>
            <a:r>
              <a:rPr lang="en-GB" sz="3200" b="1" dirty="0"/>
              <a:t>inner mitochondrial membrane</a:t>
            </a:r>
          </a:p>
          <a:p>
            <a:r>
              <a:rPr lang="en-GB" sz="3200" dirty="0"/>
              <a:t>Krebs cycle, link reaction and glycolysis produced </a:t>
            </a:r>
            <a:r>
              <a:rPr lang="en-GB" sz="3200" b="1" dirty="0"/>
              <a:t>NADH</a:t>
            </a:r>
            <a:r>
              <a:rPr lang="en-GB" sz="3200" dirty="0"/>
              <a:t> and </a:t>
            </a:r>
            <a:r>
              <a:rPr lang="en-GB" sz="3200" b="1" dirty="0"/>
              <a:t>FADH (coenzymes)</a:t>
            </a:r>
          </a:p>
          <a:p>
            <a:r>
              <a:rPr lang="en-GB" sz="3200" dirty="0"/>
              <a:t>FADH and NADH feed electrons into </a:t>
            </a:r>
            <a:r>
              <a:rPr lang="en-GB" sz="3200" b="1" u="sng" dirty="0"/>
              <a:t>the electron transport chain </a:t>
            </a:r>
            <a:r>
              <a:rPr lang="en-GB" sz="3200" dirty="0"/>
              <a:t>which leads to production of lots of ATP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3334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1E3AB-842A-444B-830B-905E3212A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5760"/>
            <a:ext cx="3200400" cy="1252025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Oxidative phosphorylation 1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16DF5A-1BF3-4768-92E6-D28DCC255F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1772529"/>
            <a:ext cx="3200400" cy="4532675"/>
          </a:xfrm>
        </p:spPr>
        <p:txBody>
          <a:bodyPr>
            <a:normAutofit lnSpcReduction="10000"/>
          </a:bodyPr>
          <a:lstStyle/>
          <a:p>
            <a:r>
              <a:rPr lang="en-GB" sz="2400" dirty="0"/>
              <a:t>Reduced NADH and FADH carry hydrogen atoms</a:t>
            </a:r>
          </a:p>
          <a:p>
            <a:r>
              <a:rPr lang="en-GB" sz="2400" dirty="0"/>
              <a:t>The hydrogen atoms are released from FADH and NADH, leading to oxidised NAD</a:t>
            </a:r>
            <a:r>
              <a:rPr lang="en-GB" sz="2400" baseline="30000" dirty="0"/>
              <a:t>+ </a:t>
            </a:r>
            <a:r>
              <a:rPr lang="en-GB" sz="2400" dirty="0"/>
              <a:t>and FAD which return to Krebs cycle and glycolysis</a:t>
            </a:r>
          </a:p>
          <a:p>
            <a:r>
              <a:rPr lang="en-GB" sz="2400" dirty="0"/>
              <a:t>The released hydrogen atoms split into protons and electrons </a:t>
            </a:r>
          </a:p>
          <a:p>
            <a:r>
              <a:rPr lang="en-GB" sz="2400" dirty="0"/>
              <a:t>(H</a:t>
            </a:r>
            <a:r>
              <a:rPr lang="en-GB" sz="2400" baseline="30000" dirty="0"/>
              <a:t>+ </a:t>
            </a:r>
            <a:r>
              <a:rPr lang="en-GB" sz="2400" dirty="0"/>
              <a:t>and e</a:t>
            </a:r>
            <a:r>
              <a:rPr lang="en-GB" sz="2400" baseline="30000" dirty="0"/>
              <a:t>-</a:t>
            </a:r>
            <a:r>
              <a:rPr lang="en-GB" sz="2400" dirty="0"/>
              <a:t>)</a:t>
            </a:r>
          </a:p>
        </p:txBody>
      </p:sp>
      <p:pic>
        <p:nvPicPr>
          <p:cNvPr id="1026" name="Picture 2" descr="Oxidative Phosphorylation | Definition, Steps | A-Level Biology ...">
            <a:extLst>
              <a:ext uri="{FF2B5EF4-FFF2-40B4-BE49-F238E27FC236}">
                <a16:creationId xmlns:a16="http://schemas.microsoft.com/office/drawing/2014/main" id="{BFC40819-D620-4AB4-A455-C6BBA433BC5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1" t="12187" r="2395" b="18422"/>
          <a:stretch/>
        </p:blipFill>
        <p:spPr bwMode="auto">
          <a:xfrm>
            <a:off x="4234376" y="594359"/>
            <a:ext cx="7920382" cy="5454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0080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1E3AB-842A-444B-830B-905E3212A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5760"/>
            <a:ext cx="3200400" cy="1252025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Oxidative phosphorylation 2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16DF5A-1BF3-4768-92E6-D28DCC255F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199" y="2152357"/>
            <a:ext cx="3411415" cy="4152847"/>
          </a:xfrm>
        </p:spPr>
        <p:txBody>
          <a:bodyPr>
            <a:normAutofit/>
          </a:bodyPr>
          <a:lstStyle/>
          <a:p>
            <a:r>
              <a:rPr lang="en-GB" sz="2400" dirty="0"/>
              <a:t>The e</a:t>
            </a:r>
            <a:r>
              <a:rPr lang="en-GB" sz="2400" baseline="30000" dirty="0"/>
              <a:t>- </a:t>
            </a:r>
            <a:r>
              <a:rPr lang="en-GB" sz="2400" dirty="0"/>
              <a:t> are passed to the electron transport chain which is made up of  electron carrier proteins</a:t>
            </a:r>
          </a:p>
          <a:p>
            <a:r>
              <a:rPr lang="en-GB" sz="2400" dirty="0"/>
              <a:t>The carrier proteins are embedded in the highly folded inner mitochondrial membrane</a:t>
            </a:r>
          </a:p>
          <a:p>
            <a:r>
              <a:rPr lang="en-GB" sz="2400" dirty="0"/>
              <a:t>As e</a:t>
            </a:r>
            <a:r>
              <a:rPr lang="en-GB" sz="2400" baseline="30000" dirty="0"/>
              <a:t>-  </a:t>
            </a:r>
            <a:r>
              <a:rPr lang="en-GB" sz="2400" dirty="0"/>
              <a:t> pass from one carrier to the next, they lose energy</a:t>
            </a:r>
          </a:p>
          <a:p>
            <a:endParaRPr lang="en-GB" sz="2400" dirty="0"/>
          </a:p>
        </p:txBody>
      </p:sp>
      <p:pic>
        <p:nvPicPr>
          <p:cNvPr id="1026" name="Picture 2" descr="Oxidative Phosphorylation | Definition, Steps | A-Level Biology ...">
            <a:extLst>
              <a:ext uri="{FF2B5EF4-FFF2-40B4-BE49-F238E27FC236}">
                <a16:creationId xmlns:a16="http://schemas.microsoft.com/office/drawing/2014/main" id="{BFC40819-D620-4AB4-A455-C6BBA433BC5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1" t="12187" r="2395" b="18422"/>
          <a:stretch/>
        </p:blipFill>
        <p:spPr bwMode="auto">
          <a:xfrm>
            <a:off x="4234376" y="594359"/>
            <a:ext cx="7920382" cy="5454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3380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F5D6A-DA78-45D9-8814-E57537BBE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b="1" dirty="0"/>
              <a:t>Learning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D6CF73-0650-4116-BA9D-DB063B8F38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/>
              <a:t>“Students should demonstrate an understanding of the different pathways involved in ATP production, including how the presence and absence of oxygen affects ATP production and the different respiratory substrates available.”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47773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1E3AB-842A-444B-830B-905E3212A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5760"/>
            <a:ext cx="3200400" cy="1252025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Oxidative phosphorylation 3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16DF5A-1BF3-4768-92E6-D28DCC255F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2152357"/>
            <a:ext cx="3200400" cy="4152847"/>
          </a:xfrm>
        </p:spPr>
        <p:txBody>
          <a:bodyPr>
            <a:normAutofit/>
          </a:bodyPr>
          <a:lstStyle/>
          <a:p>
            <a:r>
              <a:rPr lang="en-GB" sz="2400" dirty="0"/>
              <a:t>This energy is used to pump protons  from the matrix into the intermembrane space</a:t>
            </a:r>
          </a:p>
          <a:p>
            <a:r>
              <a:rPr lang="en-GB" sz="2400" dirty="0"/>
              <a:t>Lots of protons are now in the intermembrane space forming an electrochemical gradient</a:t>
            </a:r>
          </a:p>
        </p:txBody>
      </p:sp>
      <p:pic>
        <p:nvPicPr>
          <p:cNvPr id="1026" name="Picture 2" descr="Oxidative Phosphorylation | Definition, Steps | A-Level Biology ...">
            <a:extLst>
              <a:ext uri="{FF2B5EF4-FFF2-40B4-BE49-F238E27FC236}">
                <a16:creationId xmlns:a16="http://schemas.microsoft.com/office/drawing/2014/main" id="{BFC40819-D620-4AB4-A455-C6BBA433BC5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1" t="12187" r="2395" b="18422"/>
          <a:stretch/>
        </p:blipFill>
        <p:spPr bwMode="auto">
          <a:xfrm>
            <a:off x="4234376" y="594359"/>
            <a:ext cx="7920382" cy="5454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0924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1E3AB-842A-444B-830B-905E3212A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5760"/>
            <a:ext cx="3200400" cy="1252025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Oxidative phosphorylation 4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16DF5A-1BF3-4768-92E6-D28DCC255F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2152357"/>
            <a:ext cx="3200400" cy="4152847"/>
          </a:xfrm>
        </p:spPr>
        <p:txBody>
          <a:bodyPr>
            <a:normAutofit/>
          </a:bodyPr>
          <a:lstStyle/>
          <a:p>
            <a:r>
              <a:rPr lang="en-GB" sz="2400" dirty="0"/>
              <a:t>Protons flow down the electrochemical gradient, back into the matrix via ATP synthase</a:t>
            </a:r>
          </a:p>
          <a:p>
            <a:r>
              <a:rPr lang="en-GB" sz="2400" dirty="0"/>
              <a:t>The movement of protons through ATP synthase drives the synthesis of ATP from ADP and inorganic phosphate</a:t>
            </a:r>
          </a:p>
        </p:txBody>
      </p:sp>
      <p:pic>
        <p:nvPicPr>
          <p:cNvPr id="1026" name="Picture 2" descr="Oxidative Phosphorylation | Definition, Steps | A-Level Biology ...">
            <a:extLst>
              <a:ext uri="{FF2B5EF4-FFF2-40B4-BE49-F238E27FC236}">
                <a16:creationId xmlns:a16="http://schemas.microsoft.com/office/drawing/2014/main" id="{BFC40819-D620-4AB4-A455-C6BBA433BC5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1" t="12187" r="2395" b="18422"/>
          <a:stretch/>
        </p:blipFill>
        <p:spPr bwMode="auto">
          <a:xfrm>
            <a:off x="4234376" y="594359"/>
            <a:ext cx="7920382" cy="5454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5655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7B6F7-F71E-420E-8BF9-0184FCA4E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23557"/>
            <a:ext cx="3200400" cy="1294228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Oxidative phosphorylation (chemiosmosis)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CF722B-6CC4-4BA3-AF9B-C2696D9228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2025748"/>
            <a:ext cx="3200400" cy="4279456"/>
          </a:xfrm>
        </p:spPr>
        <p:txBody>
          <a:bodyPr>
            <a:normAutofit/>
          </a:bodyPr>
          <a:lstStyle/>
          <a:p>
            <a:r>
              <a:rPr lang="en-GB" sz="2800" dirty="0"/>
              <a:t>The flow of electrons is coupled to production of ATP via the  proton gradient across the inner mitochondrial membrane  </a:t>
            </a:r>
          </a:p>
          <a:p>
            <a:r>
              <a:rPr lang="en-GB" sz="2800" dirty="0"/>
              <a:t>This is called </a:t>
            </a:r>
            <a:r>
              <a:rPr lang="en-GB" sz="2800" b="1" dirty="0"/>
              <a:t>chemiosmosis</a:t>
            </a:r>
          </a:p>
        </p:txBody>
      </p:sp>
      <p:pic>
        <p:nvPicPr>
          <p:cNvPr id="5" name="Content Placeholder 6">
            <a:extLst>
              <a:ext uri="{FF2B5EF4-FFF2-40B4-BE49-F238E27FC236}">
                <a16:creationId xmlns:a16="http://schemas.microsoft.com/office/drawing/2014/main" id="{BF8C8FC5-6208-484A-97D1-74C8F457E1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818" y="594358"/>
            <a:ext cx="7865726" cy="5710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4494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7B6F7-F71E-420E-8BF9-0184FCA4E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23557"/>
            <a:ext cx="3200400" cy="1294228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Oxidative phosphorylation (chemiosmosis)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CF722B-6CC4-4BA3-AF9B-C2696D9228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1758462"/>
            <a:ext cx="3566160" cy="4546742"/>
          </a:xfrm>
        </p:spPr>
        <p:txBody>
          <a:bodyPr>
            <a:normAutofit fontScale="92500" lnSpcReduction="20000"/>
          </a:bodyPr>
          <a:lstStyle/>
          <a:p>
            <a:r>
              <a:rPr lang="en-GB" sz="2600" dirty="0"/>
              <a:t>Electrons, protons and oxygen combine in the matrix to form water</a:t>
            </a:r>
          </a:p>
          <a:p>
            <a:r>
              <a:rPr lang="en-GB" sz="3000" b="1" dirty="0"/>
              <a:t>Oxygen is the final electron acceptor</a:t>
            </a:r>
          </a:p>
          <a:p>
            <a:r>
              <a:rPr lang="en-GB" sz="2600" dirty="0"/>
              <a:t>Without oxygen, there is nowhere for the electrons to go so they cannot jump off the electron carriers</a:t>
            </a:r>
          </a:p>
          <a:p>
            <a:r>
              <a:rPr lang="en-GB" sz="3000" b="1" dirty="0"/>
              <a:t>Without oxygen, ATP production therefore stops – life ends!</a:t>
            </a:r>
          </a:p>
          <a:p>
            <a:r>
              <a:rPr lang="en-GB" sz="2400" dirty="0"/>
              <a:t>  </a:t>
            </a:r>
          </a:p>
        </p:txBody>
      </p:sp>
      <p:pic>
        <p:nvPicPr>
          <p:cNvPr id="5" name="Content Placeholder 6">
            <a:extLst>
              <a:ext uri="{FF2B5EF4-FFF2-40B4-BE49-F238E27FC236}">
                <a16:creationId xmlns:a16="http://schemas.microsoft.com/office/drawing/2014/main" id="{BF8C8FC5-6208-484A-97D1-74C8F457E1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818" y="594358"/>
            <a:ext cx="7865726" cy="5710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9449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8D326-034B-4208-BEDC-D99D8ABC4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1 glucose molecule can produce 32 ATP 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BF119B5-2380-46A3-BD62-578238C32D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1492345"/>
              </p:ext>
            </p:extLst>
          </p:nvPr>
        </p:nvGraphicFramePr>
        <p:xfrm>
          <a:off x="1096960" y="2129362"/>
          <a:ext cx="10058397" cy="25992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2799">
                  <a:extLst>
                    <a:ext uri="{9D8B030D-6E8A-4147-A177-3AD203B41FA5}">
                      <a16:colId xmlns:a16="http://schemas.microsoft.com/office/drawing/2014/main" val="3776721037"/>
                    </a:ext>
                  </a:extLst>
                </a:gridCol>
                <a:gridCol w="3352799">
                  <a:extLst>
                    <a:ext uri="{9D8B030D-6E8A-4147-A177-3AD203B41FA5}">
                      <a16:colId xmlns:a16="http://schemas.microsoft.com/office/drawing/2014/main" val="2457487486"/>
                    </a:ext>
                  </a:extLst>
                </a:gridCol>
                <a:gridCol w="3352799">
                  <a:extLst>
                    <a:ext uri="{9D8B030D-6E8A-4147-A177-3AD203B41FA5}">
                      <a16:colId xmlns:a16="http://schemas.microsoft.com/office/drawing/2014/main" val="1134218672"/>
                    </a:ext>
                  </a:extLst>
                </a:gridCol>
              </a:tblGrid>
              <a:tr h="371325">
                <a:tc>
                  <a:txBody>
                    <a:bodyPr/>
                    <a:lstStyle/>
                    <a:p>
                      <a:r>
                        <a:rPr lang="en-GB" dirty="0"/>
                        <a:t>Stage of respiration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Molecules produced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No of ATP molecules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3451068"/>
                  </a:ext>
                </a:extLst>
              </a:tr>
              <a:tr h="371325">
                <a:tc>
                  <a:txBody>
                    <a:bodyPr/>
                    <a:lstStyle/>
                    <a:p>
                      <a:r>
                        <a:rPr lang="en-GB" dirty="0"/>
                        <a:t>Glycolysis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 ATP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2159242"/>
                  </a:ext>
                </a:extLst>
              </a:tr>
              <a:tr h="3713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Glycolysis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 reduced NADH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 x 2.5 = 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5072032"/>
                  </a:ext>
                </a:extLst>
              </a:tr>
              <a:tr h="371325">
                <a:tc>
                  <a:txBody>
                    <a:bodyPr/>
                    <a:lstStyle/>
                    <a:p>
                      <a:r>
                        <a:rPr lang="en-GB" dirty="0"/>
                        <a:t>Link reaction (x2)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 reduced NADH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 x 2.5 = 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1808372"/>
                  </a:ext>
                </a:extLst>
              </a:tr>
              <a:tr h="371325">
                <a:tc>
                  <a:txBody>
                    <a:bodyPr/>
                    <a:lstStyle/>
                    <a:p>
                      <a:r>
                        <a:rPr lang="en-GB" dirty="0"/>
                        <a:t>Krebs cycle (x2)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 ATP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2223651"/>
                  </a:ext>
                </a:extLst>
              </a:tr>
              <a:tr h="3713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Krebs cycle (x2)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6 reduced NADH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6 x 2.5 = 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822192"/>
                  </a:ext>
                </a:extLst>
              </a:tr>
              <a:tr h="3713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Krebs cycle (x2)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 reduced FADH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 x 1.5 =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83712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65317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27786-0E6B-41C7-AE3F-92F71B7FA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Recap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503A63-FF02-4860-B04A-C313C007BC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Take a moment to look at the previous slides on the Krebs cycle, oxidative phosphorylation and chemiosmosis</a:t>
            </a:r>
          </a:p>
          <a:p>
            <a:r>
              <a:rPr lang="en-GB" sz="2400" dirty="0"/>
              <a:t>Where does the  Krebs cycle take place in the cell?</a:t>
            </a:r>
          </a:p>
          <a:p>
            <a:r>
              <a:rPr lang="en-GB" sz="2400" dirty="0"/>
              <a:t>What do electrons lose as they move along the electron transport chain? How is this loss exploited?</a:t>
            </a:r>
          </a:p>
          <a:p>
            <a:r>
              <a:rPr lang="en-GB" sz="2400" dirty="0"/>
              <a:t>What happens if NADH and FADH are not re-oxidised?</a:t>
            </a:r>
          </a:p>
          <a:p>
            <a:r>
              <a:rPr lang="en-GB" sz="2400" dirty="0"/>
              <a:t>If oxygen is in short supply, what happens to ATP production?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47389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F18BF-A0F5-4804-9F43-E541CFFC2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Anaerobic respiration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91CCF9-FC65-4ECD-8BB4-86AC7FB25E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We’ve seen why oxygen is critical to ATP production but it is possible to produce small amounts of ATP when oxygen is scarce (– when might it be scarce?)</a:t>
            </a:r>
          </a:p>
          <a:p>
            <a:r>
              <a:rPr lang="en-GB" sz="2800" dirty="0"/>
              <a:t>For glycolysis to proceed and produce 2ATP, oxygen is not needed</a:t>
            </a:r>
          </a:p>
          <a:p>
            <a:r>
              <a:rPr lang="en-GB" sz="2800" dirty="0"/>
              <a:t>However, the pyruvate produced at the end of glycolysis does not go through the link reaction</a:t>
            </a:r>
          </a:p>
          <a:p>
            <a:r>
              <a:rPr lang="en-GB" sz="2800" dirty="0"/>
              <a:t>Instead, it is converted to </a:t>
            </a:r>
            <a:r>
              <a:rPr lang="en-GB" sz="2800" b="1" dirty="0"/>
              <a:t>lactate </a:t>
            </a:r>
            <a:r>
              <a:rPr lang="en-GB" sz="2800" dirty="0"/>
              <a:t>– this is lactate </a:t>
            </a:r>
            <a:r>
              <a:rPr lang="en-GB" sz="2800" b="1" dirty="0"/>
              <a:t>fermentation</a:t>
            </a:r>
            <a:r>
              <a:rPr lang="en-GB" sz="2800" dirty="0"/>
              <a:t> and the process is </a:t>
            </a:r>
            <a:r>
              <a:rPr lang="en-GB" sz="2800" b="1" u="sng" dirty="0"/>
              <a:t>anaerobic</a:t>
            </a:r>
            <a:r>
              <a:rPr lang="en-GB" sz="2800" b="1" dirty="0"/>
              <a:t> respiration</a:t>
            </a:r>
          </a:p>
        </p:txBody>
      </p:sp>
    </p:spTree>
    <p:extLst>
      <p:ext uri="{BB962C8B-B14F-4D97-AF65-F5344CB8AC3E}">
        <p14:creationId xmlns:p14="http://schemas.microsoft.com/office/powerpoint/2010/main" val="3980860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05490-478F-4076-8560-A760E1D4A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6609"/>
            <a:ext cx="3200400" cy="1041009"/>
          </a:xfrm>
        </p:spPr>
        <p:txBody>
          <a:bodyPr/>
          <a:lstStyle/>
          <a:p>
            <a:r>
              <a:rPr lang="en-GB" b="1" dirty="0"/>
              <a:t>Lactate fermentation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990518-44A5-4C60-A9BC-7B715D348D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1250547"/>
            <a:ext cx="3200400" cy="5054657"/>
          </a:xfrm>
        </p:spPr>
        <p:txBody>
          <a:bodyPr>
            <a:normAutofit lnSpcReduction="10000"/>
          </a:bodyPr>
          <a:lstStyle/>
          <a:p>
            <a:r>
              <a:rPr lang="en-GB" sz="2400" dirty="0"/>
              <a:t>Once pyruvate and 2ATP have been produced, glycolysis cannot start again until NADH has been re-oxidised to NAD</a:t>
            </a:r>
            <a:r>
              <a:rPr lang="en-GB" sz="2400" baseline="30000" dirty="0"/>
              <a:t>+</a:t>
            </a:r>
          </a:p>
          <a:p>
            <a:r>
              <a:rPr lang="en-GB" sz="2400" dirty="0"/>
              <a:t>Pyruvate steps in and accepts the hydrogen from NADH to produce lactate and NAD</a:t>
            </a:r>
            <a:r>
              <a:rPr lang="en-GB" sz="2400" baseline="30000" dirty="0"/>
              <a:t>+</a:t>
            </a:r>
          </a:p>
          <a:p>
            <a:r>
              <a:rPr lang="en-GB" sz="2400" dirty="0"/>
              <a:t>This is a reversible reaction, lactate dehydrogenase is the enzyme</a:t>
            </a:r>
          </a:p>
          <a:p>
            <a:endParaRPr lang="en-GB" sz="24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AF6335D-7A8E-4ABF-96B9-EE32C4D589E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9797" y="901671"/>
            <a:ext cx="7484012" cy="5054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9450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A7B3D-04B4-400A-B8AB-5631927A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39151"/>
            <a:ext cx="3200400" cy="1026941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Lactate fermentation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6F6253-F73C-41A6-8057-F2EE12AB72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1266092"/>
            <a:ext cx="3200400" cy="5039112"/>
          </a:xfrm>
        </p:spPr>
        <p:txBody>
          <a:bodyPr>
            <a:normAutofit lnSpcReduction="10000"/>
          </a:bodyPr>
          <a:lstStyle/>
          <a:p>
            <a:r>
              <a:rPr lang="en-GB" sz="2400" dirty="0"/>
              <a:t>Allows intense exercise to take place by producing a little ATP but pH drops as lactate builds up – can’t go on for long!</a:t>
            </a:r>
          </a:p>
          <a:p>
            <a:r>
              <a:rPr lang="en-GB" sz="2400" dirty="0"/>
              <a:t>Lactate enters the blood and travels to the liver where it is converted back to pyruvate and then glucose – gluconeogenesis</a:t>
            </a:r>
          </a:p>
          <a:p>
            <a:r>
              <a:rPr lang="en-GB" sz="2400" dirty="0"/>
              <a:t>Lactate dehydrogenase isoenzymes? Clinical significance?</a:t>
            </a:r>
          </a:p>
        </p:txBody>
      </p:sp>
      <p:pic>
        <p:nvPicPr>
          <p:cNvPr id="5" name="Picture 2" descr="In exercising muscles, what is the likely fate of pyruvate? | Draw ...">
            <a:extLst>
              <a:ext uri="{FF2B5EF4-FFF2-40B4-BE49-F238E27FC236}">
                <a16:creationId xmlns:a16="http://schemas.microsoft.com/office/drawing/2014/main" id="{4EB7BDD6-928E-4F02-B7C3-0F54940CCD0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25" r="12361"/>
          <a:stretch/>
        </p:blipFill>
        <p:spPr bwMode="auto">
          <a:xfrm>
            <a:off x="4712677" y="731838"/>
            <a:ext cx="6921305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6347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1A6D9-CCF2-4D23-B94D-3EA025F1B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Its not just glucose that cells can use…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48ED5E-3B58-4A94-B467-AB506FEEE0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In addition to glucose, cells can respire other carbohydrates, lipids and proteins</a:t>
            </a:r>
          </a:p>
          <a:p>
            <a:r>
              <a:rPr lang="en-GB" sz="2400" dirty="0"/>
              <a:t> - all respiratory substrates</a:t>
            </a:r>
          </a:p>
          <a:p>
            <a:r>
              <a:rPr lang="en-GB" sz="2400" dirty="0"/>
              <a:t>Different respiratory substrates release different amounts of energy</a:t>
            </a:r>
          </a:p>
          <a:p>
            <a:r>
              <a:rPr lang="en-GB" sz="2400" dirty="0"/>
              <a:t>Lipids produce the most energy, followed by proteins, then carbohydrates</a:t>
            </a:r>
          </a:p>
          <a:p>
            <a:r>
              <a:rPr lang="en-GB" sz="2400" dirty="0"/>
              <a:t>This is to do with hydrogen atoms (remember NAD</a:t>
            </a:r>
            <a:r>
              <a:rPr lang="en-GB" sz="2400" b="1" dirty="0"/>
              <a:t>H</a:t>
            </a:r>
            <a:r>
              <a:rPr lang="en-GB" sz="2400" dirty="0"/>
              <a:t> and FAD</a:t>
            </a:r>
            <a:r>
              <a:rPr lang="en-GB" sz="2400" b="1" dirty="0"/>
              <a:t>H</a:t>
            </a:r>
            <a:r>
              <a:rPr lang="en-GB" sz="2400" dirty="0"/>
              <a:t>)</a:t>
            </a:r>
          </a:p>
          <a:p>
            <a:r>
              <a:rPr lang="en-GB" sz="2400" dirty="0"/>
              <a:t>The more H atoms per unit mass, the more ATP can be produced via oxidative phosphorylation</a:t>
            </a:r>
          </a:p>
        </p:txBody>
      </p:sp>
    </p:spTree>
    <p:extLst>
      <p:ext uri="{BB962C8B-B14F-4D97-AF65-F5344CB8AC3E}">
        <p14:creationId xmlns:p14="http://schemas.microsoft.com/office/powerpoint/2010/main" val="1470885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A2960-5A74-48F4-B413-F7BA1974B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b="1" dirty="0"/>
              <a:t>Lesson aims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50D302-6228-4B82-9764-7ACC7BD407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By the end of the lesson, students will be able to:</a:t>
            </a:r>
          </a:p>
          <a:p>
            <a:r>
              <a:rPr lang="en-GB" dirty="0"/>
              <a:t>1. outline the steps in glycolysis and the products of glycolysis</a:t>
            </a:r>
          </a:p>
          <a:p>
            <a:r>
              <a:rPr lang="en-GB" dirty="0"/>
              <a:t>2. describe what happens to pyruvate in the presence and absence of oxygen, and why lactate fermentation is needed</a:t>
            </a:r>
          </a:p>
          <a:p>
            <a:r>
              <a:rPr lang="en-GB" dirty="0"/>
              <a:t>3. describe the link reaction</a:t>
            </a:r>
          </a:p>
          <a:p>
            <a:r>
              <a:rPr lang="en-GB" dirty="0"/>
              <a:t>4. outline the Krebs cycle </a:t>
            </a:r>
          </a:p>
          <a:p>
            <a:r>
              <a:rPr lang="en-GB" dirty="0"/>
              <a:t>5. outline oxidative phosphorylation</a:t>
            </a:r>
          </a:p>
          <a:p>
            <a:r>
              <a:rPr lang="en-GB" dirty="0"/>
              <a:t>6. describe how lactate accepts the hydrogen atom and regenerates NAD</a:t>
            </a:r>
            <a:r>
              <a:rPr lang="en-GB" baseline="30000" dirty="0"/>
              <a:t>+   </a:t>
            </a:r>
          </a:p>
          <a:p>
            <a:r>
              <a:rPr lang="en-GB" dirty="0"/>
              <a:t>7. describe respiratory substrates and quotients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23161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B85BF-2027-49B4-91A5-FF673672D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Respiratory Quotient (RQ)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5BEB8C-7FED-40FA-906F-E569D4336B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7791" y="1845732"/>
            <a:ext cx="10058400" cy="4023360"/>
          </a:xfrm>
        </p:spPr>
        <p:txBody>
          <a:bodyPr/>
          <a:lstStyle/>
          <a:p>
            <a:r>
              <a:rPr lang="en-GB" dirty="0"/>
              <a:t>RQ is the volume of CO</a:t>
            </a:r>
            <a:r>
              <a:rPr lang="en-GB" baseline="-25000" dirty="0"/>
              <a:t>2</a:t>
            </a:r>
            <a:r>
              <a:rPr lang="en-GB" dirty="0"/>
              <a:t> produced when a substrate is respired divided by the volume of O</a:t>
            </a:r>
            <a:r>
              <a:rPr lang="en-GB" baseline="-25000" dirty="0"/>
              <a:t>2</a:t>
            </a:r>
            <a:r>
              <a:rPr lang="en-GB" dirty="0"/>
              <a:t> consumed a over a specific duration of time</a:t>
            </a:r>
          </a:p>
          <a:p>
            <a:r>
              <a:rPr lang="en-GB" dirty="0"/>
              <a:t>Can be calculated suing the formula </a:t>
            </a:r>
          </a:p>
          <a:p>
            <a:r>
              <a:rPr lang="en-GB" dirty="0"/>
              <a:t>So for glucose,  </a:t>
            </a:r>
          </a:p>
        </p:txBody>
      </p:sp>
      <p:pic>
        <p:nvPicPr>
          <p:cNvPr id="3074" name="Picture 2" descr="Respiratory Quotient (RQ) in Plant - Formula, Significance, Experiment">
            <a:extLst>
              <a:ext uri="{FF2B5EF4-FFF2-40B4-BE49-F238E27FC236}">
                <a16:creationId xmlns:a16="http://schemas.microsoft.com/office/drawing/2014/main" id="{2031173B-13F3-4C58-80BE-E25EC22850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9073" y="2363006"/>
            <a:ext cx="2876550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espiratory Quotient (RQ) in Plant - Formula, Significance, Experiment">
            <a:extLst>
              <a:ext uri="{FF2B5EF4-FFF2-40B4-BE49-F238E27FC236}">
                <a16:creationId xmlns:a16="http://schemas.microsoft.com/office/drawing/2014/main" id="{A542E376-B4BD-4AE4-BD03-9F3922D722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79" y="3429000"/>
            <a:ext cx="4671793" cy="1923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56832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961E9-172B-4CA4-BEBD-1D0890FEB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Respiratory Quotient (RQ)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8F86F9-F4C8-4087-8EEE-E4FF34D149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RQ for lipids is 0.7, and for proteins 0.9</a:t>
            </a:r>
          </a:p>
          <a:p>
            <a:r>
              <a:rPr lang="en-GB" sz="2400" dirty="0"/>
              <a:t>The RQ for lipids and proteins is lower than 1 because more oxygen is needed to oxidise fats</a:t>
            </a:r>
          </a:p>
          <a:p>
            <a:r>
              <a:rPr lang="en-GB" sz="2400" dirty="0"/>
              <a:t>The RQ  is useful as it gives an idea of what respiratory substrate is being used and whether it is aerobic or anaerobic</a:t>
            </a:r>
          </a:p>
          <a:p>
            <a:r>
              <a:rPr lang="en-GB" sz="2400" dirty="0"/>
              <a:t>Under normal conditions, for humans, it is 0.7 – 1.0 (fats and carbohydrates are being used; proteins are not usually used unless…?)</a:t>
            </a:r>
          </a:p>
          <a:p>
            <a:r>
              <a:rPr lang="en-GB" sz="2400" dirty="0"/>
              <a:t>An RQ over 1 suggests a shortage of oxygen and therefore some anaerobic as well as aerobic  respiration </a:t>
            </a:r>
          </a:p>
        </p:txBody>
      </p:sp>
    </p:spTree>
    <p:extLst>
      <p:ext uri="{BB962C8B-B14F-4D97-AF65-F5344CB8AC3E}">
        <p14:creationId xmlns:p14="http://schemas.microsoft.com/office/powerpoint/2010/main" val="7796212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rebs Cycle and Link Reaction: Interactive Tutorial ...">
            <a:extLst>
              <a:ext uri="{FF2B5EF4-FFF2-40B4-BE49-F238E27FC236}">
                <a16:creationId xmlns:a16="http://schemas.microsoft.com/office/drawing/2014/main" id="{43516060-7D4C-4CF9-8F02-8046635FF1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000125"/>
            <a:ext cx="9753600" cy="485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E8FA881-1CBB-421F-9C1C-47BE00851ABE}"/>
              </a:ext>
            </a:extLst>
          </p:cNvPr>
          <p:cNvSpPr txBox="1"/>
          <p:nvPr/>
        </p:nvSpPr>
        <p:spPr>
          <a:xfrm>
            <a:off x="703385" y="464234"/>
            <a:ext cx="35450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FF0000"/>
                </a:solidFill>
              </a:rPr>
              <a:t>Summary of aerobic respiration</a:t>
            </a:r>
          </a:p>
        </p:txBody>
      </p:sp>
    </p:spTree>
    <p:extLst>
      <p:ext uri="{BB962C8B-B14F-4D97-AF65-F5344CB8AC3E}">
        <p14:creationId xmlns:p14="http://schemas.microsoft.com/office/powerpoint/2010/main" val="7381870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311973C2-EB8B-452A-A698-4A252FD3A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E78889-87DE-4358-9F16-C458BCCC9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1" y="634946"/>
            <a:ext cx="6368142" cy="1450757"/>
          </a:xfrm>
        </p:spPr>
        <p:txBody>
          <a:bodyPr>
            <a:normAutofit/>
          </a:bodyPr>
          <a:lstStyle/>
          <a:p>
            <a:r>
              <a:rPr lang="en-GB" sz="5400" dirty="0">
                <a:solidFill>
                  <a:srgbClr val="4B573A"/>
                </a:solidFill>
              </a:rPr>
              <a:t>Question time! </a:t>
            </a:r>
          </a:p>
        </p:txBody>
      </p:sp>
      <p:pic>
        <p:nvPicPr>
          <p:cNvPr id="5" name="Content Placeholder 4" descr="A picture containing indoor, several&#10;&#10;Description automatically generated">
            <a:extLst>
              <a:ext uri="{FF2B5EF4-FFF2-40B4-BE49-F238E27FC236}">
                <a16:creationId xmlns:a16="http://schemas.microsoft.com/office/drawing/2014/main" id="{DD2ED80B-55E3-41AE-BB18-88D61E3F9E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7354" r="14558" b="-2"/>
          <a:stretch/>
        </p:blipFill>
        <p:spPr>
          <a:xfrm>
            <a:off x="20" y="-12128"/>
            <a:ext cx="4654276" cy="6870127"/>
          </a:xfrm>
          <a:prstGeom prst="rect">
            <a:avLst/>
          </a:prstGeom>
        </p:spPr>
      </p:pic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87617" y="2085703"/>
            <a:ext cx="617068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6F378B4-EAE5-467E-AA27-FE262167BF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1" y="2198913"/>
            <a:ext cx="6728748" cy="4459017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Why do we need to breathe?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As electrons are passed down the electron transport chain, what are pumped across the inner mitochondrial membrane?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Other than glucose, what else can cells use to produce ATP?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What is the name of the cycle where lactate from the muscles goes to the liver to be converted to glucose which goes back to the muscles?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What is Leigh syndrome?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F4CCEF-E7DC-46C0-B065-7F978CE30C55}"/>
              </a:ext>
            </a:extLst>
          </p:cNvPr>
          <p:cNvSpPr txBox="1"/>
          <p:nvPr/>
        </p:nvSpPr>
        <p:spPr>
          <a:xfrm>
            <a:off x="2214205" y="6657944"/>
            <a:ext cx="244009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GB" sz="700">
                <a:solidFill>
                  <a:srgbClr val="FFFFFF"/>
                </a:solidFill>
                <a:hlinkClick r:id="rId3" tooltip="https://gadgetsin.com/colorful-felt-wall-clock.htm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GB" sz="700">
                <a:solidFill>
                  <a:srgbClr val="FFFFFF"/>
                </a:solidFill>
              </a:rPr>
              <a:t> by Unknown Author is licensed under </a:t>
            </a:r>
            <a:r>
              <a:rPr lang="en-GB" sz="700">
                <a:solidFill>
                  <a:srgbClr val="FFFFFF"/>
                </a:solidFill>
                <a:hlinkClick r:id="rId4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n-GB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5133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A2960-5A74-48F4-B413-F7BA1974B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b="1" dirty="0"/>
              <a:t>Lesson aims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50D302-6228-4B82-9764-7ACC7BD407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By the end of the lesson, students will be able to:</a:t>
            </a:r>
          </a:p>
          <a:p>
            <a:r>
              <a:rPr lang="en-GB" dirty="0"/>
              <a:t>1. outline the steps in glycolysis and the products of glycolysis</a:t>
            </a:r>
          </a:p>
          <a:p>
            <a:r>
              <a:rPr lang="en-GB" dirty="0"/>
              <a:t>2. describe what happens to pyruvate in the presence and absence of oxygen, and why lactate fermentation is needed</a:t>
            </a:r>
          </a:p>
          <a:p>
            <a:r>
              <a:rPr lang="en-GB" dirty="0"/>
              <a:t>3. describe the link reaction</a:t>
            </a:r>
          </a:p>
          <a:p>
            <a:r>
              <a:rPr lang="en-GB" dirty="0"/>
              <a:t>4. outline the Krebs cycle </a:t>
            </a:r>
          </a:p>
          <a:p>
            <a:r>
              <a:rPr lang="en-GB" dirty="0"/>
              <a:t>5. outline oxidative phosphorylation</a:t>
            </a:r>
          </a:p>
          <a:p>
            <a:r>
              <a:rPr lang="en-GB" dirty="0"/>
              <a:t>6. describe how lactate accepts the hydrogen atom and regenerates NAD</a:t>
            </a:r>
            <a:r>
              <a:rPr lang="en-GB" baseline="30000" dirty="0"/>
              <a:t>+   </a:t>
            </a:r>
          </a:p>
          <a:p>
            <a:r>
              <a:rPr lang="en-GB" dirty="0"/>
              <a:t>7. describe respiratory substrates and quotients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46505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B2A53-62CB-4A1F-A713-2CD32128C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Aerobic respiration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B9E667-CA14-48F0-A3B1-7C0B1C7A77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2800" dirty="0"/>
              <a:t>The aim of aerobic respiration is to produce loads of ATP</a:t>
            </a:r>
          </a:p>
          <a:p>
            <a:r>
              <a:rPr lang="en-GB" sz="2800" dirty="0"/>
              <a:t>Takes place in the cytoplasm and then in the mitochondria</a:t>
            </a:r>
          </a:p>
          <a:p>
            <a:r>
              <a:rPr lang="en-GB" sz="2800" dirty="0"/>
              <a:t>Cells use glucose (6 carbons) and break it down</a:t>
            </a:r>
          </a:p>
          <a:p>
            <a:r>
              <a:rPr lang="en-GB" sz="2800" dirty="0"/>
              <a:t>Some cells can only use glucose but others can use fatty acids and amino acid skeletons</a:t>
            </a:r>
          </a:p>
          <a:p>
            <a:r>
              <a:rPr lang="en-GB" sz="2800" dirty="0"/>
              <a:t>Takes place in four stages</a:t>
            </a:r>
          </a:p>
          <a:p>
            <a:r>
              <a:rPr lang="en-GB" sz="2800" dirty="0"/>
              <a:t>First stage takes place in cytoplasm and remaining stages take place in mitochondria</a:t>
            </a:r>
          </a:p>
        </p:txBody>
      </p:sp>
    </p:spTree>
    <p:extLst>
      <p:ext uri="{BB962C8B-B14F-4D97-AF65-F5344CB8AC3E}">
        <p14:creationId xmlns:p14="http://schemas.microsoft.com/office/powerpoint/2010/main" val="2730797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4AF96-789D-474B-893B-844DA5AF4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1304779"/>
          </a:xfrm>
        </p:spPr>
        <p:txBody>
          <a:bodyPr/>
          <a:lstStyle/>
          <a:p>
            <a:r>
              <a:rPr lang="en-GB" b="1" dirty="0"/>
              <a:t>Four stages in respiration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01BA79-D9B2-4009-B5ED-BB57C78380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2391508"/>
            <a:ext cx="3200400" cy="3913696"/>
          </a:xfrm>
        </p:spPr>
        <p:txBody>
          <a:bodyPr>
            <a:normAutofit fontScale="77500" lnSpcReduction="20000"/>
          </a:bodyPr>
          <a:lstStyle/>
          <a:p>
            <a:r>
              <a:rPr lang="en-GB" sz="3200" b="1" dirty="0"/>
              <a:t>Glycolysis</a:t>
            </a:r>
            <a:r>
              <a:rPr lang="en-GB" sz="3200" dirty="0"/>
              <a:t> (cytoplasm)</a:t>
            </a:r>
          </a:p>
          <a:p>
            <a:r>
              <a:rPr lang="en-GB" sz="3200" b="1" dirty="0"/>
              <a:t>Link reaction </a:t>
            </a:r>
            <a:r>
              <a:rPr lang="en-GB" sz="3200" dirty="0"/>
              <a:t>(mitochondria)</a:t>
            </a:r>
          </a:p>
          <a:p>
            <a:r>
              <a:rPr lang="en-GB" sz="3200" b="1" dirty="0"/>
              <a:t>Krebs cycle* </a:t>
            </a:r>
            <a:r>
              <a:rPr lang="en-GB" sz="3200" dirty="0"/>
              <a:t>(mitochondria) </a:t>
            </a:r>
          </a:p>
          <a:p>
            <a:r>
              <a:rPr lang="en-GB" sz="3200" dirty="0"/>
              <a:t>(*aka citric acid cycle, or tricarboxylic acid cycle  - TCA) </a:t>
            </a:r>
          </a:p>
          <a:p>
            <a:r>
              <a:rPr lang="en-GB" sz="3200" b="1" dirty="0"/>
              <a:t>Oxidative phosphorylation </a:t>
            </a:r>
            <a:r>
              <a:rPr lang="en-GB" sz="3200" dirty="0"/>
              <a:t>(mitochondria)</a:t>
            </a:r>
          </a:p>
          <a:p>
            <a:endParaRPr lang="en-GB" dirty="0"/>
          </a:p>
        </p:txBody>
      </p:sp>
      <p:pic>
        <p:nvPicPr>
          <p:cNvPr id="1026" name="Picture 2" descr="Mitochondria: Form, function, and disease">
            <a:extLst>
              <a:ext uri="{FF2B5EF4-FFF2-40B4-BE49-F238E27FC236}">
                <a16:creationId xmlns:a16="http://schemas.microsoft.com/office/drawing/2014/main" id="{D3E2D71B-4501-4BE2-8F9F-E7D3D0AD119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566" y="594360"/>
            <a:ext cx="7550396" cy="5710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0280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54655-B064-4E70-B255-EB74498EF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64234"/>
            <a:ext cx="3200400" cy="858129"/>
          </a:xfrm>
        </p:spPr>
        <p:txBody>
          <a:bodyPr/>
          <a:lstStyle/>
          <a:p>
            <a:r>
              <a:rPr lang="en-GB" b="1" dirty="0"/>
              <a:t>Glycolysis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4FC2F3-D3CA-4F56-8578-AB369437C7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1871003"/>
            <a:ext cx="3200400" cy="4434201"/>
          </a:xfrm>
        </p:spPr>
        <p:txBody>
          <a:bodyPr/>
          <a:lstStyle/>
          <a:p>
            <a:r>
              <a:rPr lang="en-GB" sz="2400" dirty="0"/>
              <a:t>Two stage process – </a:t>
            </a:r>
            <a:r>
              <a:rPr lang="en-GB" sz="2400" b="1" dirty="0"/>
              <a:t>investment </a:t>
            </a:r>
            <a:r>
              <a:rPr lang="en-GB" sz="2400" dirty="0"/>
              <a:t>and </a:t>
            </a:r>
            <a:r>
              <a:rPr lang="en-GB" sz="2400" b="1" dirty="0"/>
              <a:t>payback</a:t>
            </a:r>
          </a:p>
          <a:p>
            <a:r>
              <a:rPr lang="en-GB" sz="2400" dirty="0"/>
              <a:t>Start with glucose (6C)</a:t>
            </a:r>
          </a:p>
          <a:p>
            <a:r>
              <a:rPr lang="en-GB" sz="2400" b="1" dirty="0"/>
              <a:t>Invest</a:t>
            </a:r>
            <a:r>
              <a:rPr lang="en-GB" sz="2400" dirty="0"/>
              <a:t> - Add </a:t>
            </a:r>
            <a:r>
              <a:rPr lang="en-GB" sz="2400" u="sng" dirty="0"/>
              <a:t>two</a:t>
            </a:r>
            <a:r>
              <a:rPr lang="en-GB" sz="2400" dirty="0"/>
              <a:t> phosphate groups to it  from ATP so you now have a phosphorylated 6C hexose bisphosphate</a:t>
            </a:r>
          </a:p>
          <a:p>
            <a:r>
              <a:rPr lang="en-GB" sz="2400" dirty="0"/>
              <a:t>Split it to produce two 3C triose phosphates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6146" name="Picture 2" descr="A Level Archives • Page 2 of 8 • A* Biology">
            <a:extLst>
              <a:ext uri="{FF2B5EF4-FFF2-40B4-BE49-F238E27FC236}">
                <a16:creationId xmlns:a16="http://schemas.microsoft.com/office/drawing/2014/main" id="{AEA9CCCB-B039-45F8-95F0-25490B83846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1662" y="464234"/>
            <a:ext cx="7451671" cy="6049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9298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54655-B064-4E70-B255-EB74498EF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64234"/>
            <a:ext cx="3200400" cy="858129"/>
          </a:xfrm>
        </p:spPr>
        <p:txBody>
          <a:bodyPr/>
          <a:lstStyle/>
          <a:p>
            <a:r>
              <a:rPr lang="en-GB" b="1" dirty="0"/>
              <a:t>Glycolysis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4FC2F3-D3CA-4F56-8578-AB369437C7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0" y="1871003"/>
            <a:ext cx="3657600" cy="4434201"/>
          </a:xfrm>
        </p:spPr>
        <p:txBody>
          <a:bodyPr>
            <a:normAutofit fontScale="92500"/>
          </a:bodyPr>
          <a:lstStyle/>
          <a:p>
            <a:r>
              <a:rPr lang="en-GB" sz="2400" b="1" dirty="0"/>
              <a:t>Payback</a:t>
            </a:r>
            <a:r>
              <a:rPr lang="en-GB" sz="2400" dirty="0"/>
              <a:t> – triose phosphates are oxidised (lose hydrogen)</a:t>
            </a:r>
          </a:p>
          <a:p>
            <a:r>
              <a:rPr lang="en-GB" sz="2400" dirty="0"/>
              <a:t>2 Hydrogens are picked up by 2NAD</a:t>
            </a:r>
            <a:r>
              <a:rPr lang="en-GB" sz="2400" baseline="30000" dirty="0"/>
              <a:t>+</a:t>
            </a:r>
            <a:r>
              <a:rPr lang="en-GB" sz="2400" dirty="0"/>
              <a:t> to produce 2NADH (off to mitochondria and oxidative phosphorylation)</a:t>
            </a:r>
          </a:p>
          <a:p>
            <a:r>
              <a:rPr lang="en-GB" sz="2400" dirty="0"/>
              <a:t>Phosphate groups are donated to 4ADP to produce </a:t>
            </a:r>
            <a:r>
              <a:rPr lang="en-GB" sz="2400" u="sng" dirty="0"/>
              <a:t>4 ATPs</a:t>
            </a:r>
          </a:p>
          <a:p>
            <a:r>
              <a:rPr lang="en-GB" sz="2400" dirty="0"/>
              <a:t>Left with two molecules of </a:t>
            </a:r>
            <a:r>
              <a:rPr lang="en-GB" sz="2400" u="sng" dirty="0"/>
              <a:t>pyruvate</a:t>
            </a:r>
          </a:p>
          <a:p>
            <a:endParaRPr lang="en-GB" dirty="0"/>
          </a:p>
        </p:txBody>
      </p:sp>
      <p:pic>
        <p:nvPicPr>
          <p:cNvPr id="6146" name="Picture 2" descr="A Level Archives • Page 2 of 8 • A* Biology">
            <a:extLst>
              <a:ext uri="{FF2B5EF4-FFF2-40B4-BE49-F238E27FC236}">
                <a16:creationId xmlns:a16="http://schemas.microsoft.com/office/drawing/2014/main" id="{AEA9CCCB-B039-45F8-95F0-25490B83846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1662" y="464234"/>
            <a:ext cx="7451671" cy="6049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9859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lycolysis | Definition, What Is It? | A-Level Biology Revision Notes">
            <a:extLst>
              <a:ext uri="{FF2B5EF4-FFF2-40B4-BE49-F238E27FC236}">
                <a16:creationId xmlns:a16="http://schemas.microsoft.com/office/drawing/2014/main" id="{2BE08680-25E6-4816-A48E-94587CF0E2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7766" y="211758"/>
            <a:ext cx="7202659" cy="6434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BEC8B15-A08D-4613-BEE0-C830A0B2A449}"/>
              </a:ext>
            </a:extLst>
          </p:cNvPr>
          <p:cNvSpPr txBox="1"/>
          <p:nvPr/>
        </p:nvSpPr>
        <p:spPr>
          <a:xfrm>
            <a:off x="393895" y="928468"/>
            <a:ext cx="3376247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Summary of glycolysis</a:t>
            </a:r>
          </a:p>
          <a:p>
            <a:endParaRPr lang="en-GB" sz="3200" dirty="0"/>
          </a:p>
          <a:p>
            <a:r>
              <a:rPr lang="en-GB" sz="3200" dirty="0"/>
              <a:t>Net gain of 2ATP, 2NADH and 2 pyruvates</a:t>
            </a:r>
          </a:p>
          <a:p>
            <a:endParaRPr lang="en-GB" sz="3200" dirty="0"/>
          </a:p>
          <a:p>
            <a:r>
              <a:rPr lang="en-GB" sz="3200" dirty="0"/>
              <a:t>Pyruvate enters mitochondria and </a:t>
            </a:r>
            <a:r>
              <a:rPr lang="en-GB" sz="3200" b="1" u="sng" dirty="0"/>
              <a:t>link reaction</a:t>
            </a:r>
          </a:p>
          <a:p>
            <a:endParaRPr lang="en-GB" sz="3200" dirty="0"/>
          </a:p>
          <a:p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8433789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F72BE-7189-4F16-BD77-6FCA11A44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868681"/>
          </a:xfrm>
        </p:spPr>
        <p:txBody>
          <a:bodyPr/>
          <a:lstStyle/>
          <a:p>
            <a:r>
              <a:rPr lang="en-GB" b="1" dirty="0"/>
              <a:t>Link reaction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2C79C8-1051-4216-99DF-CF091D4660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1463040"/>
            <a:ext cx="3200400" cy="4842164"/>
          </a:xfrm>
        </p:spPr>
        <p:txBody>
          <a:bodyPr>
            <a:normAutofit/>
          </a:bodyPr>
          <a:lstStyle/>
          <a:p>
            <a:r>
              <a:rPr lang="en-GB" sz="2400" dirty="0"/>
              <a:t>Takes place in the mitochondrial matrix</a:t>
            </a:r>
          </a:p>
          <a:p>
            <a:r>
              <a:rPr lang="en-GB" sz="2400" dirty="0"/>
              <a:t>Pyruvate is actively transported in</a:t>
            </a:r>
          </a:p>
          <a:p>
            <a:r>
              <a:rPr lang="en-GB" sz="2400" dirty="0"/>
              <a:t>Pyruvate is decarboxylated – lose CO</a:t>
            </a:r>
            <a:r>
              <a:rPr lang="en-GB" sz="2400" baseline="-25000" dirty="0"/>
              <a:t>2  - </a:t>
            </a:r>
            <a:r>
              <a:rPr lang="en-GB" sz="2400" dirty="0"/>
              <a:t>to give acetate</a:t>
            </a:r>
          </a:p>
          <a:p>
            <a:r>
              <a:rPr lang="en-GB" sz="2400" dirty="0"/>
              <a:t>NAD</a:t>
            </a:r>
            <a:r>
              <a:rPr lang="en-GB" sz="2400" baseline="30000" dirty="0"/>
              <a:t>+</a:t>
            </a:r>
            <a:r>
              <a:rPr lang="en-GB" sz="2400" dirty="0"/>
              <a:t> is reduced to NADH</a:t>
            </a:r>
          </a:p>
          <a:p>
            <a:r>
              <a:rPr lang="en-GB" sz="2400" dirty="0"/>
              <a:t>Acetate combines with coenzyme A to form acetyl CoA</a:t>
            </a:r>
          </a:p>
          <a:p>
            <a:endParaRPr lang="en-GB" sz="2400" dirty="0"/>
          </a:p>
          <a:p>
            <a:endParaRPr lang="en-GB" dirty="0"/>
          </a:p>
        </p:txBody>
      </p:sp>
      <p:pic>
        <p:nvPicPr>
          <p:cNvPr id="3074" name="Picture 2" descr="Biology A-Level Revision — Link Reaction - Second stage of ...">
            <a:extLst>
              <a:ext uri="{FF2B5EF4-FFF2-40B4-BE49-F238E27FC236}">
                <a16:creationId xmlns:a16="http://schemas.microsoft.com/office/drawing/2014/main" id="{F7B768F3-D8A7-4DF7-A0A7-C62DBB3FDE4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222" y="104030"/>
            <a:ext cx="7210503" cy="5289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F9750F1-C6B1-4D1A-AE93-64F89D7AA56B}"/>
              </a:ext>
            </a:extLst>
          </p:cNvPr>
          <p:cNvSpPr txBox="1"/>
          <p:nvPr/>
        </p:nvSpPr>
        <p:spPr>
          <a:xfrm>
            <a:off x="4876800" y="6069496"/>
            <a:ext cx="50385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Enzyme = pyruvate dehydrogenase</a:t>
            </a:r>
          </a:p>
        </p:txBody>
      </p:sp>
    </p:spTree>
    <p:extLst>
      <p:ext uri="{BB962C8B-B14F-4D97-AF65-F5344CB8AC3E}">
        <p14:creationId xmlns:p14="http://schemas.microsoft.com/office/powerpoint/2010/main" val="1205226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985</TotalTime>
  <Words>1738</Words>
  <Application>Microsoft Office PowerPoint</Application>
  <PresentationFormat>Widescreen</PresentationFormat>
  <Paragraphs>202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Arial</vt:lpstr>
      <vt:lpstr>Calibri</vt:lpstr>
      <vt:lpstr>Calibri Light</vt:lpstr>
      <vt:lpstr>Retrospect</vt:lpstr>
      <vt:lpstr>Aerobic Respiration </vt:lpstr>
      <vt:lpstr>Learning objectives</vt:lpstr>
      <vt:lpstr>Lesson aims</vt:lpstr>
      <vt:lpstr>Aerobic respiration</vt:lpstr>
      <vt:lpstr>Four stages in respiration</vt:lpstr>
      <vt:lpstr>Glycolysis</vt:lpstr>
      <vt:lpstr>Glycolysis</vt:lpstr>
      <vt:lpstr>PowerPoint Presentation</vt:lpstr>
      <vt:lpstr>Link reaction</vt:lpstr>
      <vt:lpstr>Quick recap  (and a few questions!)</vt:lpstr>
      <vt:lpstr>The story so far…</vt:lpstr>
      <vt:lpstr>Krebs cycle</vt:lpstr>
      <vt:lpstr>Krebs cycle</vt:lpstr>
      <vt:lpstr>Krebs cycle</vt:lpstr>
      <vt:lpstr>What happens to products of Krebs cycle?</vt:lpstr>
      <vt:lpstr>Quick recap</vt:lpstr>
      <vt:lpstr>Oxidative phosphorylation</vt:lpstr>
      <vt:lpstr>Oxidative phosphorylation 1</vt:lpstr>
      <vt:lpstr>Oxidative phosphorylation 2</vt:lpstr>
      <vt:lpstr>Oxidative phosphorylation 3</vt:lpstr>
      <vt:lpstr>Oxidative phosphorylation 4</vt:lpstr>
      <vt:lpstr>Oxidative phosphorylation (chemiosmosis)</vt:lpstr>
      <vt:lpstr>Oxidative phosphorylation (chemiosmosis)</vt:lpstr>
      <vt:lpstr>1 glucose molecule can produce 32 ATP </vt:lpstr>
      <vt:lpstr>Recap </vt:lpstr>
      <vt:lpstr>Anaerobic respiration</vt:lpstr>
      <vt:lpstr>Lactate fermentation</vt:lpstr>
      <vt:lpstr>Lactate fermentation</vt:lpstr>
      <vt:lpstr>Its not just glucose that cells can use…</vt:lpstr>
      <vt:lpstr>Respiratory Quotient (RQ)</vt:lpstr>
      <vt:lpstr>Respiratory Quotient (RQ)</vt:lpstr>
      <vt:lpstr>PowerPoint Presentation</vt:lpstr>
      <vt:lpstr>Question time! </vt:lpstr>
      <vt:lpstr>Lesson aims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Aerobic Respiration</dc:title>
  <dc:creator>David Boardman</dc:creator>
  <cp:lastModifiedBy>Nyree Myatt</cp:lastModifiedBy>
  <cp:revision>47</cp:revision>
  <dcterms:created xsi:type="dcterms:W3CDTF">2020-06-22T09:40:35Z</dcterms:created>
  <dcterms:modified xsi:type="dcterms:W3CDTF">2023-01-17T08:43:27Z</dcterms:modified>
</cp:coreProperties>
</file>