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30" r:id="rId3"/>
    <p:sldId id="333" r:id="rId4"/>
    <p:sldId id="335" r:id="rId5"/>
    <p:sldId id="339" r:id="rId6"/>
    <p:sldId id="305" r:id="rId7"/>
    <p:sldId id="338" r:id="rId8"/>
    <p:sldId id="328" r:id="rId9"/>
    <p:sldId id="331" r:id="rId10"/>
    <p:sldId id="337" r:id="rId11"/>
    <p:sldId id="340" r:id="rId12"/>
    <p:sldId id="336" r:id="rId13"/>
    <p:sldId id="334" r:id="rId14"/>
    <p:sldId id="257" r:id="rId15"/>
    <p:sldId id="259" r:id="rId16"/>
    <p:sldId id="261" r:id="rId17"/>
    <p:sldId id="263" r:id="rId18"/>
    <p:sldId id="260" r:id="rId19"/>
    <p:sldId id="327" r:id="rId20"/>
    <p:sldId id="34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58"/>
  </p:normalViewPr>
  <p:slideViewPr>
    <p:cSldViewPr snapToGrid="0">
      <p:cViewPr varScale="1">
        <p:scale>
          <a:sx n="59" d="100"/>
          <a:sy n="59" d="100"/>
        </p:scale>
        <p:origin x="9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4D9D-AD33-75EA-39CB-97F7B04EB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48B12-D225-535E-546F-F1D68C7E7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55FE-B2FB-5ACD-C0D4-47B02B9C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88D5-8F81-5D4E-61F1-CD9F7C09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91DBE-51F2-50F6-B80D-51E0E81D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134C-1F58-0485-7E61-CE703EDD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14F9C-2869-FCCF-72AB-F9493220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B9D3-FF3D-ECB1-5F94-6C2A5BA0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EF43-40C6-6458-3173-140A615B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104A-FEF3-783F-DF60-4E462E94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CC259-C66A-BDC1-5D4F-E55AE2665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753D7-ED75-7B7C-7118-1075FECE7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B01EB-3432-331D-6685-3A61429A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29220-438A-A268-8922-D906C357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4DFC6-DB54-1E1B-7FEB-E75FDC28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0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1987-E3EE-4187-9842-80D7C2E3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47D3-A1A5-08C6-94B7-C0423106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D974-7ACA-C3F8-3069-A682E9BC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E6FEE-CC70-3E89-4707-FE8F8C77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1215-F858-1A52-7C38-E7508AFD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2CBD-612F-028D-942D-1B41BA29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A5CE-A421-8CBE-A946-1F5A0BAE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58411-2FFD-D841-EC8E-76223F68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7041D-8109-BC25-0F6D-BB21AF96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2F36-59CB-86CC-7D08-FF23E5FF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5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99DE-46B7-CFE2-448F-EE65A2F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425A-9DDC-0AD5-D6F7-4819A99EB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048EE-DDE5-D9CB-EDEE-269B618ED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D7485-1400-C8EA-3B47-A8A9632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E74C7-5F77-0DFB-A3B2-DB64A7AE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D3045-7528-DA9E-7EC7-9C324AD2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8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11E9-48F7-D42B-8D7E-06B05CF2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DCCA-DB45-C4E1-0C20-C97A9488F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B0DBF-84B6-1F9B-909A-EC4922D1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2B91B-D45E-6043-11D6-4D7DF2D77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1F719-AF6F-E600-F744-B87A74E00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0B98F-6A23-A449-5D2C-D024E811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F1327-55DE-1301-18AF-74B73766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4BEE7-C89E-8E3D-066A-3DF67D0A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0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B8F0-97F8-72C6-29EC-307F03F8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7771D-4E5E-BF6F-D535-DA02C4AA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592D-BB4D-AD15-2E6B-55F8EB53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0C86D-9BA0-F4B6-8AEC-40A44932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7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9001C-A474-009C-8814-C908E833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950CF-A9A2-2A2C-15D0-F0CDD33F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46FB-4F6F-2ACC-60F7-3EC9FF3D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E4E7-D0C5-7C7D-78FB-570A297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FA05-90AB-11E9-6C1D-BBE7C14D3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70A44-F78B-6CBC-95A7-01D552A9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402CA-ED88-58A5-1C91-670E5CE5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991A0-7A0D-4DA6-8E08-1CF005D0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80F69-29E9-715B-32D5-1F5F2801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2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0E0E-90FE-0973-FD37-0758C0D8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AB07F-8E4B-D628-1D14-8CE2999BA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9678F-0937-A7E5-633B-1CEE2B2F5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D957-00A5-A63C-043F-225C1968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54606-F190-B573-CD20-667EDE51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8D461-9B06-74E1-0272-08D8AE2E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8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DB1D5-186A-EB98-C9BB-B2545EB6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5C957-BE3B-F843-C75F-2379731B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E5CB-B99C-94CB-4B3D-035FE295D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7229B5-F492-4360-BB2B-27D39F11E2CB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1321-0AB5-22C5-B666-9F736AFCF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0C9A-B54E-444B-ED33-F5A328732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6FD28-EB12-4F09-AF2E-8DB48B2A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8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47DF8C-9D43-4B4D-8255-BCE235F7CCBA}"/>
              </a:ext>
            </a:extLst>
          </p:cNvPr>
          <p:cNvSpPr txBox="1"/>
          <p:nvPr/>
        </p:nvSpPr>
        <p:spPr>
          <a:xfrm>
            <a:off x="3516001" y="370589"/>
            <a:ext cx="4862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Welcome to Year 4 !</a:t>
            </a:r>
          </a:p>
        </p:txBody>
      </p:sp>
      <p:sp>
        <p:nvSpPr>
          <p:cNvPr id="2" name="AutoShape 2" descr="Queen Mary University of Lond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58" y="1207221"/>
            <a:ext cx="707136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418" y="4041861"/>
            <a:ext cx="17145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823" y="5449455"/>
            <a:ext cx="6067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Dr. Mark Buttigieg</a:t>
            </a:r>
          </a:p>
          <a:p>
            <a:pPr algn="ctr"/>
            <a:r>
              <a:rPr lang="en-US" sz="2000" b="1" dirty="0"/>
              <a:t>Consultant </a:t>
            </a:r>
            <a:r>
              <a:rPr lang="en-US" sz="2000" b="1" dirty="0" err="1"/>
              <a:t>Paediatrician</a:t>
            </a:r>
            <a:r>
              <a:rPr lang="en-US" sz="2000" b="1" dirty="0"/>
              <a:t> and </a:t>
            </a:r>
            <a:r>
              <a:rPr lang="en-US" sz="2000" b="1" dirty="0" err="1"/>
              <a:t>Paediatric</a:t>
            </a:r>
            <a:r>
              <a:rPr lang="en-US" sz="2000" b="1" dirty="0"/>
              <a:t> Endocrinologist</a:t>
            </a:r>
          </a:p>
          <a:p>
            <a:pPr algn="ctr"/>
            <a:r>
              <a:rPr lang="en-US" sz="2000" b="1" dirty="0"/>
              <a:t>Head of Year 4 and Child Health Lead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4725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28" y="210457"/>
            <a:ext cx="5799155" cy="6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8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4698-3EB1-BB5E-1068-004FB70F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5983-F4E8-FB86-36E3-F4D0F84DA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EE704-1219-0660-9162-8C341EA5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1943"/>
            <a:ext cx="7772400" cy="60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Year 4 syllabus documentation </a:t>
            </a:r>
            <a:br>
              <a:rPr lang="en-US" b="1" dirty="0"/>
            </a:br>
            <a:endParaRPr lang="en-GB" dirty="0"/>
          </a:p>
        </p:txBody>
      </p:sp>
      <p:pic>
        <p:nvPicPr>
          <p:cNvPr id="5122" name="Picture 2" descr="Image result for pebble pad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3" y="3580001"/>
            <a:ext cx="3703659" cy="25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9659A7-1933-D8C9-3A52-059A3C4F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3" y="1313099"/>
            <a:ext cx="5739622" cy="5544901"/>
          </a:xfrm>
          <a:prstGeom prst="rect">
            <a:avLst/>
          </a:prstGeom>
        </p:spPr>
      </p:pic>
      <p:pic>
        <p:nvPicPr>
          <p:cNvPr id="1028" name="Picture 4" descr="Services for students - IT Services">
            <a:extLst>
              <a:ext uri="{FF2B5EF4-FFF2-40B4-BE49-F238E27FC236}">
                <a16:creationId xmlns:a16="http://schemas.microsoft.com/office/drawing/2014/main" id="{2EAB1C03-9C6A-0B58-AFAF-76358D06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3" y="1461145"/>
            <a:ext cx="3703659" cy="17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9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06D07-064E-459E-500B-6294057D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755" y="365125"/>
            <a:ext cx="755469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2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DD726-B81D-CBD1-9FC2-115FD9A4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GB" sz="3800" b="1" dirty="0">
                <a:solidFill>
                  <a:srgbClr val="FFFFFF"/>
                </a:solidFill>
              </a:rPr>
              <a:t>Introductions/ Who’s who in Assessment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C01771-FA5D-A78A-CB00-6E30F9AA0102}"/>
              </a:ext>
            </a:extLst>
          </p:cNvPr>
          <p:cNvGrpSpPr/>
          <p:nvPr/>
        </p:nvGrpSpPr>
        <p:grpSpPr>
          <a:xfrm>
            <a:off x="5586413" y="357188"/>
            <a:ext cx="6157912" cy="6229350"/>
            <a:chOff x="5648296" y="543108"/>
            <a:chExt cx="5599878" cy="5675213"/>
          </a:xfrm>
        </p:grpSpPr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8FA4A83E-318C-47A0-1B75-96C0CFB13AAD}"/>
                </a:ext>
              </a:extLst>
            </p:cNvPr>
            <p:cNvSpPr/>
            <p:nvPr/>
          </p:nvSpPr>
          <p:spPr>
            <a:xfrm>
              <a:off x="5648296" y="543108"/>
              <a:ext cx="2511156" cy="1506693"/>
            </a:xfrm>
            <a:custGeom>
              <a:avLst/>
              <a:gdLst>
                <a:gd name="connsiteX0" fmla="*/ 0 w 2511156"/>
                <a:gd name="connsiteY0" fmla="*/ 0 h 1506693"/>
                <a:gd name="connsiteX1" fmla="*/ 2511156 w 2511156"/>
                <a:gd name="connsiteY1" fmla="*/ 0 h 1506693"/>
                <a:gd name="connsiteX2" fmla="*/ 2511156 w 2511156"/>
                <a:gd name="connsiteY2" fmla="*/ 1506693 h 1506693"/>
                <a:gd name="connsiteX3" fmla="*/ 0 w 2511156"/>
                <a:gd name="connsiteY3" fmla="*/ 1506693 h 1506693"/>
                <a:gd name="connsiteX4" fmla="*/ 0 w 2511156"/>
                <a:gd name="connsiteY4" fmla="*/ 0 h 15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156" h="1506693">
                  <a:moveTo>
                    <a:pt x="0" y="0"/>
                  </a:moveTo>
                  <a:lnTo>
                    <a:pt x="2511156" y="0"/>
                  </a:lnTo>
                  <a:lnTo>
                    <a:pt x="2511156" y="1506693"/>
                  </a:lnTo>
                  <a:lnTo>
                    <a:pt x="0" y="150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49" tIns="129161" rIns="123049" bIns="12916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b="0" kern="1200" dirty="0"/>
                <a:t>Heads of year</a:t>
              </a:r>
              <a:br>
                <a:rPr lang="en-GB" sz="2200" b="0" kern="1200" dirty="0"/>
              </a:br>
              <a:br>
                <a:rPr lang="en-GB" sz="2200" b="0" kern="1200" dirty="0"/>
              </a:br>
              <a:r>
                <a:rPr lang="en-GB" sz="2200" b="0" kern="1200" dirty="0"/>
                <a:t> </a:t>
              </a:r>
              <a:r>
                <a:rPr lang="en-GB" sz="2100" kern="1200" dirty="0"/>
                <a:t>Anjali</a:t>
              </a:r>
              <a:r>
                <a:rPr lang="en-GB" sz="2100" dirty="0"/>
                <a:t> </a:t>
              </a:r>
              <a:r>
                <a:rPr lang="en-GB" sz="2100" dirty="0" err="1"/>
                <a:t>G</a:t>
              </a:r>
              <a:r>
                <a:rPr lang="en-GB" sz="2100" kern="1200" dirty="0" err="1"/>
                <a:t>ondalekhar</a:t>
              </a:r>
              <a:r>
                <a:rPr lang="en-GB" sz="2100" kern="1200" dirty="0"/>
                <a:t> </a:t>
              </a:r>
              <a:r>
                <a:rPr lang="en-GB" sz="2200" kern="1200" dirty="0"/>
                <a:t> Mark Buttigieg</a:t>
              </a:r>
              <a:endParaRPr lang="en-US" sz="2200" kern="1200" dirty="0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4507B381-2444-57E6-E1FF-477E7E3684F0}"/>
                </a:ext>
              </a:extLst>
            </p:cNvPr>
            <p:cNvSpPr/>
            <p:nvPr/>
          </p:nvSpPr>
          <p:spPr>
            <a:xfrm>
              <a:off x="8737018" y="543108"/>
              <a:ext cx="2511156" cy="1506693"/>
            </a:xfrm>
            <a:custGeom>
              <a:avLst/>
              <a:gdLst>
                <a:gd name="connsiteX0" fmla="*/ 0 w 2511156"/>
                <a:gd name="connsiteY0" fmla="*/ 0 h 1506693"/>
                <a:gd name="connsiteX1" fmla="*/ 2511156 w 2511156"/>
                <a:gd name="connsiteY1" fmla="*/ 0 h 1506693"/>
                <a:gd name="connsiteX2" fmla="*/ 2511156 w 2511156"/>
                <a:gd name="connsiteY2" fmla="*/ 1506693 h 1506693"/>
                <a:gd name="connsiteX3" fmla="*/ 0 w 2511156"/>
                <a:gd name="connsiteY3" fmla="*/ 1506693 h 1506693"/>
                <a:gd name="connsiteX4" fmla="*/ 0 w 2511156"/>
                <a:gd name="connsiteY4" fmla="*/ 0 h 15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156" h="1506693">
                  <a:moveTo>
                    <a:pt x="0" y="0"/>
                  </a:moveTo>
                  <a:lnTo>
                    <a:pt x="2511156" y="0"/>
                  </a:lnTo>
                  <a:lnTo>
                    <a:pt x="2511156" y="1506693"/>
                  </a:lnTo>
                  <a:lnTo>
                    <a:pt x="0" y="150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49" tIns="129161" rIns="123049" bIns="12916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Head of assessment</a:t>
              </a:r>
              <a:br>
                <a:rPr lang="en-GB" sz="2200" kern="1200" dirty="0"/>
              </a:br>
              <a:r>
                <a:rPr lang="en-GB" sz="2200" kern="1200" dirty="0"/>
                <a:t>Anna Hebda-Boon</a:t>
              </a:r>
              <a:endParaRPr lang="en-US" sz="2200" kern="1200" dirty="0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7ADC49EC-8346-33A0-9BE0-C38FE2289731}"/>
                </a:ext>
              </a:extLst>
            </p:cNvPr>
            <p:cNvSpPr/>
            <p:nvPr/>
          </p:nvSpPr>
          <p:spPr>
            <a:xfrm>
              <a:off x="5648296" y="2627368"/>
              <a:ext cx="2511156" cy="1506693"/>
            </a:xfrm>
            <a:custGeom>
              <a:avLst/>
              <a:gdLst>
                <a:gd name="connsiteX0" fmla="*/ 0 w 2511156"/>
                <a:gd name="connsiteY0" fmla="*/ 0 h 1506693"/>
                <a:gd name="connsiteX1" fmla="*/ 2511156 w 2511156"/>
                <a:gd name="connsiteY1" fmla="*/ 0 h 1506693"/>
                <a:gd name="connsiteX2" fmla="*/ 2511156 w 2511156"/>
                <a:gd name="connsiteY2" fmla="*/ 1506693 h 1506693"/>
                <a:gd name="connsiteX3" fmla="*/ 0 w 2511156"/>
                <a:gd name="connsiteY3" fmla="*/ 1506693 h 1506693"/>
                <a:gd name="connsiteX4" fmla="*/ 0 w 2511156"/>
                <a:gd name="connsiteY4" fmla="*/ 0 h 15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156" h="1506693">
                  <a:moveTo>
                    <a:pt x="0" y="0"/>
                  </a:moveTo>
                  <a:lnTo>
                    <a:pt x="2511156" y="0"/>
                  </a:lnTo>
                  <a:lnTo>
                    <a:pt x="2511156" y="1506693"/>
                  </a:lnTo>
                  <a:lnTo>
                    <a:pt x="0" y="150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49" tIns="129161" rIns="123049" bIns="12916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Paper 4D (OSCE) </a:t>
              </a:r>
              <a:br>
                <a:rPr lang="en-GB" sz="2200" kern="1200" dirty="0"/>
              </a:br>
              <a:r>
                <a:rPr lang="en-GB" sz="2200" kern="1200" dirty="0"/>
                <a:t>Dev Gadhvi</a:t>
              </a:r>
              <a:endParaRPr lang="en-US" sz="2200" kern="1200" dirty="0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C562D0FD-B7A0-6368-D708-407DA9F2D3FE}"/>
                </a:ext>
              </a:extLst>
            </p:cNvPr>
            <p:cNvSpPr/>
            <p:nvPr/>
          </p:nvSpPr>
          <p:spPr>
            <a:xfrm>
              <a:off x="8737018" y="2627368"/>
              <a:ext cx="2511156" cy="1506693"/>
            </a:xfrm>
            <a:custGeom>
              <a:avLst/>
              <a:gdLst>
                <a:gd name="connsiteX0" fmla="*/ 0 w 2511156"/>
                <a:gd name="connsiteY0" fmla="*/ 0 h 1506693"/>
                <a:gd name="connsiteX1" fmla="*/ 2511156 w 2511156"/>
                <a:gd name="connsiteY1" fmla="*/ 0 h 1506693"/>
                <a:gd name="connsiteX2" fmla="*/ 2511156 w 2511156"/>
                <a:gd name="connsiteY2" fmla="*/ 1506693 h 1506693"/>
                <a:gd name="connsiteX3" fmla="*/ 0 w 2511156"/>
                <a:gd name="connsiteY3" fmla="*/ 1506693 h 1506693"/>
                <a:gd name="connsiteX4" fmla="*/ 0 w 2511156"/>
                <a:gd name="connsiteY4" fmla="*/ 0 h 15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156" h="1506693">
                  <a:moveTo>
                    <a:pt x="0" y="0"/>
                  </a:moveTo>
                  <a:lnTo>
                    <a:pt x="2511156" y="0"/>
                  </a:lnTo>
                  <a:lnTo>
                    <a:pt x="2511156" y="1506693"/>
                  </a:lnTo>
                  <a:lnTo>
                    <a:pt x="0" y="150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49" tIns="129161" rIns="123049" bIns="12916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Paper 4C</a:t>
              </a:r>
              <a:br>
                <a:rPr lang="en-GB" sz="2200" kern="1200" dirty="0"/>
              </a:br>
              <a:r>
                <a:rPr lang="en-GB" sz="2200" kern="1200" dirty="0"/>
                <a:t>Camille </a:t>
              </a:r>
              <a:r>
                <a:rPr lang="en-GB" sz="2200" kern="1200" dirty="0" err="1"/>
                <a:t>Gajria</a:t>
              </a:r>
              <a:endParaRPr lang="en-US" sz="2200" kern="1200" dirty="0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06974DB-4DE2-29CD-E437-51821499D821}"/>
                </a:ext>
              </a:extLst>
            </p:cNvPr>
            <p:cNvSpPr/>
            <p:nvPr/>
          </p:nvSpPr>
          <p:spPr>
            <a:xfrm>
              <a:off x="5648296" y="4711628"/>
              <a:ext cx="2511156" cy="1506693"/>
            </a:xfrm>
            <a:custGeom>
              <a:avLst/>
              <a:gdLst>
                <a:gd name="connsiteX0" fmla="*/ 0 w 2511156"/>
                <a:gd name="connsiteY0" fmla="*/ 0 h 1506693"/>
                <a:gd name="connsiteX1" fmla="*/ 2511156 w 2511156"/>
                <a:gd name="connsiteY1" fmla="*/ 0 h 1506693"/>
                <a:gd name="connsiteX2" fmla="*/ 2511156 w 2511156"/>
                <a:gd name="connsiteY2" fmla="*/ 1506693 h 1506693"/>
                <a:gd name="connsiteX3" fmla="*/ 0 w 2511156"/>
                <a:gd name="connsiteY3" fmla="*/ 1506693 h 1506693"/>
                <a:gd name="connsiteX4" fmla="*/ 0 w 2511156"/>
                <a:gd name="connsiteY4" fmla="*/ 0 h 15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156" h="1506693">
                  <a:moveTo>
                    <a:pt x="0" y="0"/>
                  </a:moveTo>
                  <a:lnTo>
                    <a:pt x="2511156" y="0"/>
                  </a:lnTo>
                  <a:lnTo>
                    <a:pt x="2511156" y="1506693"/>
                  </a:lnTo>
                  <a:lnTo>
                    <a:pt x="0" y="150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49" tIns="129161" rIns="123049" bIns="12916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Paper 4B &amp; </a:t>
              </a:r>
              <a:br>
                <a:rPr lang="en-GB" sz="2200" kern="1200" dirty="0"/>
              </a:br>
              <a:r>
                <a:rPr lang="en-GB" sz="2200" kern="1200" dirty="0"/>
                <a:t>Year 4 PIE</a:t>
              </a:r>
              <a:br>
                <a:rPr lang="en-GB" sz="2200" kern="1200" dirty="0"/>
              </a:br>
              <a:r>
                <a:rPr lang="en-GB" sz="2200" kern="1200" dirty="0"/>
                <a:t>Abigail Randall</a:t>
              </a:r>
              <a:endParaRPr lang="en-US" sz="2200" kern="1200" dirty="0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5448ABD-FBE2-FA2D-E5E1-38746F5C461E}"/>
                </a:ext>
              </a:extLst>
            </p:cNvPr>
            <p:cNvSpPr/>
            <p:nvPr/>
          </p:nvSpPr>
          <p:spPr>
            <a:xfrm>
              <a:off x="8737018" y="4711629"/>
              <a:ext cx="2511156" cy="1506692"/>
            </a:xfrm>
            <a:custGeom>
              <a:avLst/>
              <a:gdLst>
                <a:gd name="connsiteX0" fmla="*/ 0 w 2511156"/>
                <a:gd name="connsiteY0" fmla="*/ 0 h 1506693"/>
                <a:gd name="connsiteX1" fmla="*/ 2511156 w 2511156"/>
                <a:gd name="connsiteY1" fmla="*/ 0 h 1506693"/>
                <a:gd name="connsiteX2" fmla="*/ 2511156 w 2511156"/>
                <a:gd name="connsiteY2" fmla="*/ 1506693 h 1506693"/>
                <a:gd name="connsiteX3" fmla="*/ 0 w 2511156"/>
                <a:gd name="connsiteY3" fmla="*/ 1506693 h 1506693"/>
                <a:gd name="connsiteX4" fmla="*/ 0 w 2511156"/>
                <a:gd name="connsiteY4" fmla="*/ 0 h 15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156" h="1506693">
                  <a:moveTo>
                    <a:pt x="0" y="0"/>
                  </a:moveTo>
                  <a:lnTo>
                    <a:pt x="2511156" y="0"/>
                  </a:lnTo>
                  <a:lnTo>
                    <a:pt x="2511156" y="1506693"/>
                  </a:lnTo>
                  <a:lnTo>
                    <a:pt x="0" y="15066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49" tIns="129161" rIns="123049" bIns="12916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Assessment Support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Deepika Sachdeva</a:t>
              </a:r>
              <a:br>
                <a:rPr lang="en-GB" sz="2200" kern="1200" dirty="0"/>
              </a:br>
              <a:r>
                <a:rPr lang="en-GB" sz="2000" kern="1200" dirty="0" err="1"/>
                <a:t>Kynan</a:t>
              </a:r>
              <a:r>
                <a:rPr lang="en-GB" sz="2000" kern="1200" dirty="0"/>
                <a:t> </a:t>
              </a:r>
              <a:r>
                <a:rPr lang="en-GB" sz="2000" kern="1200" dirty="0" err="1"/>
                <a:t>Dudney</a:t>
              </a:r>
              <a:r>
                <a:rPr lang="en-GB" sz="2000" kern="1200" dirty="0"/>
                <a:t>-Long </a:t>
              </a:r>
              <a:endParaRPr lang="en-US" sz="2000" kern="120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37C06F-D939-C0DF-A5C9-0EDE460736D6}"/>
              </a:ext>
            </a:extLst>
          </p:cNvPr>
          <p:cNvCxnSpPr>
            <a:cxnSpLocks/>
          </p:cNvCxnSpPr>
          <p:nvPr/>
        </p:nvCxnSpPr>
        <p:spPr>
          <a:xfrm>
            <a:off x="8347808" y="1296454"/>
            <a:ext cx="63512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7F19EA-CDAA-034F-8D20-E7AB3F84A487}"/>
              </a:ext>
            </a:extLst>
          </p:cNvPr>
          <p:cNvCxnSpPr>
            <a:cxnSpLocks/>
          </p:cNvCxnSpPr>
          <p:nvPr/>
        </p:nvCxnSpPr>
        <p:spPr>
          <a:xfrm>
            <a:off x="10392646" y="2010997"/>
            <a:ext cx="0" cy="69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5B5180-85FA-8B8E-240C-4360404D7DDE}"/>
              </a:ext>
            </a:extLst>
          </p:cNvPr>
          <p:cNvCxnSpPr>
            <a:cxnSpLocks/>
          </p:cNvCxnSpPr>
          <p:nvPr/>
        </p:nvCxnSpPr>
        <p:spPr>
          <a:xfrm flipH="1">
            <a:off x="8347808" y="3423576"/>
            <a:ext cx="73904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C7FA25-E0A4-8EF8-747A-10912AB33CB4}"/>
              </a:ext>
            </a:extLst>
          </p:cNvPr>
          <p:cNvCxnSpPr>
            <a:cxnSpLocks/>
          </p:cNvCxnSpPr>
          <p:nvPr/>
        </p:nvCxnSpPr>
        <p:spPr>
          <a:xfrm>
            <a:off x="7032462" y="4298768"/>
            <a:ext cx="0" cy="63396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7D10B9-1959-D952-9E91-4715C0045904}"/>
              </a:ext>
            </a:extLst>
          </p:cNvPr>
          <p:cNvCxnSpPr>
            <a:cxnSpLocks/>
          </p:cNvCxnSpPr>
          <p:nvPr/>
        </p:nvCxnSpPr>
        <p:spPr>
          <a:xfrm>
            <a:off x="8347808" y="5736436"/>
            <a:ext cx="63512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0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7C572-297E-6534-76B9-85D783844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16320-6375-D4FB-DD31-241F0701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FBD1BD-5D29-B711-93ED-00FE48A41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1C8A5-22D7-3BEB-D912-CC448758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1"/>
            <a:ext cx="3220329" cy="1990726"/>
          </a:xfrm>
        </p:spPr>
        <p:txBody>
          <a:bodyPr anchor="t">
            <a:normAutofit/>
          </a:bodyPr>
          <a:lstStyle/>
          <a:p>
            <a:r>
              <a:rPr lang="en-GB" sz="3800" b="1" dirty="0">
                <a:solidFill>
                  <a:srgbClr val="FFFFFF"/>
                </a:solidFill>
              </a:rPr>
              <a:t>Components of Part 4 Assessment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2FAFF1-C6BE-F463-8BE6-B2B972A22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5485"/>
              </p:ext>
            </p:extLst>
          </p:nvPr>
        </p:nvGraphicFramePr>
        <p:xfrm>
          <a:off x="5217024" y="1669134"/>
          <a:ext cx="6765425" cy="475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616">
                  <a:extLst>
                    <a:ext uri="{9D8B030D-6E8A-4147-A177-3AD203B41FA5}">
                      <a16:colId xmlns:a16="http://schemas.microsoft.com/office/drawing/2014/main" val="777940498"/>
                    </a:ext>
                  </a:extLst>
                </a:gridCol>
                <a:gridCol w="5540809">
                  <a:extLst>
                    <a:ext uri="{9D8B030D-6E8A-4147-A177-3AD203B41FA5}">
                      <a16:colId xmlns:a16="http://schemas.microsoft.com/office/drawing/2014/main" val="225757387"/>
                    </a:ext>
                  </a:extLst>
                </a:gridCol>
              </a:tblGrid>
              <a:tr h="1355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4A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Placement grades x4 </a:t>
                      </a:r>
                      <a:br>
                        <a:rPr lang="en-GB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(B&amp;B, HD, Loco, GP)</a:t>
                      </a:r>
                    </a:p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Pass all 4 to pass 4A</a:t>
                      </a:r>
                    </a:p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Pass ≥ 2 to qualify for end of year exams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416843"/>
                  </a:ext>
                </a:extLst>
              </a:tr>
              <a:tr h="54975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4B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400" dirty="0"/>
                        <a:t>2 x written papers; computer based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‘Single Best Answer’ (SBA)</a:t>
                      </a:r>
                    </a:p>
                    <a:p>
                      <a:r>
                        <a:rPr lang="en-GB" sz="2400" dirty="0"/>
                        <a:t>50% data interpretation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100 questions each, 2 hours 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75560"/>
                  </a:ext>
                </a:extLst>
              </a:tr>
              <a:tr h="54975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4C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729956"/>
                  </a:ext>
                </a:extLst>
              </a:tr>
              <a:tr h="54975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OSCE: 10 stations across two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11334"/>
                  </a:ext>
                </a:extLst>
              </a:tr>
              <a:tr h="54975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4E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Complete SSC4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569278"/>
                  </a:ext>
                </a:extLst>
              </a:tr>
              <a:tr h="549758">
                <a:tc gridSpan="2"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Pass A, B, C, D &amp; E in order to progress to Part 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47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0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D97D88-17D7-59B0-1E84-E16E4FA0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306DDB-6F49-2B92-25C8-192944D5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61C373-2F12-073F-F2C3-8DC08BA9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349A8-5CF6-E906-F817-EDF50216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702346"/>
            <a:ext cx="3220329" cy="1990726"/>
          </a:xfrm>
        </p:spPr>
        <p:txBody>
          <a:bodyPr anchor="t">
            <a:normAutofit/>
          </a:bodyPr>
          <a:lstStyle/>
          <a:p>
            <a:r>
              <a:rPr lang="en-GB" sz="3800" b="1" dirty="0">
                <a:solidFill>
                  <a:srgbClr val="FFFFFF"/>
                </a:solidFill>
              </a:rPr>
              <a:t>Papers </a:t>
            </a:r>
            <a:br>
              <a:rPr lang="en-GB" sz="3800" b="1" dirty="0">
                <a:solidFill>
                  <a:srgbClr val="FFFFFF"/>
                </a:solidFill>
              </a:rPr>
            </a:br>
            <a:r>
              <a:rPr lang="en-GB" sz="3800" b="1" dirty="0">
                <a:solidFill>
                  <a:srgbClr val="FFFFFF"/>
                </a:solidFill>
              </a:rPr>
              <a:t>4B &amp; 4C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6F2879-CFA4-3CD6-6DD6-34A7BD852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3073"/>
              </p:ext>
            </p:extLst>
          </p:nvPr>
        </p:nvGraphicFramePr>
        <p:xfrm>
          <a:off x="5747657" y="602838"/>
          <a:ext cx="5734731" cy="601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824">
                  <a:extLst>
                    <a:ext uri="{9D8B030D-6E8A-4147-A177-3AD203B41FA5}">
                      <a16:colId xmlns:a16="http://schemas.microsoft.com/office/drawing/2014/main" val="777940498"/>
                    </a:ext>
                  </a:extLst>
                </a:gridCol>
                <a:gridCol w="4566907">
                  <a:extLst>
                    <a:ext uri="{9D8B030D-6E8A-4147-A177-3AD203B41FA5}">
                      <a16:colId xmlns:a16="http://schemas.microsoft.com/office/drawing/2014/main" val="4112639724"/>
                    </a:ext>
                  </a:extLst>
                </a:gridCol>
              </a:tblGrid>
              <a:tr h="434586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Paper 4B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24803"/>
                  </a:ext>
                </a:extLst>
              </a:tr>
              <a:tr h="1129923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B&amp;B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Psychiatry </a:t>
                      </a:r>
                    </a:p>
                    <a:p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Neurology/ Neurosurgery </a:t>
                      </a:r>
                    </a:p>
                    <a:p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Ophthalmology </a:t>
                      </a: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75560"/>
                  </a:ext>
                </a:extLst>
              </a:tr>
              <a:tr h="1129923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Loco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MSK </a:t>
                      </a:r>
                    </a:p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Care of the elderly </a:t>
                      </a:r>
                    </a:p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Dermatology </a:t>
                      </a: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062429"/>
                  </a:ext>
                </a:extLst>
              </a:tr>
              <a:tr h="782255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Sexual health </a:t>
                      </a: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77743"/>
                  </a:ext>
                </a:extLst>
              </a:tr>
              <a:tr h="434586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Paper 4C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23786"/>
                  </a:ext>
                </a:extLst>
              </a:tr>
              <a:tr h="782255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HD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Obstetrics &amp; gynaecology </a:t>
                      </a:r>
                    </a:p>
                    <a:p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Child health </a:t>
                      </a: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729956"/>
                  </a:ext>
                </a:extLst>
              </a:tr>
              <a:tr h="434586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bg1"/>
                          </a:solidFill>
                        </a:rPr>
                        <a:t>GP 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General practice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691086"/>
                  </a:ext>
                </a:extLst>
              </a:tr>
              <a:tr h="624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Global health</a:t>
                      </a: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6353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362E79-D439-F326-67F9-06BA11335D4C}"/>
              </a:ext>
            </a:extLst>
          </p:cNvPr>
          <p:cNvSpPr txBox="1"/>
          <p:nvPr/>
        </p:nvSpPr>
        <p:spPr>
          <a:xfrm>
            <a:off x="891291" y="4315100"/>
            <a:ext cx="3965076" cy="1938992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Computer based, </a:t>
            </a:r>
            <a:br>
              <a:rPr lang="en-GB" sz="2400" dirty="0"/>
            </a:br>
            <a:r>
              <a:rPr lang="en-GB" sz="2400" dirty="0"/>
              <a:t>via MSCAA platform</a:t>
            </a:r>
          </a:p>
          <a:p>
            <a:endParaRPr lang="en-GB" sz="2400" dirty="0"/>
          </a:p>
          <a:p>
            <a:r>
              <a:rPr lang="en-GB" sz="2400" dirty="0"/>
              <a:t>120 minutes each</a:t>
            </a:r>
          </a:p>
          <a:p>
            <a:r>
              <a:rPr lang="en-GB" sz="2400" dirty="0"/>
              <a:t>100 questions each</a:t>
            </a:r>
          </a:p>
        </p:txBody>
      </p:sp>
    </p:spTree>
    <p:extLst>
      <p:ext uri="{BB962C8B-B14F-4D97-AF65-F5344CB8AC3E}">
        <p14:creationId xmlns:p14="http://schemas.microsoft.com/office/powerpoint/2010/main" val="148380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06559-73AC-1817-87BE-A3E4CCF7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2F1D2F-E15E-8B97-F69B-B747D7F34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2F52E6-F1E2-2871-EBAC-9D704DAF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07F9B-DCE4-E02E-9CE0-6F890E68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702346"/>
            <a:ext cx="3220329" cy="1990726"/>
          </a:xfrm>
        </p:spPr>
        <p:txBody>
          <a:bodyPr anchor="t">
            <a:normAutofit/>
          </a:bodyPr>
          <a:lstStyle/>
          <a:p>
            <a:r>
              <a:rPr lang="en-GB" sz="3800" b="1" dirty="0">
                <a:solidFill>
                  <a:srgbClr val="FFFFFF"/>
                </a:solidFill>
              </a:rPr>
              <a:t>Paper</a:t>
            </a:r>
            <a:br>
              <a:rPr lang="en-GB" sz="3800" b="1" dirty="0">
                <a:solidFill>
                  <a:srgbClr val="FFFFFF"/>
                </a:solidFill>
              </a:rPr>
            </a:br>
            <a:r>
              <a:rPr lang="en-GB" sz="3800" b="1" dirty="0">
                <a:solidFill>
                  <a:srgbClr val="FFFFFF"/>
                </a:solidFill>
              </a:rPr>
              <a:t>4D : OSCE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166121-C809-1CEF-7D75-6FEAA6A73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67464"/>
              </p:ext>
            </p:extLst>
          </p:nvPr>
        </p:nvGraphicFramePr>
        <p:xfrm>
          <a:off x="6596743" y="2245127"/>
          <a:ext cx="469753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535">
                  <a:extLst>
                    <a:ext uri="{9D8B030D-6E8A-4147-A177-3AD203B41FA5}">
                      <a16:colId xmlns:a16="http://schemas.microsoft.com/office/drawing/2014/main" val="4112639724"/>
                    </a:ext>
                  </a:extLst>
                </a:gridCol>
              </a:tblGrid>
              <a:tr h="434586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Paper 4D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24803"/>
                  </a:ext>
                </a:extLst>
              </a:tr>
              <a:tr h="498073">
                <a:tc>
                  <a:txBody>
                    <a:bodyPr/>
                    <a:lstStyle/>
                    <a:p>
                      <a:br>
                        <a:rPr lang="en-GB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Ten stations of 10 minutes each; </a:t>
                      </a:r>
                      <a:br>
                        <a:rPr lang="en-GB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 minute warning </a:t>
                      </a:r>
                      <a:endParaRPr lang="en-GB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75560"/>
                  </a:ext>
                </a:extLst>
              </a:tr>
              <a:tr h="785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Students will attend on two days:  5 stations on each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062429"/>
                  </a:ext>
                </a:extLst>
              </a:tr>
              <a:tr h="74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Stations cover content from year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7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1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9C5E0F-A34C-864C-96EE-38CA42EE7D5F}"/>
              </a:ext>
            </a:extLst>
          </p:cNvPr>
          <p:cNvSpPr txBox="1"/>
          <p:nvPr/>
        </p:nvSpPr>
        <p:spPr>
          <a:xfrm>
            <a:off x="3447839" y="598182"/>
            <a:ext cx="5419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Medical Professionalism - MEDPRO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97FF2-AFE1-914B-ADA3-F5B5B786EA6E}"/>
              </a:ext>
            </a:extLst>
          </p:cNvPr>
          <p:cNvSpPr/>
          <p:nvPr/>
        </p:nvSpPr>
        <p:spPr>
          <a:xfrm>
            <a:off x="3048000" y="-96361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937D36-3CDE-D340-8D9E-BB634A9FF57A}"/>
              </a:ext>
            </a:extLst>
          </p:cNvPr>
          <p:cNvSpPr/>
          <p:nvPr/>
        </p:nvSpPr>
        <p:spPr>
          <a:xfrm>
            <a:off x="6096000" y="2166819"/>
            <a:ext cx="3992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Year 4 syllabus</a:t>
            </a:r>
          </a:p>
          <a:p>
            <a:pPr algn="ctr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Professional, Ethical &amp; Legal responsibilities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 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Safeguarding vulnerable patients 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Working in teams </a:t>
            </a:r>
            <a:endParaRPr lang="en-GB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FE759-336B-A8B4-BCD6-D4AC2A08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987"/>
          <a:stretch>
            <a:fillRect/>
          </a:stretch>
        </p:blipFill>
        <p:spPr>
          <a:xfrm>
            <a:off x="990600" y="1587657"/>
            <a:ext cx="5266716" cy="31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91EED-5AAF-2E40-A089-BE20E854F038}"/>
              </a:ext>
            </a:extLst>
          </p:cNvPr>
          <p:cNvSpPr txBox="1"/>
          <p:nvPr/>
        </p:nvSpPr>
        <p:spPr>
          <a:xfrm>
            <a:off x="4112934" y="471588"/>
            <a:ext cx="344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Who to ask for help??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74291-7081-F542-B163-199A8158FCF1}"/>
              </a:ext>
            </a:extLst>
          </p:cNvPr>
          <p:cNvSpPr txBox="1"/>
          <p:nvPr/>
        </p:nvSpPr>
        <p:spPr>
          <a:xfrm>
            <a:off x="283867" y="1286894"/>
            <a:ext cx="629059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i="1" dirty="0"/>
          </a:p>
          <a:p>
            <a:pPr lvl="1"/>
            <a:r>
              <a:rPr lang="en-US" b="1" dirty="0"/>
              <a:t>Key support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Academic issues relating to your course -  Module lead /</a:t>
            </a:r>
          </a:p>
          <a:p>
            <a:pPr lvl="1"/>
            <a:r>
              <a:rPr lang="en-US" dirty="0"/>
              <a:t>   Placement tutor/ Senior tutor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complex pastoral or personal issues – SAPS Office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Course admin issues – Student Office Malta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5D0BC-9BEE-9440-B48B-89F1B375F211}"/>
              </a:ext>
            </a:extLst>
          </p:cNvPr>
          <p:cNvSpPr txBox="1"/>
          <p:nvPr/>
        </p:nvSpPr>
        <p:spPr>
          <a:xfrm>
            <a:off x="3273202" y="4456390"/>
            <a:ext cx="53439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Other sources of support</a:t>
            </a:r>
          </a:p>
          <a:p>
            <a:endParaRPr lang="en-US" dirty="0"/>
          </a:p>
          <a:p>
            <a:r>
              <a:rPr lang="en-US" dirty="0"/>
              <a:t>MEDPRO tutor – advice and guidance / signposting </a:t>
            </a:r>
          </a:p>
          <a:p>
            <a:endParaRPr lang="en-US" dirty="0"/>
          </a:p>
          <a:p>
            <a:r>
              <a:rPr lang="en-US" dirty="0"/>
              <a:t>Senior Tutor – Specialist educational support (via SAPS)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C018B-6DC2-EE92-11D9-D742EFB697D2}"/>
              </a:ext>
            </a:extLst>
          </p:cNvPr>
          <p:cNvSpPr txBox="1"/>
          <p:nvPr/>
        </p:nvSpPr>
        <p:spPr>
          <a:xfrm>
            <a:off x="6797843" y="1801445"/>
            <a:ext cx="492761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i="1" dirty="0"/>
          </a:p>
          <a:p>
            <a:pPr lvl="1"/>
            <a:r>
              <a:rPr lang="en-US" b="1" dirty="0"/>
              <a:t>Dr. Mark Buttigieg   – Head of Year 4</a:t>
            </a:r>
          </a:p>
          <a:p>
            <a:pPr lvl="1"/>
            <a:r>
              <a:rPr lang="en-US" b="1" dirty="0"/>
              <a:t>Dr. Joelle Azzopardi – Senior Tutor Year 4 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614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C31B08-0DDD-E44D-B2F5-2A425E58FB34}"/>
              </a:ext>
            </a:extLst>
          </p:cNvPr>
          <p:cNvSpPr/>
          <p:nvPr/>
        </p:nvSpPr>
        <p:spPr>
          <a:xfrm>
            <a:off x="4625339" y="1623060"/>
            <a:ext cx="2727423" cy="24922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82453-DA19-ED47-A08B-101C02BB5F26}"/>
              </a:ext>
            </a:extLst>
          </p:cNvPr>
          <p:cNvSpPr txBox="1"/>
          <p:nvPr/>
        </p:nvSpPr>
        <p:spPr>
          <a:xfrm>
            <a:off x="999392" y="626353"/>
            <a:ext cx="3681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Differences between Years 3 &amp; 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7A931-A27D-C94D-93ED-48DBBAA2C625}"/>
              </a:ext>
            </a:extLst>
          </p:cNvPr>
          <p:cNvSpPr/>
          <p:nvPr/>
        </p:nvSpPr>
        <p:spPr>
          <a:xfrm>
            <a:off x="2527912" y="2595706"/>
            <a:ext cx="2021305" cy="955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89CFDE-B306-8541-AD3E-738D0B3970A0}"/>
              </a:ext>
            </a:extLst>
          </p:cNvPr>
          <p:cNvSpPr/>
          <p:nvPr/>
        </p:nvSpPr>
        <p:spPr>
          <a:xfrm>
            <a:off x="2527912" y="2946340"/>
            <a:ext cx="2021305" cy="60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F87F3-A822-CB45-A0D5-EFCAF41BCE45}"/>
              </a:ext>
            </a:extLst>
          </p:cNvPr>
          <p:cNvSpPr/>
          <p:nvPr/>
        </p:nvSpPr>
        <p:spPr>
          <a:xfrm>
            <a:off x="2527912" y="2595705"/>
            <a:ext cx="2021305" cy="93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6E8B8-F068-2C47-90B7-B3FD3823D4BD}"/>
              </a:ext>
            </a:extLst>
          </p:cNvPr>
          <p:cNvSpPr/>
          <p:nvPr/>
        </p:nvSpPr>
        <p:spPr>
          <a:xfrm>
            <a:off x="4966312" y="2789869"/>
            <a:ext cx="2021305" cy="761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C9D9E-552B-014B-809B-D3BCA2B4AD6D}"/>
              </a:ext>
            </a:extLst>
          </p:cNvPr>
          <p:cNvSpPr/>
          <p:nvPr/>
        </p:nvSpPr>
        <p:spPr>
          <a:xfrm>
            <a:off x="4966312" y="3239185"/>
            <a:ext cx="2021305" cy="31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BB0C3-3D6E-9640-A991-9F082EA79DE1}"/>
              </a:ext>
            </a:extLst>
          </p:cNvPr>
          <p:cNvSpPr/>
          <p:nvPr/>
        </p:nvSpPr>
        <p:spPr>
          <a:xfrm>
            <a:off x="4966312" y="2595706"/>
            <a:ext cx="2021305" cy="1941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AE657-F2EF-BB4D-B6BD-64FB639724B4}"/>
              </a:ext>
            </a:extLst>
          </p:cNvPr>
          <p:cNvSpPr/>
          <p:nvPr/>
        </p:nvSpPr>
        <p:spPr>
          <a:xfrm>
            <a:off x="7404713" y="2946340"/>
            <a:ext cx="1070830" cy="605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D7BAB3-AA23-204F-90F2-07174EC436A3}"/>
              </a:ext>
            </a:extLst>
          </p:cNvPr>
          <p:cNvSpPr/>
          <p:nvPr/>
        </p:nvSpPr>
        <p:spPr>
          <a:xfrm>
            <a:off x="7404713" y="3337560"/>
            <a:ext cx="1070830" cy="213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6ECE58-868E-E54B-BFDD-5686B7B3B814}"/>
              </a:ext>
            </a:extLst>
          </p:cNvPr>
          <p:cNvSpPr/>
          <p:nvPr/>
        </p:nvSpPr>
        <p:spPr>
          <a:xfrm>
            <a:off x="7404713" y="2595705"/>
            <a:ext cx="1070830" cy="4218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98DD85-1E79-894B-962C-528C7984A4A2}"/>
              </a:ext>
            </a:extLst>
          </p:cNvPr>
          <p:cNvSpPr txBox="1"/>
          <p:nvPr/>
        </p:nvSpPr>
        <p:spPr>
          <a:xfrm>
            <a:off x="2946895" y="191298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CB6B07-F88D-7647-B09C-262C7976638D}"/>
              </a:ext>
            </a:extLst>
          </p:cNvPr>
          <p:cNvSpPr txBox="1"/>
          <p:nvPr/>
        </p:nvSpPr>
        <p:spPr>
          <a:xfrm>
            <a:off x="5386385" y="1912985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Two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33246-9488-AD48-BACC-9C3E4BDA02CD}"/>
              </a:ext>
            </a:extLst>
          </p:cNvPr>
          <p:cNvSpPr txBox="1"/>
          <p:nvPr/>
        </p:nvSpPr>
        <p:spPr>
          <a:xfrm>
            <a:off x="7289853" y="1912985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Three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BDD5D-3BC6-7747-9050-522020FB8AB2}"/>
              </a:ext>
            </a:extLst>
          </p:cNvPr>
          <p:cNvSpPr txBox="1"/>
          <p:nvPr/>
        </p:nvSpPr>
        <p:spPr>
          <a:xfrm>
            <a:off x="8625668" y="2591464"/>
            <a:ext cx="1648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Professionalism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Knowledge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B4EBF6-D325-BF43-AE7F-8FDDE12FE49C}"/>
              </a:ext>
            </a:extLst>
          </p:cNvPr>
          <p:cNvSpPr txBox="1"/>
          <p:nvPr/>
        </p:nvSpPr>
        <p:spPr>
          <a:xfrm>
            <a:off x="3092482" y="4401705"/>
            <a:ext cx="284430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 3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General medicine/Surgery</a:t>
            </a:r>
          </a:p>
          <a:p>
            <a:pPr algn="ctr"/>
            <a:r>
              <a:rPr lang="en-US" dirty="0"/>
              <a:t>In-patient based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536ECA-7BFC-BF4F-A52C-45FC7BEC2C10}"/>
              </a:ext>
            </a:extLst>
          </p:cNvPr>
          <p:cNvSpPr txBox="1"/>
          <p:nvPr/>
        </p:nvSpPr>
        <p:spPr>
          <a:xfrm>
            <a:off x="6270645" y="4401564"/>
            <a:ext cx="30434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 4</a:t>
            </a:r>
          </a:p>
          <a:p>
            <a:pPr algn="ctr"/>
            <a:r>
              <a:rPr lang="en-US" dirty="0"/>
              <a:t>“Specialty” year </a:t>
            </a:r>
          </a:p>
          <a:p>
            <a:pPr algn="ctr"/>
            <a:r>
              <a:rPr lang="en-US" dirty="0"/>
              <a:t>GP/Hospital/In-Patients/OPD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35A972-0999-054A-980C-4A1FAD32DD07}"/>
              </a:ext>
            </a:extLst>
          </p:cNvPr>
          <p:cNvCxnSpPr/>
          <p:nvPr/>
        </p:nvCxnSpPr>
        <p:spPr>
          <a:xfrm flipH="1">
            <a:off x="4966312" y="3680460"/>
            <a:ext cx="420073" cy="55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D22372-B348-1648-9C3B-9DF088F35D03}"/>
              </a:ext>
            </a:extLst>
          </p:cNvPr>
          <p:cNvCxnSpPr/>
          <p:nvPr/>
        </p:nvCxnSpPr>
        <p:spPr>
          <a:xfrm>
            <a:off x="6713220" y="3698329"/>
            <a:ext cx="746760" cy="50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6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3C18-3243-8724-FC0F-48D4B3AC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T" b="1" dirty="0"/>
              <a:t>Some quotes….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0B16-F861-95AD-AF3F-EE906AEF7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"Wherever the art of medicine is loved, there is also a love of humanity." — Hippocrates</a:t>
            </a:r>
          </a:p>
          <a:p>
            <a:endParaRPr lang="en-GB" dirty="0"/>
          </a:p>
          <a:p>
            <a:r>
              <a:rPr lang="en-GB" dirty="0"/>
              <a:t>"The journey is tough, the nights are long, but every life you touch makes it all worth it.”</a:t>
            </a:r>
          </a:p>
          <a:p>
            <a:endParaRPr lang="en-GB" dirty="0"/>
          </a:p>
          <a:p>
            <a:r>
              <a:rPr lang="en-GB" dirty="0"/>
              <a:t>"Studying medicine: because sleep is overrated and coffee is cheaper than therapy."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61770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A206-4ECF-119C-0BBD-145EBB65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T" b="1" dirty="0"/>
              <a:t>Parting message….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FE2A-8936-63BB-318B-84716A83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"Fourth year is where knowledge meets responsibility—step forward not just as a student, but as a future healer.”</a:t>
            </a:r>
          </a:p>
          <a:p>
            <a:endParaRPr lang="en-GB" dirty="0"/>
          </a:p>
          <a:p>
            <a:r>
              <a:rPr lang="en-GB" dirty="0"/>
              <a:t>"You’ve made it this far for a reason. The world needs your compassion, your grit, and your curiosity—now more than ever."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16761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13" y="567858"/>
            <a:ext cx="6306766" cy="5722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B92606-602E-608F-547C-C39C18AD6682}"/>
              </a:ext>
            </a:extLst>
          </p:cNvPr>
          <p:cNvSpPr txBox="1"/>
          <p:nvPr/>
        </p:nvSpPr>
        <p:spPr>
          <a:xfrm>
            <a:off x="7240773" y="2119384"/>
            <a:ext cx="403841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 4</a:t>
            </a:r>
          </a:p>
          <a:p>
            <a:r>
              <a:rPr lang="en-US" b="1" dirty="0"/>
              <a:t>Clinical placements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Brain and </a:t>
            </a:r>
            <a:r>
              <a:rPr lang="en-US" dirty="0" err="1"/>
              <a:t>Behaviour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Locomotor / Sexual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Practice / Dermatology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SSC4 Dissertation</a:t>
            </a:r>
          </a:p>
        </p:txBody>
      </p:sp>
    </p:spTree>
    <p:extLst>
      <p:ext uri="{BB962C8B-B14F-4D97-AF65-F5344CB8AC3E}">
        <p14:creationId xmlns:p14="http://schemas.microsoft.com/office/powerpoint/2010/main" val="183309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Curriculum mapping to GMC MLA</a:t>
            </a:r>
            <a:br>
              <a:rPr lang="en-GB" b="1" dirty="0"/>
            </a:br>
            <a:r>
              <a:rPr lang="en-GB" b="1" dirty="0"/>
              <a:t>Constructive alignment of Assessment to MLA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296" y="1690688"/>
            <a:ext cx="70675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0636-A09C-7EA1-3D0A-E8E890BA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46DC42-DEB4-8825-9FED-055A66C70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365" y="278386"/>
            <a:ext cx="7904299" cy="64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FAF6E4-CE17-544F-88E6-4CE73D434EE2}"/>
              </a:ext>
            </a:extLst>
          </p:cNvPr>
          <p:cNvSpPr txBox="1"/>
          <p:nvPr/>
        </p:nvSpPr>
        <p:spPr>
          <a:xfrm>
            <a:off x="131885" y="552753"/>
            <a:ext cx="12060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Medical Licensing Assessment (MLA)</a:t>
            </a:r>
          </a:p>
          <a:p>
            <a:pPr algn="ctr"/>
            <a:r>
              <a:rPr lang="en-US" sz="4400" b="1" dirty="0"/>
              <a:t>Clinical &amp; Professional High Level capabilities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1FEFC-DB58-4744-B002-F26207D5EC71}"/>
              </a:ext>
            </a:extLst>
          </p:cNvPr>
          <p:cNvSpPr/>
          <p:nvPr/>
        </p:nvSpPr>
        <p:spPr>
          <a:xfrm>
            <a:off x="2023730" y="2092964"/>
            <a:ext cx="81445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Can assess patients who are acutely unwell and with long-term conditions</a:t>
            </a:r>
          </a:p>
          <a:p>
            <a:endParaRPr lang="en-US" sz="2800" dirty="0"/>
          </a:p>
          <a:p>
            <a:r>
              <a:rPr lang="en-US" sz="2800" dirty="0"/>
              <a:t>2. Can apply appropriate practical skills together with critical thinking and professional judgement to clinical encounters with patients</a:t>
            </a:r>
          </a:p>
          <a:p>
            <a:endParaRPr lang="en-US" sz="2800" dirty="0"/>
          </a:p>
          <a:p>
            <a:r>
              <a:rPr lang="en-US" sz="2800" dirty="0"/>
              <a:t>3. Can demonstrate an understanding of the healthcare environment and participate adaptively in the work of the healthcare team</a:t>
            </a:r>
          </a:p>
        </p:txBody>
      </p:sp>
    </p:spTree>
    <p:extLst>
      <p:ext uri="{BB962C8B-B14F-4D97-AF65-F5344CB8AC3E}">
        <p14:creationId xmlns:p14="http://schemas.microsoft.com/office/powerpoint/2010/main" val="350784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19DB-C855-414B-FA21-5BF89933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A5CE-42FC-E23A-E0C5-991E9163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FE70A-7069-C085-1A9B-CA7EBC80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4" y="681037"/>
            <a:ext cx="9941011" cy="47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5286E0-AAE7-604A-B20E-FF6107E283A3}"/>
              </a:ext>
            </a:extLst>
          </p:cNvPr>
          <p:cNvGraphicFramePr>
            <a:graphicFrameLocks noGrp="1"/>
          </p:cNvGraphicFramePr>
          <p:nvPr/>
        </p:nvGraphicFramePr>
        <p:xfrm>
          <a:off x="4148166" y="1156147"/>
          <a:ext cx="286639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390">
                  <a:extLst>
                    <a:ext uri="{9D8B030D-6E8A-4147-A177-3AD203B41FA5}">
                      <a16:colId xmlns:a16="http://schemas.microsoft.com/office/drawing/2014/main" val="2991789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Acid-base abnormality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06922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Acne vulgaris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6053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Acoustic neuroma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48551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Acute bronchitis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80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Acute cholangitis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2263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Acute coronary syndromes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2719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Acute glaucoma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1576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Acute kidney injury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622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Acute pancreatitis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09997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CE6355-22EB-BC46-9278-B013D08943C1}"/>
              </a:ext>
            </a:extLst>
          </p:cNvPr>
          <p:cNvGraphicFramePr>
            <a:graphicFrameLocks noGrp="1"/>
          </p:cNvGraphicFramePr>
          <p:nvPr/>
        </p:nvGraphicFramePr>
        <p:xfrm>
          <a:off x="4148166" y="4234811"/>
          <a:ext cx="286639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6390">
                  <a:extLst>
                    <a:ext uri="{9D8B030D-6E8A-4147-A177-3AD203B41FA5}">
                      <a16:colId xmlns:a16="http://schemas.microsoft.com/office/drawing/2014/main" val="37928006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Abdominal distension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045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Abdominal mass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721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Abnormal cervical smear result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961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Abnormal development/ developmental delay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175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Abnormal eating or exercising behaviour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2984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Abnormal involuntary movements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833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Abnormal urinalysis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7189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Acute abdominal pain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183206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Acute and chronic pain management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7031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BEF4E6-A1E8-304A-8FC8-4D3A6FAA5F3F}"/>
              </a:ext>
            </a:extLst>
          </p:cNvPr>
          <p:cNvSpPr txBox="1"/>
          <p:nvPr/>
        </p:nvSpPr>
        <p:spPr>
          <a:xfrm>
            <a:off x="4051068" y="3865479"/>
            <a:ext cx="218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presentations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3E2A8-E663-0E47-968E-C7E5446D88C3}"/>
              </a:ext>
            </a:extLst>
          </p:cNvPr>
          <p:cNvSpPr txBox="1"/>
          <p:nvPr/>
        </p:nvSpPr>
        <p:spPr>
          <a:xfrm>
            <a:off x="4051068" y="78579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F0056-A88E-714C-88B4-85D7677F19CB}"/>
              </a:ext>
            </a:extLst>
          </p:cNvPr>
          <p:cNvSpPr txBox="1"/>
          <p:nvPr/>
        </p:nvSpPr>
        <p:spPr>
          <a:xfrm>
            <a:off x="1447601" y="3521486"/>
            <a:ext cx="16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MLA document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E761255-EA55-D342-BBDD-EFC152A0932E}"/>
              </a:ext>
            </a:extLst>
          </p:cNvPr>
          <p:cNvSpPr/>
          <p:nvPr/>
        </p:nvSpPr>
        <p:spPr>
          <a:xfrm>
            <a:off x="3312999" y="1130592"/>
            <a:ext cx="497924" cy="5151120"/>
          </a:xfrm>
          <a:prstGeom prst="leftBrace">
            <a:avLst>
              <a:gd name="adj1" fmla="val 35879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60585" y="295564"/>
            <a:ext cx="501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MLA Areas of Professional Knowledge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8466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282453-DA19-ED47-A08B-101C02BB5F26}"/>
              </a:ext>
            </a:extLst>
          </p:cNvPr>
          <p:cNvSpPr txBox="1"/>
          <p:nvPr/>
        </p:nvSpPr>
        <p:spPr>
          <a:xfrm>
            <a:off x="2909564" y="672073"/>
            <a:ext cx="491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MLA Areas of Professional Skills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6942F3-438B-3B4E-9563-87CF7F6D165B}"/>
              </a:ext>
            </a:extLst>
          </p:cNvPr>
          <p:cNvSpPr/>
          <p:nvPr/>
        </p:nvSpPr>
        <p:spPr>
          <a:xfrm>
            <a:off x="717084" y="4348561"/>
            <a:ext cx="2215940" cy="10314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689060-9D89-AC41-862B-ADD38CEB1976}"/>
              </a:ext>
            </a:extLst>
          </p:cNvPr>
          <p:cNvSpPr/>
          <p:nvPr/>
        </p:nvSpPr>
        <p:spPr>
          <a:xfrm>
            <a:off x="717084" y="5601791"/>
            <a:ext cx="2215940" cy="3014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69647-7361-D642-9058-44DC8EABFD58}"/>
              </a:ext>
            </a:extLst>
          </p:cNvPr>
          <p:cNvSpPr txBox="1"/>
          <p:nvPr/>
        </p:nvSpPr>
        <p:spPr>
          <a:xfrm>
            <a:off x="3184255" y="4556811"/>
            <a:ext cx="108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History/</a:t>
            </a:r>
          </a:p>
          <a:p>
            <a:r>
              <a:rPr lang="en-US" sz="1400" dirty="0"/>
              <a:t>examination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E1F538-508E-FD47-98DD-39D1A41F6304}"/>
              </a:ext>
            </a:extLst>
          </p:cNvPr>
          <p:cNvSpPr txBox="1"/>
          <p:nvPr/>
        </p:nvSpPr>
        <p:spPr>
          <a:xfrm>
            <a:off x="3184255" y="5380053"/>
            <a:ext cx="111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Assessment/</a:t>
            </a:r>
          </a:p>
          <a:p>
            <a:r>
              <a:rPr lang="en-US" sz="1400" dirty="0"/>
              <a:t>Plan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35C61-42F9-1645-B713-60466C48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452" y="359484"/>
            <a:ext cx="3507519" cy="309100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561C923-63E4-0E46-A4CA-12D8C8B7F8EC}"/>
              </a:ext>
            </a:extLst>
          </p:cNvPr>
          <p:cNvSpPr/>
          <p:nvPr/>
        </p:nvSpPr>
        <p:spPr>
          <a:xfrm>
            <a:off x="4626144" y="4348562"/>
            <a:ext cx="2215940" cy="627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6FCBB2-8D85-D34B-9634-30D338E49ECB}"/>
              </a:ext>
            </a:extLst>
          </p:cNvPr>
          <p:cNvSpPr/>
          <p:nvPr/>
        </p:nvSpPr>
        <p:spPr>
          <a:xfrm>
            <a:off x="4626144" y="5242559"/>
            <a:ext cx="2215940" cy="660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CD961-734B-1149-A860-77DE98E07C48}"/>
              </a:ext>
            </a:extLst>
          </p:cNvPr>
          <p:cNvSpPr txBox="1"/>
          <p:nvPr/>
        </p:nvSpPr>
        <p:spPr>
          <a:xfrm>
            <a:off x="1446841" y="3573780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70714E-58E6-944B-80EC-25EB2F135210}"/>
              </a:ext>
            </a:extLst>
          </p:cNvPr>
          <p:cNvSpPr txBox="1"/>
          <p:nvPr/>
        </p:nvSpPr>
        <p:spPr>
          <a:xfrm>
            <a:off x="5355901" y="3573780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DA033B-24E4-C349-BDA7-35ED67CD7F5D}"/>
              </a:ext>
            </a:extLst>
          </p:cNvPr>
          <p:cNvSpPr/>
          <p:nvPr/>
        </p:nvSpPr>
        <p:spPr>
          <a:xfrm>
            <a:off x="694228" y="149105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1. Can assess patients who are acutely unwell and with long-term conditions</a:t>
            </a:r>
          </a:p>
          <a:p>
            <a:endParaRPr lang="en-US" sz="1600" i="1" dirty="0"/>
          </a:p>
          <a:p>
            <a:r>
              <a:rPr lang="en-US" sz="1600" i="1" dirty="0"/>
              <a:t>2. Can apply appropriate practical skills together with critical thinking and professional judgement to clinical encounters with patients</a:t>
            </a:r>
          </a:p>
        </p:txBody>
      </p:sp>
      <p:pic>
        <p:nvPicPr>
          <p:cNvPr id="1026" name="Picture 2" descr="Structuring learning - Institute for Teaching and Learning Innovation -  University of Queensland">
            <a:extLst>
              <a:ext uri="{FF2B5EF4-FFF2-40B4-BE49-F238E27FC236}">
                <a16:creationId xmlns:a16="http://schemas.microsoft.com/office/drawing/2014/main" id="{A6EF86C4-20CD-8776-2BE5-95548ADB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29" y="3813491"/>
            <a:ext cx="4602802" cy="24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7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ECE91C8A2442BF4FDE44AAAA47A7" ma:contentTypeVersion="18" ma:contentTypeDescription="Create a new document." ma:contentTypeScope="" ma:versionID="8a1de37de552c8cc3147aff3f4e695b2">
  <xsd:schema xmlns:xsd="http://www.w3.org/2001/XMLSchema" xmlns:xs="http://www.w3.org/2001/XMLSchema" xmlns:p="http://schemas.microsoft.com/office/2006/metadata/properties" xmlns:ns2="e730c4ff-bd58-427e-a659-08a410e421aa" xmlns:ns3="aea7e113-c9ba-4c06-8fe9-e502985984d8" targetNamespace="http://schemas.microsoft.com/office/2006/metadata/properties" ma:root="true" ma:fieldsID="1f39b0f86e08be0c7c23b8ea1b36f626" ns2:_="" ns3:_="">
    <xsd:import namespace="e730c4ff-bd58-427e-a659-08a410e421aa"/>
    <xsd:import namespace="aea7e113-c9ba-4c06-8fe9-e50298598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0c4ff-bd58-427e-a659-08a410e42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e113-c9ba-4c06-8fe9-e502985984d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fd023df-7dd6-4342-99d5-0e13c2b0f52b}" ma:internalName="TaxCatchAll" ma:showField="CatchAllData" ma:web="aea7e113-c9ba-4c06-8fe9-e50298598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a7e113-c9ba-4c06-8fe9-e502985984d8" xsi:nil="true"/>
    <lcf76f155ced4ddcb4097134ff3c332f xmlns="e730c4ff-bd58-427e-a659-08a410e421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92B130-76C7-4A1E-B07A-30028D91ECD7}"/>
</file>

<file path=customXml/itemProps2.xml><?xml version="1.0" encoding="utf-8"?>
<ds:datastoreItem xmlns:ds="http://schemas.openxmlformats.org/officeDocument/2006/customXml" ds:itemID="{6B823115-9763-4CB2-8AEE-78F62B42B715}"/>
</file>

<file path=customXml/itemProps3.xml><?xml version="1.0" encoding="utf-8"?>
<ds:datastoreItem xmlns:ds="http://schemas.openxmlformats.org/officeDocument/2006/customXml" ds:itemID="{F4431FBA-5910-428A-A53C-C26A224D7654}"/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720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Curriculum mapping to GMC MLA Constructive alignment of Assessment to MLA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syllabus documentation  </vt:lpstr>
      <vt:lpstr>PowerPoint Presentation</vt:lpstr>
      <vt:lpstr>Introductions/ Who’s who in Assessment</vt:lpstr>
      <vt:lpstr>Components of Part 4 Assessment</vt:lpstr>
      <vt:lpstr>Papers  4B &amp; 4C</vt:lpstr>
      <vt:lpstr>Paper 4D : OSCE</vt:lpstr>
      <vt:lpstr>PowerPoint Presentation</vt:lpstr>
      <vt:lpstr>PowerPoint Presentation</vt:lpstr>
      <vt:lpstr>Some quotes….</vt:lpstr>
      <vt:lpstr>Parting message….</vt:lpstr>
    </vt:vector>
  </TitlesOfParts>
  <Company>NEL 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Sultan</dc:creator>
  <cp:lastModifiedBy>Mark Buttigieg</cp:lastModifiedBy>
  <cp:revision>14</cp:revision>
  <dcterms:created xsi:type="dcterms:W3CDTF">2025-01-22T10:52:36Z</dcterms:created>
  <dcterms:modified xsi:type="dcterms:W3CDTF">2025-08-26T06:53:03Z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0x0101003270ECE91C8A2442BF4FDE44AAAA47A7</vt:lpwstr>
  </property>
</Properties>
</file>