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386" r:id="rId2"/>
    <p:sldId id="371" r:id="rId3"/>
    <p:sldId id="370" r:id="rId4"/>
    <p:sldId id="375" r:id="rId5"/>
    <p:sldId id="376" r:id="rId6"/>
    <p:sldId id="378" r:id="rId7"/>
    <p:sldId id="379" r:id="rId8"/>
    <p:sldId id="380" r:id="rId9"/>
    <p:sldId id="381" r:id="rId10"/>
    <p:sldId id="382" r:id="rId11"/>
    <p:sldId id="383" r:id="rId12"/>
    <p:sldId id="385" r:id="rId13"/>
    <p:sldId id="3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94"/>
    <p:restoredTop sz="94683"/>
  </p:normalViewPr>
  <p:slideViewPr>
    <p:cSldViewPr snapToGrid="0" snapToObjects="1">
      <p:cViewPr varScale="1">
        <p:scale>
          <a:sx n="100" d="100"/>
          <a:sy n="100" d="100"/>
        </p:scale>
        <p:origin x="4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9C5FC-335B-D14B-B24C-AD311205FF68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BA23C-5258-764E-9532-771014A13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1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9B30-FA97-A640-88BD-31EEB8827C39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6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A766-7091-4E4B-A999-D7D976C05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E4FE4-8DEF-434E-80FF-8E9E987F9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0F8A8-9016-3243-8719-0C849C87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E3A7-020C-2740-A82A-AECD2AC01A27}" type="datetime1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B9B70-EF29-1F4C-9DC0-6E1EBF3D4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A8050-2160-7C4A-8779-00F1898C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6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516E-6F01-6148-9C4B-39DAC4AD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BD3E7-3680-4044-9E4B-7128018B3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7CB69-0757-1844-BC74-B748397E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8824-C255-484E-829E-E504783511C5}" type="datetime1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6068D-765A-9549-970F-18C8AD55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E75FB-F847-A044-A8A3-16E509F4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86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16962-ABEC-DD40-92BD-E5A282674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9D4AA-B897-8C43-8360-CE9B81756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BAB2D-4F73-8748-A344-D682BD8B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1CE4-09A9-1E4E-948C-BB40A05A97D8}" type="datetime1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0B663-2252-DC49-A01F-98CD31BF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61D60-2322-6744-9A3D-FF7D48CD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9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8957-DEAF-814C-B4F8-492DAEED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F7842-F284-AE43-B7F4-59F185E09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D2833-1C2A-DB4B-B3C4-18E26CCE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5148-BE31-5E42-8937-E1841DAD9470}" type="datetime1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DDDA3-3D6C-D448-AD8B-385D298B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9E9DB-F542-514D-8192-F4CB985B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1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242F-476E-B646-896E-57E9C5A9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43353-6093-5046-B5E2-F2F3F8FAB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C8813-AAC9-FC47-A41C-41E245E9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F8C5-03A6-2940-A98C-1B38CC85E7C9}" type="datetime1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42B69-2181-DC4D-9D84-5C3D7836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2BCC2-F36B-CF4B-A936-26D85FBB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9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EE74-8D46-0E4F-911A-40BB77FD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A56E-CAAE-324C-8088-322D649BC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B7A3C-67B0-664E-9D86-A64D80DB1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0C9B9-25BC-A74D-A856-90321ABD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08CF-B45E-2A44-B789-EF221E5BBD5F}" type="datetime1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72883-7483-4043-86D4-F60AF8839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3FC84-896E-FB44-86B1-57C6662D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8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BCBC-9EEA-D343-9389-46C457D7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BC74E-0B48-6A43-BB14-FE42192D9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6B42F-B7B6-DE4C-9D1B-B04EB9637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C87F3-4237-074A-B29C-296D6C053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A7D5F-EDC4-6D43-853F-156BF778B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BD501-9558-6243-9238-B5BC9F8B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35A-8B9F-2042-A60B-C9425E766F3D}" type="datetime1">
              <a:rPr lang="en-GB" smtClean="0"/>
              <a:t>11/09/2020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94743-CE64-EB4A-B55B-3ACF0B94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57E2D3-F593-B146-A0D9-15E5D400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90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F7E5-C6C3-AC4D-8B63-353D0541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C345C-8494-164C-A318-4C016320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2E71-FBD9-E54F-B41A-2FCEB3A36E49}" type="datetime1">
              <a:rPr lang="en-GB" smtClean="0"/>
              <a:t>11/09/2020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63DB-4CCE-4E4B-B873-916977A9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B3558-9BEC-024E-A5F2-49A307D9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45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CE42A-C7CE-A840-B37A-827E2F85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E702-09B5-B748-9DFA-9D00CE472E3B}" type="datetime1">
              <a:rPr lang="en-GB" smtClean="0"/>
              <a:t>11/09/2020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E6751-6EAD-0B4B-870F-E0F6F9A8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9C8E1-4947-7E41-B649-72BBEE01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4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686C-B531-A342-BFA5-CF70FA44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56FFE-3E60-824E-9087-9F27E38D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634EC-8259-2243-A133-70BF778B7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40435-BC49-384A-AC85-281EB904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1AB4-2935-844F-B21F-9528E70AF502}" type="datetime1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07596-D10F-9247-9F13-AC79200D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87EC0-2BDB-894F-B408-04CE835E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5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31A0-1499-674D-B091-E7FF7519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2BE0DD-9FBE-D044-A79C-2A590AA15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F444C-C360-8744-8ABE-1BCA83B1B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C1405-E7FB-D948-BA3C-133BD3EF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11C7-A34D-9548-8EB4-4C77588EE51F}" type="datetime1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84BD9-5CB9-ED42-B28C-FC47DBE9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FAC0C-0080-2042-B72A-2A1B52CF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26D198-32A5-274E-9198-6CA845E3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E9328-400F-EC44-B090-809A5AF11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99F86-05F5-E842-AD4F-81E69A440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97F76-6354-8F45-8A84-6A36D9C94B58}" type="datetime1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9ABA5-2607-9E48-B3C1-C4382E49A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4A302-E5FC-7348-B4C0-C7F8E8B66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9843-BEC4-6A46-AB74-0017927B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7899"/>
            <a:ext cx="9144000" cy="1520073"/>
          </a:xfrm>
        </p:spPr>
        <p:txBody>
          <a:bodyPr>
            <a:noAutofit/>
          </a:bodyPr>
          <a:lstStyle/>
          <a:p>
            <a:r>
              <a:rPr lang="en-GB" sz="4000" dirty="0"/>
              <a:t>Introduction to quantitative research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37543"/>
            <a:ext cx="9144000" cy="1655762"/>
          </a:xfrm>
        </p:spPr>
        <p:txBody>
          <a:bodyPr/>
          <a:lstStyle/>
          <a:p>
            <a:r>
              <a:rPr lang="en-GB" dirty="0"/>
              <a:t>Module leader: Giuliano Russo</a:t>
            </a:r>
          </a:p>
          <a:p>
            <a:endParaRPr lang="en-GB" dirty="0"/>
          </a:p>
          <a:p>
            <a:r>
              <a:rPr lang="en-GB" u="sng" dirty="0"/>
              <a:t>October 9</a:t>
            </a:r>
            <a:r>
              <a:rPr lang="en-GB" u="sng" baseline="30000" dirty="0"/>
              <a:t>th</a:t>
            </a:r>
            <a:r>
              <a:rPr lang="en-GB" u="sng" dirty="0"/>
              <a:t> 2020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5902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BSc Dissertation Module (IPH6102)</a:t>
            </a:r>
          </a:p>
        </p:txBody>
      </p:sp>
    </p:spTree>
    <p:extLst>
      <p:ext uri="{BB962C8B-B14F-4D97-AF65-F5344CB8AC3E}">
        <p14:creationId xmlns:p14="http://schemas.microsoft.com/office/powerpoint/2010/main" val="357412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5C41-A875-CE4C-9FEF-1C0F3CF0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research (Gillespie,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C02E4-F237-244D-81F7-4A5C6938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Systematic procedure to collect data from different individuals</a:t>
            </a:r>
          </a:p>
          <a:p>
            <a:r>
              <a:rPr lang="en-GB" dirty="0"/>
              <a:t>The research question needs to be converted in variables, and captured by a (shortish) survey questionnaire</a:t>
            </a:r>
          </a:p>
          <a:p>
            <a:r>
              <a:rPr lang="en-GB" dirty="0"/>
              <a:t>A questionnaire is a tool used to collect information from respondents (the survey instrument)</a:t>
            </a:r>
          </a:p>
          <a:p>
            <a:r>
              <a:rPr lang="en-GB" dirty="0"/>
              <a:t>The survey sample must be representative of a wider population</a:t>
            </a:r>
          </a:p>
          <a:p>
            <a:r>
              <a:rPr lang="en-GB" dirty="0"/>
              <a:t>The variables need to be combined to explore causality</a:t>
            </a:r>
          </a:p>
          <a:p>
            <a:r>
              <a:rPr lang="en-GB" dirty="0"/>
              <a:t>Surveys can be administered by data collectors, telephone, self-admin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DDF28-E19F-A54D-8B6D-AB110351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9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D361-0327-5743-8A90-DCC75C3C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99" y="-364211"/>
            <a:ext cx="4770598" cy="1600200"/>
          </a:xfrm>
        </p:spPr>
        <p:txBody>
          <a:bodyPr/>
          <a:lstStyle/>
          <a:p>
            <a:r>
              <a:rPr lang="en-GB" dirty="0"/>
              <a:t>The survey questionnaire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3AFF-943A-A544-B451-502514F51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964" y="1580827"/>
            <a:ext cx="5582268" cy="47755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Organisation into sections flowing from one another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Construction of the variables from clear-cut questions (and answers)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Pilot your questionnaire in advance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Exploring associations and causality, rather than just description (Likert scales)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Have your plan of analysis ready before hand!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Read a questionnaire from other studies to get an idea (see in references)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8B26E-83BF-C448-A26B-348ADF53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10</a:t>
            </a:fld>
            <a:endParaRPr lang="en-GB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662D11D-F819-3F4A-82F7-7FDEF34ECF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699" b="21699"/>
          <a:stretch>
            <a:fillRect/>
          </a:stretch>
        </p:blipFill>
        <p:spPr>
          <a:xfrm>
            <a:off x="5923232" y="995363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2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C57A-D20D-5046-8F98-E641B319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Selecting a sample (Gillespie et al, 2014)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E3E-F9B2-F24E-B1E9-F872DB90A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Probability sampling, sampling frame and representativeness </a:t>
            </a:r>
          </a:p>
          <a:p>
            <a:r>
              <a:rPr lang="en-GB" sz="3200" dirty="0"/>
              <a:t>Randomly selecting to ensure sample similar to population</a:t>
            </a:r>
          </a:p>
          <a:p>
            <a:r>
              <a:rPr lang="en-GB" sz="3200" dirty="0"/>
              <a:t>Randomisation within </a:t>
            </a:r>
            <a:r>
              <a:rPr lang="en-GB" sz="3200" u="sng" dirty="0"/>
              <a:t>strata</a:t>
            </a:r>
            <a:r>
              <a:rPr lang="en-GB" sz="3200" dirty="0"/>
              <a:t> for defining population characteristics </a:t>
            </a:r>
          </a:p>
          <a:p>
            <a:r>
              <a:rPr lang="en-GB" sz="3200" dirty="0"/>
              <a:t>Power calculations to pick up the expected effect</a:t>
            </a:r>
          </a:p>
          <a:p>
            <a:r>
              <a:rPr lang="en-GB" sz="3200" dirty="0"/>
              <a:t>Confidence intervals and sample calculations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6CFFC-BA3D-8344-91BC-E2088A16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381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7ECD-4370-4943-8142-39ACB7DF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away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E3F0E-7536-FF4D-BE4A-9DC97A50F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Quantitative methods use measurement and statistics to analyse observations of a phenomenon</a:t>
            </a:r>
          </a:p>
          <a:p>
            <a:r>
              <a:rPr lang="en-GB" dirty="0"/>
              <a:t>Examples of such methods are RCTs, experiments, surveys</a:t>
            </a:r>
          </a:p>
          <a:p>
            <a:r>
              <a:rPr lang="en-GB" dirty="0"/>
              <a:t>They can be powerful tools to understand who, what and how much, but have limitations in relation to why</a:t>
            </a:r>
          </a:p>
          <a:p>
            <a:r>
              <a:rPr lang="en-GB" dirty="0"/>
              <a:t>Surveys collect information from different individuals </a:t>
            </a:r>
          </a:p>
          <a:p>
            <a:r>
              <a:rPr lang="en-GB" dirty="0"/>
              <a:t>The survey sample is usually representative of a wider population</a:t>
            </a:r>
          </a:p>
          <a:p>
            <a:r>
              <a:rPr lang="en-GB" dirty="0"/>
              <a:t>Survey questions need to be converted into variables, and are administered through questionnaires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6E0F-6120-CE46-BCC6-B1EFD454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15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2917F9-3189-8048-821E-077120C12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26" y="408384"/>
            <a:ext cx="4717774" cy="64496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543D6D-B6EB-304C-82EB-E5B9C992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So, you’ve identified your question and reviewed the literature on the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B8524-369F-824E-AD24-164C8B84FA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now (brown cow)?</a:t>
            </a:r>
          </a:p>
          <a:p>
            <a:r>
              <a:rPr lang="en-GB" dirty="0"/>
              <a:t>Some questions (and disciplines) naturally lend themselves to be answered through measurements</a:t>
            </a:r>
          </a:p>
          <a:p>
            <a:r>
              <a:rPr lang="en-GB" dirty="0"/>
              <a:t>Other questions (in social sciences) have more to do with behaviours or interpretations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C8CD6-57B3-E445-8FF9-BF2FD970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92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2AA1-B865-9341-B291-EE0D0036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data would you need to answer these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3C81-A9B7-FF42-A40C-C64D7C4B1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Do object fall to the ground at different speed? (physics)</a:t>
            </a:r>
          </a:p>
          <a:p>
            <a:pPr fontAlgn="base"/>
            <a:r>
              <a:rPr lang="en-GB" dirty="0"/>
              <a:t>Does eating pork increase the sugar level in your blood? (medical)</a:t>
            </a:r>
          </a:p>
          <a:p>
            <a:pPr fontAlgn="base"/>
            <a:r>
              <a:rPr lang="en-GB" dirty="0"/>
              <a:t>Is unemployment linked to inflation? (economics)</a:t>
            </a:r>
          </a:p>
          <a:p>
            <a:pPr fontAlgn="base"/>
            <a:r>
              <a:rPr lang="en-GB" dirty="0"/>
              <a:t>How do doctors manage to work in public and private jobs (health system research)</a:t>
            </a:r>
          </a:p>
          <a:p>
            <a:pPr fontAlgn="base"/>
            <a:r>
              <a:rPr lang="en-GB" dirty="0"/>
              <a:t>Why do people smoke? (medical anthropology)</a:t>
            </a:r>
          </a:p>
          <a:p>
            <a:pPr fontAlgn="base"/>
            <a:r>
              <a:rPr lang="en-GB" dirty="0"/>
              <a:t>What do voters think about Trump? (political science)</a:t>
            </a:r>
          </a:p>
          <a:p>
            <a:pPr fontAlgn="base"/>
            <a:r>
              <a:rPr lang="en-GB" dirty="0"/>
              <a:t>Why Glaswegians eat so much junk food? (public health)</a:t>
            </a:r>
          </a:p>
          <a:p>
            <a:pPr fontAlgn="base"/>
            <a:endParaRPr lang="en-GB" dirty="0"/>
          </a:p>
          <a:p>
            <a:pPr fontAlgn="base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87DC9-365A-D440-BE40-6508DE08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82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DC1BD-ECA1-8745-ABA2-1AC4B441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Quantitative and qualitative methods (Peat, 2002)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FFE6-811D-4D49-B549-4691E3499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Quantitative methodologies (such as experiments, trials and surveys) have to do with numbers, measurement and statistics</a:t>
            </a:r>
          </a:p>
          <a:p>
            <a:endParaRPr lang="en-GB" sz="3200" dirty="0"/>
          </a:p>
          <a:p>
            <a:r>
              <a:rPr lang="en-GB" sz="3200" dirty="0"/>
              <a:t>Qualitative methodologies (such as interviews, focus groups and ethnographic studies) are more about words, opinions and interpretative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F1169-CBBF-7341-9AD3-17FC43B0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0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48A8-8623-5549-B117-DF3E8A04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(s) of quantitative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FEE0A-3382-CC4A-B314-71713F712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NUMERICAL REPRESENTATION and manipulation of observations for the purpose of describing and explaining the phenomena that those observation reflect. It is used in a wide variety of natural and social sciences including physics, biology, psychology, sociology and geology etc.” (Cohen, 1980)</a:t>
            </a:r>
          </a:p>
          <a:p>
            <a:endParaRPr lang="en-US" dirty="0"/>
          </a:p>
          <a:p>
            <a:r>
              <a:rPr lang="en-US" altLang="en-US" dirty="0"/>
              <a:t>Creswell (1994) defined QR as a type of research that explains phenomena by collecting NUMERAL DATA that are analyzed using MATHEMATICALLY based method – STATISTICS. </a:t>
            </a:r>
            <a:endParaRPr lang="en-MY" alt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157B9-0C67-A648-B0A2-05E2E347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918C-3104-A84B-AA14-6975B643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Quantitative methods in public health and social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91E6-F3DE-F74B-95F1-47157D94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235E888-836B-4140-94E9-D437955EF9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076692"/>
              </p:ext>
            </p:extLst>
          </p:nvPr>
        </p:nvGraphicFramePr>
        <p:xfrm>
          <a:off x="838199" y="2001078"/>
          <a:ext cx="10956236" cy="425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149">
                  <a:extLst>
                    <a:ext uri="{9D8B030D-6E8A-4147-A177-3AD203B41FA5}">
                      <a16:colId xmlns:a16="http://schemas.microsoft.com/office/drawing/2014/main" val="2179724494"/>
                    </a:ext>
                  </a:extLst>
                </a:gridCol>
                <a:gridCol w="6626087">
                  <a:extLst>
                    <a:ext uri="{9D8B030D-6E8A-4147-A177-3AD203B41FA5}">
                      <a16:colId xmlns:a16="http://schemas.microsoft.com/office/drawing/2014/main" val="267134510"/>
                    </a:ext>
                  </a:extLst>
                </a:gridCol>
              </a:tblGrid>
              <a:tr h="484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Method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Subject / examples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732836"/>
                  </a:ext>
                </a:extLst>
              </a:tr>
              <a:tr h="59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Ecological studies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Diseases and health status in the population and communities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484544"/>
                  </a:ext>
                </a:extLst>
              </a:tr>
              <a:tr h="59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Case-control trials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Would single dose antiretrovirals increase AIDS patients treatment compliance?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288318"/>
                  </a:ext>
                </a:extLst>
              </a:tr>
              <a:tr h="59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Health and economic behaviours studies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Would scrapping user fees increase utilisation of healthcare services in LICs?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338860"/>
                  </a:ext>
                </a:extLst>
              </a:tr>
              <a:tr h="484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Census and demographic surveys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Demographics and health status for a population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24606"/>
                  </a:ext>
                </a:extLst>
              </a:tr>
              <a:tr h="484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Statistical analysis of large epidemiological datasets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Bio-science and genomic studies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190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3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05D-8971-624D-B5C1-96FC93D6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use of statistics in quantitative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61EB1-B95C-464B-B257-64998FEDA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Outcome variables and proxy variables </a:t>
            </a:r>
          </a:p>
          <a:p>
            <a:r>
              <a:rPr lang="en-GB" sz="3200" dirty="0"/>
              <a:t>Paying attention to what people do, rather than what they say - The use of quantifiable variables as proxies for behaviour</a:t>
            </a:r>
          </a:p>
          <a:p>
            <a:r>
              <a:rPr lang="en-GB" sz="3200" dirty="0"/>
              <a:t>Descriptive Vs Inferential statistics</a:t>
            </a:r>
          </a:p>
          <a:p>
            <a:r>
              <a:rPr lang="en-GB" sz="3200" dirty="0"/>
              <a:t>Univariate, bivariate and multivariate statistics</a:t>
            </a:r>
          </a:p>
          <a:p>
            <a:r>
              <a:rPr lang="en-GB" sz="3200" dirty="0"/>
              <a:t>Regression analysis</a:t>
            </a:r>
          </a:p>
          <a:p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7AF24-7FEB-BC42-8323-EC31FD74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0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8E30-CF28-7443-BD9E-C7B3733F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Strengths of quantitative methods (Choi, 2014)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3197-773E-464E-90E8-4D17AADE2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Reproducibility (internal validity)</a:t>
            </a:r>
          </a:p>
          <a:p>
            <a:r>
              <a:rPr lang="en-GB" sz="3200" dirty="0"/>
              <a:t>Generalisability (external validity)</a:t>
            </a:r>
          </a:p>
          <a:p>
            <a:r>
              <a:rPr lang="en-GB" sz="3200" dirty="0"/>
              <a:t>Reliability (revealed Vs status preferences)</a:t>
            </a:r>
          </a:p>
          <a:p>
            <a:r>
              <a:rPr lang="en-GB" sz="3200" dirty="0"/>
              <a:t>Data can refer to large populations and be straightforward to analyse</a:t>
            </a:r>
          </a:p>
          <a:p>
            <a:r>
              <a:rPr lang="en-GB" sz="3200" dirty="0"/>
              <a:t>They can be used to validate or falsify existing theories</a:t>
            </a:r>
          </a:p>
          <a:p>
            <a:r>
              <a:rPr lang="en-GB" sz="3200" dirty="0"/>
              <a:t>Good at answering what, when, who, and how much </a:t>
            </a:r>
          </a:p>
          <a:p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33891-5935-4E4E-9249-045BB745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8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093E-B9D4-BB41-A907-7A124E40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Weaknesses of quantitative methods (Choi, 2014)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0E0D4-E089-C940-B643-E947B5539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Lack of flexibility – they are typically deductive and refer to an existing theory/hypothesis</a:t>
            </a:r>
          </a:p>
          <a:p>
            <a:r>
              <a:rPr lang="en-GB" dirty="0"/>
              <a:t>Not great at exploring new concepts</a:t>
            </a:r>
          </a:p>
          <a:p>
            <a:r>
              <a:rPr lang="en-GB" dirty="0"/>
              <a:t>Difficult (and expensive) to collect </a:t>
            </a:r>
          </a:p>
          <a:p>
            <a:r>
              <a:rPr lang="en-GB" dirty="0"/>
              <a:t>Focus on the narrow variables – fail to capture complex phenomena</a:t>
            </a:r>
          </a:p>
          <a:p>
            <a:r>
              <a:rPr lang="en-GB" dirty="0"/>
              <a:t>Interpretation of results can be stretched by statistical tools</a:t>
            </a:r>
          </a:p>
          <a:p>
            <a:r>
              <a:rPr lang="en-GB" dirty="0"/>
              <a:t>Less than ideal for answering why and how of a phenomenon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3C63A-3F3F-7C46-9121-F9DC6319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825</Words>
  <Application>Microsoft Macintosh PowerPoint</Application>
  <PresentationFormat>Widescreen</PresentationFormat>
  <Paragraphs>101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Introduction to quantitative research methods</vt:lpstr>
      <vt:lpstr>So, you’ve identified your question and reviewed the literature on the topic</vt:lpstr>
      <vt:lpstr>What data would you need to answer these questions?</vt:lpstr>
      <vt:lpstr>Quantitative and qualitative methods (Peat, 2002)</vt:lpstr>
      <vt:lpstr>Definition (s) of quantitative research</vt:lpstr>
      <vt:lpstr>Quantitative methods in public health and social sciences</vt:lpstr>
      <vt:lpstr>The use of statistics in quantitative methods</vt:lpstr>
      <vt:lpstr>Strengths of quantitative methods (Choi, 2014)</vt:lpstr>
      <vt:lpstr>Weaknesses of quantitative methods (Choi, 2014)</vt:lpstr>
      <vt:lpstr>Survey research (Gillespie, 2016)</vt:lpstr>
      <vt:lpstr>The survey questionnaire</vt:lpstr>
      <vt:lpstr>Selecting a sample (Gillespie et al, 2014)</vt:lpstr>
      <vt:lpstr>Take away messages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Theoretical underpinnings of research and research methods</dc:title>
  <dc:creator>Microsoft Office User</dc:creator>
  <cp:lastModifiedBy>Microsoft Office User</cp:lastModifiedBy>
  <cp:revision>102</cp:revision>
  <dcterms:created xsi:type="dcterms:W3CDTF">2019-09-26T11:03:53Z</dcterms:created>
  <dcterms:modified xsi:type="dcterms:W3CDTF">2020-09-11T15:47:56Z</dcterms:modified>
</cp:coreProperties>
</file>