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2" r:id="rId5"/>
    <p:sldId id="261" r:id="rId6"/>
    <p:sldId id="263" r:id="rId7"/>
    <p:sldId id="265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B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2" autoAdjust="0"/>
    <p:restoredTop sz="94660"/>
  </p:normalViewPr>
  <p:slideViewPr>
    <p:cSldViewPr snapToGrid="0">
      <p:cViewPr>
        <p:scale>
          <a:sx n="75" d="100"/>
          <a:sy n="75" d="100"/>
        </p:scale>
        <p:origin x="13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56F46-B9EA-443E-AEA1-EE6354A5816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1412C-FD7B-46B4-9139-A424E1CD024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8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1412C-FD7B-46B4-9139-A424E1CD02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497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1412C-FD7B-46B4-9139-A424E1CD024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0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1412C-FD7B-46B4-9139-A424E1CD024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2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6744-9C62-48AF-BC30-520EB0C47AA5}" type="datetime1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0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D1B3-66F1-4DA7-A28C-20D58063DDD8}" type="datetime1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1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2092-0BCE-4E75-A465-88AC400150E2}" type="datetime1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65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654D-4D21-48A1-A49D-E97B8117C799}" type="datetime1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15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6605-ED81-4CED-8D81-481878AB1FC5}" type="datetime1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10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BE97-A927-4784-ACEA-38CA4DB9A825}" type="datetime1">
              <a:rPr lang="en-GB" smtClean="0"/>
              <a:t>21/07/2015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4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3B98-D4F4-40B1-87DD-CBE80A50B2EC}" type="datetime1">
              <a:rPr lang="en-GB" smtClean="0"/>
              <a:t>21/07/2015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29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DE-1F2F-4935-A3E9-D473821AA793}" type="datetime1">
              <a:rPr lang="en-GB" smtClean="0"/>
              <a:t>21/07/2015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82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4D3-3B35-4316-9B0C-73856A3ABEC2}" type="datetime1">
              <a:rPr lang="en-GB" smtClean="0"/>
              <a:t>21/07/2015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04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940E-BC41-4F33-9E19-D95B6DF966AE}" type="datetime1">
              <a:rPr lang="en-GB" smtClean="0"/>
              <a:t>21/07/2015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02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66C1-0DB7-438E-8BD5-248BE9EB1A0B}" type="datetime1">
              <a:rPr lang="en-GB" smtClean="0"/>
              <a:t>21/07/2015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00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55C18-357A-4F82-83BF-95633F9DAE63}" type="datetime1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227D9-2366-4AED-9C6D-EB5A95B834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0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10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0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0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0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1.png"/><Relationship Id="rId3" Type="http://schemas.openxmlformats.org/officeDocument/2006/relationships/image" Target="../media/image270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6.png"/><Relationship Id="rId2" Type="http://schemas.openxmlformats.org/officeDocument/2006/relationships/image" Target="../media/image260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0.png"/><Relationship Id="rId15" Type="http://schemas.openxmlformats.org/officeDocument/2006/relationships/image" Target="../media/image43.png"/><Relationship Id="rId4" Type="http://schemas.openxmlformats.org/officeDocument/2006/relationships/image" Target="../media/image28.png"/><Relationship Id="rId14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260.png"/><Relationship Id="rId21" Type="http://schemas.openxmlformats.org/officeDocument/2006/relationships/image" Target="../media/image59.png"/><Relationship Id="rId7" Type="http://schemas.openxmlformats.org/officeDocument/2006/relationships/image" Target="../media/image47.png"/><Relationship Id="rId12" Type="http://schemas.openxmlformats.org/officeDocument/2006/relationships/image" Target="../media/image44.png"/><Relationship Id="rId17" Type="http://schemas.openxmlformats.org/officeDocument/2006/relationships/image" Target="../media/image5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0.png"/><Relationship Id="rId5" Type="http://schemas.openxmlformats.org/officeDocument/2006/relationships/image" Target="../media/image370.png"/><Relationship Id="rId15" Type="http://schemas.openxmlformats.org/officeDocument/2006/relationships/image" Target="../media/image53.png"/><Relationship Id="rId10" Type="http://schemas.openxmlformats.org/officeDocument/2006/relationships/image" Target="../media/image50.png"/><Relationship Id="rId19" Type="http://schemas.openxmlformats.org/officeDocument/2006/relationships/image" Target="../media/image57.png"/><Relationship Id="rId4" Type="http://schemas.openxmlformats.org/officeDocument/2006/relationships/image" Target="../media/image270.png"/><Relationship Id="rId9" Type="http://schemas.openxmlformats.org/officeDocument/2006/relationships/image" Target="../media/image49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eb.mst.edu/~mecmovi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627093" y="2218765"/>
            <a:ext cx="6145306" cy="86061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it-IT" sz="4400" dirty="0" smtClean="0">
                <a:latin typeface="+mn-lt"/>
              </a:rPr>
              <a:t/>
            </a:r>
            <a:br>
              <a:rPr lang="en-GB" altLang="it-IT" sz="4400" dirty="0" smtClean="0">
                <a:latin typeface="+mn-lt"/>
              </a:rPr>
            </a:br>
            <a:r>
              <a:rPr lang="en-GB" altLang="it-IT" sz="4400" dirty="0">
                <a:latin typeface="+mn-lt"/>
              </a:rPr>
              <a:t/>
            </a:r>
            <a:br>
              <a:rPr lang="en-GB" altLang="it-IT" sz="4400" dirty="0">
                <a:latin typeface="+mn-lt"/>
              </a:rPr>
            </a:br>
            <a:r>
              <a:rPr lang="en-GB" altLang="it-IT" sz="4400" dirty="0" smtClean="0">
                <a:latin typeface="+mn-lt"/>
              </a:rPr>
              <a:t/>
            </a:r>
            <a:br>
              <a:rPr lang="en-GB" altLang="it-IT" sz="4400" dirty="0" smtClean="0">
                <a:latin typeface="+mn-lt"/>
              </a:rPr>
            </a:br>
            <a:r>
              <a:rPr lang="en-GB" altLang="it-IT" sz="4400" dirty="0">
                <a:latin typeface="+mn-lt"/>
              </a:rPr>
              <a:t/>
            </a:r>
            <a:br>
              <a:rPr lang="en-GB" altLang="it-IT" sz="4400" dirty="0">
                <a:latin typeface="+mn-lt"/>
              </a:rPr>
            </a:br>
            <a:r>
              <a:rPr lang="en-GB" altLang="it-IT" sz="4400" dirty="0" smtClean="0">
                <a:latin typeface="+mn-lt"/>
              </a:rPr>
              <a:t>3D - Principal stresses</a:t>
            </a:r>
            <a:endParaRPr lang="en-GB" altLang="it-IT" sz="32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67635" y="3429000"/>
            <a:ext cx="3402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2800" dirty="0">
                <a:solidFill>
                  <a:schemeClr val="bg1">
                    <a:lumMod val="50000"/>
                  </a:schemeClr>
                </a:solidFill>
              </a:rPr>
              <a:t>two quick examples</a:t>
            </a:r>
            <a:endParaRPr lang="en-GB" sz="2800" dirty="0"/>
          </a:p>
        </p:txBody>
      </p:sp>
      <p:pic>
        <p:nvPicPr>
          <p:cNvPr id="6" name="Picture 2" descr="http://www.learningdevelopment.qmul.ac.uk/sites/learningdevelopment.qmul.ac.uk/files/page_images/medium%20cloud%20with%20tex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319" y="4581128"/>
            <a:ext cx="1752129" cy="194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whogetsmyvoteuk.com/vaaCommon/imgs/logos/QMULLogoBlu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6961"/>
            <a:ext cx="3168352" cy="84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663788" y="482714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Etchi Regoli Gioia</a:t>
            </a:r>
          </a:p>
          <a:p>
            <a:pPr algn="ctr"/>
            <a:endParaRPr lang="en-GB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84095" y="5768788"/>
            <a:ext cx="203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the slide show!</a:t>
            </a:r>
            <a:endParaRPr lang="en-GB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663788" y="4827146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Etchi Regoli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Gioia</a:t>
            </a:r>
          </a:p>
          <a:p>
            <a:pPr algn="ctr"/>
            <a:endParaRPr lang="it-IT" sz="16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6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it-IT" sz="16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Science and </a:t>
            </a:r>
            <a:r>
              <a:rPr lang="it-IT" sz="16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it-IT" sz="16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endParaRPr lang="it-IT" sz="16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6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Connettore 1 85"/>
          <p:cNvCxnSpPr/>
          <p:nvPr/>
        </p:nvCxnSpPr>
        <p:spPr>
          <a:xfrm flipH="1">
            <a:off x="2371031" y="1629368"/>
            <a:ext cx="3304" cy="4240998"/>
          </a:xfrm>
          <a:prstGeom prst="line">
            <a:avLst/>
          </a:prstGeom>
          <a:ln>
            <a:solidFill>
              <a:srgbClr val="01B30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asellaDiTesto 51"/>
              <p:cNvSpPr txBox="1"/>
              <p:nvPr/>
            </p:nvSpPr>
            <p:spPr>
              <a:xfrm>
                <a:off x="5096147" y="1076946"/>
                <a:ext cx="3856933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1600" dirty="0" smtClean="0"/>
                  <a:t>Taking into consideration the circle from the PPT lecture “2D – principal stresses” we </a:t>
                </a:r>
                <a:r>
                  <a:rPr lang="en-GB" sz="1600" dirty="0" smtClean="0"/>
                  <a:t>will now </a:t>
                </a:r>
                <a:r>
                  <a:rPr lang="en-GB" sz="1600" dirty="0" smtClean="0"/>
                  <a:t>analyse a case of 3D.</a:t>
                </a:r>
              </a:p>
              <a:p>
                <a:pPr algn="just"/>
                <a:r>
                  <a:rPr lang="en-GB" sz="1600" dirty="0"/>
                  <a:t>Let’s go back to the moment when the two </a:t>
                </a:r>
                <a:r>
                  <a:rPr lang="en-GB" sz="1600" dirty="0" smtClean="0"/>
                  <a:t>principal </a:t>
                </a:r>
                <a:r>
                  <a:rPr lang="en-GB" sz="1600" dirty="0"/>
                  <a:t>stresses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sz="1600" dirty="0"/>
                  <a:t> </a:t>
                </a:r>
                <a:r>
                  <a:rPr lang="en-GB" sz="1600" dirty="0" smtClean="0"/>
                  <a:t>had </a:t>
                </a:r>
                <a:r>
                  <a:rPr lang="en-GB" sz="1600" dirty="0"/>
                  <a:t>been found</a:t>
                </a:r>
                <a:r>
                  <a:rPr lang="en-GB" sz="1600" dirty="0" smtClean="0"/>
                  <a:t>.</a:t>
                </a:r>
              </a:p>
              <a:p>
                <a:pPr algn="just"/>
                <a:endParaRPr lang="en-GB" sz="1600" dirty="0"/>
              </a:p>
              <a:p>
                <a:pPr algn="just"/>
                <a:r>
                  <a:rPr lang="en-GB" sz="1600" dirty="0" smtClean="0"/>
                  <a:t>From here, the maximum shear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GB" sz="1600" dirty="0" smtClean="0"/>
                  <a:t> is quickly found with the equation below:</a:t>
                </a:r>
              </a:p>
            </p:txBody>
          </p:sp>
        </mc:Choice>
        <mc:Fallback>
          <p:sp>
            <p:nvSpPr>
              <p:cNvPr id="52" name="CasellaDiTesto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147" y="1076946"/>
                <a:ext cx="3856933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948" t="-794" r="-79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Connettore 2 53"/>
          <p:cNvCxnSpPr/>
          <p:nvPr/>
        </p:nvCxnSpPr>
        <p:spPr>
          <a:xfrm flipV="1">
            <a:off x="32648" y="3739312"/>
            <a:ext cx="4983798" cy="1055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2795533" y="1205836"/>
            <a:ext cx="20006" cy="50093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ttangolo 60"/>
          <p:cNvSpPr/>
          <p:nvPr/>
        </p:nvSpPr>
        <p:spPr>
          <a:xfrm>
            <a:off x="2833779" y="5885590"/>
            <a:ext cx="235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τ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2" name="Connettore 2 61"/>
          <p:cNvCxnSpPr>
            <a:stCxn id="79" idx="2"/>
          </p:cNvCxnSpPr>
          <p:nvPr/>
        </p:nvCxnSpPr>
        <p:spPr>
          <a:xfrm flipV="1">
            <a:off x="259663" y="3744072"/>
            <a:ext cx="2543809" cy="5795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 flipV="1">
            <a:off x="2795533" y="3744072"/>
            <a:ext cx="1676400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asellaDiTesto 63"/>
              <p:cNvSpPr txBox="1"/>
              <p:nvPr/>
            </p:nvSpPr>
            <p:spPr>
              <a:xfrm>
                <a:off x="5151955" y="3544121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CasellaDiTes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955" y="3544121"/>
                <a:ext cx="19319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asellaDiTesto 65"/>
              <p:cNvSpPr txBox="1"/>
              <p:nvPr/>
            </p:nvSpPr>
            <p:spPr>
              <a:xfrm>
                <a:off x="2803472" y="3793167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CasellaDiTes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472" y="3793167"/>
                <a:ext cx="181140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asellaDiTesto 67"/>
              <p:cNvSpPr txBox="1"/>
              <p:nvPr/>
            </p:nvSpPr>
            <p:spPr>
              <a:xfrm>
                <a:off x="4533028" y="3411485"/>
                <a:ext cx="273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8" name="CasellaDiTesto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028" y="3411485"/>
                <a:ext cx="27379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333" r="-4444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CasellaDiTesto 68"/>
              <p:cNvSpPr txBox="1"/>
              <p:nvPr/>
            </p:nvSpPr>
            <p:spPr>
              <a:xfrm>
                <a:off x="0" y="3409008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9" name="CasellaDiTesto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09008"/>
                <a:ext cx="27911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3043" r="-4348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CasellaDiTesto 69"/>
              <p:cNvSpPr txBox="1"/>
              <p:nvPr/>
            </p:nvSpPr>
            <p:spPr>
              <a:xfrm>
                <a:off x="1231844" y="3346784"/>
                <a:ext cx="482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−68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0" name="CasellaDiTesto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844" y="3346784"/>
                <a:ext cx="48250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266" r="-1265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asellaDiTesto 70"/>
              <p:cNvSpPr txBox="1"/>
              <p:nvPr/>
            </p:nvSpPr>
            <p:spPr>
              <a:xfrm>
                <a:off x="3384910" y="3303624"/>
                <a:ext cx="482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+36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1" name="CasellaDiTesto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910" y="3303624"/>
                <a:ext cx="482504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8861" r="-1265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CasellaDiTesto 72"/>
              <p:cNvSpPr txBox="1"/>
              <p:nvPr/>
            </p:nvSpPr>
            <p:spPr>
              <a:xfrm>
                <a:off x="2135655" y="3770056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CasellaDiTesto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655" y="3770056"/>
                <a:ext cx="20088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CasellaDiTesto 75"/>
              <p:cNvSpPr txBox="1"/>
              <p:nvPr/>
            </p:nvSpPr>
            <p:spPr>
              <a:xfrm>
                <a:off x="5096147" y="4813713"/>
                <a:ext cx="37519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1600" dirty="0" smtClean="0"/>
                  <a:t>Indeed, as previously </a:t>
                </a:r>
                <a:r>
                  <a:rPr lang="en-GB" sz="1600" dirty="0" smtClean="0"/>
                  <a:t>stated, </a:t>
                </a:r>
                <a:r>
                  <a:rPr lang="en-GB" sz="1600" dirty="0" smtClean="0"/>
                  <a:t>the value of maximum shear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GB" sz="1600" dirty="0" smtClean="0"/>
                  <a:t> equals the value of the radius </a:t>
                </a:r>
                <a14:m>
                  <m:oMath xmlns:m="http://schemas.openxmlformats.org/officeDocument/2006/math">
                    <m:r>
                      <a:rPr lang="it-IT" sz="1600" b="1" i="1" smtClean="0">
                        <a:latin typeface="Cambria Math" panose="02040503050406030204" pitchFamily="18" charset="0"/>
                      </a:rPr>
                      <m:t>𝑹</m:t>
                    </m:r>
                    <m:r>
                      <a:rPr lang="it-IT" sz="16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t-IT" sz="1600" b="0" dirty="0" smtClean="0"/>
              </a:p>
              <a:p>
                <a:pPr algn="just"/>
                <a:endParaRPr lang="en-GB" sz="1600" dirty="0" smtClean="0"/>
              </a:p>
              <a:p>
                <a:pPr algn="just"/>
                <a:r>
                  <a:rPr lang="en-GB" sz="1600" dirty="0" smtClean="0"/>
                  <a:t>Once the radius </a:t>
                </a:r>
                <a14:m>
                  <m:oMath xmlns:m="http://schemas.openxmlformats.org/officeDocument/2006/math">
                    <m:r>
                      <a:rPr lang="it-IT" sz="1600" b="1" i="1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GB" sz="1600" dirty="0" smtClean="0"/>
                  <a:t> is found, the circle can be plotted</a:t>
                </a:r>
                <a:endParaRPr lang="en-GB" sz="1600" dirty="0"/>
              </a:p>
            </p:txBody>
          </p:sp>
        </mc:Choice>
        <mc:Fallback>
          <p:sp>
            <p:nvSpPr>
              <p:cNvPr id="76" name="CasellaDiTesto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147" y="4813713"/>
                <a:ext cx="3751902" cy="1569660"/>
              </a:xfrm>
              <a:prstGeom prst="rect">
                <a:avLst/>
              </a:prstGeom>
              <a:blipFill rotWithShape="0">
                <a:blip r:embed="rId10"/>
                <a:stretch>
                  <a:fillRect l="-976" t="-1167" r="-813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ttangolo 76"/>
              <p:cNvSpPr/>
              <p:nvPr/>
            </p:nvSpPr>
            <p:spPr>
              <a:xfrm>
                <a:off x="6924655" y="4405133"/>
                <a:ext cx="1308500" cy="413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𝒎𝒂𝒙</m:t>
                          </m:r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2000" i="1" smtClean="0">
                          <a:solidFill>
                            <a:srgbClr val="01B30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7" name="Rettangolo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55" y="4405133"/>
                <a:ext cx="1308500" cy="41351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CasellaDiTesto 77"/>
          <p:cNvSpPr txBox="1"/>
          <p:nvPr/>
        </p:nvSpPr>
        <p:spPr>
          <a:xfrm>
            <a:off x="5096148" y="4477348"/>
            <a:ext cx="1748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And we find that:</a:t>
            </a:r>
            <a:endParaRPr lang="en-GB" sz="1600" dirty="0"/>
          </a:p>
        </p:txBody>
      </p:sp>
      <p:sp>
        <p:nvSpPr>
          <p:cNvPr id="79" name="Ovale 78"/>
          <p:cNvSpPr/>
          <p:nvPr/>
        </p:nvSpPr>
        <p:spPr>
          <a:xfrm>
            <a:off x="259663" y="1636904"/>
            <a:ext cx="4224338" cy="4225925"/>
          </a:xfrm>
          <a:prstGeom prst="ellipse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2" name="Ovale 81"/>
          <p:cNvSpPr/>
          <p:nvPr/>
        </p:nvSpPr>
        <p:spPr>
          <a:xfrm flipH="1" flipV="1">
            <a:off x="2349607" y="3721053"/>
            <a:ext cx="44450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5" name="Ovale 84"/>
          <p:cNvSpPr/>
          <p:nvPr/>
        </p:nvSpPr>
        <p:spPr>
          <a:xfrm>
            <a:off x="2357826" y="1606509"/>
            <a:ext cx="45719" cy="45719"/>
          </a:xfrm>
          <a:prstGeom prst="ellipse">
            <a:avLst/>
          </a:prstGeom>
          <a:solidFill>
            <a:srgbClr val="01B301"/>
          </a:solidFill>
          <a:ln>
            <a:solidFill>
              <a:srgbClr val="01B3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ttangolo 86"/>
              <p:cNvSpPr/>
              <p:nvPr/>
            </p:nvSpPr>
            <p:spPr>
              <a:xfrm>
                <a:off x="2004068" y="1210894"/>
                <a:ext cx="8129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b="0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i="1" dirty="0">
                  <a:solidFill>
                    <a:srgbClr val="01B301"/>
                  </a:solidFill>
                </a:endParaRPr>
              </a:p>
            </p:txBody>
          </p:sp>
        </mc:Choice>
        <mc:Fallback xmlns="">
          <p:sp>
            <p:nvSpPr>
              <p:cNvPr id="87" name="Rettangolo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068" y="1210894"/>
                <a:ext cx="812979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ttangolo 87"/>
              <p:cNvSpPr/>
              <p:nvPr/>
            </p:nvSpPr>
            <p:spPr>
              <a:xfrm>
                <a:off x="1891616" y="5845867"/>
                <a:ext cx="8129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b="0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i="1" dirty="0">
                  <a:solidFill>
                    <a:srgbClr val="01B301"/>
                  </a:solidFill>
                </a:endParaRPr>
              </a:p>
            </p:txBody>
          </p:sp>
        </mc:Choice>
        <mc:Fallback xmlns="">
          <p:sp>
            <p:nvSpPr>
              <p:cNvPr id="88" name="Rettangolo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616" y="5845867"/>
                <a:ext cx="812979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Ovale 88"/>
          <p:cNvSpPr/>
          <p:nvPr/>
        </p:nvSpPr>
        <p:spPr>
          <a:xfrm>
            <a:off x="2348338" y="5848290"/>
            <a:ext cx="45719" cy="45719"/>
          </a:xfrm>
          <a:prstGeom prst="ellipse">
            <a:avLst/>
          </a:prstGeom>
          <a:solidFill>
            <a:srgbClr val="01B301"/>
          </a:solidFill>
          <a:ln>
            <a:solidFill>
              <a:srgbClr val="01B3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CasellaDiTesto 105"/>
              <p:cNvSpPr txBox="1"/>
              <p:nvPr/>
            </p:nvSpPr>
            <p:spPr>
              <a:xfrm>
                <a:off x="3088309" y="2582046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6" name="CasellaDiTesto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309" y="2582046"/>
                <a:ext cx="207108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29412" r="-2058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CasellaDiTesto 107"/>
              <p:cNvSpPr txBox="1"/>
              <p:nvPr/>
            </p:nvSpPr>
            <p:spPr>
              <a:xfrm>
                <a:off x="5663198" y="3646938"/>
                <a:ext cx="2518958" cy="595291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𝒎𝒂𝒙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it-I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t-IT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8" name="CasellaDiTesto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198" y="3646938"/>
                <a:ext cx="2518958" cy="59529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3175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asellaDiTesto 1"/>
          <p:cNvSpPr txBox="1"/>
          <p:nvPr/>
        </p:nvSpPr>
        <p:spPr>
          <a:xfrm>
            <a:off x="2592475" y="300850"/>
            <a:ext cx="4102350" cy="58477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1° Example: the set up </a:t>
            </a:r>
            <a:endParaRPr lang="en-GB" sz="3200" dirty="0"/>
          </a:p>
        </p:txBody>
      </p:sp>
      <p:cxnSp>
        <p:nvCxnSpPr>
          <p:cNvPr id="104" name="Connettore 1 103"/>
          <p:cNvCxnSpPr>
            <a:endCxn id="79" idx="7"/>
          </p:cNvCxnSpPr>
          <p:nvPr/>
        </p:nvCxnSpPr>
        <p:spPr>
          <a:xfrm flipV="1">
            <a:off x="2372084" y="2255776"/>
            <a:ext cx="1493277" cy="148570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sellaDiTesto 18"/>
              <p:cNvSpPr txBox="1"/>
              <p:nvPr/>
            </p:nvSpPr>
            <p:spPr>
              <a:xfrm>
                <a:off x="7949199" y="4427222"/>
                <a:ext cx="8988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±52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9" name="CasellaDiTes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199" y="4427222"/>
                <a:ext cx="898851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egnaposto numero diapositiva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2</a:t>
            </a:fld>
            <a:endParaRPr lang="en-GB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1" grpId="0"/>
      <p:bldP spid="77" grpId="0"/>
      <p:bldP spid="78" grpId="0"/>
      <p:bldP spid="79" grpId="0" animBg="1"/>
      <p:bldP spid="85" grpId="0" animBg="1"/>
      <p:bldP spid="87" grpId="0"/>
      <p:bldP spid="88" grpId="0"/>
      <p:bldP spid="89" grpId="0" animBg="1"/>
      <p:bldP spid="106" grpId="0"/>
      <p:bldP spid="10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/>
        </p:nvSpPr>
        <p:spPr>
          <a:xfrm>
            <a:off x="2979029" y="2895251"/>
            <a:ext cx="1668616" cy="165263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e 28"/>
          <p:cNvSpPr/>
          <p:nvPr/>
        </p:nvSpPr>
        <p:spPr>
          <a:xfrm>
            <a:off x="418983" y="2428930"/>
            <a:ext cx="2560046" cy="258527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Connettore 2 29"/>
          <p:cNvCxnSpPr/>
          <p:nvPr/>
        </p:nvCxnSpPr>
        <p:spPr>
          <a:xfrm flipH="1">
            <a:off x="2965308" y="1252771"/>
            <a:ext cx="20006" cy="50093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197748" y="3713912"/>
            <a:ext cx="4983798" cy="1055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9" idx="2"/>
          </p:cNvCxnSpPr>
          <p:nvPr/>
        </p:nvCxnSpPr>
        <p:spPr>
          <a:xfrm flipV="1">
            <a:off x="424763" y="3718672"/>
            <a:ext cx="2543809" cy="5795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 flipV="1">
            <a:off x="2979029" y="3713912"/>
            <a:ext cx="1676400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asellaDiTesto 63"/>
              <p:cNvSpPr txBox="1"/>
              <p:nvPr/>
            </p:nvSpPr>
            <p:spPr>
              <a:xfrm>
                <a:off x="4776663" y="3713911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CasellaDiTes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663" y="3713911"/>
                <a:ext cx="19319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9355" r="-16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asellaDiTesto 65"/>
              <p:cNvSpPr txBox="1"/>
              <p:nvPr/>
            </p:nvSpPr>
            <p:spPr>
              <a:xfrm>
                <a:off x="2820705" y="371391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CasellaDiTes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705" y="3713912"/>
                <a:ext cx="181140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asellaDiTesto 67"/>
              <p:cNvSpPr txBox="1"/>
              <p:nvPr/>
            </p:nvSpPr>
            <p:spPr>
              <a:xfrm>
                <a:off x="4698128" y="3386085"/>
                <a:ext cx="273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8" name="CasellaDiTesto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128" y="3386085"/>
                <a:ext cx="27379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333" r="-4444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CasellaDiTesto 68"/>
              <p:cNvSpPr txBox="1"/>
              <p:nvPr/>
            </p:nvSpPr>
            <p:spPr>
              <a:xfrm>
                <a:off x="165100" y="3383608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9" name="CasellaDiTesto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0" y="3383608"/>
                <a:ext cx="27911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3043" r="-65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Ovale 78"/>
          <p:cNvSpPr/>
          <p:nvPr/>
        </p:nvSpPr>
        <p:spPr>
          <a:xfrm>
            <a:off x="424763" y="1611504"/>
            <a:ext cx="4224338" cy="4225925"/>
          </a:xfrm>
          <a:prstGeom prst="ellipse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5294254" y="1064832"/>
                <a:ext cx="372035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The next step is to plot two more circles; their diameter has to lie on the </a:t>
                </a:r>
                <a:r>
                  <a:rPr lang="en-GB" sz="1600" dirty="0" smtClean="0"/>
                  <a:t>distances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16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sz="1600" dirty="0" smtClean="0"/>
                  <a:t>.</a:t>
                </a:r>
              </a:p>
              <a:p>
                <a:endParaRPr lang="en-GB" sz="1600" dirty="0"/>
              </a:p>
              <a:p>
                <a:r>
                  <a:rPr lang="en-GB" sz="1600" dirty="0" smtClean="0"/>
                  <a:t>The two circles are tangent;</a:t>
                </a:r>
              </a:p>
              <a:p>
                <a:r>
                  <a:rPr lang="en-GB" sz="1600" dirty="0"/>
                  <a:t> </a:t>
                </a:r>
                <a:r>
                  <a:rPr lang="en-GB" sz="1600" dirty="0" smtClean="0"/>
                  <a:t>the tangent point is the origin 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it-IT" sz="1600" dirty="0" smtClean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GB" sz="1600" dirty="0" smtClean="0"/>
                  <a:t>In this case the third principle stress</a:t>
                </a:r>
                <a:r>
                  <a:rPr lang="en-GB" sz="16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GB" sz="16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n-GB" sz="1600" dirty="0" smtClean="0"/>
                  <a:t>is given by the tangent point of the two circles.</a:t>
                </a: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254" y="1064832"/>
                <a:ext cx="3720351" cy="2308324"/>
              </a:xfrm>
              <a:prstGeom prst="rect">
                <a:avLst/>
              </a:prstGeom>
              <a:blipFill rotWithShape="0">
                <a:blip r:embed="rId7"/>
                <a:stretch>
                  <a:fillRect l="-818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sellaDiTesto 31"/>
              <p:cNvSpPr txBox="1"/>
              <p:nvPr/>
            </p:nvSpPr>
            <p:spPr>
              <a:xfrm>
                <a:off x="2669875" y="3406142"/>
                <a:ext cx="2791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2" name="CasellaDiTes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875" y="3406142"/>
                <a:ext cx="279115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3043" r="-4348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/>
              <p:cNvSpPr txBox="1"/>
              <p:nvPr/>
            </p:nvSpPr>
            <p:spPr>
              <a:xfrm>
                <a:off x="5318705" y="4106267"/>
                <a:ext cx="3292654" cy="1815882"/>
              </a:xfrm>
              <a:prstGeom prst="rect">
                <a:avLst/>
              </a:prstGeom>
              <a:noFill/>
              <a:ln w="317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1600" b="1" i="1" dirty="0" smtClean="0">
                    <a:solidFill>
                      <a:schemeClr val="tx2"/>
                    </a:solidFill>
                  </a:rPr>
                  <a:t>*NOTE THAT</a:t>
                </a:r>
              </a:p>
              <a:p>
                <a:pPr algn="just"/>
                <a:r>
                  <a:rPr lang="it-IT" sz="1600" dirty="0">
                    <a:solidFill>
                      <a:schemeClr val="tx1"/>
                    </a:solidFill>
                  </a:rPr>
                  <a:t>T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o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make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the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next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steps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easier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the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three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stresses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have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to be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renamed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from the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highest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to the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lowest</a:t>
                </a:r>
                <a:r>
                  <a:rPr lang="it-IT" sz="1600" dirty="0">
                    <a:solidFill>
                      <a:schemeClr val="tx1"/>
                    </a:solidFill>
                  </a:rPr>
                  <a:t>:</a:t>
                </a:r>
                <a:endParaRPr lang="it-IT" sz="1600" dirty="0" smtClean="0">
                  <a:solidFill>
                    <a:schemeClr val="tx1"/>
                  </a:solidFill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it-IT" sz="1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+34 </m:t>
                    </m:r>
                    <m:r>
                      <a:rPr lang="it-IT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𝑀𝑃𝑎</m:t>
                    </m:r>
                  </m:oMath>
                </a14:m>
                <a:r>
                  <a:rPr lang="it-IT" sz="1600" b="0" i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it-IT" sz="1600" i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it-IT" sz="1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it-IT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it-IT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𝑀𝑃𝑎</m:t>
                    </m:r>
                  </m:oMath>
                </a14:m>
                <a:endParaRPr lang="it-IT" sz="1600" b="0" i="1" dirty="0" smtClean="0">
                  <a:solidFill>
                    <a:srgbClr val="C00000"/>
                  </a:solidFill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it-IT" sz="16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it-IT" sz="1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−68 </m:t>
                    </m:r>
                    <m:r>
                      <a:rPr lang="it-IT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𝑀𝑃𝑎</m:t>
                    </m:r>
                  </m:oMath>
                </a14:m>
                <a:endParaRPr lang="it-IT" sz="16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CasellaDiTes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705" y="4106267"/>
                <a:ext cx="3292654" cy="1815882"/>
              </a:xfrm>
              <a:prstGeom prst="rect">
                <a:avLst/>
              </a:prstGeom>
              <a:blipFill rotWithShape="0">
                <a:blip r:embed="rId9"/>
                <a:stretch>
                  <a:fillRect l="-923" t="-1007" r="-738" b="-2013"/>
                </a:stretch>
              </a:blipFill>
              <a:ln w="317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asellaDiTesto 34"/>
              <p:cNvSpPr txBox="1"/>
              <p:nvPr/>
            </p:nvSpPr>
            <p:spPr>
              <a:xfrm>
                <a:off x="2637435" y="3413541"/>
                <a:ext cx="27911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5" name="CasellaDiTes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435" y="3413541"/>
                <a:ext cx="279114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13333" r="-6667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asellaDiTesto 36"/>
              <p:cNvSpPr txBox="1"/>
              <p:nvPr/>
            </p:nvSpPr>
            <p:spPr>
              <a:xfrm>
                <a:off x="140643" y="3400101"/>
                <a:ext cx="279115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7" name="CasellaDiTes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3" y="3400101"/>
                <a:ext cx="279115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13043" r="-65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Ovale 37"/>
          <p:cNvSpPr/>
          <p:nvPr/>
        </p:nvSpPr>
        <p:spPr>
          <a:xfrm>
            <a:off x="4625514" y="368887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>
            <a:off x="391446" y="371173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>
            <a:off x="2952708" y="369581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318705" y="3378330"/>
            <a:ext cx="115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Therefore:  </a:t>
            </a:r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6522462" y="3406142"/>
                <a:ext cx="5465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r>
                            <a:rPr lang="it-IT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it-IT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462" y="3406142"/>
                <a:ext cx="546560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5556" r="-3333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asellaDiTesto 25"/>
              <p:cNvSpPr txBox="1"/>
              <p:nvPr/>
            </p:nvSpPr>
            <p:spPr>
              <a:xfrm>
                <a:off x="580657" y="295331"/>
                <a:ext cx="8030702" cy="584775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1° Example: how to find the principal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3200" i="1">
                            <a:solidFill>
                              <a:srgbClr val="C00000"/>
                            </a:solidFill>
                          </a:rPr>
                        </m:ctrlPr>
                      </m:sSubPr>
                      <m:e>
                        <m:r>
                          <a:rPr lang="it-IT" sz="3200" i="1">
                            <a:solidFill>
                              <a:srgbClr val="C00000"/>
                            </a:solidFill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it-IT" sz="3200" i="1">
                            <a:solidFill>
                              <a:srgbClr val="C00000"/>
                            </a:solidFill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3200" dirty="0" smtClean="0">
                    <a:latin typeface="+mj-lt"/>
                  </a:rPr>
                  <a:t> </a:t>
                </a:r>
                <a:endParaRPr lang="en-GB" sz="3200" dirty="0">
                  <a:latin typeface="+mj-lt"/>
                </a:endParaRPr>
              </a:p>
            </p:txBody>
          </p:sp>
        </mc:Choice>
        <mc:Fallback>
          <p:sp>
            <p:nvSpPr>
              <p:cNvPr id="26" name="CasellaDiTes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57" y="295331"/>
                <a:ext cx="8030702" cy="584775"/>
              </a:xfrm>
              <a:prstGeom prst="rect">
                <a:avLst/>
              </a:prstGeom>
              <a:blipFill rotWithShape="0">
                <a:blip r:embed="rId13"/>
                <a:stretch>
                  <a:fillRect l="-1818" t="-11224" b="-32653"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ttangolo 30"/>
          <p:cNvSpPr/>
          <p:nvPr/>
        </p:nvSpPr>
        <p:spPr>
          <a:xfrm>
            <a:off x="3022916" y="5932525"/>
            <a:ext cx="235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τ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014782" y="3365261"/>
                <a:ext cx="7636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𝑀𝑃𝑎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782" y="3365261"/>
                <a:ext cx="763674" cy="369332"/>
              </a:xfrm>
              <a:prstGeom prst="rect">
                <a:avLst/>
              </a:prstGeom>
              <a:blipFill rotWithShape="0">
                <a:blip r:embed="rId14"/>
                <a:stretch>
                  <a:fillRect r="-7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7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 animBg="1"/>
      <p:bldP spid="32" grpId="0"/>
      <p:bldP spid="33" grpId="0" animBg="1"/>
      <p:bldP spid="35" grpId="0" animBg="1"/>
      <p:bldP spid="37" grpId="0" animBg="1"/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asellaDiTesto 51"/>
              <p:cNvSpPr txBox="1"/>
              <p:nvPr/>
            </p:nvSpPr>
            <p:spPr>
              <a:xfrm>
                <a:off x="5032798" y="1384239"/>
                <a:ext cx="375190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1600" dirty="0" smtClean="0"/>
                  <a:t>Let’s </a:t>
                </a:r>
                <a:r>
                  <a:rPr lang="it-IT" sz="1600" dirty="0" err="1" smtClean="0"/>
                  <a:t>now</a:t>
                </a:r>
                <a:r>
                  <a:rPr lang="it-IT" sz="1600" dirty="0" smtClean="0"/>
                  <a:t> </a:t>
                </a:r>
                <a:r>
                  <a:rPr lang="it-IT" sz="1600" dirty="0" err="1" smtClean="0"/>
                  <a:t>change</a:t>
                </a:r>
                <a:r>
                  <a:rPr lang="it-IT" sz="1600" dirty="0" smtClean="0"/>
                  <a:t> </a:t>
                </a:r>
                <a:r>
                  <a:rPr lang="it-IT" sz="1600" dirty="0" smtClean="0"/>
                  <a:t>the </a:t>
                </a:r>
                <a:r>
                  <a:rPr lang="en-GB" sz="1600" dirty="0" smtClean="0"/>
                  <a:t>sign</a:t>
                </a:r>
                <a:r>
                  <a:rPr lang="it-IT" sz="1600" dirty="0" smtClean="0"/>
                  <a:t> of the </a:t>
                </a:r>
                <a:r>
                  <a:rPr lang="it-IT" sz="1600" dirty="0" err="1" smtClean="0"/>
                  <a:t>principal</a:t>
                </a:r>
                <a:r>
                  <a:rPr lang="it-IT" sz="1600" dirty="0" smtClean="0"/>
                  <a:t> </a:t>
                </a:r>
                <a:r>
                  <a:rPr lang="it-IT" sz="1600" dirty="0" smtClean="0"/>
                  <a:t>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1600" dirty="0" smtClean="0"/>
                  <a:t> (from 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−68</m:t>
                    </m:r>
                  </m:oMath>
                </a14:m>
                <a:r>
                  <a:rPr lang="en-GB" sz="1600" dirty="0" smtClean="0"/>
                  <a:t> to 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+68)</m:t>
                    </m:r>
                  </m:oMath>
                </a14:m>
                <a:r>
                  <a:rPr lang="en-GB" sz="1600" dirty="0" smtClean="0"/>
                  <a:t>. We will note a slight difference </a:t>
                </a:r>
                <a:r>
                  <a:rPr lang="en-GB" sz="1600" dirty="0" smtClean="0"/>
                  <a:t>in respect </a:t>
                </a:r>
                <a:r>
                  <a:rPr lang="en-GB" sz="1600" dirty="0" smtClean="0"/>
                  <a:t>to the previous case.</a:t>
                </a:r>
              </a:p>
              <a:p>
                <a:pPr algn="just"/>
                <a:r>
                  <a:rPr lang="en-GB" sz="1600" dirty="0" smtClean="0"/>
                  <a:t> </a:t>
                </a:r>
                <a:endParaRPr lang="en-GB" sz="1600" dirty="0"/>
              </a:p>
              <a:p>
                <a:pPr algn="just"/>
                <a:r>
                  <a:rPr lang="en-GB" sz="1600" dirty="0" smtClean="0"/>
                  <a:t>From here the maximum shear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GB" sz="1600" dirty="0" smtClean="0"/>
                  <a:t> is quickly found with the equation below:</a:t>
                </a:r>
              </a:p>
            </p:txBody>
          </p:sp>
        </mc:Choice>
        <mc:Fallback>
          <p:sp>
            <p:nvSpPr>
              <p:cNvPr id="52" name="CasellaDiTesto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798" y="1384239"/>
                <a:ext cx="3751902" cy="1815882"/>
              </a:xfrm>
              <a:prstGeom prst="rect">
                <a:avLst/>
              </a:prstGeom>
              <a:blipFill rotWithShape="0">
                <a:blip r:embed="rId2"/>
                <a:stretch>
                  <a:fillRect l="-976" t="-1007" r="-81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Connettore 2 53"/>
          <p:cNvCxnSpPr/>
          <p:nvPr/>
        </p:nvCxnSpPr>
        <p:spPr>
          <a:xfrm flipV="1">
            <a:off x="69759" y="3825475"/>
            <a:ext cx="4983798" cy="1055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 flipV="1">
            <a:off x="547473" y="3823831"/>
            <a:ext cx="4224338" cy="2488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>
            <a:off x="547473" y="3830752"/>
            <a:ext cx="2226900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asellaDiTesto 63"/>
              <p:cNvSpPr txBox="1"/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CasellaDiTes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asellaDiTesto 65"/>
              <p:cNvSpPr txBox="1"/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CasellaDiTes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asellaDiTesto 67"/>
              <p:cNvSpPr txBox="1"/>
              <p:nvPr/>
            </p:nvSpPr>
            <p:spPr>
              <a:xfrm>
                <a:off x="4759005" y="3516522"/>
                <a:ext cx="273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8" name="CasellaDiTesto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005" y="3516522"/>
                <a:ext cx="27379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333" r="-4444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CasellaDiTesto 68"/>
              <p:cNvSpPr txBox="1"/>
              <p:nvPr/>
            </p:nvSpPr>
            <p:spPr>
              <a:xfrm>
                <a:off x="2540198" y="3476992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9" name="CasellaDiTesto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198" y="3476992"/>
                <a:ext cx="27911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3333" r="-6667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CasellaDiTesto 75"/>
              <p:cNvSpPr txBox="1"/>
              <p:nvPr/>
            </p:nvSpPr>
            <p:spPr>
              <a:xfrm>
                <a:off x="5032798" y="5336191"/>
                <a:ext cx="375190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1600" dirty="0" smtClean="0"/>
                  <a:t>As the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GB" sz="1600" dirty="0" smtClean="0"/>
                  <a:t> equals the value of </a:t>
                </a:r>
                <a:r>
                  <a:rPr lang="en-GB" sz="16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 , </m:t>
                    </m:r>
                  </m:oMath>
                </a14:m>
                <a:r>
                  <a:rPr lang="en-GB" sz="1600" dirty="0" smtClean="0"/>
                  <a:t>the circle can be plotted</a:t>
                </a:r>
                <a:endParaRPr lang="en-GB" sz="1600" dirty="0"/>
              </a:p>
            </p:txBody>
          </p:sp>
        </mc:Choice>
        <mc:Fallback xmlns="">
          <p:sp>
            <p:nvSpPr>
              <p:cNvPr id="76" name="CasellaDiTesto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798" y="5336191"/>
                <a:ext cx="3751902" cy="584775"/>
              </a:xfrm>
              <a:prstGeom prst="rect">
                <a:avLst/>
              </a:prstGeom>
              <a:blipFill rotWithShape="0">
                <a:blip r:embed="rId7"/>
                <a:stretch>
                  <a:fillRect l="-976" t="-3125" r="-81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ttangolo 76"/>
              <p:cNvSpPr/>
              <p:nvPr/>
            </p:nvSpPr>
            <p:spPr>
              <a:xfrm>
                <a:off x="7051210" y="4537016"/>
                <a:ext cx="1308500" cy="413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𝒎𝒂𝒙</m:t>
                          </m:r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2000" i="1" smtClean="0">
                          <a:solidFill>
                            <a:srgbClr val="01B30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7" name="Rettangolo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210" y="4537016"/>
                <a:ext cx="1308500" cy="41351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CasellaDiTesto 77"/>
          <p:cNvSpPr txBox="1"/>
          <p:nvPr/>
        </p:nvSpPr>
        <p:spPr>
          <a:xfrm>
            <a:off x="5302291" y="4595376"/>
            <a:ext cx="1748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And we find that:</a:t>
            </a:r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sellaDiTesto 35"/>
              <p:cNvSpPr txBox="1"/>
              <p:nvPr/>
            </p:nvSpPr>
            <p:spPr>
              <a:xfrm>
                <a:off x="5688548" y="3476992"/>
                <a:ext cx="2518958" cy="595291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𝒎𝒂𝒙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it-I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t-IT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6" name="CasellaDiTes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548" y="3476992"/>
                <a:ext cx="2518958" cy="59529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3175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asellaDiTesto 34"/>
              <p:cNvSpPr txBox="1"/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CasellaDiTes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asellaDiTesto 36"/>
              <p:cNvSpPr txBox="1"/>
              <p:nvPr/>
            </p:nvSpPr>
            <p:spPr>
              <a:xfrm>
                <a:off x="4759005" y="3516522"/>
                <a:ext cx="273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7" name="CasellaDiTes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005" y="3516522"/>
                <a:ext cx="27379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333" r="-4444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asellaDiTesto 40"/>
              <p:cNvSpPr txBox="1"/>
              <p:nvPr/>
            </p:nvSpPr>
            <p:spPr>
              <a:xfrm>
                <a:off x="3558241" y="3858832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CasellaDiTes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241" y="3858832"/>
                <a:ext cx="20088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0303" r="-2121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tangolo 43"/>
              <p:cNvSpPr/>
              <p:nvPr/>
            </p:nvSpPr>
            <p:spPr>
              <a:xfrm>
                <a:off x="3372968" y="2342418"/>
                <a:ext cx="8129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4" name="Rettangolo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968" y="2342418"/>
                <a:ext cx="812979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ttangolo 44"/>
              <p:cNvSpPr/>
              <p:nvPr/>
            </p:nvSpPr>
            <p:spPr>
              <a:xfrm>
                <a:off x="3354917" y="4766591"/>
                <a:ext cx="8129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b="0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i="1" dirty="0"/>
              </a:p>
            </p:txBody>
          </p:sp>
        </mc:Choice>
        <mc:Fallback xmlns="">
          <p:sp>
            <p:nvSpPr>
              <p:cNvPr id="45" name="Rettangolo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917" y="4766591"/>
                <a:ext cx="812979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Connettore 1 50"/>
          <p:cNvCxnSpPr/>
          <p:nvPr/>
        </p:nvCxnSpPr>
        <p:spPr>
          <a:xfrm flipH="1">
            <a:off x="3772933" y="2800961"/>
            <a:ext cx="11793" cy="2014827"/>
          </a:xfrm>
          <a:prstGeom prst="line">
            <a:avLst/>
          </a:prstGeom>
          <a:ln>
            <a:solidFill>
              <a:srgbClr val="01B30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2781673" y="2816324"/>
            <a:ext cx="1990138" cy="201482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e 46"/>
          <p:cNvSpPr/>
          <p:nvPr/>
        </p:nvSpPr>
        <p:spPr>
          <a:xfrm flipH="1" flipV="1">
            <a:off x="3760419" y="3809196"/>
            <a:ext cx="44450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2" name="Ovale 41"/>
          <p:cNvSpPr/>
          <p:nvPr/>
        </p:nvSpPr>
        <p:spPr>
          <a:xfrm>
            <a:off x="3762624" y="2778101"/>
            <a:ext cx="45719" cy="45719"/>
          </a:xfrm>
          <a:prstGeom prst="ellipse">
            <a:avLst/>
          </a:prstGeom>
          <a:solidFill>
            <a:srgbClr val="01B301"/>
          </a:solidFill>
          <a:ln>
            <a:solidFill>
              <a:srgbClr val="01B3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Ovale 45"/>
          <p:cNvSpPr/>
          <p:nvPr/>
        </p:nvSpPr>
        <p:spPr>
          <a:xfrm>
            <a:off x="3749489" y="4802531"/>
            <a:ext cx="45719" cy="45719"/>
          </a:xfrm>
          <a:prstGeom prst="ellipse">
            <a:avLst/>
          </a:prstGeom>
          <a:solidFill>
            <a:srgbClr val="01B301"/>
          </a:solidFill>
          <a:ln>
            <a:solidFill>
              <a:srgbClr val="01B3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3" name="Connettore 1 52"/>
          <p:cNvCxnSpPr>
            <a:endCxn id="50" idx="7"/>
          </p:cNvCxnSpPr>
          <p:nvPr/>
        </p:nvCxnSpPr>
        <p:spPr>
          <a:xfrm flipV="1">
            <a:off x="3799428" y="3111389"/>
            <a:ext cx="680934" cy="696986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asellaDiTesto 55"/>
              <p:cNvSpPr txBox="1"/>
              <p:nvPr/>
            </p:nvSpPr>
            <p:spPr>
              <a:xfrm>
                <a:off x="4039817" y="3130925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CasellaDiTesto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817" y="3130925"/>
                <a:ext cx="207108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29412" r="-2058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asellaDiTesto 32"/>
          <p:cNvSpPr txBox="1"/>
          <p:nvPr/>
        </p:nvSpPr>
        <p:spPr>
          <a:xfrm>
            <a:off x="2559248" y="313550"/>
            <a:ext cx="4102350" cy="58477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  <a:r>
              <a:rPr lang="en-GB" sz="3200" dirty="0" smtClean="0"/>
              <a:t>° Example: the set up </a:t>
            </a:r>
            <a:endParaRPr lang="en-GB" sz="3200" dirty="0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547473" y="1249309"/>
            <a:ext cx="20006" cy="50093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85719" y="5929063"/>
            <a:ext cx="235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τ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8207506" y="4564598"/>
                <a:ext cx="562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±17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506" y="4564598"/>
                <a:ext cx="562368" cy="369332"/>
              </a:xfrm>
              <a:prstGeom prst="rect">
                <a:avLst/>
              </a:prstGeom>
              <a:blipFill rotWithShape="0">
                <a:blip r:embed="rId14"/>
                <a:stretch>
                  <a:fillRect r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4</a:t>
            </a:fld>
            <a:endParaRPr lang="en-GB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66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36" grpId="0" animBg="1"/>
      <p:bldP spid="44" grpId="0"/>
      <p:bldP spid="45" grpId="0"/>
      <p:bldP spid="50" grpId="0" animBg="1"/>
      <p:bldP spid="42" grpId="0" animBg="1"/>
      <p:bldP spid="46" grpId="0" animBg="1"/>
      <p:bldP spid="5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Connettore 2 53"/>
          <p:cNvCxnSpPr/>
          <p:nvPr/>
        </p:nvCxnSpPr>
        <p:spPr>
          <a:xfrm flipV="1">
            <a:off x="69759" y="3825475"/>
            <a:ext cx="4983798" cy="1055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endCxn id="33" idx="6"/>
          </p:cNvCxnSpPr>
          <p:nvPr/>
        </p:nvCxnSpPr>
        <p:spPr>
          <a:xfrm flipV="1">
            <a:off x="547473" y="3823831"/>
            <a:ext cx="4224338" cy="2488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>
            <a:off x="547473" y="3830752"/>
            <a:ext cx="2226900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asellaDiTesto 63"/>
              <p:cNvSpPr txBox="1"/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CasellaDiTes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asellaDiTesto 65"/>
              <p:cNvSpPr txBox="1"/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CasellaDiTes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asellaDiTesto 67"/>
              <p:cNvSpPr txBox="1"/>
              <p:nvPr/>
            </p:nvSpPr>
            <p:spPr>
              <a:xfrm>
                <a:off x="4759005" y="3516522"/>
                <a:ext cx="273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8" name="CasellaDiTesto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005" y="3516522"/>
                <a:ext cx="27379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3333" r="-4444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CasellaDiTesto 68"/>
              <p:cNvSpPr txBox="1"/>
              <p:nvPr/>
            </p:nvSpPr>
            <p:spPr>
              <a:xfrm>
                <a:off x="2847161" y="3516522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9" name="CasellaDiTesto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7161" y="3516522"/>
                <a:ext cx="279114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043" r="-65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CasellaDiTesto 72"/>
              <p:cNvSpPr txBox="1"/>
              <p:nvPr/>
            </p:nvSpPr>
            <p:spPr>
              <a:xfrm>
                <a:off x="2401634" y="3827941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CasellaDiTesto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634" y="3827941"/>
                <a:ext cx="20088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0303" r="-2121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Ovale 81"/>
          <p:cNvSpPr/>
          <p:nvPr/>
        </p:nvSpPr>
        <p:spPr>
          <a:xfrm flipH="1" flipV="1">
            <a:off x="2594282" y="3810516"/>
            <a:ext cx="44450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547473" y="1710868"/>
            <a:ext cx="4224338" cy="4225925"/>
          </a:xfrm>
          <a:prstGeom prst="ellipse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42" name="Ovale 41"/>
          <p:cNvSpPr/>
          <p:nvPr/>
        </p:nvSpPr>
        <p:spPr>
          <a:xfrm>
            <a:off x="540173" y="2633692"/>
            <a:ext cx="2234200" cy="226191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e 50"/>
          <p:cNvSpPr/>
          <p:nvPr/>
        </p:nvSpPr>
        <p:spPr>
          <a:xfrm>
            <a:off x="2781673" y="2763083"/>
            <a:ext cx="1990138" cy="201482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sellaDiTesto 11"/>
              <p:cNvSpPr txBox="1"/>
              <p:nvPr/>
            </p:nvSpPr>
            <p:spPr>
              <a:xfrm>
                <a:off x="5032798" y="1422465"/>
                <a:ext cx="3910169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Now the two new circles have to be plotted;</a:t>
                </a:r>
              </a:p>
              <a:p>
                <a:r>
                  <a:rPr lang="en-GB" sz="1600" dirty="0" smtClean="0"/>
                  <a:t>their diameter has to lie on </a:t>
                </a:r>
                <a:r>
                  <a:rPr lang="en-GB" sz="1600" dirty="0" smtClean="0"/>
                  <a:t>the </a:t>
                </a:r>
                <a:r>
                  <a:rPr lang="en-GB" sz="1600" dirty="0" smtClean="0"/>
                  <a:t>distances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16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sz="1600" dirty="0" smtClean="0"/>
                  <a:t>.</a:t>
                </a:r>
              </a:p>
              <a:p>
                <a:endParaRPr lang="en-GB" sz="1600" dirty="0"/>
              </a:p>
              <a:p>
                <a:r>
                  <a:rPr lang="en-GB" sz="1600" dirty="0" smtClean="0"/>
                  <a:t>The two circles are tangent;</a:t>
                </a:r>
              </a:p>
              <a:p>
                <a:r>
                  <a:rPr lang="en-GB" sz="1600" dirty="0" smtClean="0"/>
                  <a:t>the </a:t>
                </a:r>
                <a:r>
                  <a:rPr lang="en-GB" sz="1600" dirty="0" smtClean="0"/>
                  <a:t>tangent point is the origin 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it-IT" sz="1600" dirty="0" smtClean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endParaRPr lang="it-IT" sz="1600" dirty="0" smtClean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GB" sz="1600" dirty="0" smtClean="0"/>
                  <a:t>In this case the third principle stress</a:t>
                </a:r>
                <a:r>
                  <a:rPr lang="en-GB" sz="16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GB" sz="1600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r>
                  <a:rPr lang="en-GB" sz="1600" dirty="0" smtClean="0"/>
                  <a:t>is given by the tangent point of the two circles.</a:t>
                </a:r>
              </a:p>
            </p:txBody>
          </p:sp>
        </mc:Choice>
        <mc:Fallback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798" y="1422465"/>
                <a:ext cx="3910169" cy="2062103"/>
              </a:xfrm>
              <a:prstGeom prst="rect">
                <a:avLst/>
              </a:prstGeom>
              <a:blipFill rotWithShape="0">
                <a:blip r:embed="rId7"/>
                <a:stretch>
                  <a:fillRect l="-936" t="-885" b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CasellaDiTesto 99"/>
              <p:cNvSpPr txBox="1"/>
              <p:nvPr/>
            </p:nvSpPr>
            <p:spPr>
              <a:xfrm>
                <a:off x="2847161" y="3526308"/>
                <a:ext cx="27911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0" name="CasellaDiTesto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7161" y="3526308"/>
                <a:ext cx="279114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3043" r="-6522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CasellaDiTesto 100"/>
              <p:cNvSpPr txBox="1"/>
              <p:nvPr/>
            </p:nvSpPr>
            <p:spPr>
              <a:xfrm>
                <a:off x="238684" y="3516522"/>
                <a:ext cx="20582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1" name="CasellaDiTesto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84" y="3516522"/>
                <a:ext cx="205822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29412" r="-32353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asellaDiTesto 30"/>
          <p:cNvSpPr txBox="1"/>
          <p:nvPr/>
        </p:nvSpPr>
        <p:spPr>
          <a:xfrm>
            <a:off x="5382259" y="4283569"/>
            <a:ext cx="115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Therefore:  </a:t>
            </a:r>
            <a:endParaRPr lang="en-GB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asellaDiTesto 33"/>
              <p:cNvSpPr txBox="1"/>
              <p:nvPr/>
            </p:nvSpPr>
            <p:spPr>
              <a:xfrm>
                <a:off x="695512" y="321608"/>
                <a:ext cx="7882784" cy="584775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1° Example: </a:t>
                </a:r>
                <a:r>
                  <a:rPr lang="en-GB" sz="3200" dirty="0"/>
                  <a:t>how to find the principal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3200" i="1">
                            <a:solidFill>
                              <a:srgbClr val="C00000"/>
                            </a:solidFill>
                          </a:rPr>
                        </m:ctrlPr>
                      </m:sSubPr>
                      <m:e>
                        <m:r>
                          <a:rPr lang="it-IT" sz="3200" i="1">
                            <a:solidFill>
                              <a:srgbClr val="C00000"/>
                            </a:solidFill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it-IT" sz="3200" i="1">
                            <a:solidFill>
                              <a:srgbClr val="C00000"/>
                            </a:solidFill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3200" dirty="0">
                    <a:latin typeface="+mj-lt"/>
                  </a:rPr>
                  <a:t> </a:t>
                </a:r>
              </a:p>
            </p:txBody>
          </p:sp>
        </mc:Choice>
        <mc:Fallback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12" y="321608"/>
                <a:ext cx="7882784" cy="584775"/>
              </a:xfrm>
              <a:prstGeom prst="rect">
                <a:avLst/>
              </a:prstGeom>
              <a:blipFill rotWithShape="0">
                <a:blip r:embed="rId13"/>
                <a:stretch>
                  <a:fillRect l="-1853" t="-11224" b="-32653"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ttore 2 34"/>
          <p:cNvCxnSpPr/>
          <p:nvPr/>
        </p:nvCxnSpPr>
        <p:spPr>
          <a:xfrm flipH="1">
            <a:off x="536332" y="1402601"/>
            <a:ext cx="20006" cy="50093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574578" y="6082355"/>
            <a:ext cx="235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τ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sellaDiTesto 42"/>
              <p:cNvSpPr txBox="1"/>
              <p:nvPr/>
            </p:nvSpPr>
            <p:spPr>
              <a:xfrm>
                <a:off x="6533280" y="4283569"/>
                <a:ext cx="5465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r>
                            <a:rPr lang="it-IT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it-IT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CasellaDiTes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280" y="4283569"/>
                <a:ext cx="546560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5618" r="-4494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asellaDiTesto 43"/>
              <p:cNvSpPr txBox="1"/>
              <p:nvPr/>
            </p:nvSpPr>
            <p:spPr>
              <a:xfrm>
                <a:off x="7025600" y="4242688"/>
                <a:ext cx="7636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𝑀𝑃𝑎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CasellaDiTes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600" y="4242688"/>
                <a:ext cx="763674" cy="369332"/>
              </a:xfrm>
              <a:prstGeom prst="rect">
                <a:avLst/>
              </a:prstGeom>
              <a:blipFill rotWithShape="0">
                <a:blip r:embed="rId15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ttangolo 48"/>
              <p:cNvSpPr/>
              <p:nvPr/>
            </p:nvSpPr>
            <p:spPr>
              <a:xfrm>
                <a:off x="3369297" y="2304256"/>
                <a:ext cx="812979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Rettangolo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297" y="2304256"/>
                <a:ext cx="812979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ttangolo 49"/>
              <p:cNvSpPr/>
              <p:nvPr/>
            </p:nvSpPr>
            <p:spPr>
              <a:xfrm>
                <a:off x="3352463" y="4764369"/>
                <a:ext cx="812979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ttangolo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463" y="4764369"/>
                <a:ext cx="812979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Connettore 1 51"/>
          <p:cNvCxnSpPr/>
          <p:nvPr/>
        </p:nvCxnSpPr>
        <p:spPr>
          <a:xfrm flipH="1">
            <a:off x="3769262" y="2762799"/>
            <a:ext cx="11793" cy="201482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e 52"/>
          <p:cNvSpPr/>
          <p:nvPr/>
        </p:nvSpPr>
        <p:spPr>
          <a:xfrm>
            <a:off x="3758953" y="273993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6" name="Ovale 55"/>
          <p:cNvSpPr/>
          <p:nvPr/>
        </p:nvSpPr>
        <p:spPr>
          <a:xfrm>
            <a:off x="3745818" y="476436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5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6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2" grpId="0" animBg="1"/>
      <p:bldP spid="31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Connettore 2 53"/>
          <p:cNvCxnSpPr/>
          <p:nvPr/>
        </p:nvCxnSpPr>
        <p:spPr>
          <a:xfrm flipV="1">
            <a:off x="69759" y="3825475"/>
            <a:ext cx="4983798" cy="1055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endCxn id="33" idx="6"/>
          </p:cNvCxnSpPr>
          <p:nvPr/>
        </p:nvCxnSpPr>
        <p:spPr>
          <a:xfrm flipV="1">
            <a:off x="547473" y="3823831"/>
            <a:ext cx="4224338" cy="2488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>
            <a:off x="547473" y="3830752"/>
            <a:ext cx="2226900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asellaDiTesto 63"/>
              <p:cNvSpPr txBox="1"/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CasellaDiTes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9066" y="3630284"/>
                <a:ext cx="19319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asellaDiTesto 65"/>
              <p:cNvSpPr txBox="1"/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it-IT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CasellaDiTes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33" y="3821313"/>
                <a:ext cx="181140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CasellaDiTesto 68"/>
              <p:cNvSpPr txBox="1"/>
              <p:nvPr/>
            </p:nvSpPr>
            <p:spPr>
              <a:xfrm>
                <a:off x="2847161" y="3516522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9" name="CasellaDiTesto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7161" y="3516522"/>
                <a:ext cx="279114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043" r="-65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CasellaDiTesto 72"/>
              <p:cNvSpPr txBox="1"/>
              <p:nvPr/>
            </p:nvSpPr>
            <p:spPr>
              <a:xfrm>
                <a:off x="2401634" y="3827941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CasellaDiTesto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634" y="3827941"/>
                <a:ext cx="20088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0303" r="-2121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Connettore 1 85"/>
          <p:cNvCxnSpPr/>
          <p:nvPr/>
        </p:nvCxnSpPr>
        <p:spPr>
          <a:xfrm flipH="1">
            <a:off x="2617135" y="1710868"/>
            <a:ext cx="3304" cy="4240998"/>
          </a:xfrm>
          <a:prstGeom prst="line">
            <a:avLst/>
          </a:prstGeom>
          <a:ln>
            <a:solidFill>
              <a:srgbClr val="01B30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ttangolo 86"/>
              <p:cNvSpPr/>
              <p:nvPr/>
            </p:nvSpPr>
            <p:spPr>
              <a:xfrm>
                <a:off x="2185614" y="1265425"/>
                <a:ext cx="8129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b="0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i="1" dirty="0">
                  <a:solidFill>
                    <a:srgbClr val="01B301"/>
                  </a:solidFill>
                </a:endParaRPr>
              </a:p>
            </p:txBody>
          </p:sp>
        </mc:Choice>
        <mc:Fallback xmlns="">
          <p:sp>
            <p:nvSpPr>
              <p:cNvPr id="87" name="Rettangolo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5614" y="1265425"/>
                <a:ext cx="812979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ttangolo 87"/>
              <p:cNvSpPr/>
              <p:nvPr/>
            </p:nvSpPr>
            <p:spPr>
              <a:xfrm>
                <a:off x="2226632" y="5954677"/>
                <a:ext cx="8129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b="0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it-IT" b="0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i="1" dirty="0">
                  <a:solidFill>
                    <a:srgbClr val="01B301"/>
                  </a:solidFill>
                </a:endParaRPr>
              </a:p>
            </p:txBody>
          </p:sp>
        </mc:Choice>
        <mc:Fallback xmlns="">
          <p:sp>
            <p:nvSpPr>
              <p:cNvPr id="88" name="Rettangolo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632" y="5954677"/>
                <a:ext cx="81297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Ovale 81"/>
          <p:cNvSpPr/>
          <p:nvPr/>
        </p:nvSpPr>
        <p:spPr>
          <a:xfrm flipH="1" flipV="1">
            <a:off x="2594282" y="3810516"/>
            <a:ext cx="44450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547473" y="1710868"/>
            <a:ext cx="4224338" cy="4225925"/>
          </a:xfrm>
          <a:prstGeom prst="ellipse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42" name="Ovale 41"/>
          <p:cNvSpPr/>
          <p:nvPr/>
        </p:nvSpPr>
        <p:spPr>
          <a:xfrm>
            <a:off x="540173" y="2633692"/>
            <a:ext cx="2234200" cy="226191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e 50"/>
          <p:cNvSpPr/>
          <p:nvPr/>
        </p:nvSpPr>
        <p:spPr>
          <a:xfrm>
            <a:off x="2781673" y="2763083"/>
            <a:ext cx="1990138" cy="201482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ttangolo 52"/>
              <p:cNvSpPr/>
              <p:nvPr/>
            </p:nvSpPr>
            <p:spPr>
              <a:xfrm>
                <a:off x="3372968" y="2342418"/>
                <a:ext cx="667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it-IT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Rettangolo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968" y="2342418"/>
                <a:ext cx="66717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ttangolo 55"/>
              <p:cNvSpPr/>
              <p:nvPr/>
            </p:nvSpPr>
            <p:spPr>
              <a:xfrm>
                <a:off x="3372968" y="4764653"/>
                <a:ext cx="667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it-IT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ttangolo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968" y="4764653"/>
                <a:ext cx="66717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Connettore 1 56"/>
          <p:cNvCxnSpPr/>
          <p:nvPr/>
        </p:nvCxnSpPr>
        <p:spPr>
          <a:xfrm flipH="1">
            <a:off x="3777326" y="2763083"/>
            <a:ext cx="11793" cy="201482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e 57"/>
          <p:cNvSpPr/>
          <p:nvPr/>
        </p:nvSpPr>
        <p:spPr>
          <a:xfrm>
            <a:off x="3767017" y="274022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/>
          <p:cNvSpPr/>
          <p:nvPr/>
        </p:nvSpPr>
        <p:spPr>
          <a:xfrm>
            <a:off x="3753882" y="476465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Ovale 84"/>
          <p:cNvSpPr/>
          <p:nvPr/>
        </p:nvSpPr>
        <p:spPr>
          <a:xfrm>
            <a:off x="2594282" y="1691728"/>
            <a:ext cx="45719" cy="45719"/>
          </a:xfrm>
          <a:prstGeom prst="ellipse">
            <a:avLst/>
          </a:prstGeom>
          <a:solidFill>
            <a:srgbClr val="01B301"/>
          </a:solidFill>
          <a:ln>
            <a:solidFill>
              <a:srgbClr val="01B3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1B301"/>
              </a:solidFill>
            </a:endParaRPr>
          </a:p>
        </p:txBody>
      </p:sp>
      <p:sp>
        <p:nvSpPr>
          <p:cNvPr id="89" name="Ovale 88"/>
          <p:cNvSpPr/>
          <p:nvPr/>
        </p:nvSpPr>
        <p:spPr>
          <a:xfrm>
            <a:off x="2593013" y="5913683"/>
            <a:ext cx="45719" cy="45719"/>
          </a:xfrm>
          <a:prstGeom prst="ellipse">
            <a:avLst/>
          </a:prstGeom>
          <a:solidFill>
            <a:srgbClr val="01B301"/>
          </a:solidFill>
          <a:ln>
            <a:solidFill>
              <a:srgbClr val="01B3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1B30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CasellaDiTesto 99"/>
              <p:cNvSpPr txBox="1"/>
              <p:nvPr/>
            </p:nvSpPr>
            <p:spPr>
              <a:xfrm>
                <a:off x="2847048" y="3495998"/>
                <a:ext cx="27911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0" name="CasellaDiTesto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7048" y="3495998"/>
                <a:ext cx="279114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13043" r="-6522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CasellaDiTesto 100"/>
              <p:cNvSpPr txBox="1"/>
              <p:nvPr/>
            </p:nvSpPr>
            <p:spPr>
              <a:xfrm>
                <a:off x="238684" y="3516522"/>
                <a:ext cx="20582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1" name="CasellaDiTesto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84" y="3516522"/>
                <a:ext cx="205822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29412" r="-32353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CasellaDiTesto 101"/>
              <p:cNvSpPr txBox="1"/>
              <p:nvPr/>
            </p:nvSpPr>
            <p:spPr>
              <a:xfrm>
                <a:off x="4786423" y="3516521"/>
                <a:ext cx="273793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2" name="CasellaDiTesto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423" y="3516521"/>
                <a:ext cx="273793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13333" r="-6667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CasellaDiTesto 102"/>
              <p:cNvSpPr txBox="1"/>
              <p:nvPr/>
            </p:nvSpPr>
            <p:spPr>
              <a:xfrm>
                <a:off x="2869901" y="3506811"/>
                <a:ext cx="27911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3" name="CasellaDiTesto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901" y="3506811"/>
                <a:ext cx="279114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13043" r="-4348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/>
              <p:cNvSpPr txBox="1"/>
              <p:nvPr/>
            </p:nvSpPr>
            <p:spPr>
              <a:xfrm>
                <a:off x="5150694" y="1710868"/>
                <a:ext cx="399330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As a bigger circle with a bigger radius has been plotted, the maximum shear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GB" sz="1600" dirty="0" smtClean="0"/>
                  <a:t> changes.</a:t>
                </a:r>
              </a:p>
              <a:p>
                <a:r>
                  <a:rPr lang="en-GB" sz="1600" dirty="0" smtClean="0"/>
                  <a:t>The new maximum shear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01B30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GB" sz="1600" dirty="0" smtClean="0"/>
                  <a:t> is again given by the equation below:</a:t>
                </a:r>
              </a:p>
            </p:txBody>
          </p:sp>
        </mc:Choice>
        <mc:Fallback xmlns=""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694" y="1710868"/>
                <a:ext cx="3993306" cy="1323439"/>
              </a:xfrm>
              <a:prstGeom prst="rect">
                <a:avLst/>
              </a:prstGeom>
              <a:blipFill rotWithShape="0">
                <a:blip r:embed="rId15"/>
                <a:stretch>
                  <a:fillRect l="-916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/>
              <p:cNvSpPr txBox="1"/>
              <p:nvPr/>
            </p:nvSpPr>
            <p:spPr>
              <a:xfrm>
                <a:off x="5576471" y="3261263"/>
                <a:ext cx="2518959" cy="595291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𝒎𝒂𝒙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it-I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t-IT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it-IT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4" name="CasellaDiTes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471" y="3261263"/>
                <a:ext cx="2518959" cy="595291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3175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CasellaDiTesto 36"/>
          <p:cNvSpPr txBox="1"/>
          <p:nvPr/>
        </p:nvSpPr>
        <p:spPr>
          <a:xfrm>
            <a:off x="5189066" y="4199013"/>
            <a:ext cx="1748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And we find that:</a:t>
            </a:r>
            <a:endParaRPr lang="en-GB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asellaDiTesto 37"/>
              <p:cNvSpPr txBox="1"/>
              <p:nvPr/>
            </p:nvSpPr>
            <p:spPr>
              <a:xfrm>
                <a:off x="5189066" y="4688472"/>
                <a:ext cx="3292654" cy="1688989"/>
              </a:xfrm>
              <a:prstGeom prst="rect">
                <a:avLst/>
              </a:prstGeom>
              <a:noFill/>
              <a:ln w="317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1600" b="1" i="1" dirty="0" smtClean="0">
                    <a:solidFill>
                      <a:schemeClr val="tx2"/>
                    </a:solidFill>
                  </a:rPr>
                  <a:t>*NOTE THAT</a:t>
                </a:r>
              </a:p>
              <a:p>
                <a:pPr algn="just"/>
                <a:r>
                  <a:rPr lang="it-IT" sz="1600" dirty="0" err="1" smtClean="0">
                    <a:solidFill>
                      <a:schemeClr val="tx1"/>
                    </a:solidFill>
                  </a:rPr>
                  <a:t>Generally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speaking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the </a:t>
                </a:r>
                <a:r>
                  <a:rPr lang="en-GB" sz="1600" dirty="0" smtClean="0"/>
                  <a:t>maximum shear stress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is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given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by the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half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of the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difference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1600" dirty="0" err="1" smtClean="0">
                    <a:solidFill>
                      <a:schemeClr val="tx1"/>
                    </a:solidFill>
                  </a:rPr>
                  <a:t>between</a:t>
                </a:r>
                <a:r>
                  <a:rPr lang="it-IT" sz="1600" dirty="0" smtClean="0">
                    <a:solidFill>
                      <a:schemeClr val="tx1"/>
                    </a:solidFill>
                  </a:rPr>
                  <a:t> the  maximum stress and the minimum </a:t>
                </a:r>
              </a:p>
              <a:p>
                <a:pPr algn="just"/>
                <a:r>
                  <a:rPr lang="it-IT" sz="1600" dirty="0" smtClean="0">
                    <a:solidFill>
                      <a:schemeClr val="tx1"/>
                    </a:solidFill>
                  </a:rPr>
                  <a:t>stress: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𝒎𝒂𝒙</m:t>
                        </m:r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it-IT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it-IT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it-IT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t-IT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𝝈</m:t>
                                </m:r>
                              </m:e>
                              <m:sub>
                                <m:r>
                                  <a:rPr lang="it-IT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𝒎𝒂𝒙</m:t>
                                </m:r>
                              </m:sub>
                            </m:sSub>
                            <m:r>
                              <a:rPr lang="it-IT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it-IT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1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𝝈</m:t>
                                </m:r>
                              </m:e>
                              <m:sub>
                                <m:r>
                                  <a:rPr lang="it-IT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𝒎𝒊𝒏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it-IT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t-IT" sz="16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CasellaDiTes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9066" y="4688472"/>
                <a:ext cx="3292654" cy="1688989"/>
              </a:xfrm>
              <a:prstGeom prst="rect">
                <a:avLst/>
              </a:prstGeom>
              <a:blipFill rotWithShape="0">
                <a:blip r:embed="rId17"/>
                <a:stretch>
                  <a:fillRect l="-924" t="-1079" r="-924" b="-719"/>
                </a:stretch>
              </a:blipFill>
              <a:ln w="317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asellaDiTesto 38"/>
              <p:cNvSpPr txBox="1"/>
              <p:nvPr/>
            </p:nvSpPr>
            <p:spPr>
              <a:xfrm>
                <a:off x="238684" y="361999"/>
                <a:ext cx="8677088" cy="584775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1° Example: the new maximum shear stress</a:t>
                </a:r>
                <a14:m>
                  <m:oMath xmlns:m="http://schemas.openxmlformats.org/officeDocument/2006/math">
                    <m:r>
                      <a:rPr lang="it-IT" sz="3200" b="0" i="0" smtClean="0">
                        <a:solidFill>
                          <a:srgbClr val="C00000"/>
                        </a:solidFill>
                      </a:rPr>
                      <m:t> </m:t>
                    </m:r>
                    <m:sSub>
                      <m:sSubPr>
                        <m:ctrlPr>
                          <a:rPr lang="it-IT" sz="3200" i="1">
                            <a:solidFill>
                              <a:srgbClr val="C00000"/>
                            </a:solidFill>
                          </a:rPr>
                        </m:ctrlPr>
                      </m:sSubPr>
                      <m:e>
                        <m:r>
                          <a:rPr lang="it-IT" sz="3200" i="1">
                            <a:solidFill>
                              <a:srgbClr val="C00000"/>
                            </a:solidFill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it-IT" sz="3200" i="1">
                            <a:solidFill>
                              <a:srgbClr val="C00000"/>
                            </a:solidFill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39" name="CasellaDiTesto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84" y="361999"/>
                <a:ext cx="8677088" cy="584775"/>
              </a:xfrm>
              <a:prstGeom prst="rect">
                <a:avLst/>
              </a:prstGeom>
              <a:blipFill rotWithShape="0">
                <a:blip r:embed="rId18"/>
                <a:stretch>
                  <a:fillRect l="-1683" t="-11224" b="-32653"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Connettore 2 42"/>
          <p:cNvCxnSpPr/>
          <p:nvPr/>
        </p:nvCxnSpPr>
        <p:spPr>
          <a:xfrm flipH="1">
            <a:off x="536332" y="1402601"/>
            <a:ext cx="20006" cy="50093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ttangolo 43"/>
          <p:cNvSpPr/>
          <p:nvPr/>
        </p:nvSpPr>
        <p:spPr>
          <a:xfrm>
            <a:off x="574578" y="6082355"/>
            <a:ext cx="235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>
                <a:solidFill>
                  <a:schemeClr val="bg1">
                    <a:lumMod val="65000"/>
                  </a:schemeClr>
                </a:solidFill>
              </a:rPr>
              <a:t>τ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ttangolo 44"/>
              <p:cNvSpPr/>
              <p:nvPr/>
            </p:nvSpPr>
            <p:spPr>
              <a:xfrm>
                <a:off x="6832608" y="4124056"/>
                <a:ext cx="1308500" cy="413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𝒎𝒂𝒙</m:t>
                          </m:r>
                          <m:r>
                            <a:rPr lang="it-IT" sz="2000" b="1" i="1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sz="2000" b="1" i="1" smtClean="0">
                              <a:solidFill>
                                <a:srgbClr val="01B30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it-IT" sz="2000" i="1" smtClean="0">
                          <a:solidFill>
                            <a:srgbClr val="01B30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5" name="Rettangolo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2608" y="4124056"/>
                <a:ext cx="1308500" cy="41351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asellaDiTesto 45"/>
              <p:cNvSpPr txBox="1"/>
              <p:nvPr/>
            </p:nvSpPr>
            <p:spPr>
              <a:xfrm>
                <a:off x="7857152" y="4146145"/>
                <a:ext cx="8988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±52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6" name="CasellaDiTes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7152" y="4146145"/>
                <a:ext cx="898851" cy="369332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6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ttangolo 39"/>
              <p:cNvSpPr/>
              <p:nvPr/>
            </p:nvSpPr>
            <p:spPr>
              <a:xfrm>
                <a:off x="1965951" y="2054277"/>
                <a:ext cx="7184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rgbClr val="01B301"/>
                          </a:solidFill>
                          <a:latin typeface="Cambria Math" panose="02040503050406030204" pitchFamily="18" charset="0"/>
                        </a:rPr>
                        <m:t>− 52</m:t>
                      </m:r>
                    </m:oMath>
                  </m:oMathPara>
                </a14:m>
                <a:endParaRPr lang="it-IT" i="1" dirty="0">
                  <a:solidFill>
                    <a:srgbClr val="01B301"/>
                  </a:solidFill>
                </a:endParaRPr>
              </a:p>
            </p:txBody>
          </p:sp>
        </mc:Choice>
        <mc:Fallback>
          <p:sp>
            <p:nvSpPr>
              <p:cNvPr id="40" name="Rettangolo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951" y="2054277"/>
                <a:ext cx="718466" cy="369332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ttangolo 46"/>
              <p:cNvSpPr/>
              <p:nvPr/>
            </p:nvSpPr>
            <p:spPr>
              <a:xfrm>
                <a:off x="1998972" y="5032252"/>
                <a:ext cx="667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rgbClr val="01B30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t-IT" b="0" i="1" smtClean="0">
                          <a:solidFill>
                            <a:srgbClr val="01B301"/>
                          </a:solidFill>
                          <a:latin typeface="Cambria Math" panose="02040503050406030204" pitchFamily="18" charset="0"/>
                        </a:rPr>
                        <m:t>52</m:t>
                      </m:r>
                    </m:oMath>
                  </m:oMathPara>
                </a14:m>
                <a:endParaRPr lang="it-IT" i="1" dirty="0">
                  <a:solidFill>
                    <a:srgbClr val="01B301"/>
                  </a:solidFill>
                </a:endParaRPr>
              </a:p>
            </p:txBody>
          </p:sp>
        </mc:Choice>
        <mc:Fallback>
          <p:sp>
            <p:nvSpPr>
              <p:cNvPr id="47" name="Rettangolo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972" y="5032252"/>
                <a:ext cx="667170" cy="369332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14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5" grpId="0" animBg="1"/>
      <p:bldP spid="89" grpId="0" animBg="1"/>
      <p:bldP spid="34" grpId="0" animBg="1"/>
      <p:bldP spid="37" grpId="0"/>
      <p:bldP spid="38" grpId="0" animBg="1"/>
      <p:bldP spid="45" grpId="0"/>
      <p:bldP spid="46" grpId="0"/>
      <p:bldP spid="40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7D9-2366-4AED-9C6D-EB5A95B834F6}" type="slidenum">
              <a:rPr lang="en-GB" smtClean="0"/>
              <a:t>7</a:t>
            </a:fld>
            <a:endParaRPr lang="en-GB"/>
          </a:p>
        </p:txBody>
      </p:sp>
      <p:sp>
        <p:nvSpPr>
          <p:cNvPr id="5" name="CasellaDiTesto 4"/>
          <p:cNvSpPr txBox="1"/>
          <p:nvPr/>
        </p:nvSpPr>
        <p:spPr>
          <a:xfrm>
            <a:off x="320882" y="1850700"/>
            <a:ext cx="8502236" cy="267765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+mn-lt"/>
              </a:rPr>
              <a:t>REFERENCES: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tx2"/>
              </a:solidFill>
              <a:latin typeface="+mn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2"/>
                </a:solidFill>
                <a:latin typeface="+mn-lt"/>
              </a:rPr>
              <a:t>Websites:</a:t>
            </a:r>
            <a:r>
              <a:rPr lang="en-GB" dirty="0" err="1" smtClean="0">
                <a:latin typeface="+mn-lt"/>
                <a:hlinkClick r:id="rId2"/>
              </a:rPr>
              <a:t>http</a:t>
            </a:r>
            <a:r>
              <a:rPr lang="en-GB" dirty="0">
                <a:latin typeface="+mn-lt"/>
                <a:hlinkClick r:id="rId2"/>
              </a:rPr>
              <a:t>://web.mst.edu/~mecmovie/</a:t>
            </a:r>
            <a:endParaRPr lang="en-GB" dirty="0">
              <a:latin typeface="+mn-lt"/>
            </a:endParaRPr>
          </a:p>
          <a:p>
            <a:pPr marL="285750" indent="-285750" algn="ctr">
              <a:buFontTx/>
              <a:buChar char="-"/>
            </a:pPr>
            <a:endParaRPr lang="en-GB" dirty="0" smtClean="0">
              <a:latin typeface="+mn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  <a:latin typeface="+mn-lt"/>
              </a:rPr>
              <a:t>Textbooks:</a:t>
            </a:r>
            <a:r>
              <a:rPr lang="en-GB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Hibbeler</a:t>
            </a:r>
            <a:r>
              <a:rPr lang="en-US" dirty="0">
                <a:latin typeface="+mn-lt"/>
              </a:rPr>
              <a:t>, R. C., 2014. </a:t>
            </a:r>
            <a:r>
              <a:rPr lang="en-US" i="1" dirty="0">
                <a:latin typeface="+mn-lt"/>
              </a:rPr>
              <a:t>Statics and mechanics of materials</a:t>
            </a:r>
            <a:r>
              <a:rPr lang="en-US" dirty="0">
                <a:latin typeface="+mn-lt"/>
              </a:rPr>
              <a:t>. 4th ed. Cape Town, Singapore: Pearson Education South Asia</a:t>
            </a:r>
            <a:endParaRPr lang="en-GB" dirty="0" smtClean="0">
              <a:latin typeface="+mn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tx2"/>
              </a:solidFill>
              <a:latin typeface="+mn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  <a:latin typeface="+mn-lt"/>
              </a:rPr>
              <a:t>Lecture notes</a:t>
            </a:r>
            <a:r>
              <a:rPr lang="en-GB" dirty="0" smtClean="0">
                <a:latin typeface="+mn-lt"/>
              </a:rPr>
              <a:t>: </a:t>
            </a:r>
            <a:r>
              <a:rPr lang="en-GB" dirty="0"/>
              <a:t>DEN5102_Solid_Mechanics_Sessions_14-15</a:t>
            </a:r>
            <a:r>
              <a:rPr lang="en-GB" dirty="0" smtClean="0"/>
              <a:t>:) </a:t>
            </a:r>
            <a:r>
              <a:rPr lang="en-GB" dirty="0"/>
              <a:t>Professor </a:t>
            </a:r>
            <a:r>
              <a:rPr lang="it-IT" dirty="0"/>
              <a:t>Vassili </a:t>
            </a:r>
            <a:r>
              <a:rPr lang="it-IT" dirty="0" err="1"/>
              <a:t>Toropov</a:t>
            </a:r>
            <a:endParaRPr lang="en-GB" dirty="0"/>
          </a:p>
          <a:p>
            <a:pPr marL="285750" indent="-285750" algn="ctr">
              <a:buFontTx/>
              <a:buChar char="-"/>
            </a:pPr>
            <a:endParaRPr lang="en-GB" dirty="0" smtClean="0">
              <a:latin typeface="+mn-lt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3D - Principal Stresses - Gioia Etchi Regoli</a:t>
            </a:r>
            <a:endParaRPr lang="en-GB"/>
          </a:p>
        </p:txBody>
      </p:sp>
      <p:sp>
        <p:nvSpPr>
          <p:cNvPr id="7" name="CasellaDiTesto 6"/>
          <p:cNvSpPr txBox="1"/>
          <p:nvPr/>
        </p:nvSpPr>
        <p:spPr>
          <a:xfrm>
            <a:off x="539226" y="475038"/>
            <a:ext cx="7976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find the principal directions for a 3D case, 3x3 matrices can be used:</a:t>
            </a:r>
          </a:p>
          <a:p>
            <a:endParaRPr lang="en-GB" dirty="0" smtClean="0"/>
          </a:p>
          <a:p>
            <a:r>
              <a:rPr lang="en-GB" dirty="0" smtClean="0"/>
              <a:t>The theory for this method is explained in the PPT “3D Stress and Strain analysis”</a:t>
            </a:r>
          </a:p>
          <a:p>
            <a:r>
              <a:rPr lang="en-GB" dirty="0" smtClean="0"/>
              <a:t>By </a:t>
            </a:r>
            <a:r>
              <a:rPr lang="en-GB" dirty="0" err="1" smtClean="0"/>
              <a:t>Deniz</a:t>
            </a:r>
            <a:r>
              <a:rPr lang="en-GB" dirty="0" smtClean="0"/>
              <a:t> </a:t>
            </a:r>
            <a:r>
              <a:rPr lang="en-GB" dirty="0" err="1" smtClean="0"/>
              <a:t>Ucan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496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1986</TotalTime>
  <Words>383</Words>
  <Application>Microsoft Office PowerPoint</Application>
  <PresentationFormat>Presentazione su schermo (4:3)</PresentationFormat>
  <Paragraphs>144</Paragraphs>
  <Slides>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Tema di Office</vt:lpstr>
      <vt:lpstr>    3D - Principal stresses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Gioia Etchi Regoli</dc:creator>
  <cp:lastModifiedBy>Gioia Etchi Regoli</cp:lastModifiedBy>
  <cp:revision>55</cp:revision>
  <dcterms:created xsi:type="dcterms:W3CDTF">2015-06-30T14:17:12Z</dcterms:created>
  <dcterms:modified xsi:type="dcterms:W3CDTF">2015-07-21T15:22:24Z</dcterms:modified>
</cp:coreProperties>
</file>