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29"/>
  </p:notesMasterIdLst>
  <p:handoutMasterIdLst>
    <p:handoutMasterId r:id="rId30"/>
  </p:handoutMasterIdLst>
  <p:sldIdLst>
    <p:sldId id="282" r:id="rId2"/>
    <p:sldId id="354" r:id="rId3"/>
    <p:sldId id="377" r:id="rId4"/>
    <p:sldId id="379" r:id="rId5"/>
    <p:sldId id="286" r:id="rId6"/>
    <p:sldId id="368" r:id="rId7"/>
    <p:sldId id="322" r:id="rId8"/>
    <p:sldId id="347" r:id="rId9"/>
    <p:sldId id="369" r:id="rId10"/>
    <p:sldId id="348" r:id="rId11"/>
    <p:sldId id="355" r:id="rId12"/>
    <p:sldId id="314" r:id="rId13"/>
    <p:sldId id="315" r:id="rId14"/>
    <p:sldId id="317" r:id="rId15"/>
    <p:sldId id="349" r:id="rId16"/>
    <p:sldId id="356" r:id="rId17"/>
    <p:sldId id="370" r:id="rId18"/>
    <p:sldId id="358" r:id="rId19"/>
    <p:sldId id="376" r:id="rId20"/>
    <p:sldId id="364" r:id="rId21"/>
    <p:sldId id="378" r:id="rId22"/>
    <p:sldId id="371" r:id="rId23"/>
    <p:sldId id="372" r:id="rId24"/>
    <p:sldId id="375" r:id="rId25"/>
    <p:sldId id="353" r:id="rId26"/>
    <p:sldId id="321" r:id="rId27"/>
    <p:sldId id="374" r:id="rId28"/>
  </p:sldIdLst>
  <p:sldSz cx="12192000" cy="6858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521415D9-36F7-43E2-AB2F-B90AF26B5E84}">
      <p14:sectionLst xmlns:p14="http://schemas.microsoft.com/office/powerpoint/2010/main">
        <p14:section name="Default Section" id="{31FC2034-E47E-5B4C-8DA7-394682696A90}">
          <p14:sldIdLst>
            <p14:sldId id="282"/>
            <p14:sldId id="354"/>
            <p14:sldId id="377"/>
            <p14:sldId id="379"/>
            <p14:sldId id="286"/>
            <p14:sldId id="368"/>
            <p14:sldId id="322"/>
            <p14:sldId id="347"/>
            <p14:sldId id="369"/>
            <p14:sldId id="348"/>
            <p14:sldId id="355"/>
            <p14:sldId id="314"/>
            <p14:sldId id="315"/>
            <p14:sldId id="317"/>
            <p14:sldId id="349"/>
            <p14:sldId id="356"/>
            <p14:sldId id="370"/>
            <p14:sldId id="358"/>
            <p14:sldId id="376"/>
            <p14:sldId id="364"/>
            <p14:sldId id="378"/>
            <p14:sldId id="371"/>
            <p14:sldId id="372"/>
            <p14:sldId id="375"/>
            <p14:sldId id="353"/>
            <p14:sldId id="321"/>
            <p14:sldId id="374"/>
          </p14:sldIdLst>
        </p14:section>
        <p14:section name="Default Section" id="{E332B981-2BFE-7F4D-B45F-01BF5768158D}">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Jones" initials="LJ" lastIdx="1" clrIdx="0">
    <p:extLst>
      <p:ext uri="{19B8F6BF-5375-455C-9EA6-DF929625EA0E}">
        <p15:presenceInfo xmlns:p15="http://schemas.microsoft.com/office/powerpoint/2012/main" userId="c02a19b246bbf2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7336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5409D-2A3D-3B4A-982E-A4F772E69AA6}" v="96" dt="2024-09-16T07:26:20.507"/>
    <p1510:client id="{25C20EED-78C4-462C-8F4B-BB10EFA3A8DB}" v="183" dt="2024-09-16T08:41:18.922"/>
    <p1510:client id="{37DA2FED-9D90-7E67-4A1C-75F43055BF52}" v="304" dt="2024-09-16T08:34:27.978"/>
    <p1510:client id="{77DB3F8A-2D1C-4442-94BD-FA2F7D1C0AD7}" v="247" dt="2024-09-16T08:46:16.815"/>
    <p1510:client id="{F999CE44-8213-4966-A3D8-59D8B6069A4B}" v="1" dt="2024-09-16T10:04:27.44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027" y="58"/>
      </p:cViewPr>
      <p:guideLst>
        <p:guide orient="horz" pos="2137"/>
        <p:guide pos="3840"/>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61716-9ED4-0642-9A31-329D258AE15B}"/>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5CF89C-AB76-EE48-B902-D3BA588F3716}"/>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F11D3CA-895E-914C-9EFC-80587028E7C3}" type="datetimeFigureOut">
              <a:rPr lang="en-US" smtClean="0"/>
              <a:t>9/20/2024</a:t>
            </a:fld>
            <a:endParaRPr lang="en-US"/>
          </a:p>
        </p:txBody>
      </p:sp>
      <p:sp>
        <p:nvSpPr>
          <p:cNvPr id="4" name="Footer Placeholder 3">
            <a:extLst>
              <a:ext uri="{FF2B5EF4-FFF2-40B4-BE49-F238E27FC236}">
                <a16:creationId xmlns:a16="http://schemas.microsoft.com/office/drawing/2014/main" id="{948301A0-4D53-3D4B-BBDF-9211D5755DC8}"/>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DF420B-A690-D144-B178-6C36C370CEDA}"/>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90488" y="744538"/>
            <a:ext cx="6616700" cy="3722687"/>
          </a:xfrm>
          <a:prstGeom prst="rect">
            <a:avLst/>
          </a:prstGeom>
        </p:spPr>
        <p:txBody>
          <a:bodyPr/>
          <a:lstStyle/>
          <a:p>
            <a:endParaRPr/>
          </a:p>
        </p:txBody>
      </p:sp>
      <p:sp>
        <p:nvSpPr>
          <p:cNvPr id="32" name="Shape 32"/>
          <p:cNvSpPr>
            <a:spLocks noGrp="1"/>
          </p:cNvSpPr>
          <p:nvPr>
            <p:ph type="body" sz="quarter" idx="1"/>
          </p:nvPr>
        </p:nvSpPr>
        <p:spPr>
          <a:xfrm>
            <a:off x="906357" y="4715907"/>
            <a:ext cx="4984962" cy="4467701"/>
          </a:xfrm>
          <a:prstGeom prst="rect">
            <a:avLst/>
          </a:prstGeom>
        </p:spPr>
        <p:txBody>
          <a:bodyPr/>
          <a:lstStyle/>
          <a:p>
            <a:r>
              <a:rPr lang="en-GB"/>
              <a:t>Always use a title/intro slide at the start of your presentation. Choose the appropriate version by faculty or this slide version for professional services.</a:t>
            </a:r>
          </a:p>
          <a:p>
            <a:endParaRPr lang="en-GB"/>
          </a:p>
          <a:p>
            <a:r>
              <a:rPr lang="en-GB"/>
              <a:t>Title slide option 1 – blue background. Queen Mary logo version</a:t>
            </a:r>
          </a:p>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solidFill>
                <a:srgbClr val="000000"/>
              </a:solidFill>
              <a:latin typeface="Calibri"/>
              <a:ea typeface="Calibri"/>
              <a:cs typeface="Calibri"/>
            </a:endParaRPr>
          </a:p>
        </p:txBody>
      </p:sp>
    </p:spTree>
    <p:extLst>
      <p:ext uri="{BB962C8B-B14F-4D97-AF65-F5344CB8AC3E}">
        <p14:creationId xmlns:p14="http://schemas.microsoft.com/office/powerpoint/2010/main" val="29641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97987-6C7F-6D82-4843-480E9DB57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A1EF1-BF89-8181-7362-195170C67356}"/>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B2BCD638-DB12-8C7B-1F70-1204C222C8D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6476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7613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C5D7A-C354-C509-E2CF-62D323B0C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3D5B5-290B-D51D-8908-BC8D4E7BB7FF}"/>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E242F959-21A5-8851-858A-B043C504BA7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9390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a:t>Keep up with the School – best place is </a:t>
            </a:r>
            <a:r>
              <a:rPr lang="en-US" err="1"/>
              <a:t>Instagam</a:t>
            </a:r>
            <a:r>
              <a:rPr lang="en-US"/>
              <a:t>. School news and events, social events and trips, internship opportunities, alumni stories, student takeovers, etc. </a:t>
            </a:r>
          </a:p>
          <a:p>
            <a:endParaRPr lang="en-US">
              <a:solidFill>
                <a:srgbClr val="000000"/>
              </a:solidFill>
              <a:latin typeface="Calibri"/>
              <a:ea typeface="Calibri"/>
              <a:cs typeface="Calibri"/>
            </a:endParaRPr>
          </a:p>
          <a:p>
            <a:r>
              <a:rPr lang="en-US">
                <a:solidFill>
                  <a:srgbClr val="000000"/>
                </a:solidFill>
                <a:latin typeface="Calibri"/>
                <a:ea typeface="Calibri"/>
                <a:cs typeface="Calibri"/>
              </a:rPr>
              <a:t>If you use Twitter/X - keep up with our academics who are often in the news – highlight recent GE coverage.</a:t>
            </a:r>
          </a:p>
        </p:txBody>
      </p:sp>
    </p:spTree>
    <p:extLst>
      <p:ext uri="{BB962C8B-B14F-4D97-AF65-F5344CB8AC3E}">
        <p14:creationId xmlns:p14="http://schemas.microsoft.com/office/powerpoint/2010/main" val="2477084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666D2-A6ED-254E-9583-A07A0C12FA8B}"/>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68FC36-A3BE-414D-B727-1365786F4D5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cture Placeholder 9">
            <a:extLst>
              <a:ext uri="{FF2B5EF4-FFF2-40B4-BE49-F238E27FC236}">
                <a16:creationId xmlns:a16="http://schemas.microsoft.com/office/drawing/2014/main" id="{B452C283-08B5-2A41-B368-262A61122775}"/>
              </a:ext>
            </a:extLst>
          </p:cNvPr>
          <p:cNvSpPr>
            <a:spLocks noGrp="1"/>
          </p:cNvSpPr>
          <p:nvPr>
            <p:ph type="pic" sz="quarter" idx="10"/>
          </p:nvPr>
        </p:nvSpPr>
        <p:spPr>
          <a:xfrm>
            <a:off x="6132513" y="620712"/>
            <a:ext cx="5472112"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215E1FD5-EB01-B14A-9CF4-A472DE6811F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89944E97-29D6-1742-960D-2EE3A37F8CA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4" name="Text Placeholder 11">
            <a:extLst>
              <a:ext uri="{FF2B5EF4-FFF2-40B4-BE49-F238E27FC236}">
                <a16:creationId xmlns:a16="http://schemas.microsoft.com/office/drawing/2014/main" id="{EEEC1D6C-48FB-9E49-A002-D69275BD81E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B2EC4A56-356A-6049-8D7C-2D1FD1E36390}"/>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pic>
        <p:nvPicPr>
          <p:cNvPr id="10" name="Picture 9">
            <a:extLst>
              <a:ext uri="{FF2B5EF4-FFF2-40B4-BE49-F238E27FC236}">
                <a16:creationId xmlns:a16="http://schemas.microsoft.com/office/drawing/2014/main" id="{2E5D1FBB-2280-8F43-913F-99FDE36C84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3266293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pic>
        <p:nvPicPr>
          <p:cNvPr id="9" name="Picture 8">
            <a:extLst>
              <a:ext uri="{FF2B5EF4-FFF2-40B4-BE49-F238E27FC236}">
                <a16:creationId xmlns:a16="http://schemas.microsoft.com/office/drawing/2014/main" id="{E5BEDCAF-AC58-084B-A7F5-8B46AD3E33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1182336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04889-E310-9440-A808-5969E6D8A3BE}"/>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25256D-DC6A-E244-8A64-26848FBEAED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C588FBF5-C6D4-AF45-8EA9-D883C1D4ED9A}"/>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6">
            <a:extLst>
              <a:ext uri="{FF2B5EF4-FFF2-40B4-BE49-F238E27FC236}">
                <a16:creationId xmlns:a16="http://schemas.microsoft.com/office/drawing/2014/main" id="{EF14F9BD-CF7E-A14F-838C-D6BD18657E2B}"/>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6" name="Text Placeholder 11">
            <a:extLst>
              <a:ext uri="{FF2B5EF4-FFF2-40B4-BE49-F238E27FC236}">
                <a16:creationId xmlns:a16="http://schemas.microsoft.com/office/drawing/2014/main" id="{D41D6A89-AA7B-BE4E-B35E-C25C6733ED2A}"/>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7" name="Text Placeholder 13">
            <a:extLst>
              <a:ext uri="{FF2B5EF4-FFF2-40B4-BE49-F238E27FC236}">
                <a16:creationId xmlns:a16="http://schemas.microsoft.com/office/drawing/2014/main" id="{E576A71C-981D-7C40-B2C6-B469D9C900BA}"/>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8" name="Text Placeholder 13">
            <a:extLst>
              <a:ext uri="{FF2B5EF4-FFF2-40B4-BE49-F238E27FC236}">
                <a16:creationId xmlns:a16="http://schemas.microsoft.com/office/drawing/2014/main" id="{54BF2683-A99C-FC48-B981-1DEC56D08A2F}"/>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pic>
        <p:nvPicPr>
          <p:cNvPr id="11" name="Picture 10">
            <a:extLst>
              <a:ext uri="{FF2B5EF4-FFF2-40B4-BE49-F238E27FC236}">
                <a16:creationId xmlns:a16="http://schemas.microsoft.com/office/drawing/2014/main" id="{CEC959AC-FE23-5F43-9878-01F252B05B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1641447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pic>
        <p:nvPicPr>
          <p:cNvPr id="16" name="Picture 15">
            <a:extLst>
              <a:ext uri="{FF2B5EF4-FFF2-40B4-BE49-F238E27FC236}">
                <a16:creationId xmlns:a16="http://schemas.microsoft.com/office/drawing/2014/main" id="{E8EB13F6-1546-F242-AD65-6613080B736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260543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B7C37-CDEF-3944-B36E-3455CC5A2A5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B0FD92-383F-9843-9591-2B569F12AFE8}"/>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EDA92DDF-4BA2-A94D-863B-05D8277CD338}"/>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2D012E71-601A-C845-8AFD-D9B1774AE7B6}"/>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DB4DDD35-A310-4C40-9587-38137EE68E10}"/>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3A4D251A-36B7-994D-9EE0-1CE98F36E5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6984" y="2049463"/>
            <a:ext cx="1463416" cy="1025642"/>
          </a:xfrm>
          <a:prstGeom prst="rect">
            <a:avLst/>
          </a:prstGeom>
        </p:spPr>
      </p:pic>
      <p:sp>
        <p:nvSpPr>
          <p:cNvPr id="15" name="Rectangle 14">
            <a:extLst>
              <a:ext uri="{FF2B5EF4-FFF2-40B4-BE49-F238E27FC236}">
                <a16:creationId xmlns:a16="http://schemas.microsoft.com/office/drawing/2014/main" id="{17BCED3D-62D1-EE44-B4A1-CDDB8DCD9CA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6">
            <a:extLst>
              <a:ext uri="{FF2B5EF4-FFF2-40B4-BE49-F238E27FC236}">
                <a16:creationId xmlns:a16="http://schemas.microsoft.com/office/drawing/2014/main" id="{2BF5ACA3-622D-664B-94D0-0FA7B02EEF01}"/>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8" name="Text Placeholder 13">
            <a:extLst>
              <a:ext uri="{FF2B5EF4-FFF2-40B4-BE49-F238E27FC236}">
                <a16:creationId xmlns:a16="http://schemas.microsoft.com/office/drawing/2014/main" id="{309E14AC-7A36-7843-BE58-A698E5769D93}"/>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19" name="Text Placeholder 13">
            <a:extLst>
              <a:ext uri="{FF2B5EF4-FFF2-40B4-BE49-F238E27FC236}">
                <a16:creationId xmlns:a16="http://schemas.microsoft.com/office/drawing/2014/main" id="{0CFEFADE-A208-4F49-937E-29232D4FEAFA}"/>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0" name="Text Placeholder 13">
            <a:extLst>
              <a:ext uri="{FF2B5EF4-FFF2-40B4-BE49-F238E27FC236}">
                <a16:creationId xmlns:a16="http://schemas.microsoft.com/office/drawing/2014/main" id="{1F60550C-E504-DA4D-8ED8-2F06E1E112F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pic>
        <p:nvPicPr>
          <p:cNvPr id="24" name="Picture 23">
            <a:extLst>
              <a:ext uri="{FF2B5EF4-FFF2-40B4-BE49-F238E27FC236}">
                <a16:creationId xmlns:a16="http://schemas.microsoft.com/office/drawing/2014/main" id="{C1591FC9-98C8-AD40-A6D7-5A0642DE46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4" y="2018635"/>
            <a:ext cx="1237745" cy="1182116"/>
          </a:xfrm>
          <a:prstGeom prst="rect">
            <a:avLst/>
          </a:prstGeom>
        </p:spPr>
      </p:pic>
      <p:pic>
        <p:nvPicPr>
          <p:cNvPr id="26" name="Picture 25">
            <a:extLst>
              <a:ext uri="{FF2B5EF4-FFF2-40B4-BE49-F238E27FC236}">
                <a16:creationId xmlns:a16="http://schemas.microsoft.com/office/drawing/2014/main" id="{2D311B1B-BA06-2149-9BB7-7707DA8376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28138" y="2025793"/>
            <a:ext cx="1122362" cy="1292847"/>
          </a:xfrm>
          <a:prstGeom prst="rect">
            <a:avLst/>
          </a:prstGeom>
        </p:spPr>
      </p:pic>
      <p:pic>
        <p:nvPicPr>
          <p:cNvPr id="21" name="Picture 20">
            <a:extLst>
              <a:ext uri="{FF2B5EF4-FFF2-40B4-BE49-F238E27FC236}">
                <a16:creationId xmlns:a16="http://schemas.microsoft.com/office/drawing/2014/main" id="{310D8A4D-C4D5-114F-98C7-C467712594F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1711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4410F-8184-C04F-8B3F-C5747BB14E2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23C34139-DDC9-3247-8085-3AFF797E0621}"/>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3">
            <a:extLst>
              <a:ext uri="{FF2B5EF4-FFF2-40B4-BE49-F238E27FC236}">
                <a16:creationId xmlns:a16="http://schemas.microsoft.com/office/drawing/2014/main" id="{2183F2F5-E763-4F4F-A81A-2116A3BDD685}"/>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2" name="Text Placeholder 13">
            <a:extLst>
              <a:ext uri="{FF2B5EF4-FFF2-40B4-BE49-F238E27FC236}">
                <a16:creationId xmlns:a16="http://schemas.microsoft.com/office/drawing/2014/main" id="{89B94BEC-BB5B-014D-A6F8-54DBBA37045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9" name="Text Placeholder 13">
            <a:extLst>
              <a:ext uri="{FF2B5EF4-FFF2-40B4-BE49-F238E27FC236}">
                <a16:creationId xmlns:a16="http://schemas.microsoft.com/office/drawing/2014/main" id="{E2A211C9-AACA-3F46-8077-13B14E87A068}"/>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21" name="Text Placeholder 6">
            <a:extLst>
              <a:ext uri="{FF2B5EF4-FFF2-40B4-BE49-F238E27FC236}">
                <a16:creationId xmlns:a16="http://schemas.microsoft.com/office/drawing/2014/main" id="{29F765E7-B3CC-3E48-BC0D-10498B9AAA1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pic>
        <p:nvPicPr>
          <p:cNvPr id="9" name="Picture 8">
            <a:extLst>
              <a:ext uri="{FF2B5EF4-FFF2-40B4-BE49-F238E27FC236}">
                <a16:creationId xmlns:a16="http://schemas.microsoft.com/office/drawing/2014/main" id="{5D0C0C0F-9DF3-FA4F-A16B-7A28B85872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3511551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391269-D57D-EC4C-995D-4197E4BCAB24}"/>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8B034-A07B-4445-8EA4-75DE7390D83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C4D77AE8-971B-7D4F-9150-0EBF3F9B79DC}"/>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6">
            <a:extLst>
              <a:ext uri="{FF2B5EF4-FFF2-40B4-BE49-F238E27FC236}">
                <a16:creationId xmlns:a16="http://schemas.microsoft.com/office/drawing/2014/main" id="{D3BE87CD-0A46-ED47-BBAA-4FF893691014}"/>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7" name="Text Placeholder 13">
            <a:extLst>
              <a:ext uri="{FF2B5EF4-FFF2-40B4-BE49-F238E27FC236}">
                <a16:creationId xmlns:a16="http://schemas.microsoft.com/office/drawing/2014/main" id="{67A68F5B-7974-2942-9970-F95A19C9C5B3}"/>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8" name="Text Placeholder 13">
            <a:extLst>
              <a:ext uri="{FF2B5EF4-FFF2-40B4-BE49-F238E27FC236}">
                <a16:creationId xmlns:a16="http://schemas.microsoft.com/office/drawing/2014/main" id="{3BAE9D39-48EB-1A42-82CD-D3C78E93619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9" name="Text Placeholder 13">
            <a:extLst>
              <a:ext uri="{FF2B5EF4-FFF2-40B4-BE49-F238E27FC236}">
                <a16:creationId xmlns:a16="http://schemas.microsoft.com/office/drawing/2014/main" id="{3FC22EA5-6393-E140-848A-829151E8B6E9}"/>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pic>
        <p:nvPicPr>
          <p:cNvPr id="12" name="Picture 11">
            <a:extLst>
              <a:ext uri="{FF2B5EF4-FFF2-40B4-BE49-F238E27FC236}">
                <a16:creationId xmlns:a16="http://schemas.microsoft.com/office/drawing/2014/main" id="{EE27BAC0-93CC-F64E-96DD-2B85CF9865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3946991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E588B99E-828C-A247-A336-8C5721CC6A25}"/>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pic>
        <p:nvPicPr>
          <p:cNvPr id="9" name="Picture 8">
            <a:extLst>
              <a:ext uri="{FF2B5EF4-FFF2-40B4-BE49-F238E27FC236}">
                <a16:creationId xmlns:a16="http://schemas.microsoft.com/office/drawing/2014/main" id="{66105D9B-8722-2842-AF02-03F53CCE90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508557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E9B81D-CFF9-464E-8A79-A2B3E7D8D20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E5A0B-7B3A-FB47-A2A9-307241FC79A4}"/>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3B20DDBD-E7C3-2A4E-AF70-267CA350997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F2873485-505F-F843-B767-1CD87B19C58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F1081B6B-EBC4-434C-917D-1594015C1678}"/>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335C7777-EFCD-D647-B21B-C9EBC3D904ED}"/>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4" name="Text Placeholder 11">
            <a:extLst>
              <a:ext uri="{FF2B5EF4-FFF2-40B4-BE49-F238E27FC236}">
                <a16:creationId xmlns:a16="http://schemas.microsoft.com/office/drawing/2014/main" id="{F27EFC8E-2BDB-4C49-97A1-0229B91FA73B}"/>
              </a:ext>
            </a:extLst>
          </p:cNvPr>
          <p:cNvSpPr>
            <a:spLocks noGrp="1"/>
          </p:cNvSpPr>
          <p:nvPr>
            <p:ph type="body" sz="quarter" idx="14" hasCustomPrompt="1"/>
          </p:nvPr>
        </p:nvSpPr>
        <p:spPr>
          <a:xfrm>
            <a:off x="4498975" y="1939926"/>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CCCC8DE0-5860-BB42-AB37-200D82CCDDA1}"/>
              </a:ext>
            </a:extLst>
          </p:cNvPr>
          <p:cNvSpPr>
            <a:spLocks noGrp="1"/>
          </p:cNvSpPr>
          <p:nvPr>
            <p:ph type="body" sz="quarter" idx="15" hasCustomPrompt="1"/>
          </p:nvPr>
        </p:nvSpPr>
        <p:spPr>
          <a:xfrm>
            <a:off x="4524375" y="2663826"/>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6" name="Text Placeholder 11">
            <a:extLst>
              <a:ext uri="{FF2B5EF4-FFF2-40B4-BE49-F238E27FC236}">
                <a16:creationId xmlns:a16="http://schemas.microsoft.com/office/drawing/2014/main" id="{F45B78F1-09FD-FC4F-8ECA-003422CECFC8}"/>
              </a:ext>
            </a:extLst>
          </p:cNvPr>
          <p:cNvSpPr>
            <a:spLocks noGrp="1"/>
          </p:cNvSpPr>
          <p:nvPr>
            <p:ph type="body" sz="quarter" idx="16" hasCustomPrompt="1"/>
          </p:nvPr>
        </p:nvSpPr>
        <p:spPr>
          <a:xfrm>
            <a:off x="7585422" y="1932123"/>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7" name="Text Placeholder 13">
            <a:extLst>
              <a:ext uri="{FF2B5EF4-FFF2-40B4-BE49-F238E27FC236}">
                <a16:creationId xmlns:a16="http://schemas.microsoft.com/office/drawing/2014/main" id="{D062B221-63BE-594D-ADAE-5A91F3176A39}"/>
              </a:ext>
            </a:extLst>
          </p:cNvPr>
          <p:cNvSpPr>
            <a:spLocks noGrp="1"/>
          </p:cNvSpPr>
          <p:nvPr>
            <p:ph type="body" sz="quarter" idx="17" hasCustomPrompt="1"/>
          </p:nvPr>
        </p:nvSpPr>
        <p:spPr>
          <a:xfrm>
            <a:off x="7610822" y="2656023"/>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pic>
        <p:nvPicPr>
          <p:cNvPr id="18" name="Picture 17">
            <a:extLst>
              <a:ext uri="{FF2B5EF4-FFF2-40B4-BE49-F238E27FC236}">
                <a16:creationId xmlns:a16="http://schemas.microsoft.com/office/drawing/2014/main" id="{88706C53-B142-9E42-9F6F-01BC0DAD74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4004552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6132513" y="620713"/>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pic>
        <p:nvPicPr>
          <p:cNvPr id="14" name="Picture 13">
            <a:extLst>
              <a:ext uri="{FF2B5EF4-FFF2-40B4-BE49-F238E27FC236}">
                <a16:creationId xmlns:a16="http://schemas.microsoft.com/office/drawing/2014/main" id="{3D869E71-3C96-FD40-B428-97B8417966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407397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SS intro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F1D2B3-664B-6942-A294-C3CE48A34DAB}"/>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 Placeholder 6">
            <a:extLst>
              <a:ext uri="{FF2B5EF4-FFF2-40B4-BE49-F238E27FC236}">
                <a16:creationId xmlns:a16="http://schemas.microsoft.com/office/drawing/2014/main" id="{989C323B-E713-6A44-A503-A8DA09BB0182}"/>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9" name="Text Placeholder 11">
            <a:extLst>
              <a:ext uri="{FF2B5EF4-FFF2-40B4-BE49-F238E27FC236}">
                <a16:creationId xmlns:a16="http://schemas.microsoft.com/office/drawing/2014/main" id="{A0725585-CF46-BA4A-BDA7-16869489AE7A}"/>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pic>
        <p:nvPicPr>
          <p:cNvPr id="7" name="Picture 6">
            <a:extLst>
              <a:ext uri="{FF2B5EF4-FFF2-40B4-BE49-F238E27FC236}">
                <a16:creationId xmlns:a16="http://schemas.microsoft.com/office/drawing/2014/main" id="{66CC322C-9D6A-814C-A5D8-E0312E66C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3"/>
            <a:ext cx="7074716" cy="1887424"/>
          </a:xfrm>
          <a:prstGeom prst="rect">
            <a:avLst/>
          </a:prstGeom>
        </p:spPr>
      </p:pic>
    </p:spTree>
    <p:extLst>
      <p:ext uri="{BB962C8B-B14F-4D97-AF65-F5344CB8AC3E}">
        <p14:creationId xmlns:p14="http://schemas.microsoft.com/office/powerpoint/2010/main" val="2188648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CA0E9-2472-7D4E-8519-F6B01FFE6DFC}"/>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C2D3DA-ADD0-6F47-A304-1A4C518C87CE}"/>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cture Placeholder 9">
            <a:extLst>
              <a:ext uri="{FF2B5EF4-FFF2-40B4-BE49-F238E27FC236}">
                <a16:creationId xmlns:a16="http://schemas.microsoft.com/office/drawing/2014/main" id="{7812AACE-9106-6D49-82CF-47CE255B9C08}"/>
              </a:ext>
            </a:extLst>
          </p:cNvPr>
          <p:cNvSpPr>
            <a:spLocks noGrp="1"/>
          </p:cNvSpPr>
          <p:nvPr>
            <p:ph type="pic" sz="quarter" idx="10"/>
          </p:nvPr>
        </p:nvSpPr>
        <p:spPr>
          <a:xfrm>
            <a:off x="6132513" y="620713"/>
            <a:ext cx="4587875"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D059F631-C961-9546-AA65-EB364425423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5BCA0759-3065-8049-99F7-FC378B730619}"/>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477D0975-42B7-2D48-8DB4-5EE779442D29}"/>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AD3E552E-76CC-CE4B-B4D4-17F87176A76E}"/>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pic>
        <p:nvPicPr>
          <p:cNvPr id="13" name="Picture 12">
            <a:extLst>
              <a:ext uri="{FF2B5EF4-FFF2-40B4-BE49-F238E27FC236}">
                <a16:creationId xmlns:a16="http://schemas.microsoft.com/office/drawing/2014/main" id="{718C7C06-49FA-894A-8AA6-954F6A6E8D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67630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6132513" y="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pic>
        <p:nvPicPr>
          <p:cNvPr id="14" name="Picture 13">
            <a:extLst>
              <a:ext uri="{FF2B5EF4-FFF2-40B4-BE49-F238E27FC236}">
                <a16:creationId xmlns:a16="http://schemas.microsoft.com/office/drawing/2014/main" id="{41169E14-9D2C-FC4D-8218-74E55D839A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4244930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093BF-85EE-8E44-9160-71CAE90B8F32}"/>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66972-DE97-E049-B881-FA472CD5F09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cture Placeholder 11">
            <a:extLst>
              <a:ext uri="{FF2B5EF4-FFF2-40B4-BE49-F238E27FC236}">
                <a16:creationId xmlns:a16="http://schemas.microsoft.com/office/drawing/2014/main" id="{AD566032-0CBA-C84F-871E-B869D9B5438B}"/>
              </a:ext>
            </a:extLst>
          </p:cNvPr>
          <p:cNvSpPr>
            <a:spLocks noGrp="1"/>
          </p:cNvSpPr>
          <p:nvPr>
            <p:ph type="pic" sz="quarter" idx="10"/>
          </p:nvPr>
        </p:nvSpPr>
        <p:spPr>
          <a:xfrm>
            <a:off x="6132513" y="0"/>
            <a:ext cx="6059487" cy="4833938"/>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CA7B591D-E2C6-9F49-9AAD-CA1C79CEB0B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465BCC57-9A90-604E-A616-42CF4F63E59F}"/>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A2D82CC2-CDB9-D146-BF4A-C812CF00E5AD}"/>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5D219589-5E64-3547-9AFF-3E1B23E582D7}"/>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pic>
        <p:nvPicPr>
          <p:cNvPr id="13" name="Picture 12">
            <a:extLst>
              <a:ext uri="{FF2B5EF4-FFF2-40B4-BE49-F238E27FC236}">
                <a16:creationId xmlns:a16="http://schemas.microsoft.com/office/drawing/2014/main" id="{C627CAAD-4C99-8247-B556-17E0C67D97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1701278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3C703D-A2FB-3C4D-9A05-63D285B51FC4}"/>
              </a:ext>
            </a:extLst>
          </p:cNvPr>
          <p:cNvSpPr>
            <a:spLocks noGrp="1"/>
          </p:cNvSpPr>
          <p:nvPr>
            <p:ph type="pic" sz="quarter" idx="10"/>
          </p:nvPr>
        </p:nvSpPr>
        <p:spPr>
          <a:xfrm>
            <a:off x="74141" y="2688"/>
            <a:ext cx="12117859" cy="6126650"/>
          </a:xfrm>
          <a:prstGeom prst="rect">
            <a:avLst/>
          </a:prstGeom>
          <a:solidFill>
            <a:schemeClr val="bg1">
              <a:lumMod val="85000"/>
            </a:schemeClr>
          </a:solidFill>
        </p:spPr>
        <p:txBody>
          <a:bodyPr/>
          <a:lstStyle/>
          <a:p>
            <a:endParaRPr lang="en-US"/>
          </a:p>
        </p:txBody>
      </p:sp>
      <p:sp>
        <p:nvSpPr>
          <p:cNvPr id="3" name="Rectangle 2">
            <a:extLst>
              <a:ext uri="{FF2B5EF4-FFF2-40B4-BE49-F238E27FC236}">
                <a16:creationId xmlns:a16="http://schemas.microsoft.com/office/drawing/2014/main" id="{43FF6DBD-FD6C-6144-BC11-B58E111EC888}"/>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B637DFF5-68A6-B54A-9768-C05851DDD8DE}"/>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C0925939-DC64-644A-B4C5-646103AFEF9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BCA9B5E0-F029-0845-BB7B-133BAE449332}"/>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66D3520E-EC9E-8A43-A87E-9CA576F49DA3}"/>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pic>
        <p:nvPicPr>
          <p:cNvPr id="13" name="Picture 12">
            <a:extLst>
              <a:ext uri="{FF2B5EF4-FFF2-40B4-BE49-F238E27FC236}">
                <a16:creationId xmlns:a16="http://schemas.microsoft.com/office/drawing/2014/main" id="{9523E652-BB73-FE4F-90F6-A84B72408C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4224774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solidFill>
            <a:schemeClr val="bg1">
              <a:lumMod val="85000"/>
            </a:schemeClr>
          </a:solidFill>
        </p:spPr>
        <p:txBody>
          <a:bodyPr/>
          <a:lstStyle/>
          <a:p>
            <a:endParaRPr lang="en-US"/>
          </a:p>
        </p:txBody>
      </p:sp>
      <p:sp>
        <p:nvSpPr>
          <p:cNvPr id="5" name="Rectangle 4">
            <a:extLst>
              <a:ext uri="{FF2B5EF4-FFF2-40B4-BE49-F238E27FC236}">
                <a16:creationId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a:t>[Impact heading line 1]</a:t>
            </a:r>
            <a:br>
              <a:rPr lang="en-US"/>
            </a:br>
            <a:r>
              <a:rPr lang="en-US"/>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a:t>Use this design for one line statements]</a:t>
            </a:r>
          </a:p>
          <a:p>
            <a:endParaRPr lang="en-US"/>
          </a:p>
        </p:txBody>
      </p:sp>
      <p:pic>
        <p:nvPicPr>
          <p:cNvPr id="8" name="Picture 7">
            <a:extLst>
              <a:ext uri="{FF2B5EF4-FFF2-40B4-BE49-F238E27FC236}">
                <a16:creationId xmlns:a16="http://schemas.microsoft.com/office/drawing/2014/main" id="{86C75BB8-096B-A44E-8B4C-AF8F63C61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1207614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SS intro slide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A87505-EFBD-B449-A1C2-B456500ACF0D}"/>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 Placeholder 6">
            <a:extLst>
              <a:ext uri="{FF2B5EF4-FFF2-40B4-BE49-F238E27FC236}">
                <a16:creationId xmlns:a16="http://schemas.microsoft.com/office/drawing/2014/main" id="{1129D437-C542-B843-B8E5-8F86A87B4752}"/>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6" name="Text Placeholder 11">
            <a:extLst>
              <a:ext uri="{FF2B5EF4-FFF2-40B4-BE49-F238E27FC236}">
                <a16:creationId xmlns:a16="http://schemas.microsoft.com/office/drawing/2014/main" id="{68CC4639-9E93-6E4F-AE76-42F58BD131F4}"/>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pic>
        <p:nvPicPr>
          <p:cNvPr id="10" name="Picture 9">
            <a:extLst>
              <a:ext uri="{FF2B5EF4-FFF2-40B4-BE49-F238E27FC236}">
                <a16:creationId xmlns:a16="http://schemas.microsoft.com/office/drawing/2014/main" id="{7087C87A-D64E-6341-AE5E-7A3A6BBFD0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6373" y="620714"/>
            <a:ext cx="7058978" cy="2152738"/>
          </a:xfrm>
          <a:prstGeom prst="rect">
            <a:avLst/>
          </a:prstGeom>
        </p:spPr>
      </p:pic>
      <p:pic>
        <p:nvPicPr>
          <p:cNvPr id="4" name="Picture 3">
            <a:extLst>
              <a:ext uri="{FF2B5EF4-FFF2-40B4-BE49-F238E27FC236}">
                <a16:creationId xmlns:a16="http://schemas.microsoft.com/office/drawing/2014/main" id="{D10C209A-7C95-EC43-8D1D-AFF08926FA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6373" y="620713"/>
            <a:ext cx="7086736" cy="1890631"/>
          </a:xfrm>
          <a:prstGeom prst="rect">
            <a:avLst/>
          </a:prstGeom>
        </p:spPr>
      </p:pic>
    </p:spTree>
    <p:extLst>
      <p:ext uri="{BB962C8B-B14F-4D97-AF65-F5344CB8AC3E}">
        <p14:creationId xmlns:p14="http://schemas.microsoft.com/office/powerpoint/2010/main" val="46916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SS intro slide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1A11D7C-F826-814A-991F-06F68B58C17E}"/>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sp>
        <p:nvSpPr>
          <p:cNvPr id="5" name="Text Placeholder 6">
            <a:extLst>
              <a:ext uri="{FF2B5EF4-FFF2-40B4-BE49-F238E27FC236}">
                <a16:creationId xmlns:a16="http://schemas.microsoft.com/office/drawing/2014/main" id="{C9B7FCBC-5D1F-0E4A-8EAB-E4CE68E8B0E6}"/>
              </a:ext>
            </a:extLst>
          </p:cNvPr>
          <p:cNvSpPr>
            <a:spLocks noGrp="1"/>
          </p:cNvSpPr>
          <p:nvPr>
            <p:ph type="body" sz="quarter" idx="11"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6" name="Text Placeholder 11">
            <a:extLst>
              <a:ext uri="{FF2B5EF4-FFF2-40B4-BE49-F238E27FC236}">
                <a16:creationId xmlns:a16="http://schemas.microsoft.com/office/drawing/2014/main" id="{2099B01A-FA3B-A348-9BF0-128C9EC9A7D2}"/>
              </a:ext>
            </a:extLst>
          </p:cNvPr>
          <p:cNvSpPr>
            <a:spLocks noGrp="1"/>
          </p:cNvSpPr>
          <p:nvPr>
            <p:ph type="body" sz="quarter" idx="12"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pic>
        <p:nvPicPr>
          <p:cNvPr id="8" name="Picture 7">
            <a:extLst>
              <a:ext uri="{FF2B5EF4-FFF2-40B4-BE49-F238E27FC236}">
                <a16:creationId xmlns:a16="http://schemas.microsoft.com/office/drawing/2014/main" id="{88BC131A-29D5-D740-B5CF-95DB811B0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3"/>
            <a:ext cx="7074716" cy="1887424"/>
          </a:xfrm>
          <a:prstGeom prst="rect">
            <a:avLst/>
          </a:prstGeom>
        </p:spPr>
      </p:pic>
    </p:spTree>
    <p:extLst>
      <p:ext uri="{BB962C8B-B14F-4D97-AF65-F5344CB8AC3E}">
        <p14:creationId xmlns:p14="http://schemas.microsoft.com/office/powerpoint/2010/main" val="8369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a:t>[Video title]</a:t>
            </a:r>
          </a:p>
        </p:txBody>
      </p:sp>
      <p:pic>
        <p:nvPicPr>
          <p:cNvPr id="10" name="Picture 9">
            <a:extLst>
              <a:ext uri="{FF2B5EF4-FFF2-40B4-BE49-F238E27FC236}">
                <a16:creationId xmlns:a16="http://schemas.microsoft.com/office/drawing/2014/main" id="{C7C164B3-D9C1-7E4C-8317-9E7DD33E90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26699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SS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552170-1AE4-0849-AFBF-6558A2FF3E6A}"/>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6">
            <a:extLst>
              <a:ext uri="{FF2B5EF4-FFF2-40B4-BE49-F238E27FC236}">
                <a16:creationId xmlns:a16="http://schemas.microsoft.com/office/drawing/2014/main" id="{BC92FDBB-5AE9-D04E-8C34-8D63DBDB048B}"/>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[section divider title]</a:t>
            </a:r>
          </a:p>
        </p:txBody>
      </p:sp>
      <p:sp>
        <p:nvSpPr>
          <p:cNvPr id="7" name="Text Placeholder 11">
            <a:extLst>
              <a:ext uri="{FF2B5EF4-FFF2-40B4-BE49-F238E27FC236}">
                <a16:creationId xmlns:a16="http://schemas.microsoft.com/office/drawing/2014/main" id="{3F226C98-CFF7-8B44-AB3F-A6B48E4F6956}"/>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pic>
        <p:nvPicPr>
          <p:cNvPr id="9" name="Picture 8">
            <a:extLst>
              <a:ext uri="{FF2B5EF4-FFF2-40B4-BE49-F238E27FC236}">
                <a16:creationId xmlns:a16="http://schemas.microsoft.com/office/drawing/2014/main" id="{C12011CD-1BA0-0A4C-855F-9F358772B0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3"/>
            <a:ext cx="7074716" cy="1887424"/>
          </a:xfrm>
          <a:prstGeom prst="rect">
            <a:avLst/>
          </a:prstGeom>
        </p:spPr>
      </p:pic>
    </p:spTree>
    <p:extLst>
      <p:ext uri="{BB962C8B-B14F-4D97-AF65-F5344CB8AC3E}">
        <p14:creationId xmlns:p14="http://schemas.microsoft.com/office/powerpoint/2010/main" val="81176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1404932" y="1902659"/>
            <a:ext cx="3081099" cy="4322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00000"/>
              </a:lnSpc>
            </a:pPr>
            <a:r>
              <a:rPr lang="en-GB" sz="2800" b="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a:solidFill>
                  <a:srgbClr val="17336F"/>
                </a:solidFill>
                <a:latin typeface="Arial" panose="020B0604020202020204" pitchFamily="34" charset="0"/>
                <a:cs typeface="Arial" panose="020B0604020202020204" pitchFamily="34" charset="0"/>
              </a:rPr>
            </a:br>
            <a:r>
              <a:rPr lang="en-GB" sz="2800" b="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800">
              <a:solidFill>
                <a:srgbClr val="17336F"/>
              </a:solidFill>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4539819" y="1945644"/>
            <a:ext cx="6208863" cy="3477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2000" b="0">
                <a:solidFill>
                  <a:schemeClr val="tx2">
                    <a:lumMod val="50000"/>
                  </a:schemeClr>
                </a:solidFill>
                <a:latin typeface="Arial" panose="020B0604020202020204" pitchFamily="34" charset="0"/>
                <a:cs typeface="Arial" panose="020B0604020202020204" pitchFamily="34" charset="0"/>
              </a:rPr>
            </a:br>
            <a:r>
              <a:rPr lang="en-GB" sz="2000" b="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2000" b="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1379798" y="586836"/>
            <a:ext cx="9359380" cy="566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a:solidFill>
                  <a:schemeClr val="tx1"/>
                </a:solidFill>
                <a:latin typeface="Arial" panose="020B0604020202020204" pitchFamily="34" charset="0"/>
                <a:cs typeface="Arial" panose="020B0604020202020204" pitchFamily="34" charset="0"/>
              </a:rPr>
              <a:t>Introduction to Queen Mary</a:t>
            </a:r>
            <a:endParaRPr>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E127C5E9-7DA1-A047-BF57-1ADB1E42D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250925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3F4DAF8F-2AC7-CB4D-BAE3-8F610AFC4D04}"/>
              </a:ext>
            </a:extLst>
          </p:cNvPr>
          <p:cNvSpPr txBox="1"/>
          <p:nvPr userDrawn="1"/>
        </p:nvSpPr>
        <p:spPr>
          <a:xfrm>
            <a:off x="1379798" y="586836"/>
            <a:ext cx="9359380" cy="566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a:solidFill>
                  <a:schemeClr val="tx1"/>
                </a:solidFill>
                <a:latin typeface="Arial" panose="020B0604020202020204" pitchFamily="34" charset="0"/>
                <a:cs typeface="Arial" panose="020B0604020202020204" pitchFamily="34" charset="0"/>
              </a:rPr>
              <a:t>[Heading text]</a:t>
            </a:r>
            <a:endParaRPr>
              <a:solidFill>
                <a:schemeClr val="tx1"/>
              </a:solidFill>
            </a:endParaRPr>
          </a:p>
        </p:txBody>
      </p:sp>
      <p:sp>
        <p:nvSpPr>
          <p:cNvPr id="4" name="Rectangle 3">
            <a:extLst>
              <a:ext uri="{FF2B5EF4-FFF2-40B4-BE49-F238E27FC236}">
                <a16:creationId xmlns:a16="http://schemas.microsoft.com/office/drawing/2014/main" id="{36FED508-237E-A340-8438-53D0700CC52C}"/>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DCBCFC6C-B8DD-C04A-A283-FE27F317D600}"/>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11">
            <a:extLst>
              <a:ext uri="{FF2B5EF4-FFF2-40B4-BE49-F238E27FC236}">
                <a16:creationId xmlns:a16="http://schemas.microsoft.com/office/drawing/2014/main" id="{216A4085-2A60-7545-93D2-F17820B85CD6}"/>
              </a:ext>
            </a:extLst>
          </p:cNvPr>
          <p:cNvSpPr>
            <a:spLocks noGrp="1"/>
          </p:cNvSpPr>
          <p:nvPr>
            <p:ph type="body" sz="quarter" idx="12" hasCustomPrompt="1"/>
          </p:nvPr>
        </p:nvSpPr>
        <p:spPr>
          <a:xfrm>
            <a:off x="1336675" y="1943100"/>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[add body or bullet text here]</a:t>
            </a:r>
          </a:p>
        </p:txBody>
      </p:sp>
      <p:pic>
        <p:nvPicPr>
          <p:cNvPr id="8" name="Picture 7">
            <a:extLst>
              <a:ext uri="{FF2B5EF4-FFF2-40B4-BE49-F238E27FC236}">
                <a16:creationId xmlns:a16="http://schemas.microsoft.com/office/drawing/2014/main" id="{BBAC3D4B-9AA3-EA4B-BD53-9636A23ED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251951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pic>
        <p:nvPicPr>
          <p:cNvPr id="11" name="Picture 10">
            <a:extLst>
              <a:ext uri="{FF2B5EF4-FFF2-40B4-BE49-F238E27FC236}">
                <a16:creationId xmlns:a16="http://schemas.microsoft.com/office/drawing/2014/main" id="{51DCA9CD-936C-1449-9593-133F3E80A1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38" y="6207014"/>
            <a:ext cx="2064727" cy="550837"/>
          </a:xfrm>
          <a:prstGeom prst="rect">
            <a:avLst/>
          </a:prstGeom>
        </p:spPr>
      </p:pic>
    </p:spTree>
    <p:extLst>
      <p:ext uri="{BB962C8B-B14F-4D97-AF65-F5344CB8AC3E}">
        <p14:creationId xmlns:p14="http://schemas.microsoft.com/office/powerpoint/2010/main" val="101097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75" r:id="rId4"/>
    <p:sldLayoutId id="2147483680" r:id="rId5"/>
    <p:sldLayoutId id="2147483683" r:id="rId6"/>
    <p:sldLayoutId id="2147483685" r:id="rId7"/>
    <p:sldLayoutId id="2147483708" r:id="rId8"/>
    <p:sldLayoutId id="2147483687" r:id="rId9"/>
    <p:sldLayoutId id="2147483701" r:id="rId10"/>
    <p:sldLayoutId id="2147483688" r:id="rId11"/>
    <p:sldLayoutId id="2147483702" r:id="rId12"/>
    <p:sldLayoutId id="2147483689" r:id="rId13"/>
    <p:sldLayoutId id="2147483703" r:id="rId14"/>
    <p:sldLayoutId id="2147483699" r:id="rId15"/>
    <p:sldLayoutId id="2147483704" r:id="rId16"/>
    <p:sldLayoutId id="2147483690" r:id="rId17"/>
    <p:sldLayoutId id="2147483705" r:id="rId18"/>
    <p:sldLayoutId id="2147483692" r:id="rId19"/>
    <p:sldLayoutId id="2147483706" r:id="rId20"/>
    <p:sldLayoutId id="2147483693" r:id="rId21"/>
    <p:sldLayoutId id="2147483707" r:id="rId22"/>
    <p:sldLayoutId id="2147483694" r:id="rId23"/>
    <p:sldLayoutId id="2147483695" r:id="rId24"/>
    <p:sldLayoutId id="2147483696" r:id="rId25"/>
    <p:sldLayoutId id="214748369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www.qmul.ac.uk/politics/staff/profiles/bhattshreyaa.html" TargetMode="External"/><Relationship Id="rId2" Type="http://schemas.openxmlformats.org/officeDocument/2006/relationships/hyperlink" Target="https://www.qmul.ac.uk/politics/staff/profiles/cowardmartin.html" TargetMode="External"/><Relationship Id="rId1" Type="http://schemas.openxmlformats.org/officeDocument/2006/relationships/slideLayout" Target="../slideLayouts/slideLayout9.xml"/><Relationship Id="rId5" Type="http://schemas.openxmlformats.org/officeDocument/2006/relationships/hyperlink" Target="https://www.qmul.ac.uk/politics/staff/profiles/strongjames.html" TargetMode="External"/><Relationship Id="rId4" Type="http://schemas.openxmlformats.org/officeDocument/2006/relationships/hyperlink" Target="https://www.qmul.ac.uk/politics/staff/profiles/williamsdavid.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https://www.qmsu.org/fair/" TargetMode="Externa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qmul.ac.uk/politics/staff/profiles/bhattshreyaa.html" TargetMode="External"/><Relationship Id="rId2" Type="http://schemas.openxmlformats.org/officeDocument/2006/relationships/hyperlink" Target="https://www.qmul.ac.uk/politics/staff/profiles/cowardmartin.html" TargetMode="External"/><Relationship Id="rId1" Type="http://schemas.openxmlformats.org/officeDocument/2006/relationships/slideLayout" Target="../slideLayouts/slideLayout9.xml"/><Relationship Id="rId5" Type="http://schemas.openxmlformats.org/officeDocument/2006/relationships/hyperlink" Target="https://www.qmul.ac.uk/politics/staff/profiles/strongjames.html" TargetMode="External"/><Relationship Id="rId4" Type="http://schemas.openxmlformats.org/officeDocument/2006/relationships/hyperlink" Target="https://www.qmul.ac.uk/politics/staff/profiles/williamsdavid.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3A9934-5F58-A34E-BBD4-D8B40EFADC95}"/>
              </a:ext>
            </a:extLst>
          </p:cNvPr>
          <p:cNvSpPr>
            <a:spLocks noGrp="1"/>
          </p:cNvSpPr>
          <p:nvPr>
            <p:ph type="body" sz="quarter" idx="10"/>
          </p:nvPr>
        </p:nvSpPr>
        <p:spPr>
          <a:xfrm>
            <a:off x="2916237" y="3182939"/>
            <a:ext cx="7862888" cy="1306512"/>
          </a:xfrm>
        </p:spPr>
        <p:txBody>
          <a:bodyPr/>
          <a:lstStyle/>
          <a:p>
            <a:r>
              <a:rPr lang="en-US"/>
              <a:t>School of Politics and International Relations	</a:t>
            </a:r>
          </a:p>
        </p:txBody>
      </p:sp>
      <p:sp>
        <p:nvSpPr>
          <p:cNvPr id="3" name="Text Placeholder 2">
            <a:extLst>
              <a:ext uri="{FF2B5EF4-FFF2-40B4-BE49-F238E27FC236}">
                <a16:creationId xmlns:a16="http://schemas.microsoft.com/office/drawing/2014/main" id="{99E590FF-6B5B-6E4C-8C95-14A96F976BB6}"/>
              </a:ext>
            </a:extLst>
          </p:cNvPr>
          <p:cNvSpPr>
            <a:spLocks noGrp="1"/>
          </p:cNvSpPr>
          <p:nvPr>
            <p:ph type="body" sz="quarter" idx="11"/>
          </p:nvPr>
        </p:nvSpPr>
        <p:spPr>
          <a:xfrm>
            <a:off x="2916237" y="4728166"/>
            <a:ext cx="6359525" cy="850900"/>
          </a:xfrm>
        </p:spPr>
        <p:txBody>
          <a:bodyPr/>
          <a:lstStyle/>
          <a:p>
            <a:r>
              <a:rPr lang="en-US"/>
              <a:t>First-Year Academic Introduction</a:t>
            </a:r>
          </a:p>
        </p:txBody>
      </p:sp>
    </p:spTree>
    <p:extLst>
      <p:ext uri="{BB962C8B-B14F-4D97-AF65-F5344CB8AC3E}">
        <p14:creationId xmlns:p14="http://schemas.microsoft.com/office/powerpoint/2010/main" val="305024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F834A-3FFA-4870-810C-4D26CC4CA9F7}"/>
              </a:ext>
            </a:extLst>
          </p:cNvPr>
          <p:cNvSpPr>
            <a:spLocks noGrp="1"/>
          </p:cNvSpPr>
          <p:nvPr>
            <p:ph type="body" sz="quarter" idx="11"/>
          </p:nvPr>
        </p:nvSpPr>
        <p:spPr/>
        <p:txBody>
          <a:bodyPr/>
          <a:lstStyle/>
          <a:p>
            <a:r>
              <a:rPr lang="en-GB"/>
              <a:t>End of Part 1!</a:t>
            </a:r>
          </a:p>
        </p:txBody>
      </p:sp>
      <p:sp>
        <p:nvSpPr>
          <p:cNvPr id="3" name="Text Placeholder 2">
            <a:extLst>
              <a:ext uri="{FF2B5EF4-FFF2-40B4-BE49-F238E27FC236}">
                <a16:creationId xmlns:a16="http://schemas.microsoft.com/office/drawing/2014/main" id="{CE11112A-AD83-45A8-AF01-73A257F4B6C5}"/>
              </a:ext>
            </a:extLst>
          </p:cNvPr>
          <p:cNvSpPr>
            <a:spLocks noGrp="1"/>
          </p:cNvSpPr>
          <p:nvPr>
            <p:ph type="body" sz="quarter" idx="13"/>
          </p:nvPr>
        </p:nvSpPr>
        <p:spPr>
          <a:xfrm>
            <a:off x="1336675" y="1397000"/>
            <a:ext cx="8350441" cy="1993900"/>
          </a:xfrm>
        </p:spPr>
        <p:txBody>
          <a:bodyPr lIns="91440" tIns="45720" rIns="91440" bIns="45720" anchor="t"/>
          <a:lstStyle/>
          <a:p>
            <a:r>
              <a:rPr lang="en-GB" sz="2400">
                <a:latin typeface="Arial"/>
                <a:cs typeface="Arial"/>
              </a:rPr>
              <a:t>Next: Part 2 – Outline of your programmes</a:t>
            </a:r>
          </a:p>
          <a:p>
            <a:pPr lvl="1"/>
            <a:r>
              <a:rPr lang="en-GB" sz="2400">
                <a:latin typeface="Arial"/>
                <a:cs typeface="Arial"/>
              </a:rPr>
              <a:t>Optional modules</a:t>
            </a:r>
          </a:p>
          <a:p>
            <a:pPr lvl="1"/>
            <a:endParaRPr lang="en-GB" sz="2400">
              <a:latin typeface="Arial"/>
              <a:cs typeface="Arial"/>
            </a:endParaRPr>
          </a:p>
        </p:txBody>
      </p:sp>
    </p:spTree>
    <p:extLst>
      <p:ext uri="{BB962C8B-B14F-4D97-AF65-F5344CB8AC3E}">
        <p14:creationId xmlns:p14="http://schemas.microsoft.com/office/powerpoint/2010/main" val="2744985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F834A-3FFA-4870-810C-4D26CC4CA9F7}"/>
              </a:ext>
            </a:extLst>
          </p:cNvPr>
          <p:cNvSpPr>
            <a:spLocks noGrp="1"/>
          </p:cNvSpPr>
          <p:nvPr>
            <p:ph type="body" sz="quarter" idx="11"/>
          </p:nvPr>
        </p:nvSpPr>
        <p:spPr>
          <a:xfrm>
            <a:off x="1336675" y="519113"/>
            <a:ext cx="7773035" cy="877887"/>
          </a:xfrm>
        </p:spPr>
        <p:txBody>
          <a:bodyPr/>
          <a:lstStyle/>
          <a:p>
            <a:r>
              <a:rPr lang="en-GB"/>
              <a:t>Your Programmes: The Basics</a:t>
            </a:r>
          </a:p>
        </p:txBody>
      </p:sp>
      <p:sp>
        <p:nvSpPr>
          <p:cNvPr id="3" name="Text Placeholder 2">
            <a:extLst>
              <a:ext uri="{FF2B5EF4-FFF2-40B4-BE49-F238E27FC236}">
                <a16:creationId xmlns:a16="http://schemas.microsoft.com/office/drawing/2014/main" id="{CE11112A-AD83-45A8-AF01-73A257F4B6C5}"/>
              </a:ext>
            </a:extLst>
          </p:cNvPr>
          <p:cNvSpPr>
            <a:spLocks noGrp="1"/>
          </p:cNvSpPr>
          <p:nvPr>
            <p:ph type="body" sz="quarter" idx="13"/>
          </p:nvPr>
        </p:nvSpPr>
        <p:spPr>
          <a:xfrm>
            <a:off x="1376362" y="1397000"/>
            <a:ext cx="8350441" cy="2546350"/>
          </a:xfrm>
        </p:spPr>
        <p:txBody>
          <a:bodyPr lIns="91440" tIns="45720" rIns="91440" bIns="45720" anchor="t"/>
          <a:lstStyle/>
          <a:p>
            <a:r>
              <a:rPr lang="en-GB" sz="2000">
                <a:latin typeface="Arial"/>
                <a:cs typeface="Arial"/>
              </a:rPr>
              <a:t>3 years (4 if you are doing a year abroad):</a:t>
            </a:r>
          </a:p>
          <a:p>
            <a:pPr lvl="1"/>
            <a:r>
              <a:rPr lang="en-GB" sz="2000">
                <a:latin typeface="Arial"/>
                <a:cs typeface="Arial"/>
              </a:rPr>
              <a:t>1</a:t>
            </a:r>
            <a:r>
              <a:rPr lang="en-GB" sz="2000" baseline="30000">
                <a:latin typeface="Arial"/>
                <a:cs typeface="Arial"/>
              </a:rPr>
              <a:t>st</a:t>
            </a:r>
            <a:r>
              <a:rPr lang="en-GB" sz="2000">
                <a:latin typeface="Arial"/>
                <a:cs typeface="Arial"/>
              </a:rPr>
              <a:t> year: 10% of final mark</a:t>
            </a:r>
          </a:p>
          <a:p>
            <a:pPr lvl="1"/>
            <a:r>
              <a:rPr lang="en-GB" sz="2000">
                <a:latin typeface="Arial"/>
                <a:cs typeface="Arial"/>
              </a:rPr>
              <a:t>2</a:t>
            </a:r>
            <a:r>
              <a:rPr lang="en-GB" sz="2000" baseline="30000">
                <a:latin typeface="Arial"/>
                <a:cs typeface="Arial"/>
              </a:rPr>
              <a:t>nd</a:t>
            </a:r>
            <a:r>
              <a:rPr lang="en-GB" sz="2000">
                <a:latin typeface="Arial"/>
                <a:cs typeface="Arial"/>
              </a:rPr>
              <a:t> year: 30% of final mark</a:t>
            </a:r>
          </a:p>
          <a:p>
            <a:pPr lvl="1"/>
            <a:r>
              <a:rPr lang="en-GB" sz="2000">
                <a:latin typeface="Arial"/>
                <a:cs typeface="Arial"/>
              </a:rPr>
              <a:t>3</a:t>
            </a:r>
            <a:r>
              <a:rPr lang="en-GB" sz="2000" baseline="30000">
                <a:latin typeface="Arial"/>
                <a:cs typeface="Arial"/>
              </a:rPr>
              <a:t>rd</a:t>
            </a:r>
            <a:r>
              <a:rPr lang="en-GB" sz="2000">
                <a:latin typeface="Arial"/>
                <a:cs typeface="Arial"/>
              </a:rPr>
              <a:t> year: 60% of final mark</a:t>
            </a:r>
          </a:p>
          <a:p>
            <a:pPr lvl="1"/>
            <a:endParaRPr lang="en-GB" sz="2000">
              <a:latin typeface="Arial"/>
              <a:cs typeface="Arial"/>
            </a:endParaRPr>
          </a:p>
          <a:p>
            <a:r>
              <a:rPr lang="en-GB" sz="2000">
                <a:latin typeface="Arial"/>
                <a:cs typeface="Arial"/>
              </a:rPr>
              <a:t>120 credits per year:</a:t>
            </a:r>
          </a:p>
          <a:p>
            <a:pPr lvl="1"/>
            <a:r>
              <a:rPr lang="en-GB" sz="2000">
                <a:latin typeface="Arial"/>
                <a:cs typeface="Arial"/>
              </a:rPr>
              <a:t>15-credit modules usually run over one semester.</a:t>
            </a:r>
          </a:p>
          <a:p>
            <a:pPr lvl="1"/>
            <a:r>
              <a:rPr lang="en-GB" sz="2000">
                <a:latin typeface="Arial"/>
                <a:cs typeface="Arial"/>
              </a:rPr>
              <a:t>30-credit modules usually run over the whole year.</a:t>
            </a:r>
          </a:p>
          <a:p>
            <a:pPr lvl="1"/>
            <a:r>
              <a:rPr lang="en-GB" sz="2000">
                <a:latin typeface="Arial"/>
                <a:cs typeface="Arial"/>
              </a:rPr>
              <a:t>45 credits for the 3</a:t>
            </a:r>
            <a:r>
              <a:rPr lang="en-GB" sz="2000" baseline="30000">
                <a:latin typeface="Arial"/>
                <a:cs typeface="Arial"/>
              </a:rPr>
              <a:t>rd</a:t>
            </a:r>
            <a:r>
              <a:rPr lang="en-GB" sz="2000">
                <a:latin typeface="Arial"/>
                <a:cs typeface="Arial"/>
              </a:rPr>
              <a:t> year dissertation.</a:t>
            </a:r>
          </a:p>
          <a:p>
            <a:pPr lvl="1"/>
            <a:endParaRPr lang="en-GB" sz="2000">
              <a:latin typeface="Arial"/>
              <a:cs typeface="Arial"/>
            </a:endParaRPr>
          </a:p>
          <a:p>
            <a:r>
              <a:rPr lang="en-GB" sz="2000">
                <a:latin typeface="Arial"/>
                <a:cs typeface="Arial"/>
              </a:rPr>
              <a:t>Assessment:</a:t>
            </a:r>
          </a:p>
          <a:p>
            <a:pPr lvl="1"/>
            <a:r>
              <a:rPr lang="en-GB" sz="2000">
                <a:latin typeface="Arial"/>
                <a:cs typeface="Arial"/>
              </a:rPr>
              <a:t>Coursework spread out throughout the semesters.</a:t>
            </a:r>
          </a:p>
          <a:p>
            <a:pPr lvl="1"/>
            <a:r>
              <a:rPr lang="en-GB" sz="2000">
                <a:latin typeface="Arial"/>
                <a:cs typeface="Arial"/>
              </a:rPr>
              <a:t>Exams (where relevant) in January and May.</a:t>
            </a:r>
          </a:p>
          <a:p>
            <a:pPr lvl="1"/>
            <a:endParaRPr lang="en-GB" sz="2000">
              <a:latin typeface="Arial"/>
              <a:cs typeface="Arial"/>
            </a:endParaRPr>
          </a:p>
        </p:txBody>
      </p:sp>
    </p:spTree>
    <p:extLst>
      <p:ext uri="{BB962C8B-B14F-4D97-AF65-F5344CB8AC3E}">
        <p14:creationId xmlns:p14="http://schemas.microsoft.com/office/powerpoint/2010/main" val="78240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4C7C73-484E-41F2-A0AE-E3A69E62BBA3}"/>
              </a:ext>
            </a:extLst>
          </p:cNvPr>
          <p:cNvSpPr>
            <a:spLocks noGrp="1"/>
          </p:cNvSpPr>
          <p:nvPr>
            <p:ph type="body" sz="quarter" idx="11"/>
          </p:nvPr>
        </p:nvSpPr>
        <p:spPr>
          <a:xfrm>
            <a:off x="1259402" y="214597"/>
            <a:ext cx="9367837" cy="877887"/>
          </a:xfrm>
        </p:spPr>
        <p:txBody>
          <a:bodyPr/>
          <a:lstStyle/>
          <a:p>
            <a:r>
              <a:rPr lang="en-GB"/>
              <a:t>Your Programmes: The Details</a:t>
            </a:r>
          </a:p>
        </p:txBody>
      </p:sp>
      <p:graphicFrame>
        <p:nvGraphicFramePr>
          <p:cNvPr id="9" name="Table 9">
            <a:extLst>
              <a:ext uri="{FF2B5EF4-FFF2-40B4-BE49-F238E27FC236}">
                <a16:creationId xmlns:a16="http://schemas.microsoft.com/office/drawing/2014/main" id="{147ED729-B9BA-4503-8D10-C933679C3362}"/>
              </a:ext>
            </a:extLst>
          </p:cNvPr>
          <p:cNvGraphicFramePr>
            <a:graphicFrameLocks noGrp="1"/>
          </p:cNvGraphicFramePr>
          <p:nvPr>
            <p:extLst>
              <p:ext uri="{D42A27DB-BD31-4B8C-83A1-F6EECF244321}">
                <p14:modId xmlns:p14="http://schemas.microsoft.com/office/powerpoint/2010/main" val="251458778"/>
              </p:ext>
            </p:extLst>
          </p:nvPr>
        </p:nvGraphicFramePr>
        <p:xfrm>
          <a:off x="202640" y="808086"/>
          <a:ext cx="11989361" cy="4629235"/>
        </p:xfrm>
        <a:graphic>
          <a:graphicData uri="http://schemas.openxmlformats.org/drawingml/2006/table">
            <a:tbl>
              <a:tblPr firstRow="1" bandRow="1">
                <a:tableStyleId>{5940675A-B579-460E-94D1-54222C63F5DA}</a:tableStyleId>
              </a:tblPr>
              <a:tblGrid>
                <a:gridCol w="1484492">
                  <a:extLst>
                    <a:ext uri="{9D8B030D-6E8A-4147-A177-3AD203B41FA5}">
                      <a16:colId xmlns:a16="http://schemas.microsoft.com/office/drawing/2014/main" val="2447652616"/>
                    </a:ext>
                  </a:extLst>
                </a:gridCol>
                <a:gridCol w="1275009">
                  <a:extLst>
                    <a:ext uri="{9D8B030D-6E8A-4147-A177-3AD203B41FA5}">
                      <a16:colId xmlns:a16="http://schemas.microsoft.com/office/drawing/2014/main" val="3054803545"/>
                    </a:ext>
                  </a:extLst>
                </a:gridCol>
                <a:gridCol w="1171977">
                  <a:extLst>
                    <a:ext uri="{9D8B030D-6E8A-4147-A177-3AD203B41FA5}">
                      <a16:colId xmlns:a16="http://schemas.microsoft.com/office/drawing/2014/main" val="3447196025"/>
                    </a:ext>
                  </a:extLst>
                </a:gridCol>
                <a:gridCol w="1455313">
                  <a:extLst>
                    <a:ext uri="{9D8B030D-6E8A-4147-A177-3AD203B41FA5}">
                      <a16:colId xmlns:a16="http://schemas.microsoft.com/office/drawing/2014/main" val="824435865"/>
                    </a:ext>
                  </a:extLst>
                </a:gridCol>
                <a:gridCol w="1262130">
                  <a:extLst>
                    <a:ext uri="{9D8B030D-6E8A-4147-A177-3AD203B41FA5}">
                      <a16:colId xmlns:a16="http://schemas.microsoft.com/office/drawing/2014/main" val="2803968583"/>
                    </a:ext>
                  </a:extLst>
                </a:gridCol>
                <a:gridCol w="1506828">
                  <a:extLst>
                    <a:ext uri="{9D8B030D-6E8A-4147-A177-3AD203B41FA5}">
                      <a16:colId xmlns:a16="http://schemas.microsoft.com/office/drawing/2014/main" val="2129905691"/>
                    </a:ext>
                  </a:extLst>
                </a:gridCol>
                <a:gridCol w="1287887">
                  <a:extLst>
                    <a:ext uri="{9D8B030D-6E8A-4147-A177-3AD203B41FA5}">
                      <a16:colId xmlns:a16="http://schemas.microsoft.com/office/drawing/2014/main" val="3126535801"/>
                    </a:ext>
                  </a:extLst>
                </a:gridCol>
                <a:gridCol w="1197735">
                  <a:extLst>
                    <a:ext uri="{9D8B030D-6E8A-4147-A177-3AD203B41FA5}">
                      <a16:colId xmlns:a16="http://schemas.microsoft.com/office/drawing/2014/main" val="3183238092"/>
                    </a:ext>
                  </a:extLst>
                </a:gridCol>
                <a:gridCol w="1347990">
                  <a:extLst>
                    <a:ext uri="{9D8B030D-6E8A-4147-A177-3AD203B41FA5}">
                      <a16:colId xmlns:a16="http://schemas.microsoft.com/office/drawing/2014/main" val="1203824054"/>
                    </a:ext>
                  </a:extLst>
                </a:gridCol>
              </a:tblGrid>
              <a:tr h="1345516">
                <a:tc>
                  <a:txBody>
                    <a:bodyPr/>
                    <a:lstStyle/>
                    <a:p>
                      <a:pPr algn="ctr"/>
                      <a:endParaRPr lang="en-GB" sz="1700" b="1"/>
                    </a:p>
                    <a:p>
                      <a:pPr algn="ctr"/>
                      <a:endParaRPr lang="en-GB" sz="1700" b="1"/>
                    </a:p>
                    <a:p>
                      <a:pPr algn="ctr"/>
                      <a:endParaRPr lang="en-GB" sz="1700" b="1"/>
                    </a:p>
                    <a:p>
                      <a:pPr algn="ctr"/>
                      <a:r>
                        <a:rPr lang="en-GB" sz="1700" b="1"/>
                        <a:t>Programme</a:t>
                      </a:r>
                    </a:p>
                  </a:txBody>
                  <a:tcPr/>
                </a:tc>
                <a:tc>
                  <a:txBody>
                    <a:bodyPr/>
                    <a:lstStyle/>
                    <a:p>
                      <a:pPr algn="ctr"/>
                      <a:r>
                        <a:rPr lang="en-GB" b="1"/>
                        <a:t>POL110</a:t>
                      </a:r>
                    </a:p>
                    <a:p>
                      <a:pPr algn="ctr"/>
                      <a:r>
                        <a:rPr lang="en-GB" b="1"/>
                        <a:t>Thinking Politically </a:t>
                      </a:r>
                      <a:r>
                        <a:rPr lang="en-GB" b="0"/>
                        <a:t>(30)</a:t>
                      </a:r>
                    </a:p>
                  </a:txBody>
                  <a:tcPr/>
                </a:tc>
                <a:tc>
                  <a:txBody>
                    <a:bodyPr/>
                    <a:lstStyle/>
                    <a:p>
                      <a:pPr algn="ctr"/>
                      <a:r>
                        <a:rPr lang="en-GB" b="1"/>
                        <a:t>POL105</a:t>
                      </a:r>
                    </a:p>
                    <a:p>
                      <a:pPr algn="ctr"/>
                      <a:r>
                        <a:rPr lang="en-GB" b="1"/>
                        <a:t>Political Analysis </a:t>
                      </a:r>
                      <a:br>
                        <a:rPr lang="en-GB" b="1"/>
                      </a:br>
                      <a:r>
                        <a:rPr lang="en-GB" b="0"/>
                        <a:t>(30)</a:t>
                      </a:r>
                    </a:p>
                  </a:txBody>
                  <a:tcPr/>
                </a:tc>
                <a:tc>
                  <a:txBody>
                    <a:bodyPr/>
                    <a:lstStyle/>
                    <a:p>
                      <a:pPr algn="ctr"/>
                      <a:r>
                        <a:rPr lang="en-GB" b="1"/>
                        <a:t>POL106</a:t>
                      </a:r>
                    </a:p>
                    <a:p>
                      <a:pPr algn="ctr"/>
                      <a:r>
                        <a:rPr lang="en-GB" b="1"/>
                        <a:t>Intro to IR</a:t>
                      </a:r>
                    </a:p>
                    <a:p>
                      <a:pPr algn="ctr"/>
                      <a:r>
                        <a:rPr lang="en-GB" b="0"/>
                        <a:t>(30)</a:t>
                      </a:r>
                    </a:p>
                  </a:txBody>
                  <a:tcPr/>
                </a:tc>
                <a:tc>
                  <a:txBody>
                    <a:bodyPr/>
                    <a:lstStyle/>
                    <a:p>
                      <a:pPr algn="ctr"/>
                      <a:r>
                        <a:rPr lang="en-GB" b="1"/>
                        <a:t>POL113</a:t>
                      </a:r>
                    </a:p>
                    <a:p>
                      <a:pPr algn="ctr"/>
                      <a:r>
                        <a:rPr lang="en-GB" b="1"/>
                        <a:t>Politics in Action</a:t>
                      </a:r>
                    </a:p>
                    <a:p>
                      <a:pPr algn="ctr"/>
                      <a:r>
                        <a:rPr lang="en-GB" b="0"/>
                        <a:t>(15)</a:t>
                      </a:r>
                    </a:p>
                    <a:p>
                      <a:pPr algn="ctr"/>
                      <a:endParaRPr lang="en-GB" b="0"/>
                    </a:p>
                  </a:txBody>
                  <a:tcPr/>
                </a:tc>
                <a:tc>
                  <a:txBody>
                    <a:bodyPr/>
                    <a:lstStyle/>
                    <a:p>
                      <a:pPr algn="ctr"/>
                      <a:r>
                        <a:rPr lang="en-GB" b="1"/>
                        <a:t>POL108</a:t>
                      </a:r>
                    </a:p>
                    <a:p>
                      <a:pPr algn="ctr"/>
                      <a:r>
                        <a:rPr lang="en-GB" b="1"/>
                        <a:t>Background to British Politics</a:t>
                      </a:r>
                    </a:p>
                    <a:p>
                      <a:pPr algn="ctr"/>
                      <a:r>
                        <a:rPr lang="en-GB" b="0"/>
                        <a:t>(15)</a:t>
                      </a:r>
                    </a:p>
                  </a:txBody>
                  <a:tcPr/>
                </a:tc>
                <a:tc>
                  <a:txBody>
                    <a:bodyPr/>
                    <a:lstStyle/>
                    <a:p>
                      <a:pPr algn="ctr"/>
                      <a:r>
                        <a:rPr lang="en-GB" b="1"/>
                        <a:t>POL109</a:t>
                      </a:r>
                    </a:p>
                    <a:p>
                      <a:pPr algn="ctr"/>
                      <a:r>
                        <a:rPr lang="en-GB" b="1"/>
                        <a:t>Global Histories</a:t>
                      </a:r>
                    </a:p>
                    <a:p>
                      <a:pPr algn="ctr"/>
                      <a:r>
                        <a:rPr lang="en-GB" b="0"/>
                        <a:t>(15)</a:t>
                      </a:r>
                    </a:p>
                  </a:txBody>
                  <a:tcPr/>
                </a:tc>
                <a:tc>
                  <a:txBody>
                    <a:bodyPr/>
                    <a:lstStyle/>
                    <a:p>
                      <a:pPr algn="ctr"/>
                      <a:r>
                        <a:rPr lang="en-GB" b="1"/>
                        <a:t>POL180</a:t>
                      </a:r>
                    </a:p>
                    <a:p>
                      <a:pPr algn="ctr"/>
                      <a:r>
                        <a:rPr lang="en-GB" b="1"/>
                        <a:t>Global Sociology</a:t>
                      </a:r>
                    </a:p>
                    <a:p>
                      <a:pPr algn="ctr"/>
                      <a:r>
                        <a:rPr lang="en-GB" b="0"/>
                        <a:t>(30)</a:t>
                      </a:r>
                    </a:p>
                  </a:txBody>
                  <a:tcPr/>
                </a:tc>
                <a:tc>
                  <a:txBody>
                    <a:bodyPr/>
                    <a:lstStyle/>
                    <a:p>
                      <a:pPr algn="ctr"/>
                      <a:r>
                        <a:rPr lang="en-GB" b="1"/>
                        <a:t>15 credits from other schools?</a:t>
                      </a:r>
                    </a:p>
                  </a:txBody>
                  <a:tcPr/>
                </a:tc>
                <a:extLst>
                  <a:ext uri="{0D108BD9-81ED-4DB2-BD59-A6C34878D82A}">
                    <a16:rowId xmlns:a16="http://schemas.microsoft.com/office/drawing/2014/main" val="832674421"/>
                  </a:ext>
                </a:extLst>
              </a:tr>
              <a:tr h="753343">
                <a:tc>
                  <a:txBody>
                    <a:bodyPr/>
                    <a:lstStyle/>
                    <a:p>
                      <a:pPr algn="ctr"/>
                      <a:r>
                        <a:rPr lang="en-GB" sz="1700"/>
                        <a:t>Politics</a:t>
                      </a:r>
                    </a:p>
                  </a:txBody>
                  <a:tcPr anchor="ctr"/>
                </a:tc>
                <a:tc>
                  <a:txBody>
                    <a:bodyPr/>
                    <a:lstStyle/>
                    <a:p>
                      <a:pPr algn="ct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53967"/>
                          </a:solidFill>
                          <a:effectLst/>
                          <a:uLnTx/>
                          <a:uFillTx/>
                          <a:latin typeface="+mn-lt"/>
                          <a:ea typeface="+mn-ea"/>
                          <a:cs typeface="+mn-cs"/>
                        </a:rPr>
                        <a:t>Optional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53967"/>
                          </a:solidFill>
                          <a:effectLst/>
                          <a:uLnTx/>
                          <a:uFillTx/>
                          <a:latin typeface="+mn-lt"/>
                          <a:ea typeface="+mn-ea"/>
                          <a:cs typeface="+mn-cs"/>
                        </a:rPr>
                        <a:t>Optional</a:t>
                      </a:r>
                    </a:p>
                  </a:txBody>
                  <a:tcPr anchor="ctr"/>
                </a:tc>
                <a:tc>
                  <a:txBody>
                    <a:bodyPr/>
                    <a:lstStyle/>
                    <a:p>
                      <a:pPr algn="ctr"/>
                      <a:endParaRPr lang="en-GB" sz="18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53967"/>
                          </a:solidFill>
                          <a:effectLst/>
                          <a:uLnTx/>
                          <a:uFillTx/>
                          <a:latin typeface="+mn-lt"/>
                          <a:ea typeface="+mn-ea"/>
                          <a:cs typeface="+mn-cs"/>
                        </a:rPr>
                        <a:t>Optional</a:t>
                      </a:r>
                    </a:p>
                  </a:txBody>
                  <a:tcPr anchor="ctr"/>
                </a:tc>
                <a:extLst>
                  <a:ext uri="{0D108BD9-81ED-4DB2-BD59-A6C34878D82A}">
                    <a16:rowId xmlns:a16="http://schemas.microsoft.com/office/drawing/2014/main" val="243909139"/>
                  </a:ext>
                </a:extLst>
              </a:tr>
              <a:tr h="906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a:t>International Relations (IR)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53967"/>
                          </a:solidFill>
                          <a:effectLst/>
                          <a:uLnTx/>
                          <a:uFillTx/>
                          <a:latin typeface="+mn-lt"/>
                          <a:ea typeface="+mn-ea"/>
                          <a:cs typeface="+mn-cs"/>
                        </a:rPr>
                        <a:t>Optional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53967"/>
                          </a:solidFill>
                          <a:effectLst/>
                          <a:uLnTx/>
                          <a:uFillTx/>
                          <a:latin typeface="+mn-lt"/>
                          <a:ea typeface="+mn-ea"/>
                          <a:cs typeface="+mn-cs"/>
                        </a:rPr>
                        <a:t>Optional</a:t>
                      </a:r>
                    </a:p>
                  </a:txBody>
                  <a:tcPr anchor="ctr"/>
                </a:tc>
                <a:tc>
                  <a:txBody>
                    <a:bodyPr/>
                    <a:lstStyle/>
                    <a:p>
                      <a:pPr algn="ctr"/>
                      <a:endParaRPr lang="en-GB" sz="18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53967"/>
                          </a:solidFill>
                          <a:effectLst/>
                          <a:uLnTx/>
                          <a:uFillTx/>
                          <a:latin typeface="+mn-lt"/>
                          <a:ea typeface="+mn-ea"/>
                          <a:cs typeface="+mn-cs"/>
                        </a:rPr>
                        <a:t>Optional</a:t>
                      </a:r>
                    </a:p>
                  </a:txBody>
                  <a:tcPr anchor="ctr"/>
                </a:tc>
                <a:extLst>
                  <a:ext uri="{0D108BD9-81ED-4DB2-BD59-A6C34878D82A}">
                    <a16:rowId xmlns:a16="http://schemas.microsoft.com/office/drawing/2014/main" val="1355511037"/>
                  </a:ext>
                </a:extLst>
              </a:tr>
              <a:tr h="753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a:t>Politics &amp; IR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53967"/>
                          </a:solidFill>
                          <a:effectLst/>
                          <a:uLnTx/>
                          <a:uFillTx/>
                          <a:latin typeface="+mn-lt"/>
                          <a:ea typeface="+mn-ea"/>
                          <a:cs typeface="+mn-cs"/>
                        </a:rPr>
                        <a:t>Optional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53967"/>
                          </a:solidFill>
                          <a:effectLst/>
                          <a:uLnTx/>
                          <a:uFillTx/>
                          <a:latin typeface="+mn-lt"/>
                          <a:ea typeface="+mn-ea"/>
                          <a:cs typeface="+mn-cs"/>
                        </a:rPr>
                        <a:t>Optional</a:t>
                      </a:r>
                    </a:p>
                  </a:txBody>
                  <a:tcPr anchor="ctr"/>
                </a:tc>
                <a:tc>
                  <a:txBody>
                    <a:bodyPr/>
                    <a:lstStyle/>
                    <a:p>
                      <a:pPr algn="ctr"/>
                      <a:endParaRPr lang="en-GB" sz="18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53967"/>
                          </a:solidFill>
                          <a:effectLst/>
                          <a:uLnTx/>
                          <a:uFillTx/>
                          <a:latin typeface="+mn-lt"/>
                          <a:ea typeface="+mn-ea"/>
                          <a:cs typeface="+mn-cs"/>
                        </a:rPr>
                        <a:t>Optional</a:t>
                      </a:r>
                    </a:p>
                  </a:txBody>
                  <a:tcPr anchor="ctr"/>
                </a:tc>
                <a:extLst>
                  <a:ext uri="{0D108BD9-81ED-4DB2-BD59-A6C34878D82A}">
                    <a16:rowId xmlns:a16="http://schemas.microsoft.com/office/drawing/2014/main" val="4188869088"/>
                  </a:ext>
                </a:extLst>
              </a:tr>
              <a:tr h="753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a:t>Politics &amp; Sociology</a:t>
                      </a:r>
                    </a:p>
                  </a:txBody>
                  <a:tcPr anchor="ctr"/>
                </a:tc>
                <a:tc>
                  <a:txBody>
                    <a:bodyPr/>
                    <a:lstStyle/>
                    <a:p>
                      <a:pPr algn="ct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algn="ct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algn="ctr"/>
                      <a:r>
                        <a:rPr kumimoji="0" lang="en-GB" sz="1800" b="0" i="0" u="none" strike="noStrike" kern="1200" cap="none" spc="0" normalizeH="0" baseline="0" noProof="0">
                          <a:ln>
                            <a:noFill/>
                          </a:ln>
                          <a:solidFill>
                            <a:srgbClr val="253967"/>
                          </a:solidFill>
                          <a:effectLst/>
                          <a:uLnTx/>
                          <a:uFillTx/>
                          <a:latin typeface="Calibri" panose="020F0502020204030204"/>
                          <a:ea typeface="+mn-ea"/>
                          <a:cs typeface="+mn-cs"/>
                        </a:rPr>
                        <a:t>Optional</a:t>
                      </a:r>
                      <a:endParaRPr lang="en-GB" sz="1800"/>
                    </a:p>
                  </a:txBody>
                  <a:tcPr anchor="ctr"/>
                </a:tc>
                <a:tc>
                  <a:txBody>
                    <a:bodyPr/>
                    <a:lstStyle/>
                    <a:p>
                      <a:pPr algn="ctr"/>
                      <a:r>
                        <a:rPr kumimoji="0" lang="en-GB" sz="1800" b="0" i="0" u="none" strike="noStrike" kern="1200" cap="none" spc="0" normalizeH="0" baseline="0" noProof="0">
                          <a:ln>
                            <a:noFill/>
                          </a:ln>
                          <a:solidFill>
                            <a:srgbClr val="253967"/>
                          </a:solidFill>
                          <a:effectLst/>
                          <a:uLnTx/>
                          <a:uFillTx/>
                          <a:latin typeface="Calibri" panose="020F0502020204030204"/>
                          <a:ea typeface="+mn-ea"/>
                          <a:cs typeface="+mn-cs"/>
                        </a:rPr>
                        <a:t>Optional</a:t>
                      </a:r>
                      <a:endParaRPr lang="en-GB" sz="18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algn="ctr"/>
                      <a:r>
                        <a:rPr lang="en-GB" sz="1800"/>
                        <a:t>Optional</a:t>
                      </a:r>
                    </a:p>
                  </a:txBody>
                  <a:tcPr anchor="ctr"/>
                </a:tc>
                <a:extLst>
                  <a:ext uri="{0D108BD9-81ED-4DB2-BD59-A6C34878D82A}">
                    <a16:rowId xmlns:a16="http://schemas.microsoft.com/office/drawing/2014/main" val="4242081063"/>
                  </a:ext>
                </a:extLst>
              </a:tr>
            </a:tbl>
          </a:graphicData>
        </a:graphic>
      </p:graphicFrame>
    </p:spTree>
    <p:extLst>
      <p:ext uri="{BB962C8B-B14F-4D97-AF65-F5344CB8AC3E}">
        <p14:creationId xmlns:p14="http://schemas.microsoft.com/office/powerpoint/2010/main" val="197776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4C7C73-484E-41F2-A0AE-E3A69E62BBA3}"/>
              </a:ext>
            </a:extLst>
          </p:cNvPr>
          <p:cNvSpPr>
            <a:spLocks noGrp="1"/>
          </p:cNvSpPr>
          <p:nvPr>
            <p:ph type="body" sz="quarter" idx="11"/>
          </p:nvPr>
        </p:nvSpPr>
        <p:spPr>
          <a:xfrm>
            <a:off x="1336675" y="80169"/>
            <a:ext cx="10074007" cy="447865"/>
          </a:xfrm>
        </p:spPr>
        <p:txBody>
          <a:bodyPr/>
          <a:lstStyle/>
          <a:p>
            <a:r>
              <a:rPr lang="en-GB" sz="3000"/>
              <a:t>Joint Honours Programmes: The Details</a:t>
            </a:r>
          </a:p>
        </p:txBody>
      </p:sp>
      <p:graphicFrame>
        <p:nvGraphicFramePr>
          <p:cNvPr id="3" name="Table 9">
            <a:extLst>
              <a:ext uri="{FF2B5EF4-FFF2-40B4-BE49-F238E27FC236}">
                <a16:creationId xmlns:a16="http://schemas.microsoft.com/office/drawing/2014/main" id="{7A329163-C3C3-48F2-8FA8-DA8197D5F5B8}"/>
              </a:ext>
            </a:extLst>
          </p:cNvPr>
          <p:cNvGraphicFramePr>
            <a:graphicFrameLocks noGrp="1"/>
          </p:cNvGraphicFramePr>
          <p:nvPr>
            <p:extLst>
              <p:ext uri="{D42A27DB-BD31-4B8C-83A1-F6EECF244321}">
                <p14:modId xmlns:p14="http://schemas.microsoft.com/office/powerpoint/2010/main" val="1045148308"/>
              </p:ext>
            </p:extLst>
          </p:nvPr>
        </p:nvGraphicFramePr>
        <p:xfrm>
          <a:off x="241158" y="542328"/>
          <a:ext cx="11950842" cy="5773344"/>
        </p:xfrm>
        <a:graphic>
          <a:graphicData uri="http://schemas.openxmlformats.org/drawingml/2006/table">
            <a:tbl>
              <a:tblPr firstRow="1" bandRow="1">
                <a:tableStyleId>{5940675A-B579-460E-94D1-54222C63F5DA}</a:tableStyleId>
              </a:tblPr>
              <a:tblGrid>
                <a:gridCol w="1394574">
                  <a:extLst>
                    <a:ext uri="{9D8B030D-6E8A-4147-A177-3AD203B41FA5}">
                      <a16:colId xmlns:a16="http://schemas.microsoft.com/office/drawing/2014/main" val="2447652616"/>
                    </a:ext>
                  </a:extLst>
                </a:gridCol>
                <a:gridCol w="1158983">
                  <a:extLst>
                    <a:ext uri="{9D8B030D-6E8A-4147-A177-3AD203B41FA5}">
                      <a16:colId xmlns:a16="http://schemas.microsoft.com/office/drawing/2014/main" val="3054803545"/>
                    </a:ext>
                  </a:extLst>
                </a:gridCol>
                <a:gridCol w="1039083">
                  <a:extLst>
                    <a:ext uri="{9D8B030D-6E8A-4147-A177-3AD203B41FA5}">
                      <a16:colId xmlns:a16="http://schemas.microsoft.com/office/drawing/2014/main" val="1622951445"/>
                    </a:ext>
                  </a:extLst>
                </a:gridCol>
                <a:gridCol w="1099034">
                  <a:extLst>
                    <a:ext uri="{9D8B030D-6E8A-4147-A177-3AD203B41FA5}">
                      <a16:colId xmlns:a16="http://schemas.microsoft.com/office/drawing/2014/main" val="3447196025"/>
                    </a:ext>
                  </a:extLst>
                </a:gridCol>
                <a:gridCol w="138535">
                  <a:extLst>
                    <a:ext uri="{9D8B030D-6E8A-4147-A177-3AD203B41FA5}">
                      <a16:colId xmlns:a16="http://schemas.microsoft.com/office/drawing/2014/main" val="3221506491"/>
                    </a:ext>
                  </a:extLst>
                </a:gridCol>
                <a:gridCol w="1126740">
                  <a:extLst>
                    <a:ext uri="{9D8B030D-6E8A-4147-A177-3AD203B41FA5}">
                      <a16:colId xmlns:a16="http://schemas.microsoft.com/office/drawing/2014/main" val="824435865"/>
                    </a:ext>
                  </a:extLst>
                </a:gridCol>
                <a:gridCol w="1431516">
                  <a:extLst>
                    <a:ext uri="{9D8B030D-6E8A-4147-A177-3AD203B41FA5}">
                      <a16:colId xmlns:a16="http://schemas.microsoft.com/office/drawing/2014/main" val="2129905691"/>
                    </a:ext>
                  </a:extLst>
                </a:gridCol>
                <a:gridCol w="1319916">
                  <a:extLst>
                    <a:ext uri="{9D8B030D-6E8A-4147-A177-3AD203B41FA5}">
                      <a16:colId xmlns:a16="http://schemas.microsoft.com/office/drawing/2014/main" val="2061118281"/>
                    </a:ext>
                  </a:extLst>
                </a:gridCol>
                <a:gridCol w="3242461">
                  <a:extLst>
                    <a:ext uri="{9D8B030D-6E8A-4147-A177-3AD203B41FA5}">
                      <a16:colId xmlns:a16="http://schemas.microsoft.com/office/drawing/2014/main" val="1203824054"/>
                    </a:ext>
                  </a:extLst>
                </a:gridCol>
              </a:tblGrid>
              <a:tr h="1170230">
                <a:tc>
                  <a:txBody>
                    <a:bodyPr/>
                    <a:lstStyle/>
                    <a:p>
                      <a:pPr algn="ctr"/>
                      <a:endParaRPr lang="en-GB" b="1"/>
                    </a:p>
                    <a:p>
                      <a:pPr algn="ctr"/>
                      <a:endParaRPr lang="en-GB" b="1"/>
                    </a:p>
                    <a:p>
                      <a:pPr algn="ctr"/>
                      <a:endParaRPr lang="en-GB" b="1"/>
                    </a:p>
                    <a:p>
                      <a:pPr algn="ctr"/>
                      <a:r>
                        <a:rPr lang="en-GB" b="1"/>
                        <a:t>Programme</a:t>
                      </a:r>
                    </a:p>
                  </a:txBody>
                  <a:tcPr/>
                </a:tc>
                <a:tc>
                  <a:txBody>
                    <a:bodyPr/>
                    <a:lstStyle/>
                    <a:p>
                      <a:pPr algn="ctr"/>
                      <a:r>
                        <a:rPr lang="en-GB" b="1"/>
                        <a:t>POL110</a:t>
                      </a:r>
                    </a:p>
                    <a:p>
                      <a:pPr algn="ctr"/>
                      <a:r>
                        <a:rPr lang="en-GB" b="1"/>
                        <a:t>Thinking Politically </a:t>
                      </a:r>
                      <a:r>
                        <a:rPr lang="en-GB" b="0"/>
                        <a:t>(30)</a:t>
                      </a:r>
                    </a:p>
                  </a:txBody>
                  <a:tcPr/>
                </a:tc>
                <a:tc>
                  <a:txBody>
                    <a:bodyPr/>
                    <a:lstStyle/>
                    <a:p>
                      <a:pPr algn="ctr"/>
                      <a:r>
                        <a:rPr lang="en-GB" b="1"/>
                        <a:t>POL113</a:t>
                      </a:r>
                    </a:p>
                    <a:p>
                      <a:pPr algn="ctr"/>
                      <a:r>
                        <a:rPr lang="en-GB" b="1"/>
                        <a:t>Politics in Action </a:t>
                      </a:r>
                      <a:r>
                        <a:rPr lang="en-GB" b="0"/>
                        <a:t>(15)</a:t>
                      </a:r>
                    </a:p>
                  </a:txBody>
                  <a:tcPr/>
                </a:tc>
                <a:tc>
                  <a:txBody>
                    <a:bodyPr/>
                    <a:lstStyle/>
                    <a:p>
                      <a:pPr algn="ctr"/>
                      <a:r>
                        <a:rPr lang="en-GB" b="1"/>
                        <a:t>POL105</a:t>
                      </a:r>
                    </a:p>
                    <a:p>
                      <a:pPr algn="ctr"/>
                      <a:r>
                        <a:rPr lang="en-GB" b="1"/>
                        <a:t>Political Analysis </a:t>
                      </a:r>
                      <a:br>
                        <a:rPr lang="en-GB" b="1"/>
                      </a:br>
                      <a:r>
                        <a:rPr lang="en-GB" b="0"/>
                        <a:t>(30)</a:t>
                      </a:r>
                    </a:p>
                  </a:txBody>
                  <a:tcPr/>
                </a:tc>
                <a:tc gridSpan="2">
                  <a:txBody>
                    <a:bodyPr/>
                    <a:lstStyle/>
                    <a:p>
                      <a:pPr algn="ctr"/>
                      <a:r>
                        <a:rPr lang="en-GB" b="1"/>
                        <a:t>POL106</a:t>
                      </a:r>
                    </a:p>
                    <a:p>
                      <a:pPr algn="ctr"/>
                      <a:r>
                        <a:rPr lang="en-GB" b="1"/>
                        <a:t>Intro</a:t>
                      </a:r>
                    </a:p>
                    <a:p>
                      <a:pPr algn="ctr"/>
                      <a:r>
                        <a:rPr lang="en-GB" b="1"/>
                        <a:t> to IR</a:t>
                      </a:r>
                    </a:p>
                    <a:p>
                      <a:pPr algn="ctr"/>
                      <a:r>
                        <a:rPr lang="en-GB" b="0"/>
                        <a:t>(30)</a:t>
                      </a:r>
                    </a:p>
                  </a:txBody>
                  <a:tcPr/>
                </a:tc>
                <a:tc hMerge="1">
                  <a:txBody>
                    <a:bodyPr/>
                    <a:lstStyle/>
                    <a:p>
                      <a:pPr algn="ctr"/>
                      <a:r>
                        <a:rPr lang="en-GB" b="1"/>
                        <a:t>POL106</a:t>
                      </a:r>
                    </a:p>
                    <a:p>
                      <a:pPr algn="ctr"/>
                      <a:r>
                        <a:rPr lang="en-GB" b="1"/>
                        <a:t>Introduction to IR</a:t>
                      </a:r>
                    </a:p>
                    <a:p>
                      <a:pPr algn="ctr"/>
                      <a:r>
                        <a:rPr lang="en-GB" b="0"/>
                        <a:t>(30)</a:t>
                      </a:r>
                    </a:p>
                  </a:txBody>
                  <a:tcPr/>
                </a:tc>
                <a:tc>
                  <a:txBody>
                    <a:bodyPr/>
                    <a:lstStyle/>
                    <a:p>
                      <a:pPr algn="ctr"/>
                      <a:r>
                        <a:rPr lang="en-GB" b="1"/>
                        <a:t>POL108</a:t>
                      </a:r>
                    </a:p>
                    <a:p>
                      <a:pPr algn="ctr"/>
                      <a:r>
                        <a:rPr lang="en-GB" b="1"/>
                        <a:t>British Politics</a:t>
                      </a:r>
                    </a:p>
                    <a:p>
                      <a:pPr algn="ctr"/>
                      <a:r>
                        <a:rPr lang="en-GB" b="0"/>
                        <a:t>(15)</a:t>
                      </a:r>
                    </a:p>
                  </a:txBody>
                  <a:tcPr/>
                </a:tc>
                <a:tc>
                  <a:txBody>
                    <a:bodyPr/>
                    <a:lstStyle/>
                    <a:p>
                      <a:pPr algn="ctr"/>
                      <a:r>
                        <a:rPr lang="en-GB" b="1"/>
                        <a:t>POL109</a:t>
                      </a:r>
                    </a:p>
                    <a:p>
                      <a:pPr algn="ctr"/>
                      <a:r>
                        <a:rPr lang="en-GB" b="1"/>
                        <a:t>Global Histories</a:t>
                      </a:r>
                    </a:p>
                    <a:p>
                      <a:pPr algn="ctr"/>
                      <a:r>
                        <a:rPr lang="en-GB" b="0"/>
                        <a:t>(15)</a:t>
                      </a:r>
                    </a:p>
                  </a:txBody>
                  <a:tcPr/>
                </a:tc>
                <a:tc>
                  <a:txBody>
                    <a:bodyPr/>
                    <a:lstStyle/>
                    <a:p>
                      <a:pPr algn="ctr"/>
                      <a:r>
                        <a:rPr lang="en-GB" b="1"/>
                        <a:t>Partner School</a:t>
                      </a:r>
                    </a:p>
                  </a:txBody>
                  <a:tcPr/>
                </a:tc>
                <a:extLst>
                  <a:ext uri="{0D108BD9-81ED-4DB2-BD59-A6C34878D82A}">
                    <a16:rowId xmlns:a16="http://schemas.microsoft.com/office/drawing/2014/main" val="832674421"/>
                  </a:ext>
                </a:extLst>
              </a:tr>
              <a:tr h="741625">
                <a:tc>
                  <a:txBody>
                    <a:bodyPr/>
                    <a:lstStyle/>
                    <a:p>
                      <a:pPr algn="ctr"/>
                      <a:r>
                        <a:rPr lang="en-GB"/>
                        <a:t>Politics w Bus </a:t>
                      </a:r>
                      <a:r>
                        <a:rPr lang="en-GB" err="1"/>
                        <a:t>Mgt</a:t>
                      </a:r>
                      <a:endParaRPr lang="en-GB"/>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a:t>Optional: either/or</a:t>
                      </a:r>
                    </a:p>
                  </a:txBody>
                  <a:tcPr anchor="ct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a:t>Optional: either/or</a:t>
                      </a:r>
                    </a:p>
                  </a:txBody>
                  <a:tcPr anchor="ct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967"/>
                          </a:solidFill>
                          <a:effectLst/>
                          <a:uLnTx/>
                          <a:uFillTx/>
                          <a:latin typeface="+mn-lt"/>
                          <a:ea typeface="+mn-ea"/>
                          <a:cs typeface="+mn-cs"/>
                        </a:rPr>
                        <a:t>Fundamentals of Management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967"/>
                          </a:solidFill>
                          <a:effectLst/>
                          <a:uLnTx/>
                          <a:uFillTx/>
                          <a:latin typeface="+mn-lt"/>
                          <a:ea typeface="+mn-ea"/>
                          <a:cs typeface="+mn-cs"/>
                        </a:rPr>
                        <a:t>Economics for Business (15)</a:t>
                      </a:r>
                      <a:endParaRPr kumimoji="0" lang="en-GB" sz="1600" b="0" i="0" u="none" strike="noStrike" kern="1200" cap="none" spc="0" normalizeH="0" baseline="0" noProof="0">
                        <a:ln>
                          <a:noFill/>
                        </a:ln>
                        <a:solidFill>
                          <a:srgbClr val="253967"/>
                        </a:solidFill>
                        <a:effectLst/>
                        <a:uLnTx/>
                        <a:uFillTx/>
                        <a:latin typeface="+mn-lt"/>
                        <a:ea typeface="+mn-ea"/>
                        <a:cs typeface="+mn-cs"/>
                      </a:endParaRPr>
                    </a:p>
                  </a:txBody>
                  <a:tcPr anchor="ctr"/>
                </a:tc>
                <a:extLst>
                  <a:ext uri="{0D108BD9-81ED-4DB2-BD59-A6C34878D82A}">
                    <a16:rowId xmlns:a16="http://schemas.microsoft.com/office/drawing/2014/main" val="243909139"/>
                  </a:ext>
                </a:extLst>
              </a:tr>
              <a:tr h="741625">
                <a:tc>
                  <a:txBody>
                    <a:bodyPr/>
                    <a:lstStyle/>
                    <a:p>
                      <a:pPr algn="ctr"/>
                      <a:r>
                        <a:rPr lang="en-GB"/>
                        <a:t>IR w Bus MGT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a:t>Optional either/or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a:t>Optional either/or</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253967"/>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967"/>
                          </a:solidFill>
                          <a:effectLst/>
                          <a:uLnTx/>
                          <a:uFillTx/>
                          <a:latin typeface="+mn-lt"/>
                          <a:ea typeface="+mn-ea"/>
                          <a:cs typeface="+mn-cs"/>
                        </a:rPr>
                        <a:t>Fundamentals of Management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967"/>
                          </a:solidFill>
                          <a:effectLst/>
                          <a:uLnTx/>
                          <a:uFillTx/>
                          <a:latin typeface="+mn-lt"/>
                          <a:ea typeface="+mn-ea"/>
                          <a:cs typeface="+mn-cs"/>
                        </a:rPr>
                        <a:t>Economics for Business (15)</a:t>
                      </a:r>
                      <a:endParaRPr kumimoji="0" lang="en-GB" sz="1600" b="0" i="0" u="none" strike="noStrike" kern="1200" cap="none" spc="0" normalizeH="0" baseline="0" noProof="0">
                        <a:ln>
                          <a:noFill/>
                        </a:ln>
                        <a:solidFill>
                          <a:srgbClr val="253967"/>
                        </a:solidFill>
                        <a:effectLst/>
                        <a:uLnTx/>
                        <a:uFillTx/>
                        <a:latin typeface="+mn-lt"/>
                        <a:ea typeface="+mn-ea"/>
                        <a:cs typeface="+mn-cs"/>
                      </a:endParaRPr>
                    </a:p>
                  </a:txBody>
                  <a:tcPr anchor="ctr"/>
                </a:tc>
                <a:extLst>
                  <a:ext uri="{0D108BD9-81ED-4DB2-BD59-A6C34878D82A}">
                    <a16:rowId xmlns:a16="http://schemas.microsoft.com/office/drawing/2014/main" val="863448244"/>
                  </a:ext>
                </a:extLst>
              </a:tr>
              <a:tr h="652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History &amp; Politics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53967"/>
                          </a:solidFill>
                          <a:effectLst/>
                          <a:uLnTx/>
                          <a:uFillTx/>
                          <a:latin typeface="+mn-lt"/>
                          <a:ea typeface="+mn-ea"/>
                          <a:cs typeface="+mn-cs"/>
                        </a:rPr>
                        <a:t>Optional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53967"/>
                          </a:solidFill>
                          <a:effectLst/>
                          <a:uLnTx/>
                          <a:uFillTx/>
                          <a:latin typeface="+mn-lt"/>
                          <a:ea typeface="+mn-ea"/>
                          <a:cs typeface="+mn-cs"/>
                        </a:rPr>
                        <a:t>Optional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chemeClr val="tx1"/>
                          </a:solidFill>
                          <a:latin typeface="+mn-lt"/>
                          <a:ea typeface="+mn-ea"/>
                          <a:cs typeface="+mn-cs"/>
                        </a:rPr>
                        <a:t>History in Practice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+45 other credits</a:t>
                      </a:r>
                      <a:endParaRPr kumimoji="0" lang="en-GB" sz="1200" b="0" i="0" u="none" strike="noStrike" kern="1200" cap="none" spc="0" normalizeH="0" baseline="0" noProof="0">
                        <a:ln>
                          <a:noFill/>
                        </a:ln>
                        <a:solidFill>
                          <a:srgbClr val="253967"/>
                        </a:solidFill>
                        <a:effectLst/>
                        <a:uLnTx/>
                        <a:uFillTx/>
                        <a:latin typeface="+mn-lt"/>
                        <a:ea typeface="+mn-ea"/>
                        <a:cs typeface="+mn-cs"/>
                      </a:endParaRPr>
                    </a:p>
                  </a:txBody>
                  <a:tcPr anchor="ctr"/>
                </a:tc>
                <a:extLst>
                  <a:ext uri="{0D108BD9-81ED-4DB2-BD59-A6C34878D82A}">
                    <a16:rowId xmlns:a16="http://schemas.microsoft.com/office/drawing/2014/main" val="1355511037"/>
                  </a:ext>
                </a:extLst>
              </a:tr>
              <a:tr h="741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Law &amp; Politics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253967"/>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253967"/>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967"/>
                          </a:solidFill>
                          <a:effectLst/>
                          <a:uLnTx/>
                          <a:uFillTx/>
                          <a:latin typeface="+mn-lt"/>
                          <a:ea typeface="+mn-ea"/>
                          <a:cs typeface="+mn-cs"/>
                        </a:rPr>
                        <a:t>Public Law (30); Contract Law I/II (15); Law in Context (15)</a:t>
                      </a:r>
                      <a:endParaRPr kumimoji="0" lang="en-GB" sz="1600" b="0" i="0" u="none" strike="noStrike" kern="1200" cap="none" spc="0" normalizeH="0" baseline="0" noProof="0">
                        <a:ln>
                          <a:noFill/>
                        </a:ln>
                        <a:solidFill>
                          <a:srgbClr val="253967"/>
                        </a:solidFill>
                        <a:effectLst/>
                        <a:uLnTx/>
                        <a:uFillTx/>
                        <a:latin typeface="+mn-lt"/>
                        <a:ea typeface="+mn-ea"/>
                        <a:cs typeface="+mn-cs"/>
                      </a:endParaRPr>
                    </a:p>
                  </a:txBody>
                  <a:tcPr anchor="ctr"/>
                </a:tc>
                <a:extLst>
                  <a:ext uri="{0D108BD9-81ED-4DB2-BD59-A6C34878D82A}">
                    <a16:rowId xmlns:a16="http://schemas.microsoft.com/office/drawing/2014/main" val="4188869088"/>
                  </a:ext>
                </a:extLst>
              </a:tr>
              <a:tr h="6301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Language &amp; Politics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a:p>
                  </a:txBody>
                  <a:tcPr anchor="ctr"/>
                </a:tc>
                <a:tc>
                  <a:txBody>
                    <a:bodyPr/>
                    <a:lstStyle/>
                    <a:p>
                      <a:pPr algn="ctr"/>
                      <a:endParaRPr lang="en-GB" sz="200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a:t>Optional: either/or</a:t>
                      </a:r>
                    </a:p>
                  </a:txBody>
                  <a:tcPr anchor="ctr"/>
                </a:tc>
                <a:tc hMerge="1">
                  <a:txBody>
                    <a:bodyPr/>
                    <a:lstStyle/>
                    <a:p>
                      <a:pPr algn="ctr"/>
                      <a:endParaRPr lang="en-GB" sz="2000"/>
                    </a:p>
                  </a:txBody>
                  <a:tcPr anchor="ctr"/>
                </a:tc>
                <a:tc>
                  <a:txBody>
                    <a:bodyPr/>
                    <a:lstStyle/>
                    <a:p>
                      <a:pPr algn="ctr"/>
                      <a:r>
                        <a:rPr lang="en-GB" sz="1600"/>
                        <a:t>Language &amp; Culture (30); Intro Language Parts I&amp;II (2x15)</a:t>
                      </a:r>
                    </a:p>
                  </a:txBody>
                  <a:tcPr anchor="ctr"/>
                </a:tc>
                <a:extLst>
                  <a:ext uri="{0D108BD9-81ED-4DB2-BD59-A6C34878D82A}">
                    <a16:rowId xmlns:a16="http://schemas.microsoft.com/office/drawing/2014/main" val="4242081063"/>
                  </a:ext>
                </a:extLst>
              </a:tr>
              <a:tr h="10502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Economics &amp; Politics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a:p>
                  </a:txBody>
                  <a:tcPr anchor="ctr"/>
                </a:tc>
                <a:tc hMerge="1">
                  <a:txBody>
                    <a:bodyPr/>
                    <a:lstStyle/>
                    <a:p>
                      <a:endParaRPr lang="en-GB"/>
                    </a:p>
                  </a:txBody>
                  <a:tcPr/>
                </a:tc>
                <a:tc>
                  <a:txBody>
                    <a:bodyPr/>
                    <a:lstStyle/>
                    <a:p>
                      <a:pPr algn="ctr"/>
                      <a:endParaRPr lang="en-GB" sz="20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txBody>
                  <a:tcPr anchor="ctr"/>
                </a:tc>
                <a:tc>
                  <a:txBody>
                    <a:bodyPr/>
                    <a:lstStyle/>
                    <a:p>
                      <a:endParaRPr lang="en-GB"/>
                    </a:p>
                  </a:txBody>
                  <a:tcPr anchor="ctr"/>
                </a:tc>
                <a:tc>
                  <a:txBody>
                    <a:bodyPr/>
                    <a:lstStyle/>
                    <a:p>
                      <a:pPr algn="ctr"/>
                      <a:r>
                        <a:rPr lang="es-ES" sz="1600" err="1"/>
                        <a:t>Principles</a:t>
                      </a:r>
                      <a:r>
                        <a:rPr lang="es-ES" sz="1600"/>
                        <a:t> </a:t>
                      </a:r>
                      <a:r>
                        <a:rPr lang="es-ES" sz="1600" err="1"/>
                        <a:t>of</a:t>
                      </a:r>
                      <a:r>
                        <a:rPr lang="es-ES" sz="1600"/>
                        <a:t> </a:t>
                      </a:r>
                      <a:r>
                        <a:rPr lang="es-ES" sz="1600" err="1"/>
                        <a:t>Economics</a:t>
                      </a:r>
                      <a:r>
                        <a:rPr lang="es-ES" sz="1600"/>
                        <a:t> (15); </a:t>
                      </a:r>
                      <a:r>
                        <a:rPr lang="es-ES" sz="1600" err="1"/>
                        <a:t>Mathematical</a:t>
                      </a:r>
                      <a:r>
                        <a:rPr lang="es-ES" sz="1600"/>
                        <a:t> </a:t>
                      </a:r>
                      <a:r>
                        <a:rPr lang="es-ES" sz="1600" err="1"/>
                        <a:t>Methods</a:t>
                      </a:r>
                      <a:r>
                        <a:rPr lang="es-ES" sz="1600"/>
                        <a:t> (15); </a:t>
                      </a:r>
                      <a:r>
                        <a:rPr lang="es-ES" sz="1600" err="1"/>
                        <a:t>Microeconomics</a:t>
                      </a:r>
                      <a:r>
                        <a:rPr lang="es-ES" sz="1600"/>
                        <a:t> I (15); </a:t>
                      </a:r>
                      <a:r>
                        <a:rPr lang="es-ES" sz="1600" err="1"/>
                        <a:t>Macroeconomics</a:t>
                      </a:r>
                      <a:r>
                        <a:rPr lang="es-ES" sz="1600"/>
                        <a:t> I (15)</a:t>
                      </a:r>
                      <a:endParaRPr lang="en-GB" sz="1600"/>
                    </a:p>
                  </a:txBody>
                  <a:tcPr anchor="ctr"/>
                </a:tc>
                <a:extLst>
                  <a:ext uri="{0D108BD9-81ED-4DB2-BD59-A6C34878D82A}">
                    <a16:rowId xmlns:a16="http://schemas.microsoft.com/office/drawing/2014/main" val="67424638"/>
                  </a:ext>
                </a:extLst>
              </a:tr>
            </a:tbl>
          </a:graphicData>
        </a:graphic>
      </p:graphicFrame>
    </p:spTree>
    <p:extLst>
      <p:ext uri="{BB962C8B-B14F-4D97-AF65-F5344CB8AC3E}">
        <p14:creationId xmlns:p14="http://schemas.microsoft.com/office/powerpoint/2010/main" val="129147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F834A-3FFA-4870-810C-4D26CC4CA9F7}"/>
              </a:ext>
            </a:extLst>
          </p:cNvPr>
          <p:cNvSpPr>
            <a:spLocks noGrp="1"/>
          </p:cNvSpPr>
          <p:nvPr>
            <p:ph type="body" sz="quarter" idx="11"/>
          </p:nvPr>
        </p:nvSpPr>
        <p:spPr/>
        <p:txBody>
          <a:bodyPr/>
          <a:lstStyle/>
          <a:p>
            <a:r>
              <a:rPr lang="en-GB"/>
              <a:t>End of Part 2!</a:t>
            </a:r>
          </a:p>
        </p:txBody>
      </p:sp>
      <p:sp>
        <p:nvSpPr>
          <p:cNvPr id="3" name="Text Placeholder 2">
            <a:extLst>
              <a:ext uri="{FF2B5EF4-FFF2-40B4-BE49-F238E27FC236}">
                <a16:creationId xmlns:a16="http://schemas.microsoft.com/office/drawing/2014/main" id="{CE11112A-AD83-45A8-AF01-73A257F4B6C5}"/>
              </a:ext>
            </a:extLst>
          </p:cNvPr>
          <p:cNvSpPr>
            <a:spLocks noGrp="1"/>
          </p:cNvSpPr>
          <p:nvPr>
            <p:ph type="body" sz="quarter" idx="13"/>
          </p:nvPr>
        </p:nvSpPr>
        <p:spPr>
          <a:xfrm>
            <a:off x="1336675" y="1410970"/>
            <a:ext cx="8350441" cy="1993900"/>
          </a:xfrm>
        </p:spPr>
        <p:txBody>
          <a:bodyPr lIns="91440" tIns="45720" rIns="91440" bIns="45720" anchor="t"/>
          <a:lstStyle/>
          <a:p>
            <a:r>
              <a:rPr lang="en-GB" sz="2400">
                <a:latin typeface="Arial"/>
                <a:cs typeface="Arial"/>
              </a:rPr>
              <a:t>Next: Part 3 – Your weekly diary and planning ahead</a:t>
            </a:r>
            <a:endParaRPr lang="en-GB" sz="2400"/>
          </a:p>
        </p:txBody>
      </p:sp>
    </p:spTree>
    <p:extLst>
      <p:ext uri="{BB962C8B-B14F-4D97-AF65-F5344CB8AC3E}">
        <p14:creationId xmlns:p14="http://schemas.microsoft.com/office/powerpoint/2010/main" val="2449882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5289B-2AF3-415F-B5D4-CCA49C1631EB}"/>
              </a:ext>
            </a:extLst>
          </p:cNvPr>
          <p:cNvSpPr>
            <a:spLocks noGrp="1"/>
          </p:cNvSpPr>
          <p:nvPr>
            <p:ph type="body" sz="quarter" idx="11"/>
          </p:nvPr>
        </p:nvSpPr>
        <p:spPr>
          <a:xfrm>
            <a:off x="1336675" y="519113"/>
            <a:ext cx="9367837" cy="877887"/>
          </a:xfrm>
        </p:spPr>
        <p:txBody>
          <a:bodyPr lIns="91440" tIns="45720" rIns="91440" bIns="45720" anchor="t"/>
          <a:lstStyle/>
          <a:p>
            <a:r>
              <a:rPr lang="en-GB">
                <a:latin typeface="Arial"/>
                <a:cs typeface="Arial"/>
              </a:rPr>
              <a:t>What a basic week looks like</a:t>
            </a:r>
            <a:endParaRPr lang="en-US" b="0">
              <a:latin typeface="Arial"/>
              <a:cs typeface="Arial"/>
            </a:endParaRPr>
          </a:p>
          <a:p>
            <a:endParaRPr lang="en-GB"/>
          </a:p>
        </p:txBody>
      </p:sp>
      <p:sp>
        <p:nvSpPr>
          <p:cNvPr id="6" name="Text Placeholder 3">
            <a:extLst>
              <a:ext uri="{FF2B5EF4-FFF2-40B4-BE49-F238E27FC236}">
                <a16:creationId xmlns:a16="http://schemas.microsoft.com/office/drawing/2014/main" id="{CCE60F60-7C67-4516-827E-53A9081136FC}"/>
              </a:ext>
            </a:extLst>
          </p:cNvPr>
          <p:cNvSpPr txBox="1">
            <a:spLocks/>
          </p:cNvSpPr>
          <p:nvPr/>
        </p:nvSpPr>
        <p:spPr>
          <a:xfrm>
            <a:off x="1186380" y="1177262"/>
            <a:ext cx="10036941" cy="4503476"/>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0"/>
          </a:p>
        </p:txBody>
      </p:sp>
      <p:sp>
        <p:nvSpPr>
          <p:cNvPr id="8" name="Text Placeholder 2">
            <a:extLst>
              <a:ext uri="{FF2B5EF4-FFF2-40B4-BE49-F238E27FC236}">
                <a16:creationId xmlns:a16="http://schemas.microsoft.com/office/drawing/2014/main" id="{2377896E-955A-7041-BB72-E93C9A3BAEDF}"/>
              </a:ext>
            </a:extLst>
          </p:cNvPr>
          <p:cNvSpPr>
            <a:spLocks noGrp="1"/>
          </p:cNvSpPr>
          <p:nvPr>
            <p:ph type="body" sz="quarter" idx="13"/>
          </p:nvPr>
        </p:nvSpPr>
        <p:spPr>
          <a:xfrm>
            <a:off x="1336675" y="1388110"/>
            <a:ext cx="10561079" cy="4019271"/>
          </a:xfrm>
        </p:spPr>
        <p:txBody>
          <a:bodyPr lIns="91440" tIns="45720" rIns="91440" bIns="45720" anchor="t"/>
          <a:lstStyle/>
          <a:p>
            <a:pPr marL="0" indent="0">
              <a:buNone/>
            </a:pPr>
            <a:r>
              <a:rPr lang="en-GB" sz="2000">
                <a:latin typeface="Arial"/>
                <a:cs typeface="Arial"/>
              </a:rPr>
              <a:t>Studying at University is like a full-time job…</a:t>
            </a:r>
          </a:p>
          <a:p>
            <a:pPr marL="0" indent="0" algn="r">
              <a:buNone/>
            </a:pPr>
            <a:r>
              <a:rPr lang="en-GB" sz="2000">
                <a:latin typeface="Arial"/>
                <a:cs typeface="Arial"/>
              </a:rPr>
              <a:t>…you should expect to spend 30-40 hours per week on your degree.</a:t>
            </a:r>
          </a:p>
          <a:p>
            <a:pPr marL="0" indent="0">
              <a:buNone/>
            </a:pPr>
            <a:endParaRPr lang="en-GB" sz="2000">
              <a:latin typeface="Arial"/>
              <a:cs typeface="Arial"/>
            </a:endParaRPr>
          </a:p>
          <a:p>
            <a:pPr marL="0" indent="0">
              <a:buNone/>
            </a:pPr>
            <a:r>
              <a:rPr lang="en-GB" sz="2000">
                <a:latin typeface="Arial"/>
                <a:cs typeface="Arial"/>
              </a:rPr>
              <a:t>Each week, you will have:</a:t>
            </a:r>
          </a:p>
          <a:p>
            <a:r>
              <a:rPr lang="en-GB" sz="2000">
                <a:latin typeface="Arial"/>
                <a:cs typeface="Arial"/>
              </a:rPr>
              <a:t>1 x 1-hour </a:t>
            </a:r>
            <a:r>
              <a:rPr lang="en-GB" sz="2000" b="1">
                <a:latin typeface="Arial"/>
                <a:cs typeface="Arial"/>
              </a:rPr>
              <a:t>lecture</a:t>
            </a:r>
            <a:r>
              <a:rPr lang="en-GB" sz="2000">
                <a:latin typeface="Arial"/>
                <a:cs typeface="Arial"/>
              </a:rPr>
              <a:t> per module (4 hours total)</a:t>
            </a:r>
          </a:p>
          <a:p>
            <a:r>
              <a:rPr lang="en-GB" sz="2000">
                <a:latin typeface="Arial"/>
                <a:cs typeface="Arial"/>
              </a:rPr>
              <a:t>1 x 1-hour </a:t>
            </a:r>
            <a:r>
              <a:rPr lang="en-GB" sz="2000" b="1">
                <a:latin typeface="Arial"/>
                <a:cs typeface="Arial"/>
              </a:rPr>
              <a:t>seminar</a:t>
            </a:r>
            <a:r>
              <a:rPr lang="en-GB" sz="2000">
                <a:latin typeface="Arial"/>
                <a:cs typeface="Arial"/>
              </a:rPr>
              <a:t> per module (4 hours total)</a:t>
            </a:r>
          </a:p>
          <a:p>
            <a:r>
              <a:rPr lang="en-GB" sz="2000">
                <a:latin typeface="Arial"/>
                <a:cs typeface="Arial"/>
              </a:rPr>
              <a:t>6-8 hours </a:t>
            </a:r>
            <a:r>
              <a:rPr lang="en-GB" sz="2000" b="1">
                <a:latin typeface="Arial"/>
                <a:cs typeface="Arial"/>
              </a:rPr>
              <a:t>independent study </a:t>
            </a:r>
            <a:r>
              <a:rPr lang="en-GB" sz="2000">
                <a:latin typeface="Arial"/>
                <a:cs typeface="Arial"/>
              </a:rPr>
              <a:t>per module (24-32 hours total)</a:t>
            </a:r>
          </a:p>
          <a:p>
            <a:r>
              <a:rPr lang="en-GB" sz="2000" b="1">
                <a:latin typeface="Arial"/>
                <a:cs typeface="Arial"/>
              </a:rPr>
              <a:t>Advice and feedback </a:t>
            </a:r>
            <a:r>
              <a:rPr lang="en-GB" sz="2000">
                <a:latin typeface="Arial"/>
                <a:cs typeface="Arial"/>
              </a:rPr>
              <a:t>appointments with tutors or your advisor (optional)</a:t>
            </a:r>
          </a:p>
          <a:p>
            <a:pPr marL="0" indent="0">
              <a:buNone/>
            </a:pPr>
            <a:endParaRPr lang="en-GB" sz="2000">
              <a:latin typeface="Arial"/>
              <a:cs typeface="Arial"/>
            </a:endParaRPr>
          </a:p>
          <a:p>
            <a:pPr marL="0" indent="0">
              <a:buNone/>
            </a:pPr>
            <a:r>
              <a:rPr lang="en-GB" sz="2000"/>
              <a:t>It is up to you to plan enough time to get your independent study done – including meeting coursework deadlines! </a:t>
            </a:r>
          </a:p>
          <a:p>
            <a:pPr marL="0" indent="0">
              <a:buNone/>
            </a:pPr>
            <a:endParaRPr lang="en-GB" sz="2000"/>
          </a:p>
        </p:txBody>
      </p:sp>
    </p:spTree>
    <p:extLst>
      <p:ext uri="{BB962C8B-B14F-4D97-AF65-F5344CB8AC3E}">
        <p14:creationId xmlns:p14="http://schemas.microsoft.com/office/powerpoint/2010/main" val="142832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5289B-2AF3-415F-B5D4-CCA49C1631EB}"/>
              </a:ext>
            </a:extLst>
          </p:cNvPr>
          <p:cNvSpPr>
            <a:spLocks noGrp="1"/>
          </p:cNvSpPr>
          <p:nvPr>
            <p:ph type="body" sz="quarter" idx="11"/>
          </p:nvPr>
        </p:nvSpPr>
        <p:spPr>
          <a:xfrm>
            <a:off x="1336675" y="519113"/>
            <a:ext cx="9367837" cy="877887"/>
          </a:xfrm>
        </p:spPr>
        <p:txBody>
          <a:bodyPr lIns="91440" tIns="45720" rIns="91440" bIns="45720" anchor="t"/>
          <a:lstStyle/>
          <a:p>
            <a:r>
              <a:rPr lang="en-GB">
                <a:latin typeface="Arial"/>
                <a:cs typeface="Arial"/>
              </a:rPr>
              <a:t>What your week looks like</a:t>
            </a:r>
            <a:endParaRPr lang="en-US" b="0">
              <a:latin typeface="Arial"/>
              <a:cs typeface="Arial"/>
            </a:endParaRPr>
          </a:p>
          <a:p>
            <a:endParaRPr lang="en-GB"/>
          </a:p>
        </p:txBody>
      </p:sp>
      <p:sp>
        <p:nvSpPr>
          <p:cNvPr id="6" name="Text Placeholder 3">
            <a:extLst>
              <a:ext uri="{FF2B5EF4-FFF2-40B4-BE49-F238E27FC236}">
                <a16:creationId xmlns:a16="http://schemas.microsoft.com/office/drawing/2014/main" id="{CCE60F60-7C67-4516-827E-53A9081136FC}"/>
              </a:ext>
            </a:extLst>
          </p:cNvPr>
          <p:cNvSpPr txBox="1">
            <a:spLocks/>
          </p:cNvSpPr>
          <p:nvPr/>
        </p:nvSpPr>
        <p:spPr>
          <a:xfrm>
            <a:off x="1077529" y="1177262"/>
            <a:ext cx="10036941" cy="4503476"/>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0"/>
          </a:p>
        </p:txBody>
      </p:sp>
      <p:sp>
        <p:nvSpPr>
          <p:cNvPr id="8" name="Text Placeholder 2">
            <a:extLst>
              <a:ext uri="{FF2B5EF4-FFF2-40B4-BE49-F238E27FC236}">
                <a16:creationId xmlns:a16="http://schemas.microsoft.com/office/drawing/2014/main" id="{2377896E-955A-7041-BB72-E93C9A3BAEDF}"/>
              </a:ext>
            </a:extLst>
          </p:cNvPr>
          <p:cNvSpPr>
            <a:spLocks noGrp="1"/>
          </p:cNvSpPr>
          <p:nvPr>
            <p:ph type="body" sz="quarter" idx="13"/>
          </p:nvPr>
        </p:nvSpPr>
        <p:spPr>
          <a:xfrm>
            <a:off x="1336675" y="1388110"/>
            <a:ext cx="10561079" cy="4019271"/>
          </a:xfrm>
        </p:spPr>
        <p:txBody>
          <a:bodyPr lIns="91440" tIns="45720" rIns="91440" bIns="45720" anchor="t"/>
          <a:lstStyle/>
          <a:p>
            <a:pPr marL="0" indent="0">
              <a:buNone/>
            </a:pPr>
            <a:r>
              <a:rPr lang="en-GB" sz="2000">
                <a:latin typeface="Arial"/>
                <a:cs typeface="Arial"/>
              </a:rPr>
              <a:t>You will be able to access your personal timetable via </a:t>
            </a:r>
            <a:r>
              <a:rPr lang="en-GB" sz="2000" err="1">
                <a:latin typeface="Arial"/>
                <a:cs typeface="Arial"/>
              </a:rPr>
              <a:t>QMPlus</a:t>
            </a:r>
            <a:r>
              <a:rPr lang="en-GB" sz="2000">
                <a:latin typeface="Arial"/>
                <a:cs typeface="Arial"/>
              </a:rPr>
              <a:t> </a:t>
            </a:r>
          </a:p>
          <a:p>
            <a:pPr marL="0" indent="0">
              <a:buNone/>
            </a:pPr>
            <a:r>
              <a:rPr lang="en-GB" sz="2000">
                <a:latin typeface="Arial"/>
                <a:cs typeface="Arial"/>
              </a:rPr>
              <a:t>or the QMUL Mobile App.</a:t>
            </a:r>
          </a:p>
          <a:p>
            <a:pPr marL="0" indent="0">
              <a:buNone/>
            </a:pPr>
            <a:endParaRPr lang="en-GB" sz="2000">
              <a:latin typeface="Arial"/>
              <a:cs typeface="Arial"/>
            </a:endParaRPr>
          </a:p>
          <a:p>
            <a:pPr marL="0" indent="0">
              <a:buNone/>
            </a:pPr>
            <a:endParaRPr lang="en-GB" sz="2000">
              <a:latin typeface="Arial"/>
              <a:cs typeface="Arial"/>
            </a:endParaRPr>
          </a:p>
          <a:p>
            <a:pPr marL="0" indent="0">
              <a:buNone/>
            </a:pPr>
            <a:r>
              <a:rPr lang="en-GB" sz="2000">
                <a:latin typeface="Arial"/>
                <a:cs typeface="Arial"/>
              </a:rPr>
              <a:t>Key first year lectures:</a:t>
            </a:r>
          </a:p>
          <a:p>
            <a:pPr marL="0" indent="0">
              <a:buNone/>
            </a:pPr>
            <a:r>
              <a:rPr lang="en-GB" sz="2000">
                <a:latin typeface="Arial"/>
                <a:cs typeface="Arial"/>
              </a:rPr>
              <a:t>Monday:	9-10am: POL113 Politics in Action – People’s Palace Great Hall</a:t>
            </a:r>
          </a:p>
          <a:p>
            <a:pPr marL="0" indent="0">
              <a:buNone/>
            </a:pPr>
            <a:r>
              <a:rPr lang="en-GB" sz="2000">
                <a:latin typeface="Arial"/>
                <a:cs typeface="Arial"/>
              </a:rPr>
              <a:t>Tuesday:	9-10am: POL180 Global Sociology – Laws G.5</a:t>
            </a:r>
          </a:p>
          <a:p>
            <a:pPr marL="0" indent="0">
              <a:buNone/>
            </a:pPr>
            <a:r>
              <a:rPr lang="en-GB" sz="2000">
                <a:latin typeface="Arial"/>
                <a:cs typeface="Arial"/>
              </a:rPr>
              <a:t>Thursday:	9-10am: POL106 Intro to IR – People’s Palace Great Hall</a:t>
            </a:r>
          </a:p>
          <a:p>
            <a:pPr marL="0" indent="0">
              <a:buNone/>
            </a:pPr>
            <a:r>
              <a:rPr lang="en-GB" sz="2000">
                <a:latin typeface="Arial"/>
                <a:cs typeface="Arial"/>
              </a:rPr>
              <a:t>		5-6pm: POL105 Political Analysis – People’s Palace Great Hall</a:t>
            </a:r>
          </a:p>
          <a:p>
            <a:pPr marL="0" indent="0">
              <a:buNone/>
            </a:pPr>
            <a:r>
              <a:rPr lang="en-GB" sz="2000">
                <a:latin typeface="Arial"/>
                <a:cs typeface="Arial"/>
              </a:rPr>
              <a:t>Friday:		11am-12pm: POL110 Thinking Politically – People’s Palace Great Hall</a:t>
            </a:r>
          </a:p>
          <a:p>
            <a:pPr marL="0" indent="0">
              <a:buNone/>
            </a:pPr>
            <a:endParaRPr lang="en-GB" sz="2000">
              <a:latin typeface="Arial"/>
              <a:cs typeface="Arial"/>
            </a:endParaRPr>
          </a:p>
          <a:p>
            <a:pPr marL="0" indent="0">
              <a:buNone/>
            </a:pPr>
            <a:endParaRPr lang="en-GB" sz="2000"/>
          </a:p>
          <a:p>
            <a:pPr marL="0" indent="0">
              <a:buNone/>
            </a:pPr>
            <a:endParaRPr lang="en-GB" sz="2000"/>
          </a:p>
        </p:txBody>
      </p:sp>
      <p:pic>
        <p:nvPicPr>
          <p:cNvPr id="5" name="Picture 4">
            <a:extLst>
              <a:ext uri="{FF2B5EF4-FFF2-40B4-BE49-F238E27FC236}">
                <a16:creationId xmlns:a16="http://schemas.microsoft.com/office/drawing/2014/main" id="{1C635672-59B4-0D02-BD1C-E81FD2BC1AF4}"/>
              </a:ext>
            </a:extLst>
          </p:cNvPr>
          <p:cNvPicPr>
            <a:picLocks noChangeAspect="1"/>
          </p:cNvPicPr>
          <p:nvPr/>
        </p:nvPicPr>
        <p:blipFill>
          <a:blip r:embed="rId2"/>
          <a:stretch>
            <a:fillRect/>
          </a:stretch>
        </p:blipFill>
        <p:spPr>
          <a:xfrm>
            <a:off x="8553691" y="0"/>
            <a:ext cx="3462584" cy="3462584"/>
          </a:xfrm>
          <a:prstGeom prst="rect">
            <a:avLst/>
          </a:prstGeom>
        </p:spPr>
      </p:pic>
    </p:spTree>
    <p:extLst>
      <p:ext uri="{BB962C8B-B14F-4D97-AF65-F5344CB8AC3E}">
        <p14:creationId xmlns:p14="http://schemas.microsoft.com/office/powerpoint/2010/main" val="270211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500"/>
                                        <p:tgtEl>
                                          <p:spTgt spid="8">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8" end="8"/>
                                            </p:txEl>
                                          </p:spTgt>
                                        </p:tgtEl>
                                        <p:attrNameLst>
                                          <p:attrName>style.visibility</p:attrName>
                                        </p:attrNameLst>
                                      </p:cBhvr>
                                      <p:to>
                                        <p:strVal val="visible"/>
                                      </p:to>
                                    </p:set>
                                    <p:animEffect transition="in" filter="fade">
                                      <p:cBhvr>
                                        <p:cTn id="40" dur="500"/>
                                        <p:tgtEl>
                                          <p:spTgt spid="8">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animEffect transition="in" filter="fade">
                                      <p:cBhvr>
                                        <p:cTn id="45"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4D4A2-CEAC-DA2B-A4C8-0843586D936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6F71B9-A460-79B9-AF91-0B052D1FB82B}"/>
              </a:ext>
            </a:extLst>
          </p:cNvPr>
          <p:cNvSpPr>
            <a:spLocks noGrp="1"/>
          </p:cNvSpPr>
          <p:nvPr>
            <p:ph type="body" sz="quarter" idx="11"/>
          </p:nvPr>
        </p:nvSpPr>
        <p:spPr>
          <a:xfrm>
            <a:off x="1336675" y="519113"/>
            <a:ext cx="9367837" cy="877887"/>
          </a:xfrm>
        </p:spPr>
        <p:txBody>
          <a:bodyPr lIns="91440" tIns="45720" rIns="91440" bIns="45720" anchor="t"/>
          <a:lstStyle/>
          <a:p>
            <a:r>
              <a:rPr lang="en-GB">
                <a:latin typeface="Arial"/>
                <a:cs typeface="Arial"/>
              </a:rPr>
              <a:t>What your week looks like</a:t>
            </a:r>
            <a:endParaRPr lang="en-US" b="0">
              <a:latin typeface="Arial"/>
              <a:cs typeface="Arial"/>
            </a:endParaRPr>
          </a:p>
          <a:p>
            <a:endParaRPr lang="en-GB"/>
          </a:p>
        </p:txBody>
      </p:sp>
      <p:sp>
        <p:nvSpPr>
          <p:cNvPr id="6" name="Text Placeholder 3">
            <a:extLst>
              <a:ext uri="{FF2B5EF4-FFF2-40B4-BE49-F238E27FC236}">
                <a16:creationId xmlns:a16="http://schemas.microsoft.com/office/drawing/2014/main" id="{66D841B7-A0BB-1815-D81C-5065A4EE8626}"/>
              </a:ext>
            </a:extLst>
          </p:cNvPr>
          <p:cNvSpPr txBox="1">
            <a:spLocks/>
          </p:cNvSpPr>
          <p:nvPr/>
        </p:nvSpPr>
        <p:spPr>
          <a:xfrm>
            <a:off x="1077529" y="1097252"/>
            <a:ext cx="10036941" cy="4503476"/>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0"/>
          </a:p>
        </p:txBody>
      </p:sp>
      <p:graphicFrame>
        <p:nvGraphicFramePr>
          <p:cNvPr id="5" name="Table 6">
            <a:extLst>
              <a:ext uri="{FF2B5EF4-FFF2-40B4-BE49-F238E27FC236}">
                <a16:creationId xmlns:a16="http://schemas.microsoft.com/office/drawing/2014/main" id="{8A77F478-B284-15E4-9AD4-768F1BA002CC}"/>
              </a:ext>
            </a:extLst>
          </p:cNvPr>
          <p:cNvGraphicFramePr>
            <a:graphicFrameLocks noGrp="1"/>
          </p:cNvGraphicFramePr>
          <p:nvPr>
            <p:extLst>
              <p:ext uri="{D42A27DB-BD31-4B8C-83A1-F6EECF244321}">
                <p14:modId xmlns:p14="http://schemas.microsoft.com/office/powerpoint/2010/main" val="926268942"/>
              </p:ext>
            </p:extLst>
          </p:nvPr>
        </p:nvGraphicFramePr>
        <p:xfrm>
          <a:off x="285750" y="1177262"/>
          <a:ext cx="11590024" cy="4752000"/>
        </p:xfrm>
        <a:graphic>
          <a:graphicData uri="http://schemas.openxmlformats.org/drawingml/2006/table">
            <a:tbl>
              <a:tblPr firstRow="1" bandRow="1">
                <a:tableStyleId>{5940675A-B579-460E-94D1-54222C63F5DA}</a:tableStyleId>
              </a:tblPr>
              <a:tblGrid>
                <a:gridCol w="1448753">
                  <a:extLst>
                    <a:ext uri="{9D8B030D-6E8A-4147-A177-3AD203B41FA5}">
                      <a16:colId xmlns:a16="http://schemas.microsoft.com/office/drawing/2014/main" val="2540055361"/>
                    </a:ext>
                  </a:extLst>
                </a:gridCol>
                <a:gridCol w="1448753">
                  <a:extLst>
                    <a:ext uri="{9D8B030D-6E8A-4147-A177-3AD203B41FA5}">
                      <a16:colId xmlns:a16="http://schemas.microsoft.com/office/drawing/2014/main" val="2475552069"/>
                    </a:ext>
                  </a:extLst>
                </a:gridCol>
                <a:gridCol w="1448753">
                  <a:extLst>
                    <a:ext uri="{9D8B030D-6E8A-4147-A177-3AD203B41FA5}">
                      <a16:colId xmlns:a16="http://schemas.microsoft.com/office/drawing/2014/main" val="1462026426"/>
                    </a:ext>
                  </a:extLst>
                </a:gridCol>
                <a:gridCol w="1448753">
                  <a:extLst>
                    <a:ext uri="{9D8B030D-6E8A-4147-A177-3AD203B41FA5}">
                      <a16:colId xmlns:a16="http://schemas.microsoft.com/office/drawing/2014/main" val="746647379"/>
                    </a:ext>
                  </a:extLst>
                </a:gridCol>
                <a:gridCol w="1448753">
                  <a:extLst>
                    <a:ext uri="{9D8B030D-6E8A-4147-A177-3AD203B41FA5}">
                      <a16:colId xmlns:a16="http://schemas.microsoft.com/office/drawing/2014/main" val="3985608033"/>
                    </a:ext>
                  </a:extLst>
                </a:gridCol>
                <a:gridCol w="1448753">
                  <a:extLst>
                    <a:ext uri="{9D8B030D-6E8A-4147-A177-3AD203B41FA5}">
                      <a16:colId xmlns:a16="http://schemas.microsoft.com/office/drawing/2014/main" val="523741739"/>
                    </a:ext>
                  </a:extLst>
                </a:gridCol>
                <a:gridCol w="1448753">
                  <a:extLst>
                    <a:ext uri="{9D8B030D-6E8A-4147-A177-3AD203B41FA5}">
                      <a16:colId xmlns:a16="http://schemas.microsoft.com/office/drawing/2014/main" val="2249905589"/>
                    </a:ext>
                  </a:extLst>
                </a:gridCol>
                <a:gridCol w="1448753">
                  <a:extLst>
                    <a:ext uri="{9D8B030D-6E8A-4147-A177-3AD203B41FA5}">
                      <a16:colId xmlns:a16="http://schemas.microsoft.com/office/drawing/2014/main" val="2422530394"/>
                    </a:ext>
                  </a:extLst>
                </a:gridCol>
              </a:tblGrid>
              <a:tr h="432000">
                <a:tc>
                  <a:txBody>
                    <a:bodyPr/>
                    <a:lstStyle/>
                    <a:p>
                      <a:endParaRPr lang="en-US" b="1"/>
                    </a:p>
                  </a:txBody>
                  <a:tcPr/>
                </a:tc>
                <a:tc>
                  <a:txBody>
                    <a:bodyPr/>
                    <a:lstStyle/>
                    <a:p>
                      <a:r>
                        <a:rPr lang="en-US" b="1"/>
                        <a:t>Monday</a:t>
                      </a:r>
                    </a:p>
                  </a:txBody>
                  <a:tcPr/>
                </a:tc>
                <a:tc>
                  <a:txBody>
                    <a:bodyPr/>
                    <a:lstStyle/>
                    <a:p>
                      <a:r>
                        <a:rPr lang="en-US" b="1"/>
                        <a:t>Tuesday</a:t>
                      </a:r>
                    </a:p>
                  </a:txBody>
                  <a:tcPr/>
                </a:tc>
                <a:tc>
                  <a:txBody>
                    <a:bodyPr/>
                    <a:lstStyle/>
                    <a:p>
                      <a:r>
                        <a:rPr lang="en-US" b="1"/>
                        <a:t>Wednesday</a:t>
                      </a:r>
                    </a:p>
                  </a:txBody>
                  <a:tcPr/>
                </a:tc>
                <a:tc>
                  <a:txBody>
                    <a:bodyPr/>
                    <a:lstStyle/>
                    <a:p>
                      <a:r>
                        <a:rPr lang="en-US" b="1"/>
                        <a:t>Thursday</a:t>
                      </a:r>
                    </a:p>
                  </a:txBody>
                  <a:tcPr/>
                </a:tc>
                <a:tc>
                  <a:txBody>
                    <a:bodyPr/>
                    <a:lstStyle/>
                    <a:p>
                      <a:r>
                        <a:rPr lang="en-US" b="1"/>
                        <a:t>Friday</a:t>
                      </a:r>
                    </a:p>
                  </a:txBody>
                  <a:tcPr/>
                </a:tc>
                <a:tc>
                  <a:txBody>
                    <a:bodyPr/>
                    <a:lstStyle/>
                    <a:p>
                      <a:r>
                        <a:rPr lang="en-US" b="1"/>
                        <a:t>Saturday</a:t>
                      </a:r>
                    </a:p>
                  </a:txBody>
                  <a:tcPr/>
                </a:tc>
                <a:tc>
                  <a:txBody>
                    <a:bodyPr/>
                    <a:lstStyle/>
                    <a:p>
                      <a:r>
                        <a:rPr lang="en-US" b="1"/>
                        <a:t>Sunday</a:t>
                      </a:r>
                    </a:p>
                  </a:txBody>
                  <a:tcPr/>
                </a:tc>
                <a:extLst>
                  <a:ext uri="{0D108BD9-81ED-4DB2-BD59-A6C34878D82A}">
                    <a16:rowId xmlns:a16="http://schemas.microsoft.com/office/drawing/2014/main" val="4281545898"/>
                  </a:ext>
                </a:extLst>
              </a:tr>
              <a:tr h="432000">
                <a:tc>
                  <a:txBody>
                    <a:bodyPr/>
                    <a:lstStyle/>
                    <a:p>
                      <a:r>
                        <a:rPr lang="en-US"/>
                        <a:t>9am</a:t>
                      </a:r>
                    </a:p>
                  </a:txBody>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555569649"/>
                  </a:ext>
                </a:extLst>
              </a:tr>
              <a:tr h="432000">
                <a:tc>
                  <a:txBody>
                    <a:bodyPr/>
                    <a:lstStyle/>
                    <a:p>
                      <a:r>
                        <a:rPr lang="en-US"/>
                        <a:t>10am</a:t>
                      </a:r>
                    </a:p>
                  </a:txBody>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578756208"/>
                  </a:ext>
                </a:extLst>
              </a:tr>
              <a:tr h="432000">
                <a:tc>
                  <a:txBody>
                    <a:bodyPr/>
                    <a:lstStyle/>
                    <a:p>
                      <a:r>
                        <a:rPr lang="en-US"/>
                        <a:t>11am</a:t>
                      </a:r>
                    </a:p>
                  </a:txBody>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423601966"/>
                  </a:ext>
                </a:extLst>
              </a:tr>
              <a:tr h="432000">
                <a:tc>
                  <a:txBody>
                    <a:bodyPr/>
                    <a:lstStyle/>
                    <a:p>
                      <a:r>
                        <a:rPr lang="en-US"/>
                        <a:t>12pm</a:t>
                      </a:r>
                    </a:p>
                  </a:txBody>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478648973"/>
                  </a:ext>
                </a:extLst>
              </a:tr>
              <a:tr h="432000">
                <a:tc>
                  <a:txBody>
                    <a:bodyPr/>
                    <a:lstStyle/>
                    <a:p>
                      <a:r>
                        <a:rPr lang="en-US"/>
                        <a:t>1pm</a:t>
                      </a:r>
                    </a:p>
                  </a:txBody>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07577169"/>
                  </a:ext>
                </a:extLst>
              </a:tr>
              <a:tr h="432000">
                <a:tc>
                  <a:txBody>
                    <a:bodyPr/>
                    <a:lstStyle/>
                    <a:p>
                      <a:r>
                        <a:rPr lang="en-US"/>
                        <a:t>2pm</a:t>
                      </a:r>
                    </a:p>
                  </a:txBody>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141780472"/>
                  </a:ext>
                </a:extLst>
              </a:tr>
              <a:tr h="432000">
                <a:tc>
                  <a:txBody>
                    <a:bodyPr/>
                    <a:lstStyle/>
                    <a:p>
                      <a:r>
                        <a:rPr lang="en-US"/>
                        <a:t>3pm</a:t>
                      </a:r>
                    </a:p>
                  </a:txBody>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066406440"/>
                  </a:ext>
                </a:extLst>
              </a:tr>
              <a:tr h="432000">
                <a:tc>
                  <a:txBody>
                    <a:bodyPr/>
                    <a:lstStyle/>
                    <a:p>
                      <a:r>
                        <a:rPr lang="en-US"/>
                        <a:t>4pm</a:t>
                      </a:r>
                    </a:p>
                  </a:txBody>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998407233"/>
                  </a:ext>
                </a:extLst>
              </a:tr>
              <a:tr h="432000">
                <a:tc>
                  <a:txBody>
                    <a:bodyPr/>
                    <a:lstStyle/>
                    <a:p>
                      <a:r>
                        <a:rPr lang="en-US"/>
                        <a:t>5pm</a:t>
                      </a:r>
                    </a:p>
                  </a:txBody>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551280530"/>
                  </a:ext>
                </a:extLst>
              </a:tr>
              <a:tr h="432000">
                <a:tc>
                  <a:txBody>
                    <a:bodyPr/>
                    <a:lstStyle/>
                    <a:p>
                      <a:r>
                        <a:rPr lang="en-US"/>
                        <a:t>6pm</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049004120"/>
                  </a:ext>
                </a:extLst>
              </a:tr>
            </a:tbl>
          </a:graphicData>
        </a:graphic>
      </p:graphicFrame>
    </p:spTree>
    <p:extLst>
      <p:ext uri="{BB962C8B-B14F-4D97-AF65-F5344CB8AC3E}">
        <p14:creationId xmlns:p14="http://schemas.microsoft.com/office/powerpoint/2010/main" val="194631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5289B-2AF3-415F-B5D4-CCA49C1631EB}"/>
              </a:ext>
            </a:extLst>
          </p:cNvPr>
          <p:cNvSpPr>
            <a:spLocks noGrp="1"/>
          </p:cNvSpPr>
          <p:nvPr>
            <p:ph type="body" sz="quarter" idx="11"/>
          </p:nvPr>
        </p:nvSpPr>
        <p:spPr>
          <a:xfrm>
            <a:off x="1336675" y="519113"/>
            <a:ext cx="9367837" cy="877887"/>
          </a:xfrm>
        </p:spPr>
        <p:txBody>
          <a:bodyPr lIns="91440" tIns="45720" rIns="91440" bIns="45720" anchor="t"/>
          <a:lstStyle/>
          <a:p>
            <a:r>
              <a:rPr lang="en-GB">
                <a:latin typeface="Arial"/>
                <a:cs typeface="Arial"/>
              </a:rPr>
              <a:t>What your week looks like</a:t>
            </a:r>
            <a:endParaRPr lang="en-US" b="0">
              <a:latin typeface="Arial"/>
              <a:cs typeface="Arial"/>
            </a:endParaRPr>
          </a:p>
          <a:p>
            <a:endParaRPr lang="en-GB"/>
          </a:p>
        </p:txBody>
      </p:sp>
      <p:sp>
        <p:nvSpPr>
          <p:cNvPr id="6" name="Text Placeholder 3">
            <a:extLst>
              <a:ext uri="{FF2B5EF4-FFF2-40B4-BE49-F238E27FC236}">
                <a16:creationId xmlns:a16="http://schemas.microsoft.com/office/drawing/2014/main" id="{CCE60F60-7C67-4516-827E-53A9081136FC}"/>
              </a:ext>
            </a:extLst>
          </p:cNvPr>
          <p:cNvSpPr txBox="1">
            <a:spLocks/>
          </p:cNvSpPr>
          <p:nvPr/>
        </p:nvSpPr>
        <p:spPr>
          <a:xfrm>
            <a:off x="1077529" y="1097252"/>
            <a:ext cx="10036941" cy="4503476"/>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0"/>
          </a:p>
        </p:txBody>
      </p:sp>
      <p:graphicFrame>
        <p:nvGraphicFramePr>
          <p:cNvPr id="5" name="Table 6">
            <a:extLst>
              <a:ext uri="{FF2B5EF4-FFF2-40B4-BE49-F238E27FC236}">
                <a16:creationId xmlns:a16="http://schemas.microsoft.com/office/drawing/2014/main" id="{08F0D0B0-788B-BF77-4C2F-40B57CBB1778}"/>
              </a:ext>
            </a:extLst>
          </p:cNvPr>
          <p:cNvGraphicFramePr>
            <a:graphicFrameLocks noGrp="1"/>
          </p:cNvGraphicFramePr>
          <p:nvPr>
            <p:extLst>
              <p:ext uri="{D42A27DB-BD31-4B8C-83A1-F6EECF244321}">
                <p14:modId xmlns:p14="http://schemas.microsoft.com/office/powerpoint/2010/main" val="1500563838"/>
              </p:ext>
            </p:extLst>
          </p:nvPr>
        </p:nvGraphicFramePr>
        <p:xfrm>
          <a:off x="285750" y="1177262"/>
          <a:ext cx="11590024" cy="4752000"/>
        </p:xfrm>
        <a:graphic>
          <a:graphicData uri="http://schemas.openxmlformats.org/drawingml/2006/table">
            <a:tbl>
              <a:tblPr firstRow="1" bandRow="1">
                <a:tableStyleId>{5940675A-B579-460E-94D1-54222C63F5DA}</a:tableStyleId>
              </a:tblPr>
              <a:tblGrid>
                <a:gridCol w="1448753">
                  <a:extLst>
                    <a:ext uri="{9D8B030D-6E8A-4147-A177-3AD203B41FA5}">
                      <a16:colId xmlns:a16="http://schemas.microsoft.com/office/drawing/2014/main" val="2540055361"/>
                    </a:ext>
                  </a:extLst>
                </a:gridCol>
                <a:gridCol w="1448753">
                  <a:extLst>
                    <a:ext uri="{9D8B030D-6E8A-4147-A177-3AD203B41FA5}">
                      <a16:colId xmlns:a16="http://schemas.microsoft.com/office/drawing/2014/main" val="2475552069"/>
                    </a:ext>
                  </a:extLst>
                </a:gridCol>
                <a:gridCol w="1448753">
                  <a:extLst>
                    <a:ext uri="{9D8B030D-6E8A-4147-A177-3AD203B41FA5}">
                      <a16:colId xmlns:a16="http://schemas.microsoft.com/office/drawing/2014/main" val="1462026426"/>
                    </a:ext>
                  </a:extLst>
                </a:gridCol>
                <a:gridCol w="1448753">
                  <a:extLst>
                    <a:ext uri="{9D8B030D-6E8A-4147-A177-3AD203B41FA5}">
                      <a16:colId xmlns:a16="http://schemas.microsoft.com/office/drawing/2014/main" val="746647379"/>
                    </a:ext>
                  </a:extLst>
                </a:gridCol>
                <a:gridCol w="1448753">
                  <a:extLst>
                    <a:ext uri="{9D8B030D-6E8A-4147-A177-3AD203B41FA5}">
                      <a16:colId xmlns:a16="http://schemas.microsoft.com/office/drawing/2014/main" val="3985608033"/>
                    </a:ext>
                  </a:extLst>
                </a:gridCol>
                <a:gridCol w="1448753">
                  <a:extLst>
                    <a:ext uri="{9D8B030D-6E8A-4147-A177-3AD203B41FA5}">
                      <a16:colId xmlns:a16="http://schemas.microsoft.com/office/drawing/2014/main" val="523741739"/>
                    </a:ext>
                  </a:extLst>
                </a:gridCol>
                <a:gridCol w="1448753">
                  <a:extLst>
                    <a:ext uri="{9D8B030D-6E8A-4147-A177-3AD203B41FA5}">
                      <a16:colId xmlns:a16="http://schemas.microsoft.com/office/drawing/2014/main" val="2249905589"/>
                    </a:ext>
                  </a:extLst>
                </a:gridCol>
                <a:gridCol w="1448753">
                  <a:extLst>
                    <a:ext uri="{9D8B030D-6E8A-4147-A177-3AD203B41FA5}">
                      <a16:colId xmlns:a16="http://schemas.microsoft.com/office/drawing/2014/main" val="2422530394"/>
                    </a:ext>
                  </a:extLst>
                </a:gridCol>
              </a:tblGrid>
              <a:tr h="432000">
                <a:tc>
                  <a:txBody>
                    <a:bodyPr/>
                    <a:lstStyle/>
                    <a:p>
                      <a:endParaRPr lang="en-US" b="1"/>
                    </a:p>
                  </a:txBody>
                  <a:tcPr/>
                </a:tc>
                <a:tc>
                  <a:txBody>
                    <a:bodyPr/>
                    <a:lstStyle/>
                    <a:p>
                      <a:r>
                        <a:rPr lang="en-US" b="1"/>
                        <a:t>Monday</a:t>
                      </a:r>
                    </a:p>
                  </a:txBody>
                  <a:tcPr/>
                </a:tc>
                <a:tc>
                  <a:txBody>
                    <a:bodyPr/>
                    <a:lstStyle/>
                    <a:p>
                      <a:r>
                        <a:rPr lang="en-US" b="1"/>
                        <a:t>Tuesday</a:t>
                      </a:r>
                    </a:p>
                  </a:txBody>
                  <a:tcPr/>
                </a:tc>
                <a:tc>
                  <a:txBody>
                    <a:bodyPr/>
                    <a:lstStyle/>
                    <a:p>
                      <a:r>
                        <a:rPr lang="en-US" b="1"/>
                        <a:t>Wednesday</a:t>
                      </a:r>
                    </a:p>
                  </a:txBody>
                  <a:tcPr/>
                </a:tc>
                <a:tc>
                  <a:txBody>
                    <a:bodyPr/>
                    <a:lstStyle/>
                    <a:p>
                      <a:r>
                        <a:rPr lang="en-US" b="1"/>
                        <a:t>Thursday</a:t>
                      </a:r>
                    </a:p>
                  </a:txBody>
                  <a:tcPr/>
                </a:tc>
                <a:tc>
                  <a:txBody>
                    <a:bodyPr/>
                    <a:lstStyle/>
                    <a:p>
                      <a:r>
                        <a:rPr lang="en-US" b="1"/>
                        <a:t>Friday</a:t>
                      </a:r>
                    </a:p>
                  </a:txBody>
                  <a:tcPr/>
                </a:tc>
                <a:tc>
                  <a:txBody>
                    <a:bodyPr/>
                    <a:lstStyle/>
                    <a:p>
                      <a:r>
                        <a:rPr lang="en-US" b="1"/>
                        <a:t>Saturday</a:t>
                      </a:r>
                    </a:p>
                  </a:txBody>
                  <a:tcPr/>
                </a:tc>
                <a:tc>
                  <a:txBody>
                    <a:bodyPr/>
                    <a:lstStyle/>
                    <a:p>
                      <a:r>
                        <a:rPr lang="en-US" b="1"/>
                        <a:t>Sunday</a:t>
                      </a:r>
                    </a:p>
                  </a:txBody>
                  <a:tcPr/>
                </a:tc>
                <a:extLst>
                  <a:ext uri="{0D108BD9-81ED-4DB2-BD59-A6C34878D82A}">
                    <a16:rowId xmlns:a16="http://schemas.microsoft.com/office/drawing/2014/main" val="4281545898"/>
                  </a:ext>
                </a:extLst>
              </a:tr>
              <a:tr h="432000">
                <a:tc>
                  <a:txBody>
                    <a:bodyPr/>
                    <a:lstStyle/>
                    <a:p>
                      <a:r>
                        <a:rPr lang="en-US"/>
                        <a:t>9am</a:t>
                      </a:r>
                    </a:p>
                  </a:txBody>
                  <a:tcPr/>
                </a:tc>
                <a:tc>
                  <a:txBody>
                    <a:bodyPr/>
                    <a:lstStyle/>
                    <a:p>
                      <a:r>
                        <a:rPr lang="en-US"/>
                        <a:t>L: POL113</a:t>
                      </a:r>
                    </a:p>
                  </a:txBody>
                  <a:tcPr>
                    <a:solidFill>
                      <a:schemeClr val="bg2">
                        <a:lumMod val="60000"/>
                        <a:lumOff val="40000"/>
                      </a:schemeClr>
                    </a:solidFill>
                  </a:tcPr>
                </a:tc>
                <a:tc>
                  <a:txBody>
                    <a:bodyPr/>
                    <a:lstStyle/>
                    <a:p>
                      <a:endParaRPr lang="en-US"/>
                    </a:p>
                  </a:txBody>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 POL106</a:t>
                      </a:r>
                    </a:p>
                  </a:txBody>
                  <a:tcPr>
                    <a:solidFill>
                      <a:schemeClr val="bg2">
                        <a:lumMod val="60000"/>
                        <a:lumOff val="40000"/>
                      </a:schemeClr>
                    </a:solidFill>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55569649"/>
                  </a:ext>
                </a:extLst>
              </a:tr>
              <a:tr h="432000">
                <a:tc>
                  <a:txBody>
                    <a:bodyPr/>
                    <a:lstStyle/>
                    <a:p>
                      <a:r>
                        <a:rPr lang="en-US"/>
                        <a:t>10am</a:t>
                      </a:r>
                    </a:p>
                  </a:txBody>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578756208"/>
                  </a:ext>
                </a:extLst>
              </a:tr>
              <a:tr h="432000">
                <a:tc>
                  <a:txBody>
                    <a:bodyPr/>
                    <a:lstStyle/>
                    <a:p>
                      <a:r>
                        <a:rPr lang="en-US"/>
                        <a:t>11am</a:t>
                      </a:r>
                    </a:p>
                  </a:txBody>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 POL110</a:t>
                      </a:r>
                    </a:p>
                  </a:txBody>
                  <a:tcPr>
                    <a:solidFill>
                      <a:schemeClr val="bg2">
                        <a:lumMod val="60000"/>
                        <a:lumOff val="4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423601966"/>
                  </a:ext>
                </a:extLst>
              </a:tr>
              <a:tr h="432000">
                <a:tc>
                  <a:txBody>
                    <a:bodyPr/>
                    <a:lstStyle/>
                    <a:p>
                      <a:r>
                        <a:rPr lang="en-US"/>
                        <a:t>12pm</a:t>
                      </a:r>
                    </a:p>
                  </a:txBody>
                  <a:tcPr/>
                </a:tc>
                <a:tc>
                  <a:txBody>
                    <a:bodyPr/>
                    <a:lstStyle/>
                    <a:p>
                      <a:endParaRPr lang="en-US"/>
                    </a:p>
                  </a:txBody>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478648973"/>
                  </a:ext>
                </a:extLst>
              </a:tr>
              <a:tr h="432000">
                <a:tc>
                  <a:txBody>
                    <a:bodyPr/>
                    <a:lstStyle/>
                    <a:p>
                      <a:r>
                        <a:rPr lang="en-US"/>
                        <a:t>1pm</a:t>
                      </a:r>
                    </a:p>
                  </a:txBody>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07577169"/>
                  </a:ext>
                </a:extLst>
              </a:tr>
              <a:tr h="432000">
                <a:tc>
                  <a:txBody>
                    <a:bodyPr/>
                    <a:lstStyle/>
                    <a:p>
                      <a:r>
                        <a:rPr lang="en-US"/>
                        <a:t>2pm</a:t>
                      </a:r>
                    </a:p>
                  </a:txBody>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141780472"/>
                  </a:ext>
                </a:extLst>
              </a:tr>
              <a:tr h="432000">
                <a:tc>
                  <a:txBody>
                    <a:bodyPr/>
                    <a:lstStyle/>
                    <a:p>
                      <a:r>
                        <a:rPr lang="en-US"/>
                        <a:t>3pm</a:t>
                      </a:r>
                    </a:p>
                  </a:txBody>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066406440"/>
                  </a:ext>
                </a:extLst>
              </a:tr>
              <a:tr h="432000">
                <a:tc>
                  <a:txBody>
                    <a:bodyPr/>
                    <a:lstStyle/>
                    <a:p>
                      <a:r>
                        <a:rPr lang="en-US"/>
                        <a:t>4pm</a:t>
                      </a:r>
                    </a:p>
                  </a:txBody>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998407233"/>
                  </a:ext>
                </a:extLst>
              </a:tr>
              <a:tr h="432000">
                <a:tc>
                  <a:txBody>
                    <a:bodyPr/>
                    <a:lstStyle/>
                    <a:p>
                      <a:r>
                        <a:rPr lang="en-US"/>
                        <a:t>5pm</a:t>
                      </a:r>
                    </a:p>
                  </a:txBody>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 POL105</a:t>
                      </a:r>
                    </a:p>
                  </a:txBody>
                  <a:tcPr>
                    <a:solidFill>
                      <a:schemeClr val="bg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551280530"/>
                  </a:ext>
                </a:extLst>
              </a:tr>
              <a:tr h="432000">
                <a:tc>
                  <a:txBody>
                    <a:bodyPr/>
                    <a:lstStyle/>
                    <a:p>
                      <a:r>
                        <a:rPr lang="en-US"/>
                        <a:t>6pm</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049004120"/>
                  </a:ext>
                </a:extLst>
              </a:tr>
            </a:tbl>
          </a:graphicData>
        </a:graphic>
      </p:graphicFrame>
    </p:spTree>
    <p:extLst>
      <p:ext uri="{BB962C8B-B14F-4D97-AF65-F5344CB8AC3E}">
        <p14:creationId xmlns:p14="http://schemas.microsoft.com/office/powerpoint/2010/main" val="1596225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BC703-6287-C2B4-4019-D561CC1BADA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9B32776-3D7C-BC3D-F726-CF4F12E910A8}"/>
              </a:ext>
            </a:extLst>
          </p:cNvPr>
          <p:cNvSpPr>
            <a:spLocks noGrp="1"/>
          </p:cNvSpPr>
          <p:nvPr>
            <p:ph type="body" sz="quarter" idx="11"/>
          </p:nvPr>
        </p:nvSpPr>
        <p:spPr>
          <a:xfrm>
            <a:off x="1336675" y="519113"/>
            <a:ext cx="9367837" cy="877887"/>
          </a:xfrm>
        </p:spPr>
        <p:txBody>
          <a:bodyPr lIns="91440" tIns="45720" rIns="91440" bIns="45720" anchor="t"/>
          <a:lstStyle/>
          <a:p>
            <a:r>
              <a:rPr lang="en-GB">
                <a:latin typeface="Arial"/>
                <a:cs typeface="Arial"/>
              </a:rPr>
              <a:t>What your week looks like</a:t>
            </a:r>
            <a:endParaRPr lang="en-US" b="0">
              <a:latin typeface="Arial"/>
              <a:cs typeface="Arial"/>
            </a:endParaRPr>
          </a:p>
          <a:p>
            <a:endParaRPr lang="en-GB"/>
          </a:p>
        </p:txBody>
      </p:sp>
      <p:sp>
        <p:nvSpPr>
          <p:cNvPr id="6" name="Text Placeholder 3">
            <a:extLst>
              <a:ext uri="{FF2B5EF4-FFF2-40B4-BE49-F238E27FC236}">
                <a16:creationId xmlns:a16="http://schemas.microsoft.com/office/drawing/2014/main" id="{6BE24BFD-6AE8-A5BE-F103-F44A93CF4A22}"/>
              </a:ext>
            </a:extLst>
          </p:cNvPr>
          <p:cNvSpPr txBox="1">
            <a:spLocks/>
          </p:cNvSpPr>
          <p:nvPr/>
        </p:nvSpPr>
        <p:spPr>
          <a:xfrm>
            <a:off x="1077529" y="1097252"/>
            <a:ext cx="10036941" cy="4503476"/>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0"/>
          </a:p>
        </p:txBody>
      </p:sp>
      <p:graphicFrame>
        <p:nvGraphicFramePr>
          <p:cNvPr id="5" name="Table 6">
            <a:extLst>
              <a:ext uri="{FF2B5EF4-FFF2-40B4-BE49-F238E27FC236}">
                <a16:creationId xmlns:a16="http://schemas.microsoft.com/office/drawing/2014/main" id="{A68761E1-7EA8-2379-9F49-76E63EA4F8E4}"/>
              </a:ext>
            </a:extLst>
          </p:cNvPr>
          <p:cNvGraphicFramePr>
            <a:graphicFrameLocks noGrp="1"/>
          </p:cNvGraphicFramePr>
          <p:nvPr>
            <p:extLst>
              <p:ext uri="{D42A27DB-BD31-4B8C-83A1-F6EECF244321}">
                <p14:modId xmlns:p14="http://schemas.microsoft.com/office/powerpoint/2010/main" val="4278818651"/>
              </p:ext>
            </p:extLst>
          </p:nvPr>
        </p:nvGraphicFramePr>
        <p:xfrm>
          <a:off x="285750" y="1177262"/>
          <a:ext cx="11590024" cy="4752000"/>
        </p:xfrm>
        <a:graphic>
          <a:graphicData uri="http://schemas.openxmlformats.org/drawingml/2006/table">
            <a:tbl>
              <a:tblPr firstRow="1" bandRow="1">
                <a:tableStyleId>{5940675A-B579-460E-94D1-54222C63F5DA}</a:tableStyleId>
              </a:tblPr>
              <a:tblGrid>
                <a:gridCol w="1448753">
                  <a:extLst>
                    <a:ext uri="{9D8B030D-6E8A-4147-A177-3AD203B41FA5}">
                      <a16:colId xmlns:a16="http://schemas.microsoft.com/office/drawing/2014/main" val="2540055361"/>
                    </a:ext>
                  </a:extLst>
                </a:gridCol>
                <a:gridCol w="1448753">
                  <a:extLst>
                    <a:ext uri="{9D8B030D-6E8A-4147-A177-3AD203B41FA5}">
                      <a16:colId xmlns:a16="http://schemas.microsoft.com/office/drawing/2014/main" val="2475552069"/>
                    </a:ext>
                  </a:extLst>
                </a:gridCol>
                <a:gridCol w="1448753">
                  <a:extLst>
                    <a:ext uri="{9D8B030D-6E8A-4147-A177-3AD203B41FA5}">
                      <a16:colId xmlns:a16="http://schemas.microsoft.com/office/drawing/2014/main" val="1462026426"/>
                    </a:ext>
                  </a:extLst>
                </a:gridCol>
                <a:gridCol w="1448753">
                  <a:extLst>
                    <a:ext uri="{9D8B030D-6E8A-4147-A177-3AD203B41FA5}">
                      <a16:colId xmlns:a16="http://schemas.microsoft.com/office/drawing/2014/main" val="746647379"/>
                    </a:ext>
                  </a:extLst>
                </a:gridCol>
                <a:gridCol w="1448753">
                  <a:extLst>
                    <a:ext uri="{9D8B030D-6E8A-4147-A177-3AD203B41FA5}">
                      <a16:colId xmlns:a16="http://schemas.microsoft.com/office/drawing/2014/main" val="3985608033"/>
                    </a:ext>
                  </a:extLst>
                </a:gridCol>
                <a:gridCol w="1448753">
                  <a:extLst>
                    <a:ext uri="{9D8B030D-6E8A-4147-A177-3AD203B41FA5}">
                      <a16:colId xmlns:a16="http://schemas.microsoft.com/office/drawing/2014/main" val="523741739"/>
                    </a:ext>
                  </a:extLst>
                </a:gridCol>
                <a:gridCol w="1448753">
                  <a:extLst>
                    <a:ext uri="{9D8B030D-6E8A-4147-A177-3AD203B41FA5}">
                      <a16:colId xmlns:a16="http://schemas.microsoft.com/office/drawing/2014/main" val="2249905589"/>
                    </a:ext>
                  </a:extLst>
                </a:gridCol>
                <a:gridCol w="1448753">
                  <a:extLst>
                    <a:ext uri="{9D8B030D-6E8A-4147-A177-3AD203B41FA5}">
                      <a16:colId xmlns:a16="http://schemas.microsoft.com/office/drawing/2014/main" val="2422530394"/>
                    </a:ext>
                  </a:extLst>
                </a:gridCol>
              </a:tblGrid>
              <a:tr h="432000">
                <a:tc>
                  <a:txBody>
                    <a:bodyPr/>
                    <a:lstStyle/>
                    <a:p>
                      <a:endParaRPr lang="en-US" b="1"/>
                    </a:p>
                  </a:txBody>
                  <a:tcPr/>
                </a:tc>
                <a:tc>
                  <a:txBody>
                    <a:bodyPr/>
                    <a:lstStyle/>
                    <a:p>
                      <a:r>
                        <a:rPr lang="en-US" b="1"/>
                        <a:t>Monday</a:t>
                      </a:r>
                    </a:p>
                  </a:txBody>
                  <a:tcPr/>
                </a:tc>
                <a:tc>
                  <a:txBody>
                    <a:bodyPr/>
                    <a:lstStyle/>
                    <a:p>
                      <a:r>
                        <a:rPr lang="en-US" b="1"/>
                        <a:t>Tuesday</a:t>
                      </a:r>
                    </a:p>
                  </a:txBody>
                  <a:tcPr/>
                </a:tc>
                <a:tc>
                  <a:txBody>
                    <a:bodyPr/>
                    <a:lstStyle/>
                    <a:p>
                      <a:r>
                        <a:rPr lang="en-US" b="1"/>
                        <a:t>Wednesday</a:t>
                      </a:r>
                    </a:p>
                  </a:txBody>
                  <a:tcPr/>
                </a:tc>
                <a:tc>
                  <a:txBody>
                    <a:bodyPr/>
                    <a:lstStyle/>
                    <a:p>
                      <a:r>
                        <a:rPr lang="en-US" b="1"/>
                        <a:t>Thursday</a:t>
                      </a:r>
                    </a:p>
                  </a:txBody>
                  <a:tcPr/>
                </a:tc>
                <a:tc>
                  <a:txBody>
                    <a:bodyPr/>
                    <a:lstStyle/>
                    <a:p>
                      <a:r>
                        <a:rPr lang="en-US" b="1"/>
                        <a:t>Friday</a:t>
                      </a:r>
                    </a:p>
                  </a:txBody>
                  <a:tcPr/>
                </a:tc>
                <a:tc>
                  <a:txBody>
                    <a:bodyPr/>
                    <a:lstStyle/>
                    <a:p>
                      <a:r>
                        <a:rPr lang="en-US" b="1"/>
                        <a:t>Saturday</a:t>
                      </a:r>
                    </a:p>
                  </a:txBody>
                  <a:tcPr/>
                </a:tc>
                <a:tc>
                  <a:txBody>
                    <a:bodyPr/>
                    <a:lstStyle/>
                    <a:p>
                      <a:r>
                        <a:rPr lang="en-US" b="1"/>
                        <a:t>Sunday</a:t>
                      </a:r>
                    </a:p>
                  </a:txBody>
                  <a:tcPr/>
                </a:tc>
                <a:extLst>
                  <a:ext uri="{0D108BD9-81ED-4DB2-BD59-A6C34878D82A}">
                    <a16:rowId xmlns:a16="http://schemas.microsoft.com/office/drawing/2014/main" val="4281545898"/>
                  </a:ext>
                </a:extLst>
              </a:tr>
              <a:tr h="432000">
                <a:tc>
                  <a:txBody>
                    <a:bodyPr/>
                    <a:lstStyle/>
                    <a:p>
                      <a:r>
                        <a:rPr lang="en-US"/>
                        <a:t>9am</a:t>
                      </a:r>
                    </a:p>
                  </a:txBody>
                  <a:tcPr/>
                </a:tc>
                <a:tc>
                  <a:txBody>
                    <a:bodyPr/>
                    <a:lstStyle/>
                    <a:p>
                      <a:r>
                        <a:rPr lang="en-US"/>
                        <a:t>L: POL113</a:t>
                      </a:r>
                    </a:p>
                  </a:txBody>
                  <a:tcPr>
                    <a:solidFill>
                      <a:schemeClr val="bg2">
                        <a:lumMod val="60000"/>
                        <a:lumOff val="40000"/>
                      </a:schemeClr>
                    </a:solid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 POL106</a:t>
                      </a:r>
                    </a:p>
                  </a:txBody>
                  <a:tcPr>
                    <a:solidFill>
                      <a:schemeClr val="bg2">
                        <a:lumMod val="60000"/>
                        <a:lumOff val="40000"/>
                      </a:schemeClr>
                    </a:solidFill>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55569649"/>
                  </a:ext>
                </a:extLst>
              </a:tr>
              <a:tr h="432000">
                <a:tc>
                  <a:txBody>
                    <a:bodyPr/>
                    <a:lstStyle/>
                    <a:p>
                      <a:r>
                        <a:rPr lang="en-US"/>
                        <a:t>10am</a:t>
                      </a:r>
                    </a:p>
                  </a:txBody>
                  <a:tcPr/>
                </a:tc>
                <a:tc>
                  <a:txBody>
                    <a:bodyPr/>
                    <a:lstStyle/>
                    <a:p>
                      <a:r>
                        <a:rPr lang="en-US"/>
                        <a:t>S: POL113</a:t>
                      </a:r>
                    </a:p>
                  </a:txBody>
                  <a:tcPr>
                    <a:solidFill>
                      <a:schemeClr val="tx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578756208"/>
                  </a:ext>
                </a:extLst>
              </a:tr>
              <a:tr h="432000">
                <a:tc>
                  <a:txBody>
                    <a:bodyPr/>
                    <a:lstStyle/>
                    <a:p>
                      <a:r>
                        <a:rPr lang="en-US"/>
                        <a:t>11am</a:t>
                      </a:r>
                    </a:p>
                  </a:txBody>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 POL110</a:t>
                      </a:r>
                    </a:p>
                  </a:txBody>
                  <a:tcPr>
                    <a:solidFill>
                      <a:schemeClr val="bg2">
                        <a:lumMod val="60000"/>
                        <a:lumOff val="4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423601966"/>
                  </a:ext>
                </a:extLst>
              </a:tr>
              <a:tr h="432000">
                <a:tc>
                  <a:txBody>
                    <a:bodyPr/>
                    <a:lstStyle/>
                    <a:p>
                      <a:r>
                        <a:rPr lang="en-US"/>
                        <a:t>12pm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478648973"/>
                  </a:ext>
                </a:extLst>
              </a:tr>
              <a:tr h="432000">
                <a:tc>
                  <a:txBody>
                    <a:bodyPr/>
                    <a:lstStyle/>
                    <a:p>
                      <a:r>
                        <a:rPr lang="en-US"/>
                        <a:t>1pm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 POL110</a:t>
                      </a:r>
                    </a:p>
                  </a:txBody>
                  <a:tcPr>
                    <a:solidFill>
                      <a:schemeClr val="tx1">
                        <a:lumMod val="40000"/>
                        <a:lumOff val="6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07577169"/>
                  </a:ext>
                </a:extLst>
              </a:tr>
              <a:tr h="432000">
                <a:tc>
                  <a:txBody>
                    <a:bodyPr/>
                    <a:lstStyle/>
                    <a:p>
                      <a:r>
                        <a:rPr lang="en-US"/>
                        <a:t>2pm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141780472"/>
                  </a:ext>
                </a:extLst>
              </a:tr>
              <a:tr h="432000">
                <a:tc>
                  <a:txBody>
                    <a:bodyPr/>
                    <a:lstStyle/>
                    <a:p>
                      <a:r>
                        <a:rPr lang="en-US"/>
                        <a:t>3pm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r>
                        <a:rPr lang="en-US"/>
                        <a:t>S: POL106</a:t>
                      </a:r>
                    </a:p>
                  </a:txBody>
                  <a:tcPr>
                    <a:solidFill>
                      <a:schemeClr val="tx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066406440"/>
                  </a:ext>
                </a:extLst>
              </a:tr>
              <a:tr h="432000">
                <a:tc>
                  <a:txBody>
                    <a:bodyPr/>
                    <a:lstStyle/>
                    <a:p>
                      <a:r>
                        <a:rPr lang="en-US"/>
                        <a:t>4pm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 POL105</a:t>
                      </a:r>
                    </a:p>
                  </a:txBody>
                  <a:tcPr>
                    <a:solidFill>
                      <a:schemeClr val="tx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998407233"/>
                  </a:ext>
                </a:extLst>
              </a:tr>
              <a:tr h="432000">
                <a:tc>
                  <a:txBody>
                    <a:bodyPr/>
                    <a:lstStyle/>
                    <a:p>
                      <a:r>
                        <a:rPr lang="en-US"/>
                        <a:t>5pm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 POL105</a:t>
                      </a:r>
                    </a:p>
                  </a:txBody>
                  <a:tcPr>
                    <a:solidFill>
                      <a:schemeClr val="bg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551280530"/>
                  </a:ext>
                </a:extLst>
              </a:tr>
              <a:tr h="432000">
                <a:tc>
                  <a:txBody>
                    <a:bodyPr/>
                    <a:lstStyle/>
                    <a:p>
                      <a:r>
                        <a:rPr lang="en-US"/>
                        <a:t>6pm</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049004120"/>
                  </a:ext>
                </a:extLst>
              </a:tr>
            </a:tbl>
          </a:graphicData>
        </a:graphic>
      </p:graphicFrame>
    </p:spTree>
    <p:extLst>
      <p:ext uri="{BB962C8B-B14F-4D97-AF65-F5344CB8AC3E}">
        <p14:creationId xmlns:p14="http://schemas.microsoft.com/office/powerpoint/2010/main" val="335187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19FFB3-9E27-0FA2-DFF3-B682201C4B31}"/>
              </a:ext>
            </a:extLst>
          </p:cNvPr>
          <p:cNvSpPr>
            <a:spLocks noGrp="1"/>
          </p:cNvSpPr>
          <p:nvPr>
            <p:ph type="body" sz="quarter" idx="11"/>
          </p:nvPr>
        </p:nvSpPr>
        <p:spPr/>
        <p:txBody>
          <a:bodyPr/>
          <a:lstStyle/>
          <a:p>
            <a:r>
              <a:rPr lang="en-US"/>
              <a:t>Welcome to SPIR!</a:t>
            </a:r>
          </a:p>
        </p:txBody>
      </p:sp>
      <p:sp>
        <p:nvSpPr>
          <p:cNvPr id="12" name="TextBox 11">
            <a:extLst>
              <a:ext uri="{FF2B5EF4-FFF2-40B4-BE49-F238E27FC236}">
                <a16:creationId xmlns:a16="http://schemas.microsoft.com/office/drawing/2014/main" id="{C5C4D04B-3801-8925-0AE1-ADA79751FC06}"/>
              </a:ext>
            </a:extLst>
          </p:cNvPr>
          <p:cNvSpPr txBox="1"/>
          <p:nvPr/>
        </p:nvSpPr>
        <p:spPr>
          <a:xfrm>
            <a:off x="1411606" y="1397000"/>
            <a:ext cx="9670415" cy="4524315"/>
          </a:xfrm>
          <a:prstGeom prst="rect">
            <a:avLst/>
          </a:prstGeom>
          <a:noFill/>
        </p:spPr>
        <p:txBody>
          <a:bodyPr wrap="square" rtlCol="0">
            <a:spAutoFit/>
          </a:bodyPr>
          <a:lstStyle/>
          <a:p>
            <a:r>
              <a:rPr lang="en-US">
                <a:solidFill>
                  <a:srgbClr val="000000"/>
                </a:solidFill>
                <a:latin typeface="Arial" panose="020B0604020202020204" pitchFamily="34" charset="0"/>
                <a:cs typeface="Arial" panose="020B0604020202020204" pitchFamily="34" charset="0"/>
              </a:rPr>
              <a:t>Professor Martin Coward</a:t>
            </a:r>
          </a:p>
          <a:p>
            <a:r>
              <a:rPr lang="en-US" b="0">
                <a:solidFill>
                  <a:srgbClr val="000000"/>
                </a:solidFill>
                <a:latin typeface="Arial" panose="020B0604020202020204" pitchFamily="34" charset="0"/>
                <a:cs typeface="Arial" panose="020B0604020202020204" pitchFamily="34" charset="0"/>
              </a:rPr>
              <a:t>Head of the School of Politics and International Relations</a:t>
            </a:r>
          </a:p>
          <a:p>
            <a:r>
              <a:rPr lang="en-US" b="0">
                <a:solidFill>
                  <a:srgbClr val="000000"/>
                </a:solidFill>
                <a:latin typeface="Arial" panose="020B0604020202020204" pitchFamily="34" charset="0"/>
                <a:cs typeface="Arial" panose="020B0604020202020204" pitchFamily="34" charset="0"/>
              </a:rPr>
              <a:t>Staff Profile: </a:t>
            </a:r>
            <a:r>
              <a:rPr lang="en-US" b="0">
                <a:solidFill>
                  <a:schemeClr val="accent6"/>
                </a:solidFill>
                <a:latin typeface="Arial" panose="020B0604020202020204" pitchFamily="34" charset="0"/>
                <a:cs typeface="Arial" panose="020B0604020202020204" pitchFamily="34" charset="0"/>
                <a:hlinkClick r:id="rId2"/>
              </a:rPr>
              <a:t>https://www.qmul.ac.uk/politics/staff/profiles/cowardmartin.html</a:t>
            </a:r>
            <a:r>
              <a:rPr lang="en-US" b="0">
                <a:solidFill>
                  <a:schemeClr val="accent6"/>
                </a:solidFill>
                <a:latin typeface="Arial" panose="020B0604020202020204" pitchFamily="34" charset="0"/>
                <a:cs typeface="Arial" panose="020B0604020202020204" pitchFamily="34" charset="0"/>
              </a:rPr>
              <a:t>  </a:t>
            </a:r>
          </a:p>
          <a:p>
            <a:endParaRPr lang="en-US" b="0">
              <a:solidFill>
                <a:schemeClr val="accent6"/>
              </a:solidFill>
              <a:latin typeface="Arial" panose="020B0604020202020204" pitchFamily="34" charset="0"/>
              <a:cs typeface="Arial" panose="020B0604020202020204" pitchFamily="34" charset="0"/>
            </a:endParaRPr>
          </a:p>
          <a:p>
            <a:r>
              <a:rPr lang="en-US">
                <a:solidFill>
                  <a:srgbClr val="000000"/>
                </a:solidFill>
                <a:latin typeface="Arial" panose="020B0604020202020204" pitchFamily="34" charset="0"/>
                <a:cs typeface="Arial" panose="020B0604020202020204" pitchFamily="34" charset="0"/>
              </a:rPr>
              <a:t>Dr Shreyaa Bhatt</a:t>
            </a:r>
          </a:p>
          <a:p>
            <a:r>
              <a:rPr lang="en-US" b="0">
                <a:solidFill>
                  <a:srgbClr val="000000"/>
                </a:solidFill>
                <a:latin typeface="Arial" panose="020B0604020202020204" pitchFamily="34" charset="0"/>
                <a:cs typeface="Arial" panose="020B0604020202020204" pitchFamily="34" charset="0"/>
              </a:rPr>
              <a:t>Student Experience Lead</a:t>
            </a:r>
          </a:p>
          <a:p>
            <a:r>
              <a:rPr lang="en-US" b="0">
                <a:solidFill>
                  <a:srgbClr val="000000"/>
                </a:solidFill>
                <a:latin typeface="Arial" panose="020B0604020202020204" pitchFamily="34" charset="0"/>
                <a:cs typeface="Arial" panose="020B0604020202020204" pitchFamily="34" charset="0"/>
              </a:rPr>
              <a:t>Staff Profile: </a:t>
            </a:r>
            <a:r>
              <a:rPr lang="en-US" b="0">
                <a:solidFill>
                  <a:schemeClr val="accent6"/>
                </a:solidFill>
                <a:latin typeface="Arial" panose="020B0604020202020204" pitchFamily="34" charset="0"/>
                <a:cs typeface="Arial" panose="020B0604020202020204" pitchFamily="34" charset="0"/>
                <a:hlinkClick r:id="rId3"/>
              </a:rPr>
              <a:t>https://www.qmul.ac.uk/politics/staff/profiles/bhattshreyaa.html</a:t>
            </a:r>
            <a:endParaRPr lang="en-US" b="0">
              <a:solidFill>
                <a:schemeClr val="accent6"/>
              </a:solidFill>
              <a:latin typeface="Arial" panose="020B0604020202020204" pitchFamily="34" charset="0"/>
              <a:cs typeface="Arial" panose="020B0604020202020204" pitchFamily="34" charset="0"/>
            </a:endParaRPr>
          </a:p>
          <a:p>
            <a:endParaRPr lang="en-US">
              <a:solidFill>
                <a:schemeClr val="accent6"/>
              </a:solidFill>
              <a:latin typeface="Arial" panose="020B0604020202020204" pitchFamily="34" charset="0"/>
              <a:cs typeface="Arial" panose="020B0604020202020204" pitchFamily="34" charset="0"/>
            </a:endParaRPr>
          </a:p>
          <a:p>
            <a:r>
              <a:rPr lang="en-US">
                <a:solidFill>
                  <a:srgbClr val="000000"/>
                </a:solidFill>
                <a:latin typeface="Arial" panose="020B0604020202020204" pitchFamily="34" charset="0"/>
                <a:cs typeface="Arial" panose="020B0604020202020204" pitchFamily="34" charset="0"/>
              </a:rPr>
              <a:t>Professor David Williams</a:t>
            </a:r>
          </a:p>
          <a:p>
            <a:r>
              <a:rPr lang="en-US" b="0">
                <a:solidFill>
                  <a:srgbClr val="000000"/>
                </a:solidFill>
                <a:latin typeface="Arial" panose="020B0604020202020204" pitchFamily="34" charset="0"/>
                <a:cs typeface="Arial" panose="020B0604020202020204" pitchFamily="34" charset="0"/>
              </a:rPr>
              <a:t>Senior Tutor (Undergraduate)</a:t>
            </a:r>
          </a:p>
          <a:p>
            <a:r>
              <a:rPr lang="en-US" b="0">
                <a:solidFill>
                  <a:srgbClr val="000000"/>
                </a:solidFill>
                <a:latin typeface="Arial" panose="020B0604020202020204" pitchFamily="34" charset="0"/>
                <a:cs typeface="Arial" panose="020B0604020202020204" pitchFamily="34" charset="0"/>
              </a:rPr>
              <a:t>Staff Profile: </a:t>
            </a:r>
            <a:r>
              <a:rPr lang="en-US" b="0">
                <a:solidFill>
                  <a:schemeClr val="accent6"/>
                </a:solidFill>
                <a:latin typeface="Arial" panose="020B0604020202020204" pitchFamily="34" charset="0"/>
                <a:cs typeface="Arial" panose="020B0604020202020204" pitchFamily="34" charset="0"/>
                <a:hlinkClick r:id="rId4"/>
              </a:rPr>
              <a:t>https://www.qmul.ac.uk/politics/staff/profiles/williamsdavid.html</a:t>
            </a:r>
            <a:r>
              <a:rPr lang="en-US" b="0">
                <a:solidFill>
                  <a:schemeClr val="accent6"/>
                </a:solidFill>
                <a:latin typeface="Arial" panose="020B0604020202020204" pitchFamily="34" charset="0"/>
                <a:cs typeface="Arial" panose="020B0604020202020204" pitchFamily="34" charset="0"/>
              </a:rPr>
              <a:t> </a:t>
            </a:r>
          </a:p>
          <a:p>
            <a:endParaRPr lang="en-US" b="0">
              <a:solidFill>
                <a:srgbClr val="000000"/>
              </a:solidFill>
              <a:latin typeface="Arial" panose="020B0604020202020204" pitchFamily="34" charset="0"/>
              <a:cs typeface="Arial" panose="020B0604020202020204" pitchFamily="34" charset="0"/>
            </a:endParaRPr>
          </a:p>
          <a:p>
            <a:r>
              <a:rPr lang="en-US">
                <a:solidFill>
                  <a:srgbClr val="000000"/>
                </a:solidFill>
                <a:latin typeface="Arial" panose="020B0604020202020204" pitchFamily="34" charset="0"/>
                <a:cs typeface="Arial" panose="020B0604020202020204" pitchFamily="34" charset="0"/>
              </a:rPr>
              <a:t>Dr James Strong</a:t>
            </a:r>
          </a:p>
          <a:p>
            <a:r>
              <a:rPr lang="en-US" b="0">
                <a:solidFill>
                  <a:srgbClr val="000000"/>
                </a:solidFill>
                <a:latin typeface="Arial" panose="020B0604020202020204" pitchFamily="34" charset="0"/>
                <a:cs typeface="Arial" panose="020B0604020202020204" pitchFamily="34" charset="0"/>
              </a:rPr>
              <a:t>Deputy Head of School (Education)</a:t>
            </a:r>
          </a:p>
          <a:p>
            <a:r>
              <a:rPr lang="en-US" b="0">
                <a:solidFill>
                  <a:srgbClr val="000000"/>
                </a:solidFill>
                <a:latin typeface="Arial" panose="020B0604020202020204" pitchFamily="34" charset="0"/>
                <a:cs typeface="Arial" panose="020B0604020202020204" pitchFamily="34" charset="0"/>
              </a:rPr>
              <a:t>Staff Profile: </a:t>
            </a:r>
            <a:r>
              <a:rPr lang="en-US" b="0">
                <a:solidFill>
                  <a:schemeClr val="accent6"/>
                </a:solidFill>
                <a:latin typeface="Arial" panose="020B0604020202020204" pitchFamily="34" charset="0"/>
                <a:cs typeface="Arial" panose="020B0604020202020204" pitchFamily="34" charset="0"/>
                <a:hlinkClick r:id="rId5"/>
              </a:rPr>
              <a:t>https://www.qmul.ac.uk/politics/staff/profiles/strongjames.html</a:t>
            </a:r>
            <a:r>
              <a:rPr lang="en-US" b="0">
                <a:solidFill>
                  <a:schemeClr val="accent6"/>
                </a:solidFill>
                <a:latin typeface="Arial" panose="020B0604020202020204" pitchFamily="34" charset="0"/>
                <a:cs typeface="Arial" panose="020B0604020202020204" pitchFamily="34" charset="0"/>
              </a:rPr>
              <a:t>  </a:t>
            </a:r>
          </a:p>
          <a:p>
            <a:endParaRPr lang="en-US" b="0">
              <a:solidFill>
                <a:srgbClr val="000000"/>
              </a:solidFill>
              <a:latin typeface="Arial" panose="020B0604020202020204" pitchFamily="34" charset="0"/>
              <a:cs typeface="Arial" panose="020B0604020202020204" pitchFamily="34" charset="0"/>
            </a:endParaRPr>
          </a:p>
          <a:p>
            <a:endParaRPr lang="en-US" b="0">
              <a:solidFill>
                <a:schemeClr val="accent6"/>
              </a:solidFill>
              <a:latin typeface="Arial" panose="020B0604020202020204" pitchFamily="34" charset="0"/>
              <a:cs typeface="Arial" panose="020B0604020202020204" pitchFamily="34" charset="0"/>
            </a:endParaRPr>
          </a:p>
          <a:p>
            <a:endParaRPr lang="en-US" b="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1012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28BD-8FD3-C666-4B5E-5CEE8136DB0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B9762F-F7D1-D436-25A6-7F5E3545C083}"/>
              </a:ext>
            </a:extLst>
          </p:cNvPr>
          <p:cNvSpPr>
            <a:spLocks noGrp="1"/>
          </p:cNvSpPr>
          <p:nvPr>
            <p:ph type="body" sz="quarter" idx="11"/>
          </p:nvPr>
        </p:nvSpPr>
        <p:spPr>
          <a:xfrm>
            <a:off x="1336675" y="519113"/>
            <a:ext cx="9367837" cy="877887"/>
          </a:xfrm>
        </p:spPr>
        <p:txBody>
          <a:bodyPr lIns="91440" tIns="45720" rIns="91440" bIns="45720" anchor="t"/>
          <a:lstStyle/>
          <a:p>
            <a:r>
              <a:rPr lang="en-GB">
                <a:latin typeface="Arial"/>
                <a:cs typeface="Arial"/>
              </a:rPr>
              <a:t>What your week looks like</a:t>
            </a:r>
            <a:endParaRPr lang="en-US" b="0">
              <a:latin typeface="Arial"/>
              <a:cs typeface="Arial"/>
            </a:endParaRPr>
          </a:p>
          <a:p>
            <a:endParaRPr lang="en-GB"/>
          </a:p>
        </p:txBody>
      </p:sp>
      <p:sp>
        <p:nvSpPr>
          <p:cNvPr id="6" name="Text Placeholder 3">
            <a:extLst>
              <a:ext uri="{FF2B5EF4-FFF2-40B4-BE49-F238E27FC236}">
                <a16:creationId xmlns:a16="http://schemas.microsoft.com/office/drawing/2014/main" id="{1E6155F0-EB27-72B1-DE77-AE8A7841512B}"/>
              </a:ext>
            </a:extLst>
          </p:cNvPr>
          <p:cNvSpPr txBox="1">
            <a:spLocks/>
          </p:cNvSpPr>
          <p:nvPr/>
        </p:nvSpPr>
        <p:spPr>
          <a:xfrm>
            <a:off x="1077529" y="1097252"/>
            <a:ext cx="10036941" cy="4503476"/>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0"/>
          </a:p>
        </p:txBody>
      </p:sp>
      <p:graphicFrame>
        <p:nvGraphicFramePr>
          <p:cNvPr id="5" name="Table 6">
            <a:extLst>
              <a:ext uri="{FF2B5EF4-FFF2-40B4-BE49-F238E27FC236}">
                <a16:creationId xmlns:a16="http://schemas.microsoft.com/office/drawing/2014/main" id="{A570FDC1-1250-391A-C724-7773C9EFD0EA}"/>
              </a:ext>
            </a:extLst>
          </p:cNvPr>
          <p:cNvGraphicFramePr>
            <a:graphicFrameLocks noGrp="1"/>
          </p:cNvGraphicFramePr>
          <p:nvPr>
            <p:extLst>
              <p:ext uri="{D42A27DB-BD31-4B8C-83A1-F6EECF244321}">
                <p14:modId xmlns:p14="http://schemas.microsoft.com/office/powerpoint/2010/main" val="4041874979"/>
              </p:ext>
            </p:extLst>
          </p:nvPr>
        </p:nvGraphicFramePr>
        <p:xfrm>
          <a:off x="285750" y="1177262"/>
          <a:ext cx="11590024" cy="4752000"/>
        </p:xfrm>
        <a:graphic>
          <a:graphicData uri="http://schemas.openxmlformats.org/drawingml/2006/table">
            <a:tbl>
              <a:tblPr firstRow="1" bandRow="1">
                <a:tableStyleId>{5940675A-B579-460E-94D1-54222C63F5DA}</a:tableStyleId>
              </a:tblPr>
              <a:tblGrid>
                <a:gridCol w="1448753">
                  <a:extLst>
                    <a:ext uri="{9D8B030D-6E8A-4147-A177-3AD203B41FA5}">
                      <a16:colId xmlns:a16="http://schemas.microsoft.com/office/drawing/2014/main" val="2540055361"/>
                    </a:ext>
                  </a:extLst>
                </a:gridCol>
                <a:gridCol w="1448753">
                  <a:extLst>
                    <a:ext uri="{9D8B030D-6E8A-4147-A177-3AD203B41FA5}">
                      <a16:colId xmlns:a16="http://schemas.microsoft.com/office/drawing/2014/main" val="2475552069"/>
                    </a:ext>
                  </a:extLst>
                </a:gridCol>
                <a:gridCol w="1448753">
                  <a:extLst>
                    <a:ext uri="{9D8B030D-6E8A-4147-A177-3AD203B41FA5}">
                      <a16:colId xmlns:a16="http://schemas.microsoft.com/office/drawing/2014/main" val="1462026426"/>
                    </a:ext>
                  </a:extLst>
                </a:gridCol>
                <a:gridCol w="1448753">
                  <a:extLst>
                    <a:ext uri="{9D8B030D-6E8A-4147-A177-3AD203B41FA5}">
                      <a16:colId xmlns:a16="http://schemas.microsoft.com/office/drawing/2014/main" val="746647379"/>
                    </a:ext>
                  </a:extLst>
                </a:gridCol>
                <a:gridCol w="1448753">
                  <a:extLst>
                    <a:ext uri="{9D8B030D-6E8A-4147-A177-3AD203B41FA5}">
                      <a16:colId xmlns:a16="http://schemas.microsoft.com/office/drawing/2014/main" val="3985608033"/>
                    </a:ext>
                  </a:extLst>
                </a:gridCol>
                <a:gridCol w="1448753">
                  <a:extLst>
                    <a:ext uri="{9D8B030D-6E8A-4147-A177-3AD203B41FA5}">
                      <a16:colId xmlns:a16="http://schemas.microsoft.com/office/drawing/2014/main" val="523741739"/>
                    </a:ext>
                  </a:extLst>
                </a:gridCol>
                <a:gridCol w="1448753">
                  <a:extLst>
                    <a:ext uri="{9D8B030D-6E8A-4147-A177-3AD203B41FA5}">
                      <a16:colId xmlns:a16="http://schemas.microsoft.com/office/drawing/2014/main" val="2249905589"/>
                    </a:ext>
                  </a:extLst>
                </a:gridCol>
                <a:gridCol w="1448753">
                  <a:extLst>
                    <a:ext uri="{9D8B030D-6E8A-4147-A177-3AD203B41FA5}">
                      <a16:colId xmlns:a16="http://schemas.microsoft.com/office/drawing/2014/main" val="2422530394"/>
                    </a:ext>
                  </a:extLst>
                </a:gridCol>
              </a:tblGrid>
              <a:tr h="432000">
                <a:tc>
                  <a:txBody>
                    <a:bodyPr/>
                    <a:lstStyle/>
                    <a:p>
                      <a:endParaRPr lang="en-US" b="1"/>
                    </a:p>
                  </a:txBody>
                  <a:tcPr/>
                </a:tc>
                <a:tc>
                  <a:txBody>
                    <a:bodyPr/>
                    <a:lstStyle/>
                    <a:p>
                      <a:r>
                        <a:rPr lang="en-US" b="1"/>
                        <a:t>Monday</a:t>
                      </a:r>
                    </a:p>
                  </a:txBody>
                  <a:tcPr/>
                </a:tc>
                <a:tc>
                  <a:txBody>
                    <a:bodyPr/>
                    <a:lstStyle/>
                    <a:p>
                      <a:r>
                        <a:rPr lang="en-US" b="1"/>
                        <a:t>Tuesday</a:t>
                      </a:r>
                    </a:p>
                  </a:txBody>
                  <a:tcPr/>
                </a:tc>
                <a:tc>
                  <a:txBody>
                    <a:bodyPr/>
                    <a:lstStyle/>
                    <a:p>
                      <a:r>
                        <a:rPr lang="en-US" b="1"/>
                        <a:t>Wednesday</a:t>
                      </a:r>
                    </a:p>
                  </a:txBody>
                  <a:tcPr/>
                </a:tc>
                <a:tc>
                  <a:txBody>
                    <a:bodyPr/>
                    <a:lstStyle/>
                    <a:p>
                      <a:r>
                        <a:rPr lang="en-US" b="1"/>
                        <a:t>Thursday</a:t>
                      </a:r>
                    </a:p>
                  </a:txBody>
                  <a:tcPr/>
                </a:tc>
                <a:tc>
                  <a:txBody>
                    <a:bodyPr/>
                    <a:lstStyle/>
                    <a:p>
                      <a:r>
                        <a:rPr lang="en-US" b="1"/>
                        <a:t>Friday</a:t>
                      </a:r>
                    </a:p>
                  </a:txBody>
                  <a:tcPr/>
                </a:tc>
                <a:tc>
                  <a:txBody>
                    <a:bodyPr/>
                    <a:lstStyle/>
                    <a:p>
                      <a:r>
                        <a:rPr lang="en-US" b="1"/>
                        <a:t>Saturday</a:t>
                      </a:r>
                    </a:p>
                  </a:txBody>
                  <a:tcPr/>
                </a:tc>
                <a:tc>
                  <a:txBody>
                    <a:bodyPr/>
                    <a:lstStyle/>
                    <a:p>
                      <a:r>
                        <a:rPr lang="en-US" b="1"/>
                        <a:t>Sunday</a:t>
                      </a:r>
                    </a:p>
                  </a:txBody>
                  <a:tcPr/>
                </a:tc>
                <a:extLst>
                  <a:ext uri="{0D108BD9-81ED-4DB2-BD59-A6C34878D82A}">
                    <a16:rowId xmlns:a16="http://schemas.microsoft.com/office/drawing/2014/main" val="4281545898"/>
                  </a:ext>
                </a:extLst>
              </a:tr>
              <a:tr h="432000">
                <a:tc>
                  <a:txBody>
                    <a:bodyPr/>
                    <a:lstStyle/>
                    <a:p>
                      <a:r>
                        <a:rPr lang="en-US"/>
                        <a:t>9am</a:t>
                      </a:r>
                    </a:p>
                  </a:txBody>
                  <a:tcPr/>
                </a:tc>
                <a:tc>
                  <a:txBody>
                    <a:bodyPr/>
                    <a:lstStyle/>
                    <a:p>
                      <a:r>
                        <a:rPr lang="en-US"/>
                        <a:t>L: POL113</a:t>
                      </a:r>
                    </a:p>
                  </a:txBody>
                  <a:tcPr>
                    <a:solidFill>
                      <a:schemeClr val="bg2">
                        <a:lumMod val="60000"/>
                        <a:lumOff val="40000"/>
                      </a:schemeClr>
                    </a:solidFill>
                  </a:tcPr>
                </a:tc>
                <a:tc>
                  <a:txBody>
                    <a:bodyPr/>
                    <a:lstStyle/>
                    <a:p>
                      <a:r>
                        <a:rPr lang="en-US"/>
                        <a:t>WORK</a:t>
                      </a:r>
                    </a:p>
                  </a:txBody>
                  <a:tcPr>
                    <a:solidFill>
                      <a:schemeClr val="accent2">
                        <a:lumMod val="20000"/>
                        <a:lumOff val="80000"/>
                      </a:schemeClr>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 POL106</a:t>
                      </a:r>
                    </a:p>
                  </a:txBody>
                  <a:tcPr>
                    <a:solidFill>
                      <a:schemeClr val="bg2">
                        <a:lumMod val="60000"/>
                        <a:lumOff val="40000"/>
                      </a:schemeClr>
                    </a:solidFill>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55569649"/>
                  </a:ext>
                </a:extLst>
              </a:tr>
              <a:tr h="432000">
                <a:tc>
                  <a:txBody>
                    <a:bodyPr/>
                    <a:lstStyle/>
                    <a:p>
                      <a:r>
                        <a:rPr lang="en-US"/>
                        <a:t>10am</a:t>
                      </a:r>
                    </a:p>
                  </a:txBody>
                  <a:tcPr/>
                </a:tc>
                <a:tc>
                  <a:txBody>
                    <a:bodyPr/>
                    <a:lstStyle/>
                    <a:p>
                      <a:r>
                        <a:rPr lang="en-US"/>
                        <a:t>S: POL113</a:t>
                      </a:r>
                    </a:p>
                  </a:txBody>
                  <a:tcPr>
                    <a:solidFill>
                      <a:schemeClr val="tx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578756208"/>
                  </a:ext>
                </a:extLst>
              </a:tr>
              <a:tr h="432000">
                <a:tc>
                  <a:txBody>
                    <a:bodyPr/>
                    <a:lstStyle/>
                    <a:p>
                      <a:r>
                        <a:rPr lang="en-US"/>
                        <a:t>11am</a:t>
                      </a:r>
                    </a:p>
                  </a:txBody>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 POL110</a:t>
                      </a:r>
                    </a:p>
                  </a:txBody>
                  <a:tcPr>
                    <a:solidFill>
                      <a:schemeClr val="bg2">
                        <a:lumMod val="60000"/>
                        <a:lumOff val="4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423601966"/>
                  </a:ext>
                </a:extLst>
              </a:tr>
              <a:tr h="432000">
                <a:tc>
                  <a:txBody>
                    <a:bodyPr/>
                    <a:lstStyle/>
                    <a:p>
                      <a:r>
                        <a:rPr lang="en-US"/>
                        <a:t>12pm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478648973"/>
                  </a:ext>
                </a:extLst>
              </a:tr>
              <a:tr h="432000">
                <a:tc>
                  <a:txBody>
                    <a:bodyPr/>
                    <a:lstStyle/>
                    <a:p>
                      <a:r>
                        <a:rPr lang="en-US"/>
                        <a:t>1pm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endParaRPr lang="en-US"/>
                    </a:p>
                  </a:txBody>
                  <a:tcPr>
                    <a:no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 POL110</a:t>
                      </a:r>
                    </a:p>
                  </a:txBody>
                  <a:tcPr>
                    <a:solidFill>
                      <a:schemeClr val="tx1">
                        <a:lumMod val="40000"/>
                        <a:lumOff val="6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07577169"/>
                  </a:ext>
                </a:extLst>
              </a:tr>
              <a:tr h="432000">
                <a:tc>
                  <a:txBody>
                    <a:bodyPr/>
                    <a:lstStyle/>
                    <a:p>
                      <a:r>
                        <a:rPr lang="en-US"/>
                        <a:t>2pm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r>
                        <a:rPr lang="en-US"/>
                        <a:t>SPORT</a:t>
                      </a:r>
                    </a:p>
                  </a:txBody>
                  <a:tcPr>
                    <a:solidFill>
                      <a:schemeClr val="accent2">
                        <a:lumMod val="20000"/>
                        <a:lumOff val="80000"/>
                      </a:schemeClr>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141780472"/>
                  </a:ext>
                </a:extLst>
              </a:tr>
              <a:tr h="432000">
                <a:tc>
                  <a:txBody>
                    <a:bodyPr/>
                    <a:lstStyle/>
                    <a:p>
                      <a:r>
                        <a:rPr lang="en-US"/>
                        <a:t>3pm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SPORT</a:t>
                      </a:r>
                    </a:p>
                  </a:txBody>
                  <a:tcPr>
                    <a:solidFill>
                      <a:schemeClr val="accent2">
                        <a:lumMod val="20000"/>
                        <a:lumOff val="80000"/>
                      </a:schemeClr>
                    </a:solidFill>
                  </a:tcPr>
                </a:tc>
                <a:tc>
                  <a:txBody>
                    <a:bodyPr/>
                    <a:lstStyle/>
                    <a:p>
                      <a:r>
                        <a:rPr lang="en-US"/>
                        <a:t>S: POL106</a:t>
                      </a:r>
                    </a:p>
                  </a:txBody>
                  <a:tcPr>
                    <a:solidFill>
                      <a:schemeClr val="tx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066406440"/>
                  </a:ext>
                </a:extLst>
              </a:tr>
              <a:tr h="432000">
                <a:tc>
                  <a:txBody>
                    <a:bodyPr/>
                    <a:lstStyle/>
                    <a:p>
                      <a:r>
                        <a:rPr lang="en-US"/>
                        <a:t>4pm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SPORT</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 POL105</a:t>
                      </a:r>
                    </a:p>
                  </a:txBody>
                  <a:tcPr>
                    <a:solidFill>
                      <a:schemeClr val="tx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998407233"/>
                  </a:ext>
                </a:extLst>
              </a:tr>
              <a:tr h="432000">
                <a:tc>
                  <a:txBody>
                    <a:bodyPr/>
                    <a:lstStyle/>
                    <a:p>
                      <a:r>
                        <a:rPr lang="en-US"/>
                        <a:t>5pm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SPORT</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 POL105</a:t>
                      </a:r>
                    </a:p>
                  </a:txBody>
                  <a:tcPr>
                    <a:solidFill>
                      <a:schemeClr val="bg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551280530"/>
                  </a:ext>
                </a:extLst>
              </a:tr>
              <a:tr h="432000">
                <a:tc>
                  <a:txBody>
                    <a:bodyPr/>
                    <a:lstStyle/>
                    <a:p>
                      <a:r>
                        <a:rPr lang="en-US"/>
                        <a:t>6pm</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SPORT</a:t>
                      </a:r>
                    </a:p>
                  </a:txBody>
                  <a:tcPr>
                    <a:solidFill>
                      <a:schemeClr val="accent2">
                        <a:lumMod val="20000"/>
                        <a:lumOff val="80000"/>
                      </a:schemeClr>
                    </a:solidFill>
                  </a:tcPr>
                </a:tc>
                <a:tc>
                  <a:txBody>
                    <a:bodyPr/>
                    <a:lstStyle/>
                    <a:p>
                      <a:endParaRPr lang="en-US"/>
                    </a:p>
                  </a:txBody>
                  <a:tcPr>
                    <a:noFill/>
                  </a:tcPr>
                </a:tc>
                <a:tc>
                  <a:txBody>
                    <a:bodyPr/>
                    <a:lstStyle/>
                    <a:p>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049004120"/>
                  </a:ext>
                </a:extLst>
              </a:tr>
            </a:tbl>
          </a:graphicData>
        </a:graphic>
      </p:graphicFrame>
    </p:spTree>
    <p:extLst>
      <p:ext uri="{BB962C8B-B14F-4D97-AF65-F5344CB8AC3E}">
        <p14:creationId xmlns:p14="http://schemas.microsoft.com/office/powerpoint/2010/main" val="3007460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28BD-8FD3-C666-4B5E-5CEE8136DB0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B9762F-F7D1-D436-25A6-7F5E3545C083}"/>
              </a:ext>
            </a:extLst>
          </p:cNvPr>
          <p:cNvSpPr>
            <a:spLocks noGrp="1"/>
          </p:cNvSpPr>
          <p:nvPr>
            <p:ph type="body" sz="quarter" idx="11"/>
          </p:nvPr>
        </p:nvSpPr>
        <p:spPr>
          <a:xfrm>
            <a:off x="1336675" y="519113"/>
            <a:ext cx="9367837" cy="877887"/>
          </a:xfrm>
        </p:spPr>
        <p:txBody>
          <a:bodyPr lIns="91440" tIns="45720" rIns="91440" bIns="45720" anchor="t"/>
          <a:lstStyle/>
          <a:p>
            <a:r>
              <a:rPr lang="en-GB">
                <a:latin typeface="Arial"/>
                <a:cs typeface="Arial"/>
              </a:rPr>
              <a:t>What your week looks like</a:t>
            </a:r>
            <a:endParaRPr lang="en-US" b="0">
              <a:latin typeface="Arial"/>
              <a:cs typeface="Arial"/>
            </a:endParaRPr>
          </a:p>
          <a:p>
            <a:endParaRPr lang="en-GB"/>
          </a:p>
        </p:txBody>
      </p:sp>
      <p:sp>
        <p:nvSpPr>
          <p:cNvPr id="6" name="Text Placeholder 3">
            <a:extLst>
              <a:ext uri="{FF2B5EF4-FFF2-40B4-BE49-F238E27FC236}">
                <a16:creationId xmlns:a16="http://schemas.microsoft.com/office/drawing/2014/main" id="{1E6155F0-EB27-72B1-DE77-AE8A7841512B}"/>
              </a:ext>
            </a:extLst>
          </p:cNvPr>
          <p:cNvSpPr txBox="1">
            <a:spLocks/>
          </p:cNvSpPr>
          <p:nvPr/>
        </p:nvSpPr>
        <p:spPr>
          <a:xfrm>
            <a:off x="1077529" y="1097252"/>
            <a:ext cx="10036941" cy="4503476"/>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0"/>
          </a:p>
        </p:txBody>
      </p:sp>
      <p:graphicFrame>
        <p:nvGraphicFramePr>
          <p:cNvPr id="5" name="Table 6">
            <a:extLst>
              <a:ext uri="{FF2B5EF4-FFF2-40B4-BE49-F238E27FC236}">
                <a16:creationId xmlns:a16="http://schemas.microsoft.com/office/drawing/2014/main" id="{A570FDC1-1250-391A-C724-7773C9EFD0EA}"/>
              </a:ext>
            </a:extLst>
          </p:cNvPr>
          <p:cNvGraphicFramePr>
            <a:graphicFrameLocks noGrp="1"/>
          </p:cNvGraphicFramePr>
          <p:nvPr>
            <p:extLst>
              <p:ext uri="{D42A27DB-BD31-4B8C-83A1-F6EECF244321}">
                <p14:modId xmlns:p14="http://schemas.microsoft.com/office/powerpoint/2010/main" val="114374035"/>
              </p:ext>
            </p:extLst>
          </p:nvPr>
        </p:nvGraphicFramePr>
        <p:xfrm>
          <a:off x="285750" y="1177262"/>
          <a:ext cx="11590024" cy="4802400"/>
        </p:xfrm>
        <a:graphic>
          <a:graphicData uri="http://schemas.openxmlformats.org/drawingml/2006/table">
            <a:tbl>
              <a:tblPr firstRow="1" bandRow="1">
                <a:tableStyleId>{5940675A-B579-460E-94D1-54222C63F5DA}</a:tableStyleId>
              </a:tblPr>
              <a:tblGrid>
                <a:gridCol w="1448753">
                  <a:extLst>
                    <a:ext uri="{9D8B030D-6E8A-4147-A177-3AD203B41FA5}">
                      <a16:colId xmlns:a16="http://schemas.microsoft.com/office/drawing/2014/main" val="2540055361"/>
                    </a:ext>
                  </a:extLst>
                </a:gridCol>
                <a:gridCol w="1448753">
                  <a:extLst>
                    <a:ext uri="{9D8B030D-6E8A-4147-A177-3AD203B41FA5}">
                      <a16:colId xmlns:a16="http://schemas.microsoft.com/office/drawing/2014/main" val="2475552069"/>
                    </a:ext>
                  </a:extLst>
                </a:gridCol>
                <a:gridCol w="1448753">
                  <a:extLst>
                    <a:ext uri="{9D8B030D-6E8A-4147-A177-3AD203B41FA5}">
                      <a16:colId xmlns:a16="http://schemas.microsoft.com/office/drawing/2014/main" val="1462026426"/>
                    </a:ext>
                  </a:extLst>
                </a:gridCol>
                <a:gridCol w="1448753">
                  <a:extLst>
                    <a:ext uri="{9D8B030D-6E8A-4147-A177-3AD203B41FA5}">
                      <a16:colId xmlns:a16="http://schemas.microsoft.com/office/drawing/2014/main" val="746647379"/>
                    </a:ext>
                  </a:extLst>
                </a:gridCol>
                <a:gridCol w="1448753">
                  <a:extLst>
                    <a:ext uri="{9D8B030D-6E8A-4147-A177-3AD203B41FA5}">
                      <a16:colId xmlns:a16="http://schemas.microsoft.com/office/drawing/2014/main" val="3985608033"/>
                    </a:ext>
                  </a:extLst>
                </a:gridCol>
                <a:gridCol w="1448753">
                  <a:extLst>
                    <a:ext uri="{9D8B030D-6E8A-4147-A177-3AD203B41FA5}">
                      <a16:colId xmlns:a16="http://schemas.microsoft.com/office/drawing/2014/main" val="523741739"/>
                    </a:ext>
                  </a:extLst>
                </a:gridCol>
                <a:gridCol w="1448753">
                  <a:extLst>
                    <a:ext uri="{9D8B030D-6E8A-4147-A177-3AD203B41FA5}">
                      <a16:colId xmlns:a16="http://schemas.microsoft.com/office/drawing/2014/main" val="2249905589"/>
                    </a:ext>
                  </a:extLst>
                </a:gridCol>
                <a:gridCol w="1448753">
                  <a:extLst>
                    <a:ext uri="{9D8B030D-6E8A-4147-A177-3AD203B41FA5}">
                      <a16:colId xmlns:a16="http://schemas.microsoft.com/office/drawing/2014/main" val="2422530394"/>
                    </a:ext>
                  </a:extLst>
                </a:gridCol>
              </a:tblGrid>
              <a:tr h="432000">
                <a:tc>
                  <a:txBody>
                    <a:bodyPr/>
                    <a:lstStyle/>
                    <a:p>
                      <a:endParaRPr lang="en-US" b="1"/>
                    </a:p>
                  </a:txBody>
                  <a:tcPr/>
                </a:tc>
                <a:tc>
                  <a:txBody>
                    <a:bodyPr/>
                    <a:lstStyle/>
                    <a:p>
                      <a:r>
                        <a:rPr lang="en-US" b="1"/>
                        <a:t>Monday</a:t>
                      </a:r>
                    </a:p>
                  </a:txBody>
                  <a:tcPr/>
                </a:tc>
                <a:tc>
                  <a:txBody>
                    <a:bodyPr/>
                    <a:lstStyle/>
                    <a:p>
                      <a:r>
                        <a:rPr lang="en-US" b="1"/>
                        <a:t>Tuesday</a:t>
                      </a:r>
                    </a:p>
                  </a:txBody>
                  <a:tcPr/>
                </a:tc>
                <a:tc>
                  <a:txBody>
                    <a:bodyPr/>
                    <a:lstStyle/>
                    <a:p>
                      <a:r>
                        <a:rPr lang="en-US" b="1"/>
                        <a:t>Wednesday</a:t>
                      </a:r>
                    </a:p>
                  </a:txBody>
                  <a:tcPr/>
                </a:tc>
                <a:tc>
                  <a:txBody>
                    <a:bodyPr/>
                    <a:lstStyle/>
                    <a:p>
                      <a:r>
                        <a:rPr lang="en-US" b="1"/>
                        <a:t>Thursday</a:t>
                      </a:r>
                    </a:p>
                  </a:txBody>
                  <a:tcPr/>
                </a:tc>
                <a:tc>
                  <a:txBody>
                    <a:bodyPr/>
                    <a:lstStyle/>
                    <a:p>
                      <a:r>
                        <a:rPr lang="en-US" b="1"/>
                        <a:t>Friday</a:t>
                      </a:r>
                    </a:p>
                  </a:txBody>
                  <a:tcPr/>
                </a:tc>
                <a:tc>
                  <a:txBody>
                    <a:bodyPr/>
                    <a:lstStyle/>
                    <a:p>
                      <a:r>
                        <a:rPr lang="en-US" b="1"/>
                        <a:t>Saturday</a:t>
                      </a:r>
                    </a:p>
                  </a:txBody>
                  <a:tcPr/>
                </a:tc>
                <a:tc>
                  <a:txBody>
                    <a:bodyPr/>
                    <a:lstStyle/>
                    <a:p>
                      <a:r>
                        <a:rPr lang="en-US" b="1"/>
                        <a:t>Sunday</a:t>
                      </a:r>
                    </a:p>
                  </a:txBody>
                  <a:tcPr/>
                </a:tc>
                <a:extLst>
                  <a:ext uri="{0D108BD9-81ED-4DB2-BD59-A6C34878D82A}">
                    <a16:rowId xmlns:a16="http://schemas.microsoft.com/office/drawing/2014/main" val="4281545898"/>
                  </a:ext>
                </a:extLst>
              </a:tr>
              <a:tr h="432000">
                <a:tc>
                  <a:txBody>
                    <a:bodyPr/>
                    <a:lstStyle/>
                    <a:p>
                      <a:r>
                        <a:rPr lang="en-US"/>
                        <a:t>9am</a:t>
                      </a:r>
                    </a:p>
                  </a:txBody>
                  <a:tcPr/>
                </a:tc>
                <a:tc>
                  <a:txBody>
                    <a:bodyPr/>
                    <a:lstStyle/>
                    <a:p>
                      <a:r>
                        <a:rPr lang="en-US"/>
                        <a:t>L: POL113</a:t>
                      </a:r>
                    </a:p>
                  </a:txBody>
                  <a:tcPr>
                    <a:solidFill>
                      <a:schemeClr val="bg2">
                        <a:lumMod val="60000"/>
                        <a:lumOff val="40000"/>
                      </a:schemeClr>
                    </a:solidFill>
                  </a:tcPr>
                </a:tc>
                <a:tc>
                  <a:txBody>
                    <a:bodyPr/>
                    <a:lstStyle/>
                    <a:p>
                      <a:r>
                        <a:rPr lang="en-US"/>
                        <a:t>WORK</a:t>
                      </a:r>
                    </a:p>
                  </a:txBody>
                  <a:tcPr>
                    <a:solidFill>
                      <a:schemeClr val="accent2">
                        <a:lumMod val="20000"/>
                        <a:lumOff val="80000"/>
                      </a:schemeClr>
                    </a:solidFill>
                  </a:tcPr>
                </a:tc>
                <a:tc rowSpan="4">
                  <a:txBody>
                    <a:bodyPr/>
                    <a:lstStyle/>
                    <a:p>
                      <a:r>
                        <a:rPr lang="en-US"/>
                        <a:t>Independent study: POL106</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 POL106</a:t>
                      </a:r>
                    </a:p>
                  </a:txBody>
                  <a:tcPr>
                    <a:solidFill>
                      <a:schemeClr val="bg2">
                        <a:lumMod val="60000"/>
                        <a:lumOff val="40000"/>
                      </a:schemeClr>
                    </a:solidFill>
                  </a:tcPr>
                </a:tc>
                <a:tc rowSpan="2">
                  <a:txBody>
                    <a:bodyPr/>
                    <a:lstStyle/>
                    <a:p>
                      <a:r>
                        <a:rPr lang="en-US"/>
                        <a:t>Independent study: POL110</a:t>
                      </a:r>
                    </a:p>
                  </a:txBody>
                  <a:tcPr>
                    <a:solidFill>
                      <a:schemeClr val="accent5">
                        <a:lumMod val="20000"/>
                        <a:lumOff val="8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555569649"/>
                  </a:ext>
                </a:extLst>
              </a:tr>
              <a:tr h="432000">
                <a:tc>
                  <a:txBody>
                    <a:bodyPr/>
                    <a:lstStyle/>
                    <a:p>
                      <a:r>
                        <a:rPr lang="en-US"/>
                        <a:t>10am</a:t>
                      </a:r>
                    </a:p>
                  </a:txBody>
                  <a:tcPr/>
                </a:tc>
                <a:tc>
                  <a:txBody>
                    <a:bodyPr/>
                    <a:lstStyle/>
                    <a:p>
                      <a:r>
                        <a:rPr lang="en-US"/>
                        <a:t>S: POL113</a:t>
                      </a:r>
                    </a:p>
                  </a:txBody>
                  <a:tcPr>
                    <a:solidFill>
                      <a:schemeClr val="tx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vMerge="1">
                  <a:txBody>
                    <a:bodyPr/>
                    <a:lstStyle/>
                    <a:p>
                      <a:endParaRPr lang="en-US"/>
                    </a:p>
                  </a:txBody>
                  <a:tcPr>
                    <a:noFill/>
                  </a:tcPr>
                </a:tc>
                <a:tc rowSpan="4">
                  <a:txBody>
                    <a:bodyPr/>
                    <a:lstStyle/>
                    <a:p>
                      <a:r>
                        <a:rPr lang="en-US"/>
                        <a:t>Independent study: POL105</a:t>
                      </a:r>
                    </a:p>
                  </a:txBody>
                  <a:tcPr>
                    <a:solidFill>
                      <a:schemeClr val="accent5">
                        <a:lumMod val="20000"/>
                        <a:lumOff val="80000"/>
                      </a:schemeClr>
                    </a:solidFill>
                  </a:tcPr>
                </a:tc>
                <a:tc vMerge="1">
                  <a:txBody>
                    <a:bodyPr/>
                    <a:lstStyle/>
                    <a:p>
                      <a:endParaRPr lang="en-US"/>
                    </a:p>
                  </a:txBody>
                  <a:tcPr>
                    <a:solidFill>
                      <a:schemeClr val="accent5">
                        <a:lumMod val="20000"/>
                        <a:lumOff val="8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578756208"/>
                  </a:ext>
                </a:extLst>
              </a:tr>
              <a:tr h="432000">
                <a:tc>
                  <a:txBody>
                    <a:bodyPr/>
                    <a:lstStyle/>
                    <a:p>
                      <a:r>
                        <a:rPr lang="en-US"/>
                        <a:t>11am</a:t>
                      </a:r>
                    </a:p>
                  </a:txBody>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vMerge="1">
                  <a:txBody>
                    <a:bodyPr/>
                    <a:lstStyle/>
                    <a:p>
                      <a:endParaRPr lang="en-US"/>
                    </a:p>
                  </a:txBody>
                  <a:tcPr>
                    <a:noFill/>
                  </a:tcPr>
                </a:tc>
                <a:tc vMerge="1">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 POL110</a:t>
                      </a:r>
                    </a:p>
                  </a:txBody>
                  <a:tcPr>
                    <a:solidFill>
                      <a:schemeClr val="bg2">
                        <a:lumMod val="60000"/>
                        <a:lumOff val="4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423601966"/>
                  </a:ext>
                </a:extLst>
              </a:tr>
              <a:tr h="432000">
                <a:tc>
                  <a:txBody>
                    <a:bodyPr/>
                    <a:lstStyle/>
                    <a:p>
                      <a:r>
                        <a:rPr lang="en-US"/>
                        <a:t>12pm</a:t>
                      </a:r>
                    </a:p>
                  </a:txBody>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Independent study: POL113</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vMerge="1">
                  <a:txBody>
                    <a:bodyPr/>
                    <a:lstStyle/>
                    <a:p>
                      <a:endParaRPr lang="en-US"/>
                    </a:p>
                  </a:txBody>
                  <a:tcPr>
                    <a:noFill/>
                  </a:tcPr>
                </a:tc>
                <a:tc vMerge="1">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478648973"/>
                  </a:ext>
                </a:extLst>
              </a:tr>
              <a:tr h="432000">
                <a:tc>
                  <a:txBody>
                    <a:bodyPr/>
                    <a:lstStyle/>
                    <a:p>
                      <a:r>
                        <a:rPr lang="en-US"/>
                        <a:t>1pm</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endParaRPr lang="en-US"/>
                    </a:p>
                  </a:txBody>
                  <a:tcPr>
                    <a:noFill/>
                  </a:tcPr>
                </a:tc>
                <a:tc vMerge="1">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 POL110</a:t>
                      </a:r>
                    </a:p>
                  </a:txBody>
                  <a:tcPr>
                    <a:solidFill>
                      <a:schemeClr val="tx1">
                        <a:lumMod val="40000"/>
                        <a:lumOff val="6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07577169"/>
                  </a:ext>
                </a:extLst>
              </a:tr>
              <a:tr h="432000">
                <a:tc>
                  <a:txBody>
                    <a:bodyPr/>
                    <a:lstStyle/>
                    <a:p>
                      <a:r>
                        <a:rPr lang="en-US"/>
                        <a:t>2pm</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r>
                        <a:rPr lang="en-US"/>
                        <a:t>SPORT</a:t>
                      </a:r>
                    </a:p>
                  </a:txBody>
                  <a:tcPr>
                    <a:solidFill>
                      <a:schemeClr val="accent2">
                        <a:lumMod val="20000"/>
                        <a:lumOff val="80000"/>
                      </a:schemeClr>
                    </a:solidFill>
                  </a:tcPr>
                </a:tc>
                <a:tc>
                  <a:txBody>
                    <a:bodyPr/>
                    <a:lstStyle/>
                    <a:p>
                      <a:endParaRPr lang="en-US"/>
                    </a:p>
                  </a:txBody>
                  <a:tcPr>
                    <a:no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Independent study: POL110</a:t>
                      </a:r>
                    </a:p>
                  </a:txBody>
                  <a:tcPr>
                    <a:solidFill>
                      <a:schemeClr val="accent5">
                        <a:lumMod val="20000"/>
                        <a:lumOff val="80000"/>
                      </a:schemeClr>
                    </a:solidFill>
                  </a:tcPr>
                </a:tc>
                <a:tc rowSpan="3">
                  <a:txBody>
                    <a:bodyPr/>
                    <a:lstStyle/>
                    <a:p>
                      <a:r>
                        <a:rPr lang="en-US"/>
                        <a:t>Independent study: POL105</a:t>
                      </a:r>
                    </a:p>
                  </a:txBody>
                  <a:tcPr>
                    <a:solidFill>
                      <a:schemeClr val="accent5">
                        <a:lumMod val="20000"/>
                        <a:lumOff val="80000"/>
                      </a:schemeClr>
                    </a:solidFill>
                  </a:tcPr>
                </a:tc>
                <a:tc rowSpan="3">
                  <a:txBody>
                    <a:bodyPr/>
                    <a:lstStyle/>
                    <a:p>
                      <a:r>
                        <a:rPr lang="en-US"/>
                        <a:t>Independent study: POL106</a:t>
                      </a:r>
                    </a:p>
                  </a:txBody>
                  <a:tcPr>
                    <a:solidFill>
                      <a:schemeClr val="accent5">
                        <a:lumMod val="20000"/>
                        <a:lumOff val="80000"/>
                      </a:schemeClr>
                    </a:solidFill>
                  </a:tcPr>
                </a:tc>
                <a:extLst>
                  <a:ext uri="{0D108BD9-81ED-4DB2-BD59-A6C34878D82A}">
                    <a16:rowId xmlns:a16="http://schemas.microsoft.com/office/drawing/2014/main" val="2141780472"/>
                  </a:ext>
                </a:extLst>
              </a:tr>
              <a:tr h="432000">
                <a:tc>
                  <a:txBody>
                    <a:bodyPr/>
                    <a:lstStyle/>
                    <a:p>
                      <a:r>
                        <a:rPr lang="en-US"/>
                        <a:t>3pm</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SPORT</a:t>
                      </a:r>
                    </a:p>
                  </a:txBody>
                  <a:tcPr>
                    <a:solidFill>
                      <a:schemeClr val="accent2">
                        <a:lumMod val="20000"/>
                        <a:lumOff val="80000"/>
                      </a:schemeClr>
                    </a:solidFill>
                  </a:tcPr>
                </a:tc>
                <a:tc>
                  <a:txBody>
                    <a:bodyPr/>
                    <a:lstStyle/>
                    <a:p>
                      <a:r>
                        <a:rPr lang="en-US"/>
                        <a:t>S: POL106</a:t>
                      </a:r>
                    </a:p>
                  </a:txBody>
                  <a:tcPr>
                    <a:solidFill>
                      <a:schemeClr val="tx1">
                        <a:lumMod val="40000"/>
                        <a:lumOff val="6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66406440"/>
                  </a:ext>
                </a:extLst>
              </a:tr>
              <a:tr h="432000">
                <a:tc>
                  <a:txBody>
                    <a:bodyPr/>
                    <a:lstStyle/>
                    <a:p>
                      <a:r>
                        <a:rPr lang="en-US"/>
                        <a:t>4pm</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SPORT</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 POL105</a:t>
                      </a:r>
                    </a:p>
                  </a:txBody>
                  <a:tcPr>
                    <a:solidFill>
                      <a:schemeClr val="tx1">
                        <a:lumMod val="40000"/>
                        <a:lumOff val="6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98407233"/>
                  </a:ext>
                </a:extLst>
              </a:tr>
              <a:tr h="432000">
                <a:tc>
                  <a:txBody>
                    <a:bodyPr/>
                    <a:lstStyle/>
                    <a:p>
                      <a:r>
                        <a:rPr lang="en-US"/>
                        <a:t>5pm</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SPORT</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 POL105</a:t>
                      </a:r>
                    </a:p>
                  </a:txBody>
                  <a:tcPr>
                    <a:solidFill>
                      <a:schemeClr val="bg2">
                        <a:lumMod val="60000"/>
                        <a:lumOff val="4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551280530"/>
                  </a:ext>
                </a:extLst>
              </a:tr>
              <a:tr h="432000">
                <a:tc>
                  <a:txBody>
                    <a:bodyPr/>
                    <a:lstStyle/>
                    <a:p>
                      <a:r>
                        <a:rPr lang="en-US"/>
                        <a:t>6pm</a:t>
                      </a:r>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SPORT</a:t>
                      </a:r>
                    </a:p>
                  </a:txBody>
                  <a:tcPr>
                    <a:solidFill>
                      <a:schemeClr val="accent2">
                        <a:lumMod val="20000"/>
                        <a:lumOff val="80000"/>
                      </a:schemeClr>
                    </a:solidFill>
                  </a:tcPr>
                </a:tc>
                <a:tc>
                  <a:txBody>
                    <a:bodyPr/>
                    <a:lstStyle/>
                    <a:p>
                      <a:endParaRPr lang="en-US"/>
                    </a:p>
                  </a:txBody>
                  <a:tcPr>
                    <a:noFill/>
                  </a:tcPr>
                </a:tc>
                <a:tc vMerge="1">
                  <a:txBody>
                    <a:bodyPr/>
                    <a:lstStyle/>
                    <a:p>
                      <a:endParaRPr lang="en-US"/>
                    </a:p>
                  </a:txBody>
                  <a:tcPr>
                    <a:no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049004120"/>
                  </a:ext>
                </a:extLst>
              </a:tr>
            </a:tbl>
          </a:graphicData>
        </a:graphic>
      </p:graphicFrame>
    </p:spTree>
    <p:extLst>
      <p:ext uri="{BB962C8B-B14F-4D97-AF65-F5344CB8AC3E}">
        <p14:creationId xmlns:p14="http://schemas.microsoft.com/office/powerpoint/2010/main" val="2124423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E0AC3-A310-3FA3-02A8-90791057255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8B49F96-007F-84F7-5052-CA6F0D381450}"/>
              </a:ext>
            </a:extLst>
          </p:cNvPr>
          <p:cNvSpPr>
            <a:spLocks noGrp="1"/>
          </p:cNvSpPr>
          <p:nvPr>
            <p:ph type="body" sz="quarter" idx="11"/>
          </p:nvPr>
        </p:nvSpPr>
        <p:spPr>
          <a:xfrm>
            <a:off x="1336675" y="519113"/>
            <a:ext cx="9246364" cy="877887"/>
          </a:xfrm>
        </p:spPr>
        <p:txBody>
          <a:bodyPr lIns="91440" tIns="45720" rIns="91440" bIns="45720" anchor="t"/>
          <a:lstStyle/>
          <a:p>
            <a:r>
              <a:rPr lang="en-GB">
                <a:latin typeface="Arial"/>
                <a:cs typeface="Arial"/>
              </a:rPr>
              <a:t>What your semester looks like</a:t>
            </a:r>
            <a:endParaRPr lang="en-US" b="0">
              <a:latin typeface="Arial"/>
              <a:cs typeface="Arial"/>
            </a:endParaRPr>
          </a:p>
          <a:p>
            <a:endParaRPr lang="en-US"/>
          </a:p>
        </p:txBody>
      </p:sp>
      <p:sp>
        <p:nvSpPr>
          <p:cNvPr id="3" name="Text Placeholder 2">
            <a:extLst>
              <a:ext uri="{FF2B5EF4-FFF2-40B4-BE49-F238E27FC236}">
                <a16:creationId xmlns:a16="http://schemas.microsoft.com/office/drawing/2014/main" id="{2B1E4471-564D-FAC3-4C13-2E1CF1909286}"/>
              </a:ext>
            </a:extLst>
          </p:cNvPr>
          <p:cNvSpPr>
            <a:spLocks noGrp="1"/>
          </p:cNvSpPr>
          <p:nvPr>
            <p:ph type="body" sz="quarter" idx="13"/>
          </p:nvPr>
        </p:nvSpPr>
        <p:spPr>
          <a:xfrm>
            <a:off x="1376363" y="1309747"/>
            <a:ext cx="9475904" cy="3790714"/>
          </a:xfrm>
        </p:spPr>
        <p:txBody>
          <a:bodyPr lIns="91440" tIns="45720" rIns="91440" bIns="45720" anchor="t"/>
          <a:lstStyle/>
          <a:p>
            <a:r>
              <a:rPr lang="en-GB" sz="2400">
                <a:latin typeface="Arial"/>
                <a:cs typeface="Arial"/>
              </a:rPr>
              <a:t>Semester A runs over twelve weeks from </a:t>
            </a:r>
            <a:r>
              <a:rPr lang="en-GB" sz="2400" b="1">
                <a:latin typeface="Arial"/>
                <a:cs typeface="Arial"/>
              </a:rPr>
              <a:t>Monday 23 September </a:t>
            </a:r>
            <a:r>
              <a:rPr lang="en-GB" sz="2400">
                <a:latin typeface="Arial"/>
                <a:cs typeface="Arial"/>
              </a:rPr>
              <a:t>to </a:t>
            </a:r>
            <a:r>
              <a:rPr lang="en-GB" sz="2400" b="1">
                <a:latin typeface="Arial"/>
                <a:cs typeface="Arial"/>
              </a:rPr>
              <a:t>Friday 14 December</a:t>
            </a:r>
            <a:r>
              <a:rPr lang="en-GB" sz="2400">
                <a:latin typeface="Arial"/>
                <a:cs typeface="Arial"/>
              </a:rPr>
              <a:t>.</a:t>
            </a:r>
          </a:p>
          <a:p>
            <a:pPr lvl="1"/>
            <a:r>
              <a:rPr lang="en-GB" sz="2400">
                <a:latin typeface="Arial"/>
                <a:cs typeface="Arial"/>
              </a:rPr>
              <a:t>Week 7 (Monday 4 – Friday 8 November) is </a:t>
            </a:r>
            <a:r>
              <a:rPr lang="en-GB" sz="2400" b="1">
                <a:latin typeface="Arial"/>
                <a:cs typeface="Arial"/>
              </a:rPr>
              <a:t>Reading Week </a:t>
            </a:r>
            <a:r>
              <a:rPr lang="en-GB" sz="2400">
                <a:latin typeface="Arial"/>
                <a:cs typeface="Arial"/>
              </a:rPr>
              <a:t>– you should study but there will be no lectures or seminars.</a:t>
            </a:r>
          </a:p>
          <a:p>
            <a:r>
              <a:rPr lang="en-GB" sz="2400">
                <a:latin typeface="Arial"/>
                <a:cs typeface="Arial"/>
              </a:rPr>
              <a:t>QMUL is </a:t>
            </a:r>
            <a:r>
              <a:rPr lang="en-GB" sz="2400" b="1">
                <a:latin typeface="Arial"/>
                <a:cs typeface="Arial"/>
              </a:rPr>
              <a:t>closed</a:t>
            </a:r>
            <a:r>
              <a:rPr lang="en-GB" sz="2400">
                <a:latin typeface="Arial"/>
                <a:cs typeface="Arial"/>
              </a:rPr>
              <a:t> 24 December – 2 January.</a:t>
            </a:r>
          </a:p>
          <a:p>
            <a:r>
              <a:rPr lang="en-GB" sz="2400">
                <a:latin typeface="Arial"/>
                <a:cs typeface="Arial"/>
              </a:rPr>
              <a:t>Semester B runs over thirteen weeks from </a:t>
            </a:r>
            <a:r>
              <a:rPr lang="en-GB" sz="2400" b="1">
                <a:latin typeface="Arial"/>
                <a:cs typeface="Arial"/>
              </a:rPr>
              <a:t>Wednesday 22 January </a:t>
            </a:r>
            <a:r>
              <a:rPr lang="en-GB" sz="2400">
                <a:latin typeface="Arial"/>
                <a:cs typeface="Arial"/>
              </a:rPr>
              <a:t>to </a:t>
            </a:r>
            <a:r>
              <a:rPr lang="en-GB" sz="2400" b="1">
                <a:latin typeface="Arial"/>
                <a:cs typeface="Arial"/>
              </a:rPr>
              <a:t>Tuesday 16 April</a:t>
            </a:r>
            <a:r>
              <a:rPr lang="en-GB" sz="2400">
                <a:latin typeface="Arial"/>
                <a:cs typeface="Arial"/>
              </a:rPr>
              <a:t>.</a:t>
            </a:r>
          </a:p>
          <a:p>
            <a:pPr lvl="1"/>
            <a:r>
              <a:rPr lang="en-GB" sz="2400">
                <a:latin typeface="Arial"/>
                <a:cs typeface="Arial"/>
              </a:rPr>
              <a:t>No classes in Week 1 (Wednesday 22 – Friday 24 January) and Week 13 (Monday 15 – Tuesday 16 April).</a:t>
            </a:r>
          </a:p>
          <a:p>
            <a:pPr lvl="1"/>
            <a:r>
              <a:rPr lang="en-GB" sz="2400">
                <a:latin typeface="Arial"/>
                <a:cs typeface="Arial"/>
              </a:rPr>
              <a:t>Week 7 (Monday 3 – Friday 7 March) is </a:t>
            </a:r>
            <a:r>
              <a:rPr lang="en-GB" sz="2400" b="1">
                <a:latin typeface="Arial"/>
                <a:cs typeface="Arial"/>
              </a:rPr>
              <a:t>Reading Week</a:t>
            </a:r>
            <a:r>
              <a:rPr lang="en-GB" sz="2400">
                <a:latin typeface="Arial"/>
                <a:cs typeface="Arial"/>
              </a:rPr>
              <a:t>.</a:t>
            </a:r>
            <a:endParaRPr lang="en-US" sz="2400">
              <a:latin typeface="Arial"/>
              <a:cs typeface="Arial"/>
            </a:endParaRPr>
          </a:p>
          <a:p>
            <a:pPr marL="0" indent="0">
              <a:buNone/>
            </a:pPr>
            <a:endParaRPr lang="en-US" sz="2400"/>
          </a:p>
        </p:txBody>
      </p:sp>
    </p:spTree>
    <p:extLst>
      <p:ext uri="{BB962C8B-B14F-4D97-AF65-F5344CB8AC3E}">
        <p14:creationId xmlns:p14="http://schemas.microsoft.com/office/powerpoint/2010/main" val="309776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08668-A7DB-672F-A2A6-71525952CC6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528A113-7356-A55C-74DF-A1D00BB3A359}"/>
              </a:ext>
            </a:extLst>
          </p:cNvPr>
          <p:cNvSpPr>
            <a:spLocks noGrp="1"/>
          </p:cNvSpPr>
          <p:nvPr>
            <p:ph type="body" sz="quarter" idx="11"/>
          </p:nvPr>
        </p:nvSpPr>
        <p:spPr>
          <a:xfrm>
            <a:off x="1336675" y="519113"/>
            <a:ext cx="9246364" cy="877887"/>
          </a:xfrm>
        </p:spPr>
        <p:txBody>
          <a:bodyPr lIns="91440" tIns="45720" rIns="91440" bIns="45720" anchor="t"/>
          <a:lstStyle/>
          <a:p>
            <a:r>
              <a:rPr lang="en-GB">
                <a:latin typeface="Arial"/>
                <a:cs typeface="Arial"/>
              </a:rPr>
              <a:t>What your semester looks like</a:t>
            </a:r>
            <a:endParaRPr lang="en-US" b="0">
              <a:latin typeface="Arial"/>
              <a:cs typeface="Arial"/>
            </a:endParaRPr>
          </a:p>
          <a:p>
            <a:endParaRPr lang="en-US"/>
          </a:p>
        </p:txBody>
      </p:sp>
      <p:sp>
        <p:nvSpPr>
          <p:cNvPr id="3" name="Text Placeholder 2">
            <a:extLst>
              <a:ext uri="{FF2B5EF4-FFF2-40B4-BE49-F238E27FC236}">
                <a16:creationId xmlns:a16="http://schemas.microsoft.com/office/drawing/2014/main" id="{0A5A71AB-EF09-2C8E-3211-4A76B0E4EB6D}"/>
              </a:ext>
            </a:extLst>
          </p:cNvPr>
          <p:cNvSpPr>
            <a:spLocks noGrp="1"/>
          </p:cNvSpPr>
          <p:nvPr>
            <p:ph type="body" sz="quarter" idx="13"/>
          </p:nvPr>
        </p:nvSpPr>
        <p:spPr>
          <a:xfrm>
            <a:off x="1376363" y="1309747"/>
            <a:ext cx="9475904" cy="3790714"/>
          </a:xfrm>
        </p:spPr>
        <p:txBody>
          <a:bodyPr lIns="91440" tIns="45720" rIns="91440" bIns="45720" anchor="t"/>
          <a:lstStyle/>
          <a:p>
            <a:pPr marL="0" indent="0">
              <a:buNone/>
            </a:pPr>
            <a:r>
              <a:rPr lang="en-US" sz="2400"/>
              <a:t>Key first year module deadlines in Semester A (check </a:t>
            </a:r>
            <a:r>
              <a:rPr lang="en-US" sz="2400" err="1"/>
              <a:t>QMPlus</a:t>
            </a:r>
            <a:r>
              <a:rPr lang="en-US" sz="2400"/>
              <a:t> pages for any updates):</a:t>
            </a:r>
          </a:p>
          <a:p>
            <a:r>
              <a:rPr lang="en-US" sz="2400"/>
              <a:t>30 October: POL106 </a:t>
            </a:r>
            <a:r>
              <a:rPr lang="en-US" sz="2400" b="1"/>
              <a:t>Intro to IR</a:t>
            </a:r>
            <a:r>
              <a:rPr lang="en-US" sz="2400"/>
              <a:t>: Commentary</a:t>
            </a:r>
          </a:p>
          <a:p>
            <a:r>
              <a:rPr lang="en-US" sz="2400"/>
              <a:t>11 November: POL180 </a:t>
            </a:r>
            <a:r>
              <a:rPr lang="en-US" sz="2400" b="1"/>
              <a:t>Global Sociology</a:t>
            </a:r>
            <a:r>
              <a:rPr lang="en-US" sz="2400"/>
              <a:t>: Reflective Diary</a:t>
            </a:r>
          </a:p>
          <a:p>
            <a:r>
              <a:rPr lang="en-US" sz="2400"/>
              <a:t>21 November: POL105 </a:t>
            </a:r>
            <a:r>
              <a:rPr lang="en-US" sz="2400" b="1"/>
              <a:t>Political Analysis</a:t>
            </a:r>
            <a:r>
              <a:rPr lang="en-US" sz="2400"/>
              <a:t>: Assignment 1</a:t>
            </a:r>
          </a:p>
          <a:p>
            <a:r>
              <a:rPr lang="en-US" sz="2400"/>
              <a:t>12 December: POL113 </a:t>
            </a:r>
            <a:r>
              <a:rPr lang="en-US" sz="2400" b="1"/>
              <a:t>Politics in Action</a:t>
            </a:r>
            <a:r>
              <a:rPr lang="en-US" sz="2400"/>
              <a:t>: Portfolio</a:t>
            </a:r>
          </a:p>
          <a:p>
            <a:r>
              <a:rPr lang="en-US" sz="2400"/>
              <a:t>16 December: POL110 </a:t>
            </a:r>
            <a:r>
              <a:rPr lang="en-US" sz="2400" b="1"/>
              <a:t>Thinking Politically</a:t>
            </a:r>
            <a:r>
              <a:rPr lang="en-US" sz="2400"/>
              <a:t>: Portfolio </a:t>
            </a:r>
          </a:p>
          <a:p>
            <a:r>
              <a:rPr lang="en-US" sz="2400"/>
              <a:t>18 December: POL106 </a:t>
            </a:r>
            <a:r>
              <a:rPr lang="en-US" sz="2400" b="1"/>
              <a:t>Intro to IR</a:t>
            </a:r>
            <a:r>
              <a:rPr lang="en-US" sz="2400"/>
              <a:t>: Portfolio</a:t>
            </a:r>
          </a:p>
          <a:p>
            <a:r>
              <a:rPr lang="en-US" sz="2400"/>
              <a:t>2 January: POL105 </a:t>
            </a:r>
            <a:r>
              <a:rPr lang="en-US" sz="2400" b="1"/>
              <a:t>Political Analysis</a:t>
            </a:r>
            <a:r>
              <a:rPr lang="en-US" sz="2400"/>
              <a:t>: Assignment 2</a:t>
            </a:r>
          </a:p>
          <a:p>
            <a:r>
              <a:rPr lang="en-US" sz="2400"/>
              <a:t>9 January: POL180 </a:t>
            </a:r>
            <a:r>
              <a:rPr lang="en-US" sz="2400" b="1"/>
              <a:t>Global Sociology</a:t>
            </a:r>
            <a:r>
              <a:rPr lang="en-US" sz="2400"/>
              <a:t>: Essay</a:t>
            </a:r>
          </a:p>
          <a:p>
            <a:pPr marL="0" indent="0">
              <a:buNone/>
            </a:pPr>
            <a:endParaRPr lang="en-US" sz="2400"/>
          </a:p>
          <a:p>
            <a:pPr marL="0" indent="0">
              <a:buNone/>
            </a:pPr>
            <a:endParaRPr lang="en-US" sz="2400"/>
          </a:p>
        </p:txBody>
      </p:sp>
    </p:spTree>
    <p:extLst>
      <p:ext uri="{BB962C8B-B14F-4D97-AF65-F5344CB8AC3E}">
        <p14:creationId xmlns:p14="http://schemas.microsoft.com/office/powerpoint/2010/main" val="289202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AFF026-AA46-410C-8A21-B437DADCDF88}"/>
              </a:ext>
            </a:extLst>
          </p:cNvPr>
          <p:cNvSpPr>
            <a:spLocks noGrp="1"/>
          </p:cNvSpPr>
          <p:nvPr>
            <p:ph type="body" sz="quarter" idx="13"/>
          </p:nvPr>
        </p:nvSpPr>
        <p:spPr>
          <a:xfrm>
            <a:off x="1094140" y="1949450"/>
            <a:ext cx="10740707" cy="3470862"/>
          </a:xfrm>
        </p:spPr>
        <p:txBody>
          <a:bodyPr lIns="91440" tIns="45720" rIns="91440" bIns="45720" anchor="t"/>
          <a:lstStyle/>
          <a:p>
            <a:r>
              <a:rPr lang="en-GB" sz="3200">
                <a:latin typeface="Arial"/>
                <a:cs typeface="Arial"/>
              </a:rPr>
              <a:t>Instagram: </a:t>
            </a:r>
            <a:r>
              <a:rPr lang="en-GB" sz="3200" b="1">
                <a:latin typeface="Arial"/>
                <a:cs typeface="Arial"/>
              </a:rPr>
              <a:t>@qmpoliticsir</a:t>
            </a:r>
          </a:p>
          <a:p>
            <a:r>
              <a:rPr lang="en-GB" sz="3200">
                <a:latin typeface="Arial"/>
                <a:cs typeface="Arial"/>
              </a:rPr>
              <a:t>Twitter/X: </a:t>
            </a:r>
            <a:r>
              <a:rPr lang="en-GB" sz="3200" b="1">
                <a:latin typeface="Arial"/>
                <a:cs typeface="Arial"/>
              </a:rPr>
              <a:t>@QMPoliticsIR</a:t>
            </a:r>
          </a:p>
          <a:p>
            <a:endParaRPr lang="en-GB" sz="3200" b="1">
              <a:latin typeface="Arial"/>
              <a:cs typeface="Arial"/>
            </a:endParaRPr>
          </a:p>
          <a:p>
            <a:pPr marL="0" indent="0">
              <a:buNone/>
            </a:pPr>
            <a:r>
              <a:rPr lang="en-GB" sz="3200" b="1">
                <a:latin typeface="Arial"/>
                <a:cs typeface="Arial"/>
              </a:rPr>
              <a:t>Mile End Institute</a:t>
            </a:r>
          </a:p>
          <a:p>
            <a:pPr>
              <a:buFont typeface="Arial"/>
              <a:buChar char="•"/>
            </a:pPr>
            <a:r>
              <a:rPr lang="en-GB" sz="3200">
                <a:latin typeface="Arial"/>
                <a:cs typeface="Arial"/>
              </a:rPr>
              <a:t>Instagram: </a:t>
            </a:r>
            <a:r>
              <a:rPr lang="en-GB" sz="3200" b="1">
                <a:latin typeface="Arial"/>
                <a:cs typeface="Arial"/>
              </a:rPr>
              <a:t>@mileendinstitute</a:t>
            </a:r>
            <a:endParaRPr lang="en-US" sz="3200">
              <a:solidFill>
                <a:srgbClr val="253967"/>
              </a:solidFill>
              <a:latin typeface="Arial"/>
              <a:cs typeface="Arial"/>
            </a:endParaRPr>
          </a:p>
          <a:p>
            <a:pPr>
              <a:buFont typeface="Arial"/>
              <a:buChar char="•"/>
            </a:pPr>
            <a:r>
              <a:rPr lang="en-GB" sz="3200">
                <a:latin typeface="Arial"/>
                <a:cs typeface="Arial"/>
              </a:rPr>
              <a:t>Twitter/X: </a:t>
            </a:r>
            <a:r>
              <a:rPr lang="en-GB" sz="3200" b="1">
                <a:latin typeface="Arial"/>
                <a:cs typeface="Arial"/>
              </a:rPr>
              <a:t>@MileEndInst</a:t>
            </a:r>
            <a:endParaRPr lang="en-GB"/>
          </a:p>
        </p:txBody>
      </p:sp>
      <p:sp>
        <p:nvSpPr>
          <p:cNvPr id="5" name="Text Placeholder 4">
            <a:extLst>
              <a:ext uri="{FF2B5EF4-FFF2-40B4-BE49-F238E27FC236}">
                <a16:creationId xmlns:a16="http://schemas.microsoft.com/office/drawing/2014/main" id="{97572AF0-847E-48DF-BE32-AE607F9EF01C}"/>
              </a:ext>
            </a:extLst>
          </p:cNvPr>
          <p:cNvSpPr>
            <a:spLocks noGrp="1"/>
          </p:cNvSpPr>
          <p:nvPr>
            <p:ph type="body" sz="quarter" idx="11"/>
          </p:nvPr>
        </p:nvSpPr>
        <p:spPr>
          <a:xfrm>
            <a:off x="1336675" y="519113"/>
            <a:ext cx="5643327" cy="877887"/>
          </a:xfrm>
        </p:spPr>
        <p:txBody>
          <a:bodyPr lIns="91440" tIns="45720" rIns="91440" bIns="45720" anchor="t"/>
          <a:lstStyle/>
          <a:p>
            <a:r>
              <a:rPr lang="en-GB">
                <a:latin typeface="Arial"/>
                <a:cs typeface="Arial"/>
              </a:rPr>
              <a:t>Follow us</a:t>
            </a:r>
          </a:p>
        </p:txBody>
      </p:sp>
      <p:pic>
        <p:nvPicPr>
          <p:cNvPr id="11" name="Picture 10" descr="A collage of people and a group of people&#10;&#10;Description automatically generated">
            <a:extLst>
              <a:ext uri="{FF2B5EF4-FFF2-40B4-BE49-F238E27FC236}">
                <a16:creationId xmlns:a16="http://schemas.microsoft.com/office/drawing/2014/main" id="{EC8FBEF6-18AC-B833-08E4-E8AAC98D2191}"/>
              </a:ext>
            </a:extLst>
          </p:cNvPr>
          <p:cNvPicPr>
            <a:picLocks noChangeAspect="1"/>
          </p:cNvPicPr>
          <p:nvPr/>
        </p:nvPicPr>
        <p:blipFill>
          <a:blip r:embed="rId3"/>
          <a:srcRect r="-542" b="14286"/>
          <a:stretch/>
        </p:blipFill>
        <p:spPr>
          <a:xfrm>
            <a:off x="7514373" y="1403797"/>
            <a:ext cx="3978405" cy="3985160"/>
          </a:xfrm>
          <a:prstGeom prst="rect">
            <a:avLst/>
          </a:prstGeom>
        </p:spPr>
      </p:pic>
    </p:spTree>
    <p:extLst>
      <p:ext uri="{BB962C8B-B14F-4D97-AF65-F5344CB8AC3E}">
        <p14:creationId xmlns:p14="http://schemas.microsoft.com/office/powerpoint/2010/main" val="408306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54B2D0-A2B7-3465-B88D-8D76523321EF}"/>
              </a:ext>
            </a:extLst>
          </p:cNvPr>
          <p:cNvSpPr>
            <a:spLocks noGrp="1"/>
          </p:cNvSpPr>
          <p:nvPr>
            <p:ph type="body" sz="quarter" idx="11"/>
          </p:nvPr>
        </p:nvSpPr>
        <p:spPr>
          <a:xfrm>
            <a:off x="1336675" y="519113"/>
            <a:ext cx="9246364" cy="877887"/>
          </a:xfrm>
        </p:spPr>
        <p:txBody>
          <a:bodyPr lIns="91440" tIns="45720" rIns="91440" bIns="45720" anchor="t"/>
          <a:lstStyle/>
          <a:p>
            <a:r>
              <a:rPr lang="en-GB">
                <a:latin typeface="Arial"/>
                <a:cs typeface="Arial"/>
              </a:rPr>
              <a:t>What this week looks like</a:t>
            </a:r>
            <a:endParaRPr lang="en-US" b="0">
              <a:latin typeface="Arial"/>
              <a:cs typeface="Arial"/>
            </a:endParaRPr>
          </a:p>
          <a:p>
            <a:endParaRPr lang="en-US"/>
          </a:p>
        </p:txBody>
      </p:sp>
      <p:sp>
        <p:nvSpPr>
          <p:cNvPr id="3" name="Text Placeholder 2">
            <a:extLst>
              <a:ext uri="{FF2B5EF4-FFF2-40B4-BE49-F238E27FC236}">
                <a16:creationId xmlns:a16="http://schemas.microsoft.com/office/drawing/2014/main" id="{736EC48A-E0C5-A72A-97F6-F2C546CE0220}"/>
              </a:ext>
            </a:extLst>
          </p:cNvPr>
          <p:cNvSpPr>
            <a:spLocks noGrp="1"/>
          </p:cNvSpPr>
          <p:nvPr>
            <p:ph type="body" sz="quarter" idx="13"/>
          </p:nvPr>
        </p:nvSpPr>
        <p:spPr>
          <a:xfrm>
            <a:off x="1376363" y="1309746"/>
            <a:ext cx="9475904" cy="4691003"/>
          </a:xfrm>
        </p:spPr>
        <p:txBody>
          <a:bodyPr lIns="91440" tIns="45720" rIns="91440" bIns="45720" anchor="t"/>
          <a:lstStyle/>
          <a:p>
            <a:pPr marL="0" indent="0">
              <a:buNone/>
            </a:pPr>
            <a:r>
              <a:rPr lang="en-US" b="1">
                <a:solidFill>
                  <a:schemeClr val="tx1"/>
                </a:solidFill>
              </a:rPr>
              <a:t>Monday</a:t>
            </a:r>
            <a:r>
              <a:rPr lang="en-US">
                <a:solidFill>
                  <a:schemeClr val="tx1"/>
                </a:solidFill>
              </a:rPr>
              <a:t>: 	</a:t>
            </a:r>
            <a:r>
              <a:rPr lang="en-US"/>
              <a:t>	12-1pm: </a:t>
            </a:r>
            <a:r>
              <a:rPr lang="en-US" b="1"/>
              <a:t>Economics</a:t>
            </a:r>
            <a:r>
              <a:rPr lang="en-US"/>
              <a:t> joint degree intro talk: Bancroft 1.13</a:t>
            </a:r>
          </a:p>
          <a:p>
            <a:pPr marL="0" indent="0">
              <a:buNone/>
            </a:pPr>
            <a:r>
              <a:rPr lang="en-US"/>
              <a:t>		1-2pm OR 2-3pm: Welcome meetings with </a:t>
            </a:r>
            <a:r>
              <a:rPr lang="en-US" b="1"/>
              <a:t>advisors</a:t>
            </a:r>
            <a:r>
              <a:rPr lang="en-US"/>
              <a:t>: Various locations</a:t>
            </a:r>
          </a:p>
          <a:p>
            <a:pPr marL="0" indent="0">
              <a:buNone/>
            </a:pPr>
            <a:r>
              <a:rPr lang="en-US"/>
              <a:t>		3-5pm: SPIR welcome </a:t>
            </a:r>
            <a:r>
              <a:rPr lang="en-US" b="1"/>
              <a:t>quiz</a:t>
            </a:r>
            <a:r>
              <a:rPr lang="en-US"/>
              <a:t>: Skeel Theatre, People’s Palace</a:t>
            </a:r>
          </a:p>
          <a:p>
            <a:pPr marL="0" indent="0">
              <a:buNone/>
            </a:pPr>
            <a:r>
              <a:rPr lang="en-US"/>
              <a:t>		5-6pm: SPIR welcome </a:t>
            </a:r>
            <a:r>
              <a:rPr lang="en-US" b="1"/>
              <a:t>reception</a:t>
            </a:r>
            <a:r>
              <a:rPr lang="en-US"/>
              <a:t>: Grad Centre Foyer</a:t>
            </a:r>
          </a:p>
          <a:p>
            <a:pPr marL="0" indent="0">
              <a:buNone/>
            </a:pPr>
            <a:r>
              <a:rPr lang="en-US" b="1">
                <a:solidFill>
                  <a:schemeClr val="tx1"/>
                </a:solidFill>
              </a:rPr>
              <a:t>Tuesday</a:t>
            </a:r>
            <a:r>
              <a:rPr lang="en-US">
                <a:solidFill>
                  <a:schemeClr val="tx1"/>
                </a:solidFill>
              </a:rPr>
              <a:t>:</a:t>
            </a:r>
            <a:r>
              <a:rPr lang="en-US"/>
              <a:t>		10-11am: </a:t>
            </a:r>
            <a:r>
              <a:rPr lang="en-US" b="1"/>
              <a:t>History</a:t>
            </a:r>
            <a:r>
              <a:rPr lang="en-US"/>
              <a:t> joint degree intro talk: </a:t>
            </a:r>
            <a:r>
              <a:rPr lang="en-US" err="1"/>
              <a:t>ArtsTwo</a:t>
            </a:r>
            <a:r>
              <a:rPr lang="en-US"/>
              <a:t> 3.20</a:t>
            </a:r>
          </a:p>
          <a:p>
            <a:pPr marL="0" indent="0">
              <a:buNone/>
            </a:pPr>
            <a:r>
              <a:rPr lang="en-US" b="1">
                <a:solidFill>
                  <a:schemeClr val="tx1"/>
                </a:solidFill>
              </a:rPr>
              <a:t>Wednesday</a:t>
            </a:r>
            <a:r>
              <a:rPr lang="en-US">
                <a:solidFill>
                  <a:schemeClr val="tx1"/>
                </a:solidFill>
              </a:rPr>
              <a:t>: </a:t>
            </a:r>
            <a:r>
              <a:rPr lang="en-US"/>
              <a:t>	11am-12pm: </a:t>
            </a:r>
            <a:r>
              <a:rPr lang="en-US" b="1"/>
              <a:t>Student support </a:t>
            </a:r>
            <a:r>
              <a:rPr lang="en-US"/>
              <a:t>intro talk: Skeel Theatre, People’s Palace</a:t>
            </a:r>
          </a:p>
          <a:p>
            <a:pPr marL="0" indent="0">
              <a:buNone/>
            </a:pPr>
            <a:r>
              <a:rPr lang="en-US" b="1"/>
              <a:t>		</a:t>
            </a:r>
            <a:r>
              <a:rPr lang="en-US"/>
              <a:t>1-2pm: </a:t>
            </a:r>
            <a:r>
              <a:rPr lang="en-US" b="1"/>
              <a:t>Business</a:t>
            </a:r>
            <a:r>
              <a:rPr lang="en-US"/>
              <a:t> joint degree intro talk: GO Jones Lecture Theatre</a:t>
            </a:r>
            <a:endParaRPr lang="en-US" b="1"/>
          </a:p>
          <a:p>
            <a:pPr marL="0" indent="0">
              <a:buNone/>
            </a:pPr>
            <a:r>
              <a:rPr lang="en-US" b="1">
                <a:solidFill>
                  <a:schemeClr val="tx1"/>
                </a:solidFill>
              </a:rPr>
              <a:t>Thursday:</a:t>
            </a:r>
            <a:r>
              <a:rPr lang="en-US" b="1"/>
              <a:t>	</a:t>
            </a:r>
            <a:r>
              <a:rPr lang="en-US"/>
              <a:t>11am-6pm: </a:t>
            </a:r>
            <a:r>
              <a:rPr lang="en-US" b="1"/>
              <a:t>QMSU Welcome Fair </a:t>
            </a:r>
            <a:r>
              <a:rPr lang="en-US"/>
              <a:t>(book via </a:t>
            </a:r>
            <a:r>
              <a:rPr lang="en-US">
                <a:hlinkClick r:id="rId2"/>
              </a:rPr>
              <a:t>https://www.qmsu.org/fair/</a:t>
            </a:r>
            <a:r>
              <a:rPr lang="en-US"/>
              <a:t>)</a:t>
            </a:r>
            <a:endParaRPr lang="en-US" b="1"/>
          </a:p>
          <a:p>
            <a:pPr marL="0" indent="0">
              <a:buNone/>
            </a:pPr>
            <a:r>
              <a:rPr lang="en-US" b="1"/>
              <a:t>		</a:t>
            </a:r>
            <a:r>
              <a:rPr lang="en-US"/>
              <a:t>11am-12pm: </a:t>
            </a:r>
            <a:r>
              <a:rPr lang="en-US" b="1"/>
              <a:t>Law </a:t>
            </a:r>
            <a:r>
              <a:rPr lang="en-US"/>
              <a:t>joint degree intro talk: Laws 100</a:t>
            </a:r>
          </a:p>
          <a:p>
            <a:pPr marL="0" indent="0">
              <a:buNone/>
            </a:pPr>
            <a:r>
              <a:rPr lang="en-US"/>
              <a:t>		12-1pm: </a:t>
            </a:r>
            <a:r>
              <a:rPr lang="en-US" b="1"/>
              <a:t>Associate</a:t>
            </a:r>
            <a:r>
              <a:rPr lang="en-US"/>
              <a:t> students intro talk: Mason Theatre, Bancroft Building</a:t>
            </a:r>
          </a:p>
          <a:p>
            <a:pPr marL="0" indent="0">
              <a:buNone/>
            </a:pPr>
            <a:r>
              <a:rPr lang="en-US"/>
              <a:t>		2-3:30pm: Year of Elections </a:t>
            </a:r>
            <a:r>
              <a:rPr lang="en-US" b="1"/>
              <a:t>panel event</a:t>
            </a:r>
            <a:r>
              <a:rPr lang="en-US"/>
              <a:t>: </a:t>
            </a:r>
            <a:r>
              <a:rPr lang="en-US" err="1"/>
              <a:t>Peston</a:t>
            </a:r>
            <a:r>
              <a:rPr lang="en-US"/>
              <a:t> Theatre, Graduate Centre</a:t>
            </a:r>
          </a:p>
          <a:p>
            <a:pPr marL="0" indent="0">
              <a:buNone/>
            </a:pPr>
            <a:r>
              <a:rPr lang="en-US"/>
              <a:t>		3:30-5pm: Year of Elections </a:t>
            </a:r>
            <a:r>
              <a:rPr lang="en-US" b="1"/>
              <a:t>reception</a:t>
            </a:r>
            <a:r>
              <a:rPr lang="en-US"/>
              <a:t>: Graduate Centre Foyer and Courtyard</a:t>
            </a:r>
          </a:p>
          <a:p>
            <a:pPr marL="0" indent="0">
              <a:buNone/>
            </a:pPr>
            <a:r>
              <a:rPr lang="en-US" b="1">
                <a:solidFill>
                  <a:schemeClr val="tx1"/>
                </a:solidFill>
              </a:rPr>
              <a:t>Friday:</a:t>
            </a:r>
            <a:r>
              <a:rPr lang="en-US" b="1"/>
              <a:t>		</a:t>
            </a:r>
            <a:r>
              <a:rPr lang="en-US"/>
              <a:t>11am-6pm: </a:t>
            </a:r>
            <a:r>
              <a:rPr lang="en-US" b="1"/>
              <a:t>QMSU Welcome Fair </a:t>
            </a:r>
            <a:r>
              <a:rPr lang="en-US"/>
              <a:t>(book via </a:t>
            </a:r>
            <a:r>
              <a:rPr lang="en-US">
                <a:hlinkClick r:id="rId2"/>
              </a:rPr>
              <a:t>https://www.qmsu.org/fair/</a:t>
            </a:r>
            <a:r>
              <a:rPr lang="en-US"/>
              <a:t>)</a:t>
            </a:r>
            <a:endParaRPr lang="en-US" b="1"/>
          </a:p>
          <a:p>
            <a:pPr marL="0" indent="0">
              <a:buNone/>
            </a:pPr>
            <a:endParaRPr lang="en-US" b="1"/>
          </a:p>
        </p:txBody>
      </p:sp>
    </p:spTree>
    <p:extLst>
      <p:ext uri="{BB962C8B-B14F-4D97-AF65-F5344CB8AC3E}">
        <p14:creationId xmlns:p14="http://schemas.microsoft.com/office/powerpoint/2010/main" val="99136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AFF026-AA46-410C-8A21-B437DADCDF88}"/>
              </a:ext>
            </a:extLst>
          </p:cNvPr>
          <p:cNvSpPr>
            <a:spLocks noGrp="1"/>
          </p:cNvSpPr>
          <p:nvPr>
            <p:ph type="body" sz="quarter" idx="13"/>
          </p:nvPr>
        </p:nvSpPr>
        <p:spPr>
          <a:xfrm>
            <a:off x="1094140" y="1949450"/>
            <a:ext cx="10740707" cy="3470862"/>
          </a:xfrm>
        </p:spPr>
        <p:txBody>
          <a:bodyPr lIns="91440" tIns="45720" rIns="91440" bIns="45720" anchor="t"/>
          <a:lstStyle/>
          <a:p>
            <a:r>
              <a:rPr lang="en-GB" sz="3200">
                <a:latin typeface="Arial"/>
                <a:cs typeface="Arial"/>
              </a:rPr>
              <a:t>Don’t worry! It’s a lot to take in…</a:t>
            </a:r>
          </a:p>
          <a:p>
            <a:r>
              <a:rPr lang="en-GB" sz="3200">
                <a:latin typeface="Arial"/>
                <a:cs typeface="Arial"/>
              </a:rPr>
              <a:t>Advisor meetings this afternoon</a:t>
            </a:r>
          </a:p>
          <a:p>
            <a:r>
              <a:rPr lang="en-GB" sz="3200">
                <a:latin typeface="Arial"/>
                <a:cs typeface="Arial"/>
              </a:rPr>
              <a:t>Student Support Session on Wednesday</a:t>
            </a:r>
          </a:p>
          <a:p>
            <a:r>
              <a:rPr lang="en-GB" sz="3200">
                <a:latin typeface="Arial"/>
                <a:cs typeface="Arial"/>
              </a:rPr>
              <a:t>Introductory Lectures for modules next week (week one)</a:t>
            </a:r>
          </a:p>
        </p:txBody>
      </p:sp>
      <p:sp>
        <p:nvSpPr>
          <p:cNvPr id="5" name="Text Placeholder 4">
            <a:extLst>
              <a:ext uri="{FF2B5EF4-FFF2-40B4-BE49-F238E27FC236}">
                <a16:creationId xmlns:a16="http://schemas.microsoft.com/office/drawing/2014/main" id="{97572AF0-847E-48DF-BE32-AE607F9EF01C}"/>
              </a:ext>
            </a:extLst>
          </p:cNvPr>
          <p:cNvSpPr>
            <a:spLocks noGrp="1"/>
          </p:cNvSpPr>
          <p:nvPr>
            <p:ph type="body" sz="quarter" idx="11"/>
          </p:nvPr>
        </p:nvSpPr>
        <p:spPr>
          <a:xfrm>
            <a:off x="1336675" y="519113"/>
            <a:ext cx="5643327" cy="877887"/>
          </a:xfrm>
        </p:spPr>
        <p:txBody>
          <a:bodyPr lIns="91440" tIns="45720" rIns="91440" bIns="45720" anchor="t"/>
          <a:lstStyle/>
          <a:p>
            <a:r>
              <a:rPr lang="en-GB">
                <a:latin typeface="Arial"/>
                <a:cs typeface="Arial"/>
              </a:rPr>
              <a:t>Still have questions?</a:t>
            </a:r>
          </a:p>
        </p:txBody>
      </p:sp>
    </p:spTree>
    <p:extLst>
      <p:ext uri="{BB962C8B-B14F-4D97-AF65-F5344CB8AC3E}">
        <p14:creationId xmlns:p14="http://schemas.microsoft.com/office/powerpoint/2010/main" val="126820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F3D66-A420-C544-17A1-25BA7E6B01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FF166D-7C98-818B-E1D3-4C16C39E395E}"/>
              </a:ext>
            </a:extLst>
          </p:cNvPr>
          <p:cNvSpPr>
            <a:spLocks noGrp="1"/>
          </p:cNvSpPr>
          <p:nvPr>
            <p:ph type="body" sz="quarter" idx="10"/>
          </p:nvPr>
        </p:nvSpPr>
        <p:spPr>
          <a:xfrm>
            <a:off x="2916237" y="3182939"/>
            <a:ext cx="7862888" cy="1306512"/>
          </a:xfrm>
        </p:spPr>
        <p:txBody>
          <a:bodyPr/>
          <a:lstStyle/>
          <a:p>
            <a:r>
              <a:rPr lang="en-US"/>
              <a:t>The Politics Society	</a:t>
            </a:r>
          </a:p>
        </p:txBody>
      </p:sp>
    </p:spTree>
    <p:extLst>
      <p:ext uri="{BB962C8B-B14F-4D97-AF65-F5344CB8AC3E}">
        <p14:creationId xmlns:p14="http://schemas.microsoft.com/office/powerpoint/2010/main" val="216871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lendar with text and images&#10;&#10;Description automatically generated with medium confidence">
            <a:extLst>
              <a:ext uri="{FF2B5EF4-FFF2-40B4-BE49-F238E27FC236}">
                <a16:creationId xmlns:a16="http://schemas.microsoft.com/office/drawing/2014/main" id="{E865A837-1728-9792-4A96-4EB0135861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714" y="241189"/>
            <a:ext cx="8041170" cy="5680088"/>
          </a:xfrm>
          <a:prstGeom prst="rect">
            <a:avLst/>
          </a:prstGeom>
        </p:spPr>
      </p:pic>
      <p:sp>
        <p:nvSpPr>
          <p:cNvPr id="4" name="Text Placeholder 1">
            <a:extLst>
              <a:ext uri="{FF2B5EF4-FFF2-40B4-BE49-F238E27FC236}">
                <a16:creationId xmlns:a16="http://schemas.microsoft.com/office/drawing/2014/main" id="{BEB1315D-B02C-1F84-267C-702339EBA4D2}"/>
              </a:ext>
            </a:extLst>
          </p:cNvPr>
          <p:cNvSpPr>
            <a:spLocks noGrp="1"/>
          </p:cNvSpPr>
          <p:nvPr>
            <p:ph type="body" sz="quarter" idx="13"/>
          </p:nvPr>
        </p:nvSpPr>
        <p:spPr>
          <a:xfrm>
            <a:off x="8643258" y="241189"/>
            <a:ext cx="3414064" cy="3470862"/>
          </a:xfrm>
        </p:spPr>
        <p:txBody>
          <a:bodyPr lIns="91440" tIns="45720" rIns="91440" bIns="45720" anchor="t"/>
          <a:lstStyle/>
          <a:p>
            <a:pPr marL="0" indent="0">
              <a:buNone/>
            </a:pPr>
            <a:r>
              <a:rPr lang="en-GB" sz="2800">
                <a:latin typeface="Arial"/>
                <a:cs typeface="Arial"/>
              </a:rPr>
              <a:t>For more details and links to sign up, check your emails and follow us on Instagram at </a:t>
            </a:r>
            <a:r>
              <a:rPr lang="en-GB" sz="2800" b="1">
                <a:latin typeface="Arial"/>
                <a:cs typeface="Arial"/>
              </a:rPr>
              <a:t>@qmpoliticsir</a:t>
            </a:r>
          </a:p>
        </p:txBody>
      </p:sp>
    </p:spTree>
    <p:extLst>
      <p:ext uri="{BB962C8B-B14F-4D97-AF65-F5344CB8AC3E}">
        <p14:creationId xmlns:p14="http://schemas.microsoft.com/office/powerpoint/2010/main" val="119624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19FFB3-9E27-0FA2-DFF3-B682201C4B31}"/>
              </a:ext>
            </a:extLst>
          </p:cNvPr>
          <p:cNvSpPr>
            <a:spLocks noGrp="1"/>
          </p:cNvSpPr>
          <p:nvPr>
            <p:ph type="body" sz="quarter" idx="11"/>
          </p:nvPr>
        </p:nvSpPr>
        <p:spPr/>
        <p:txBody>
          <a:bodyPr/>
          <a:lstStyle/>
          <a:p>
            <a:r>
              <a:rPr lang="en-US"/>
              <a:t>Welcome to SPIR!</a:t>
            </a:r>
          </a:p>
        </p:txBody>
      </p:sp>
      <p:sp>
        <p:nvSpPr>
          <p:cNvPr id="12" name="TextBox 11">
            <a:extLst>
              <a:ext uri="{FF2B5EF4-FFF2-40B4-BE49-F238E27FC236}">
                <a16:creationId xmlns:a16="http://schemas.microsoft.com/office/drawing/2014/main" id="{C5C4D04B-3801-8925-0AE1-ADA79751FC06}"/>
              </a:ext>
            </a:extLst>
          </p:cNvPr>
          <p:cNvSpPr txBox="1"/>
          <p:nvPr/>
        </p:nvSpPr>
        <p:spPr>
          <a:xfrm>
            <a:off x="1411606" y="1397000"/>
            <a:ext cx="9670415" cy="4524315"/>
          </a:xfrm>
          <a:prstGeom prst="rect">
            <a:avLst/>
          </a:prstGeom>
          <a:noFill/>
        </p:spPr>
        <p:txBody>
          <a:bodyPr wrap="square" rtlCol="0">
            <a:spAutoFit/>
          </a:bodyPr>
          <a:lstStyle/>
          <a:p>
            <a:r>
              <a:rPr lang="en-US">
                <a:solidFill>
                  <a:srgbClr val="000000"/>
                </a:solidFill>
                <a:latin typeface="Arial" panose="020B0604020202020204" pitchFamily="34" charset="0"/>
                <a:cs typeface="Arial" panose="020B0604020202020204" pitchFamily="34" charset="0"/>
              </a:rPr>
              <a:t>Professor Martin Coward</a:t>
            </a:r>
          </a:p>
          <a:p>
            <a:r>
              <a:rPr lang="en-US" b="0">
                <a:solidFill>
                  <a:srgbClr val="000000"/>
                </a:solidFill>
                <a:latin typeface="Arial" panose="020B0604020202020204" pitchFamily="34" charset="0"/>
                <a:cs typeface="Arial" panose="020B0604020202020204" pitchFamily="34" charset="0"/>
              </a:rPr>
              <a:t>Head of the School of Politics and International Relations</a:t>
            </a:r>
          </a:p>
          <a:p>
            <a:r>
              <a:rPr lang="en-US" b="0">
                <a:solidFill>
                  <a:srgbClr val="000000"/>
                </a:solidFill>
                <a:latin typeface="Arial" panose="020B0604020202020204" pitchFamily="34" charset="0"/>
                <a:cs typeface="Arial" panose="020B0604020202020204" pitchFamily="34" charset="0"/>
              </a:rPr>
              <a:t>Staff Profile: </a:t>
            </a:r>
            <a:r>
              <a:rPr lang="en-US" b="0">
                <a:solidFill>
                  <a:schemeClr val="accent6"/>
                </a:solidFill>
                <a:latin typeface="Arial" panose="020B0604020202020204" pitchFamily="34" charset="0"/>
                <a:cs typeface="Arial" panose="020B0604020202020204" pitchFamily="34" charset="0"/>
                <a:hlinkClick r:id="rId2"/>
              </a:rPr>
              <a:t>https://www.qmul.ac.uk/politics/staff/profiles/cowardmartin.html</a:t>
            </a:r>
            <a:r>
              <a:rPr lang="en-US" b="0">
                <a:solidFill>
                  <a:schemeClr val="accent6"/>
                </a:solidFill>
                <a:latin typeface="Arial" panose="020B0604020202020204" pitchFamily="34" charset="0"/>
                <a:cs typeface="Arial" panose="020B0604020202020204" pitchFamily="34" charset="0"/>
              </a:rPr>
              <a:t>  </a:t>
            </a:r>
          </a:p>
          <a:p>
            <a:endParaRPr lang="en-US" b="0">
              <a:solidFill>
                <a:schemeClr val="accent6"/>
              </a:solidFill>
              <a:latin typeface="Arial" panose="020B0604020202020204" pitchFamily="34" charset="0"/>
              <a:cs typeface="Arial" panose="020B0604020202020204" pitchFamily="34" charset="0"/>
            </a:endParaRPr>
          </a:p>
          <a:p>
            <a:r>
              <a:rPr lang="en-US">
                <a:solidFill>
                  <a:srgbClr val="000000"/>
                </a:solidFill>
                <a:latin typeface="Arial" panose="020B0604020202020204" pitchFamily="34" charset="0"/>
                <a:cs typeface="Arial" panose="020B0604020202020204" pitchFamily="34" charset="0"/>
              </a:rPr>
              <a:t>Dr Shreyaa Bhatt</a:t>
            </a:r>
          </a:p>
          <a:p>
            <a:r>
              <a:rPr lang="en-US" b="0">
                <a:solidFill>
                  <a:srgbClr val="000000"/>
                </a:solidFill>
                <a:latin typeface="Arial" panose="020B0604020202020204" pitchFamily="34" charset="0"/>
                <a:cs typeface="Arial" panose="020B0604020202020204" pitchFamily="34" charset="0"/>
              </a:rPr>
              <a:t>Student Experience Lead</a:t>
            </a:r>
          </a:p>
          <a:p>
            <a:r>
              <a:rPr lang="en-US" b="0">
                <a:solidFill>
                  <a:srgbClr val="000000"/>
                </a:solidFill>
                <a:latin typeface="Arial" panose="020B0604020202020204" pitchFamily="34" charset="0"/>
                <a:cs typeface="Arial" panose="020B0604020202020204" pitchFamily="34" charset="0"/>
              </a:rPr>
              <a:t>Staff Profile: </a:t>
            </a:r>
            <a:r>
              <a:rPr lang="en-US" b="0">
                <a:solidFill>
                  <a:schemeClr val="accent6"/>
                </a:solidFill>
                <a:latin typeface="Arial" panose="020B0604020202020204" pitchFamily="34" charset="0"/>
                <a:cs typeface="Arial" panose="020B0604020202020204" pitchFamily="34" charset="0"/>
                <a:hlinkClick r:id="rId3"/>
              </a:rPr>
              <a:t>https://www.qmul.ac.uk/politics/staff/profiles/bhattshreyaa.html</a:t>
            </a:r>
            <a:endParaRPr lang="en-US" b="0">
              <a:solidFill>
                <a:schemeClr val="accent6"/>
              </a:solidFill>
              <a:latin typeface="Arial" panose="020B0604020202020204" pitchFamily="34" charset="0"/>
              <a:cs typeface="Arial" panose="020B0604020202020204" pitchFamily="34" charset="0"/>
            </a:endParaRPr>
          </a:p>
          <a:p>
            <a:endParaRPr lang="en-US">
              <a:solidFill>
                <a:schemeClr val="accent6"/>
              </a:solidFill>
              <a:latin typeface="Arial" panose="020B0604020202020204" pitchFamily="34" charset="0"/>
              <a:cs typeface="Arial" panose="020B0604020202020204" pitchFamily="34" charset="0"/>
            </a:endParaRPr>
          </a:p>
          <a:p>
            <a:r>
              <a:rPr lang="en-US">
                <a:solidFill>
                  <a:srgbClr val="000000"/>
                </a:solidFill>
                <a:latin typeface="Arial" panose="020B0604020202020204" pitchFamily="34" charset="0"/>
                <a:cs typeface="Arial" panose="020B0604020202020204" pitchFamily="34" charset="0"/>
              </a:rPr>
              <a:t>Professor David Williams</a:t>
            </a:r>
          </a:p>
          <a:p>
            <a:r>
              <a:rPr lang="en-US" b="0">
                <a:solidFill>
                  <a:srgbClr val="000000"/>
                </a:solidFill>
                <a:latin typeface="Arial" panose="020B0604020202020204" pitchFamily="34" charset="0"/>
                <a:cs typeface="Arial" panose="020B0604020202020204" pitchFamily="34" charset="0"/>
              </a:rPr>
              <a:t>Senior Tutor (Undergraduate)</a:t>
            </a:r>
          </a:p>
          <a:p>
            <a:r>
              <a:rPr lang="en-US" b="0">
                <a:solidFill>
                  <a:srgbClr val="000000"/>
                </a:solidFill>
                <a:latin typeface="Arial" panose="020B0604020202020204" pitchFamily="34" charset="0"/>
                <a:cs typeface="Arial" panose="020B0604020202020204" pitchFamily="34" charset="0"/>
              </a:rPr>
              <a:t>Staff Profile: </a:t>
            </a:r>
            <a:r>
              <a:rPr lang="en-US" b="0">
                <a:solidFill>
                  <a:schemeClr val="accent6"/>
                </a:solidFill>
                <a:latin typeface="Arial" panose="020B0604020202020204" pitchFamily="34" charset="0"/>
                <a:cs typeface="Arial" panose="020B0604020202020204" pitchFamily="34" charset="0"/>
                <a:hlinkClick r:id="rId4"/>
              </a:rPr>
              <a:t>https://www.qmul.ac.uk/politics/staff/profiles/williamsdavid.html</a:t>
            </a:r>
            <a:r>
              <a:rPr lang="en-US" b="0">
                <a:solidFill>
                  <a:schemeClr val="accent6"/>
                </a:solidFill>
                <a:latin typeface="Arial" panose="020B0604020202020204" pitchFamily="34" charset="0"/>
                <a:cs typeface="Arial" panose="020B0604020202020204" pitchFamily="34" charset="0"/>
              </a:rPr>
              <a:t> </a:t>
            </a:r>
          </a:p>
          <a:p>
            <a:endParaRPr lang="en-US" b="0">
              <a:solidFill>
                <a:srgbClr val="000000"/>
              </a:solidFill>
              <a:latin typeface="Arial" panose="020B0604020202020204" pitchFamily="34" charset="0"/>
              <a:cs typeface="Arial" panose="020B0604020202020204" pitchFamily="34" charset="0"/>
            </a:endParaRPr>
          </a:p>
          <a:p>
            <a:r>
              <a:rPr lang="en-US">
                <a:solidFill>
                  <a:srgbClr val="000000"/>
                </a:solidFill>
                <a:latin typeface="Arial" panose="020B0604020202020204" pitchFamily="34" charset="0"/>
                <a:cs typeface="Arial" panose="020B0604020202020204" pitchFamily="34" charset="0"/>
              </a:rPr>
              <a:t>Dr James Strong</a:t>
            </a:r>
          </a:p>
          <a:p>
            <a:r>
              <a:rPr lang="en-US" b="0">
                <a:solidFill>
                  <a:srgbClr val="000000"/>
                </a:solidFill>
                <a:latin typeface="Arial" panose="020B0604020202020204" pitchFamily="34" charset="0"/>
                <a:cs typeface="Arial" panose="020B0604020202020204" pitchFamily="34" charset="0"/>
              </a:rPr>
              <a:t>Deputy Head of School (Education)</a:t>
            </a:r>
          </a:p>
          <a:p>
            <a:r>
              <a:rPr lang="en-US" b="0">
                <a:solidFill>
                  <a:srgbClr val="000000"/>
                </a:solidFill>
                <a:latin typeface="Arial" panose="020B0604020202020204" pitchFamily="34" charset="0"/>
                <a:cs typeface="Arial" panose="020B0604020202020204" pitchFamily="34" charset="0"/>
              </a:rPr>
              <a:t>Staff Profile: </a:t>
            </a:r>
            <a:r>
              <a:rPr lang="en-US" b="0">
                <a:solidFill>
                  <a:schemeClr val="accent6"/>
                </a:solidFill>
                <a:latin typeface="Arial" panose="020B0604020202020204" pitchFamily="34" charset="0"/>
                <a:cs typeface="Arial" panose="020B0604020202020204" pitchFamily="34" charset="0"/>
                <a:hlinkClick r:id="rId5"/>
              </a:rPr>
              <a:t>https://www.qmul.ac.uk/politics/staff/profiles/strongjames.html</a:t>
            </a:r>
            <a:r>
              <a:rPr lang="en-US" b="0">
                <a:solidFill>
                  <a:schemeClr val="accent6"/>
                </a:solidFill>
                <a:latin typeface="Arial" panose="020B0604020202020204" pitchFamily="34" charset="0"/>
                <a:cs typeface="Arial" panose="020B0604020202020204" pitchFamily="34" charset="0"/>
              </a:rPr>
              <a:t>  </a:t>
            </a:r>
          </a:p>
          <a:p>
            <a:endParaRPr lang="en-US" b="0">
              <a:solidFill>
                <a:srgbClr val="000000"/>
              </a:solidFill>
              <a:latin typeface="Arial" panose="020B0604020202020204" pitchFamily="34" charset="0"/>
              <a:cs typeface="Arial" panose="020B0604020202020204" pitchFamily="34" charset="0"/>
            </a:endParaRPr>
          </a:p>
          <a:p>
            <a:endParaRPr lang="en-US" b="0">
              <a:solidFill>
                <a:schemeClr val="accent6"/>
              </a:solidFill>
              <a:latin typeface="Arial" panose="020B0604020202020204" pitchFamily="34" charset="0"/>
              <a:cs typeface="Arial" panose="020B0604020202020204" pitchFamily="34" charset="0"/>
            </a:endParaRPr>
          </a:p>
          <a:p>
            <a:endParaRPr lang="en-US" b="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761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A1AB8D-DDFA-BC49-9116-3E77A991952B}"/>
              </a:ext>
            </a:extLst>
          </p:cNvPr>
          <p:cNvSpPr>
            <a:spLocks noGrp="1"/>
          </p:cNvSpPr>
          <p:nvPr>
            <p:ph type="body" sz="quarter" idx="11"/>
          </p:nvPr>
        </p:nvSpPr>
        <p:spPr/>
        <p:txBody>
          <a:bodyPr/>
          <a:lstStyle/>
          <a:p>
            <a:r>
              <a:rPr lang="en-US"/>
              <a:t>Outline</a:t>
            </a:r>
          </a:p>
        </p:txBody>
      </p:sp>
      <p:sp>
        <p:nvSpPr>
          <p:cNvPr id="5" name="Text Placeholder 4">
            <a:extLst>
              <a:ext uri="{FF2B5EF4-FFF2-40B4-BE49-F238E27FC236}">
                <a16:creationId xmlns:a16="http://schemas.microsoft.com/office/drawing/2014/main" id="{91C3E8B1-0150-0E45-A0B9-E6B2F47630E0}"/>
              </a:ext>
            </a:extLst>
          </p:cNvPr>
          <p:cNvSpPr>
            <a:spLocks noGrp="1"/>
          </p:cNvSpPr>
          <p:nvPr>
            <p:ph type="body" sz="quarter" idx="13"/>
          </p:nvPr>
        </p:nvSpPr>
        <p:spPr>
          <a:xfrm>
            <a:off x="1336675" y="1397000"/>
            <a:ext cx="9139238" cy="4589463"/>
          </a:xfrm>
        </p:spPr>
        <p:txBody>
          <a:bodyPr lIns="91440" tIns="45720" rIns="91440" bIns="45720" anchor="t"/>
          <a:lstStyle/>
          <a:p>
            <a:r>
              <a:rPr lang="en-US" sz="3200">
                <a:latin typeface="Arial"/>
                <a:cs typeface="Arial"/>
              </a:rPr>
              <a:t>Part 1: Getting started at University </a:t>
            </a:r>
            <a:endParaRPr lang="en-US" sz="3200"/>
          </a:p>
          <a:p>
            <a:r>
              <a:rPr lang="en-US" sz="3200">
                <a:latin typeface="Arial"/>
                <a:cs typeface="Arial"/>
              </a:rPr>
              <a:t>Part 2: Outline of your </a:t>
            </a:r>
            <a:r>
              <a:rPr lang="en-GB" sz="3200">
                <a:latin typeface="Arial"/>
                <a:cs typeface="Arial"/>
              </a:rPr>
              <a:t>programmes</a:t>
            </a:r>
          </a:p>
          <a:p>
            <a:r>
              <a:rPr lang="en-US" sz="3200">
                <a:latin typeface="Arial"/>
                <a:cs typeface="Arial"/>
              </a:rPr>
              <a:t>Part 3: Planning your time</a:t>
            </a:r>
          </a:p>
          <a:p>
            <a:r>
              <a:rPr lang="en-US" sz="3200">
                <a:latin typeface="Arial"/>
                <a:cs typeface="Arial"/>
              </a:rPr>
              <a:t>Part 4: The Politics Society</a:t>
            </a:r>
          </a:p>
          <a:p>
            <a:r>
              <a:rPr lang="en-US" sz="3200">
                <a:latin typeface="Arial"/>
                <a:cs typeface="Arial"/>
              </a:rPr>
              <a:t>Part 5: The Students’ Union</a:t>
            </a:r>
            <a:endParaRPr lang="en-US" sz="3200"/>
          </a:p>
        </p:txBody>
      </p:sp>
    </p:spTree>
    <p:extLst>
      <p:ext uri="{BB962C8B-B14F-4D97-AF65-F5344CB8AC3E}">
        <p14:creationId xmlns:p14="http://schemas.microsoft.com/office/powerpoint/2010/main" val="10444848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5383E-1E3B-35C0-A474-243D46B6D6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564C19-AE01-8F40-7935-2AC8032BBBDD}"/>
              </a:ext>
            </a:extLst>
          </p:cNvPr>
          <p:cNvSpPr>
            <a:spLocks noGrp="1"/>
          </p:cNvSpPr>
          <p:nvPr>
            <p:ph type="body" sz="quarter" idx="11"/>
          </p:nvPr>
        </p:nvSpPr>
        <p:spPr>
          <a:xfrm>
            <a:off x="1336675" y="519113"/>
            <a:ext cx="9367837" cy="670860"/>
          </a:xfrm>
        </p:spPr>
        <p:txBody>
          <a:bodyPr/>
          <a:lstStyle/>
          <a:p>
            <a:r>
              <a:rPr lang="en-US" sz="4000"/>
              <a:t>Getting started at University</a:t>
            </a:r>
          </a:p>
          <a:p>
            <a:endParaRPr lang="en-US"/>
          </a:p>
        </p:txBody>
      </p:sp>
      <p:sp>
        <p:nvSpPr>
          <p:cNvPr id="3" name="Text Placeholder 2">
            <a:extLst>
              <a:ext uri="{FF2B5EF4-FFF2-40B4-BE49-F238E27FC236}">
                <a16:creationId xmlns:a16="http://schemas.microsoft.com/office/drawing/2014/main" id="{C7D3AAE7-DFFC-2D84-B280-D2C897F9D3D1}"/>
              </a:ext>
            </a:extLst>
          </p:cNvPr>
          <p:cNvSpPr>
            <a:spLocks noGrp="1"/>
          </p:cNvSpPr>
          <p:nvPr>
            <p:ph type="body" sz="quarter" idx="13"/>
          </p:nvPr>
        </p:nvSpPr>
        <p:spPr>
          <a:xfrm>
            <a:off x="1336675" y="1328369"/>
            <a:ext cx="9877791" cy="4201262"/>
          </a:xfrm>
        </p:spPr>
        <p:txBody>
          <a:bodyPr/>
          <a:lstStyle/>
          <a:p>
            <a:pPr marL="0" indent="0">
              <a:buNone/>
            </a:pPr>
            <a:r>
              <a:rPr lang="en-US" sz="2800"/>
              <a:t>Some key things to know:</a:t>
            </a:r>
          </a:p>
          <a:p>
            <a:r>
              <a:rPr lang="en-US" sz="2800"/>
              <a:t>University is a </a:t>
            </a:r>
            <a:r>
              <a:rPr lang="en-US" sz="2800" b="1"/>
              <a:t>step up </a:t>
            </a:r>
            <a:r>
              <a:rPr lang="en-US" sz="2800"/>
              <a:t>but also a </a:t>
            </a:r>
            <a:r>
              <a:rPr lang="en-US" sz="2800" b="1"/>
              <a:t>step out</a:t>
            </a:r>
            <a:r>
              <a:rPr lang="en-US" sz="2800"/>
              <a:t>.</a:t>
            </a:r>
          </a:p>
          <a:p>
            <a:r>
              <a:rPr lang="en-US" sz="2800"/>
              <a:t>You will still spend some time in the </a:t>
            </a:r>
            <a:r>
              <a:rPr lang="en-US" sz="2800" b="1"/>
              <a:t>classroom</a:t>
            </a:r>
            <a:r>
              <a:rPr lang="en-US" sz="2800"/>
              <a:t>, BUT…</a:t>
            </a:r>
          </a:p>
          <a:p>
            <a:pPr marL="0" indent="0" algn="r">
              <a:buNone/>
            </a:pPr>
            <a:r>
              <a:rPr lang="en-US" sz="2800"/>
              <a:t>…University is mainly about </a:t>
            </a:r>
            <a:r>
              <a:rPr lang="en-US" sz="2800" b="1"/>
              <a:t>guided independent study</a:t>
            </a:r>
            <a:r>
              <a:rPr lang="en-US" sz="2800"/>
              <a:t>.</a:t>
            </a:r>
          </a:p>
          <a:p>
            <a:r>
              <a:rPr lang="en-US" sz="2800"/>
              <a:t>You will have more </a:t>
            </a:r>
            <a:r>
              <a:rPr lang="en-US" sz="2800" b="1"/>
              <a:t>autonomy</a:t>
            </a:r>
            <a:r>
              <a:rPr lang="en-US" sz="2800"/>
              <a:t> but also more </a:t>
            </a:r>
            <a:r>
              <a:rPr lang="en-US" sz="2800" b="1"/>
              <a:t>responsibility</a:t>
            </a:r>
            <a:r>
              <a:rPr lang="en-US" sz="2800"/>
              <a:t>.</a:t>
            </a:r>
          </a:p>
          <a:p>
            <a:r>
              <a:rPr lang="en-US" sz="2800"/>
              <a:t>You will learn as much from your </a:t>
            </a:r>
            <a:r>
              <a:rPr lang="en-US" sz="2800" b="1"/>
              <a:t>peers</a:t>
            </a:r>
            <a:r>
              <a:rPr lang="en-US" sz="2800"/>
              <a:t> as from your </a:t>
            </a:r>
            <a:r>
              <a:rPr lang="en-US" sz="2800" b="1"/>
              <a:t>teachers</a:t>
            </a:r>
            <a:r>
              <a:rPr lang="en-US" sz="2800"/>
              <a:t>.</a:t>
            </a:r>
          </a:p>
          <a:p>
            <a:r>
              <a:rPr lang="en-US" sz="2800"/>
              <a:t>Help is available to those who </a:t>
            </a:r>
            <a:r>
              <a:rPr lang="en-US" sz="2800" b="1"/>
              <a:t>ask for it</a:t>
            </a:r>
            <a:r>
              <a:rPr lang="en-US" sz="2800"/>
              <a:t>.</a:t>
            </a:r>
          </a:p>
        </p:txBody>
      </p:sp>
    </p:spTree>
    <p:extLst>
      <p:ext uri="{BB962C8B-B14F-4D97-AF65-F5344CB8AC3E}">
        <p14:creationId xmlns:p14="http://schemas.microsoft.com/office/powerpoint/2010/main" val="7990905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2E62FD-2296-D349-AF5E-748AC7EA8C37}"/>
              </a:ext>
            </a:extLst>
          </p:cNvPr>
          <p:cNvSpPr>
            <a:spLocks noGrp="1"/>
          </p:cNvSpPr>
          <p:nvPr>
            <p:ph type="body" sz="quarter" idx="11"/>
          </p:nvPr>
        </p:nvSpPr>
        <p:spPr>
          <a:xfrm>
            <a:off x="1336675" y="519113"/>
            <a:ext cx="9367837" cy="670860"/>
          </a:xfrm>
        </p:spPr>
        <p:txBody>
          <a:bodyPr/>
          <a:lstStyle/>
          <a:p>
            <a:r>
              <a:rPr lang="en-US" sz="4000"/>
              <a:t>Getting started at University</a:t>
            </a:r>
          </a:p>
          <a:p>
            <a:endParaRPr lang="en-US"/>
          </a:p>
        </p:txBody>
      </p:sp>
      <p:sp>
        <p:nvSpPr>
          <p:cNvPr id="3" name="Text Placeholder 2">
            <a:extLst>
              <a:ext uri="{FF2B5EF4-FFF2-40B4-BE49-F238E27FC236}">
                <a16:creationId xmlns:a16="http://schemas.microsoft.com/office/drawing/2014/main" id="{846126D0-7BE9-9C4B-AFEB-02C84E8BE951}"/>
              </a:ext>
            </a:extLst>
          </p:cNvPr>
          <p:cNvSpPr>
            <a:spLocks noGrp="1"/>
          </p:cNvSpPr>
          <p:nvPr>
            <p:ph type="body" sz="quarter" idx="13"/>
          </p:nvPr>
        </p:nvSpPr>
        <p:spPr>
          <a:xfrm>
            <a:off x="1336675" y="1189973"/>
            <a:ext cx="9877791" cy="4339658"/>
          </a:xfrm>
        </p:spPr>
        <p:txBody>
          <a:bodyPr/>
          <a:lstStyle/>
          <a:p>
            <a:pPr marL="0" indent="0">
              <a:buNone/>
            </a:pPr>
            <a:r>
              <a:rPr lang="en-US" sz="2800"/>
              <a:t>Some key advice:</a:t>
            </a:r>
          </a:p>
          <a:p>
            <a:r>
              <a:rPr lang="en-US" sz="2400"/>
              <a:t>Make sure you attend</a:t>
            </a:r>
            <a:r>
              <a:rPr lang="en-US" sz="2400" b="1"/>
              <a:t> classes</a:t>
            </a:r>
            <a:r>
              <a:rPr lang="en-US" sz="2400"/>
              <a:t>. Even if a lecture is recorded, you will still benefit from turning up in person:</a:t>
            </a:r>
          </a:p>
          <a:p>
            <a:pPr lvl="1"/>
            <a:r>
              <a:rPr lang="en-US" sz="2400"/>
              <a:t>Lectures provide key </a:t>
            </a:r>
            <a:r>
              <a:rPr lang="en-US" sz="2400" b="1"/>
              <a:t>structure</a:t>
            </a:r>
            <a:r>
              <a:rPr lang="en-US" sz="2400"/>
              <a:t> and </a:t>
            </a:r>
            <a:r>
              <a:rPr lang="en-US" sz="2400" b="1"/>
              <a:t>information</a:t>
            </a:r>
            <a:r>
              <a:rPr lang="en-US" sz="2400"/>
              <a:t>.</a:t>
            </a:r>
          </a:p>
          <a:p>
            <a:pPr lvl="1"/>
            <a:r>
              <a:rPr lang="en-US" sz="2400"/>
              <a:t>You’ll meet more of your </a:t>
            </a:r>
            <a:r>
              <a:rPr lang="en-US" sz="2400" b="1"/>
              <a:t>classmates</a:t>
            </a:r>
            <a:r>
              <a:rPr lang="en-US" sz="2400"/>
              <a:t>.</a:t>
            </a:r>
          </a:p>
          <a:p>
            <a:pPr lvl="1"/>
            <a:r>
              <a:rPr lang="en-US" sz="2400"/>
              <a:t>Most people never actually watch the </a:t>
            </a:r>
            <a:r>
              <a:rPr lang="en-US" sz="2400" b="1"/>
              <a:t>recording</a:t>
            </a:r>
            <a:r>
              <a:rPr lang="en-US" sz="2400"/>
              <a:t>. </a:t>
            </a:r>
          </a:p>
          <a:p>
            <a:r>
              <a:rPr lang="en-US" sz="2400"/>
              <a:t>Keep on top of your </a:t>
            </a:r>
            <a:r>
              <a:rPr lang="en-US" sz="2400" b="1"/>
              <a:t>independent study</a:t>
            </a:r>
            <a:r>
              <a:rPr lang="en-US" sz="2400"/>
              <a:t>. Required readings are not optional. There is too much material to cram it all last minute.</a:t>
            </a:r>
          </a:p>
          <a:p>
            <a:r>
              <a:rPr lang="en-US" sz="2400" b="1">
                <a:latin typeface="Arial"/>
                <a:cs typeface="Arial"/>
              </a:rPr>
              <a:t>Ask for help </a:t>
            </a:r>
            <a:r>
              <a:rPr lang="en-US" sz="2400">
                <a:latin typeface="Arial"/>
                <a:cs typeface="Arial"/>
              </a:rPr>
              <a:t>when you feel lost. From your advisor; from your tutors; from your classmates; from your peers.</a:t>
            </a:r>
          </a:p>
          <a:p>
            <a:r>
              <a:rPr lang="en-US" sz="2400">
                <a:latin typeface="Arial"/>
                <a:cs typeface="Arial"/>
              </a:rPr>
              <a:t>Download the QMUL app and follow SPIR on socials.</a:t>
            </a:r>
          </a:p>
          <a:p>
            <a:r>
              <a:rPr lang="en-US" sz="2400">
                <a:latin typeface="Arial"/>
                <a:cs typeface="Arial"/>
              </a:rPr>
              <a:t>Read your </a:t>
            </a:r>
            <a:r>
              <a:rPr lang="en-US" sz="2400" b="1">
                <a:latin typeface="Arial"/>
                <a:cs typeface="Arial"/>
              </a:rPr>
              <a:t>emails</a:t>
            </a:r>
            <a:r>
              <a:rPr lang="en-US" sz="2400">
                <a:latin typeface="Arial"/>
                <a:cs typeface="Arial"/>
              </a:rPr>
              <a:t>!</a:t>
            </a:r>
          </a:p>
          <a:p>
            <a:pPr marL="0" indent="0">
              <a:buNone/>
            </a:pPr>
            <a:endParaRPr lang="en-US" sz="2800"/>
          </a:p>
        </p:txBody>
      </p:sp>
    </p:spTree>
    <p:extLst>
      <p:ext uri="{BB962C8B-B14F-4D97-AF65-F5344CB8AC3E}">
        <p14:creationId xmlns:p14="http://schemas.microsoft.com/office/powerpoint/2010/main" val="33852128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2E62FD-2296-D349-AF5E-748AC7EA8C37}"/>
              </a:ext>
            </a:extLst>
          </p:cNvPr>
          <p:cNvSpPr>
            <a:spLocks noGrp="1"/>
          </p:cNvSpPr>
          <p:nvPr>
            <p:ph type="body" sz="quarter" idx="11"/>
          </p:nvPr>
        </p:nvSpPr>
        <p:spPr>
          <a:xfrm>
            <a:off x="873109" y="180909"/>
            <a:ext cx="10989039" cy="771069"/>
          </a:xfrm>
        </p:spPr>
        <p:txBody>
          <a:bodyPr/>
          <a:lstStyle/>
          <a:p>
            <a:r>
              <a:rPr lang="en-US" sz="2400"/>
              <a:t>We asked our Y3 students: </a:t>
            </a:r>
            <a:r>
              <a:rPr lang="en-GB" sz="2400" b="0"/>
              <a:t>“</a:t>
            </a:r>
            <a:r>
              <a:rPr lang="en-GB" sz="2400"/>
              <a:t>If you could go back in time and speak to yourself when you first joined SPIR, what advice would you give?</a:t>
            </a:r>
            <a:r>
              <a:rPr lang="en-GB" sz="2400" b="0"/>
              <a:t>”</a:t>
            </a:r>
            <a:endParaRPr lang="en-US" sz="2400"/>
          </a:p>
        </p:txBody>
      </p:sp>
      <p:sp>
        <p:nvSpPr>
          <p:cNvPr id="3" name="Text Placeholder 2">
            <a:extLst>
              <a:ext uri="{FF2B5EF4-FFF2-40B4-BE49-F238E27FC236}">
                <a16:creationId xmlns:a16="http://schemas.microsoft.com/office/drawing/2014/main" id="{846126D0-7BE9-9C4B-AFEB-02C84E8BE951}"/>
              </a:ext>
            </a:extLst>
          </p:cNvPr>
          <p:cNvSpPr>
            <a:spLocks noGrp="1"/>
          </p:cNvSpPr>
          <p:nvPr>
            <p:ph type="body" sz="quarter" idx="13"/>
          </p:nvPr>
        </p:nvSpPr>
        <p:spPr>
          <a:xfrm>
            <a:off x="793776" y="1087873"/>
            <a:ext cx="11068371" cy="4974724"/>
          </a:xfrm>
        </p:spPr>
        <p:txBody>
          <a:bodyPr lIns="91440" tIns="45720" rIns="91440" bIns="45720" anchor="t"/>
          <a:lstStyle/>
          <a:p>
            <a:pPr fontAlgn="base"/>
            <a:r>
              <a:rPr lang="en-GB" sz="1800">
                <a:latin typeface="Arial"/>
                <a:cs typeface="Arial"/>
              </a:rPr>
              <a:t>"definitely </a:t>
            </a:r>
            <a:r>
              <a:rPr lang="en-GB" sz="1800" b="1">
                <a:latin typeface="Arial"/>
                <a:cs typeface="Arial"/>
              </a:rPr>
              <a:t>go see your tutors</a:t>
            </a:r>
            <a:r>
              <a:rPr lang="en-GB" sz="1800">
                <a:latin typeface="Arial"/>
                <a:cs typeface="Arial"/>
              </a:rPr>
              <a:t>. I know that I only started to meet with them in the second half of the first year, but I thought I could do everything by myself, which was a huge mistake”</a:t>
            </a:r>
          </a:p>
          <a:p>
            <a:pPr fontAlgn="base"/>
            <a:r>
              <a:rPr lang="en-GB" sz="1800">
                <a:latin typeface="Arial"/>
                <a:cs typeface="Arial"/>
              </a:rPr>
              <a:t>"probably </a:t>
            </a:r>
            <a:r>
              <a:rPr lang="en-GB" sz="1800" b="1">
                <a:latin typeface="Arial"/>
                <a:cs typeface="Arial"/>
              </a:rPr>
              <a:t>not to be afraid to say things </a:t>
            </a:r>
            <a:r>
              <a:rPr lang="en-GB" sz="1800">
                <a:latin typeface="Arial"/>
                <a:cs typeface="Arial"/>
              </a:rPr>
              <a:t>in seminars, just because, like I'm scared of getting things wrong like just go for it, and I can </a:t>
            </a:r>
            <a:r>
              <a:rPr lang="en-GB" sz="1800" b="1">
                <a:latin typeface="Arial"/>
                <a:cs typeface="Arial"/>
              </a:rPr>
              <a:t>learn from my mistakes </a:t>
            </a:r>
            <a:r>
              <a:rPr lang="en-GB" sz="1800">
                <a:latin typeface="Arial"/>
                <a:cs typeface="Arial"/>
              </a:rPr>
              <a:t>and stuff like that”</a:t>
            </a:r>
          </a:p>
          <a:p>
            <a:pPr fontAlgn="base"/>
            <a:r>
              <a:rPr lang="en-GB" sz="1800">
                <a:latin typeface="Arial"/>
                <a:cs typeface="Arial"/>
              </a:rPr>
              <a:t>"being more organized, making sure that I time things properly and know when my tutors are available and </a:t>
            </a:r>
            <a:r>
              <a:rPr lang="en-GB" sz="1800" b="1">
                <a:latin typeface="Arial"/>
                <a:cs typeface="Arial"/>
              </a:rPr>
              <a:t>not leave it last minute</a:t>
            </a:r>
            <a:r>
              <a:rPr lang="en-GB" sz="1800">
                <a:latin typeface="Arial"/>
                <a:cs typeface="Arial"/>
              </a:rPr>
              <a:t>”</a:t>
            </a:r>
          </a:p>
          <a:p>
            <a:pPr fontAlgn="base"/>
            <a:r>
              <a:rPr lang="en-GB" sz="1800">
                <a:latin typeface="Arial"/>
                <a:cs typeface="Arial"/>
              </a:rPr>
              <a:t>"the style of how University is set out is </a:t>
            </a:r>
            <a:r>
              <a:rPr lang="en-GB" sz="1800" b="1">
                <a:latin typeface="Arial"/>
                <a:cs typeface="Arial"/>
              </a:rPr>
              <a:t>very different from A levels</a:t>
            </a:r>
            <a:r>
              <a:rPr lang="en-GB" sz="1800">
                <a:latin typeface="Arial"/>
                <a:cs typeface="Arial"/>
              </a:rPr>
              <a:t>, so I was kind of expecting it to be a bit more similar than like, A-Levels is very, you have your textbook, you revise that and then you do your exams and whatnot, but it's very different”</a:t>
            </a:r>
          </a:p>
          <a:p>
            <a:pPr fontAlgn="base"/>
            <a:r>
              <a:rPr lang="en-GB" sz="1800">
                <a:latin typeface="Arial"/>
                <a:cs typeface="Arial"/>
              </a:rPr>
              <a:t>"what I did find surprising was the amount of </a:t>
            </a:r>
            <a:r>
              <a:rPr lang="en-GB" sz="1800" b="1">
                <a:latin typeface="Arial"/>
                <a:cs typeface="Arial"/>
              </a:rPr>
              <a:t>independent learning</a:t>
            </a:r>
            <a:r>
              <a:rPr lang="en-GB" sz="1800">
                <a:latin typeface="Arial"/>
                <a:cs typeface="Arial"/>
              </a:rPr>
              <a:t> there is. So going from eight hours in class each day to just eight hours in a week was quite a big shock” </a:t>
            </a:r>
          </a:p>
          <a:p>
            <a:r>
              <a:rPr lang="en-GB" sz="1800">
                <a:latin typeface="Arial"/>
                <a:cs typeface="Arial"/>
              </a:rPr>
              <a:t>"first year you </a:t>
            </a:r>
            <a:r>
              <a:rPr lang="en-GB" sz="1800" b="1">
                <a:latin typeface="Arial"/>
                <a:cs typeface="Arial"/>
              </a:rPr>
              <a:t>don't have to stay at the library 24/7 </a:t>
            </a:r>
            <a:r>
              <a:rPr lang="en-GB" sz="1800">
                <a:latin typeface="Arial"/>
                <a:cs typeface="Arial"/>
              </a:rPr>
              <a:t>like go out, see some friends, yes, when deadlines are around maybe you know change that a little bit, But otherwise kind of, join societies, meet people and just enjoy the campus because I feel like </a:t>
            </a:r>
            <a:r>
              <a:rPr lang="en-GB" sz="1800" b="1">
                <a:latin typeface="Arial"/>
                <a:cs typeface="Arial"/>
              </a:rPr>
              <a:t>I definitely regret not like doing more on campus</a:t>
            </a:r>
            <a:r>
              <a:rPr lang="en-GB" sz="1800">
                <a:latin typeface="Arial"/>
                <a:cs typeface="Arial"/>
              </a:rPr>
              <a:t> and it actually provides way more than I even knew about”</a:t>
            </a:r>
          </a:p>
          <a:p>
            <a:r>
              <a:rPr lang="en-GB" sz="1800">
                <a:latin typeface="Arial"/>
                <a:cs typeface="Arial"/>
              </a:rPr>
              <a:t>"don't be afraid to like </a:t>
            </a:r>
            <a:r>
              <a:rPr lang="en-GB" sz="1800" b="1">
                <a:latin typeface="Arial"/>
                <a:cs typeface="Arial"/>
              </a:rPr>
              <a:t>talk to your friends </a:t>
            </a:r>
            <a:r>
              <a:rPr lang="en-GB" sz="1800">
                <a:latin typeface="Arial"/>
                <a:cs typeface="Arial"/>
              </a:rPr>
              <a:t>about it and </a:t>
            </a:r>
            <a:r>
              <a:rPr lang="en-GB" sz="1800" b="1">
                <a:latin typeface="Arial"/>
                <a:cs typeface="Arial"/>
              </a:rPr>
              <a:t>see your tutors </a:t>
            </a:r>
            <a:r>
              <a:rPr lang="en-GB" sz="1800">
                <a:latin typeface="Arial"/>
                <a:cs typeface="Arial"/>
              </a:rPr>
              <a:t>like actually </a:t>
            </a:r>
            <a:r>
              <a:rPr lang="en-GB" sz="1800" b="1">
                <a:latin typeface="Arial"/>
                <a:cs typeface="Arial"/>
              </a:rPr>
              <a:t>go seek help </a:t>
            </a:r>
            <a:r>
              <a:rPr lang="en-GB" sz="1800">
                <a:latin typeface="Arial"/>
                <a:cs typeface="Arial"/>
              </a:rPr>
              <a:t>if you need it”</a:t>
            </a:r>
          </a:p>
          <a:p>
            <a:pPr marL="0" indent="0">
              <a:buNone/>
            </a:pPr>
            <a:endParaRPr lang="en-US" sz="2400"/>
          </a:p>
        </p:txBody>
      </p:sp>
    </p:spTree>
    <p:extLst>
      <p:ext uri="{BB962C8B-B14F-4D97-AF65-F5344CB8AC3E}">
        <p14:creationId xmlns:p14="http://schemas.microsoft.com/office/powerpoint/2010/main" val="19765654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B63A0-D1D3-D077-DAFF-2EEA7AF2AD3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A339BC1-9552-FD9C-86E5-6AD056556EBE}"/>
              </a:ext>
            </a:extLst>
          </p:cNvPr>
          <p:cNvSpPr>
            <a:spLocks noGrp="1"/>
          </p:cNvSpPr>
          <p:nvPr>
            <p:ph type="body" sz="quarter" idx="11"/>
          </p:nvPr>
        </p:nvSpPr>
        <p:spPr>
          <a:xfrm>
            <a:off x="1336675" y="519113"/>
            <a:ext cx="9367837" cy="670860"/>
          </a:xfrm>
        </p:spPr>
        <p:txBody>
          <a:bodyPr/>
          <a:lstStyle/>
          <a:p>
            <a:r>
              <a:rPr lang="en-US" sz="4000"/>
              <a:t>Getting started at University</a:t>
            </a:r>
          </a:p>
          <a:p>
            <a:endParaRPr lang="en-US"/>
          </a:p>
        </p:txBody>
      </p:sp>
      <p:sp>
        <p:nvSpPr>
          <p:cNvPr id="3" name="Text Placeholder 2">
            <a:extLst>
              <a:ext uri="{FF2B5EF4-FFF2-40B4-BE49-F238E27FC236}">
                <a16:creationId xmlns:a16="http://schemas.microsoft.com/office/drawing/2014/main" id="{1E1B8200-8470-6ABE-A430-4C46A9C3CA4E}"/>
              </a:ext>
            </a:extLst>
          </p:cNvPr>
          <p:cNvSpPr>
            <a:spLocks noGrp="1"/>
          </p:cNvSpPr>
          <p:nvPr>
            <p:ph type="body" sz="quarter" idx="13"/>
          </p:nvPr>
        </p:nvSpPr>
        <p:spPr>
          <a:xfrm>
            <a:off x="1336675" y="1328369"/>
            <a:ext cx="9877791" cy="4201262"/>
          </a:xfrm>
        </p:spPr>
        <p:txBody>
          <a:bodyPr/>
          <a:lstStyle/>
          <a:p>
            <a:pPr marL="0" indent="0">
              <a:buNone/>
            </a:pPr>
            <a:r>
              <a:rPr lang="en-US" sz="2400"/>
              <a:t>Some key study tips:</a:t>
            </a:r>
          </a:p>
          <a:p>
            <a:r>
              <a:rPr lang="en-US" sz="2400">
                <a:latin typeface="Arial"/>
                <a:cs typeface="Arial"/>
              </a:rPr>
              <a:t>QMUL provides free access to </a:t>
            </a:r>
            <a:r>
              <a:rPr lang="en-US" sz="2400" b="1">
                <a:latin typeface="Arial"/>
                <a:cs typeface="Arial"/>
              </a:rPr>
              <a:t>Office 365 </a:t>
            </a:r>
            <a:r>
              <a:rPr lang="en-US" sz="2400">
                <a:latin typeface="Arial"/>
                <a:cs typeface="Arial"/>
              </a:rPr>
              <a:t>including OneDrive. Use it.</a:t>
            </a:r>
          </a:p>
          <a:p>
            <a:r>
              <a:rPr lang="en-US" sz="2400">
                <a:latin typeface="Arial"/>
                <a:cs typeface="Arial"/>
              </a:rPr>
              <a:t>Take </a:t>
            </a:r>
            <a:r>
              <a:rPr lang="en-US" sz="2400" b="1">
                <a:latin typeface="Arial"/>
                <a:cs typeface="Arial"/>
              </a:rPr>
              <a:t>lecture notes </a:t>
            </a:r>
            <a:r>
              <a:rPr lang="en-US" sz="2400">
                <a:latin typeface="Arial"/>
                <a:cs typeface="Arial"/>
              </a:rPr>
              <a:t>that help explain the slides and identify questions for follow-up later. Don’t write down every word.</a:t>
            </a:r>
          </a:p>
          <a:p>
            <a:r>
              <a:rPr lang="en-US" sz="2400">
                <a:latin typeface="Arial"/>
                <a:cs typeface="Arial"/>
              </a:rPr>
              <a:t>Take </a:t>
            </a:r>
            <a:r>
              <a:rPr lang="en-US" sz="2400" b="1">
                <a:latin typeface="Arial"/>
                <a:cs typeface="Arial"/>
              </a:rPr>
              <a:t>reading notes </a:t>
            </a:r>
            <a:r>
              <a:rPr lang="en-US" sz="2400">
                <a:latin typeface="Arial"/>
                <a:cs typeface="Arial"/>
              </a:rPr>
              <a:t>that answer these questions: What is the argument? What is the evidence? How persuaded am I? What doubts do I have? What is unclear?</a:t>
            </a:r>
          </a:p>
          <a:p>
            <a:r>
              <a:rPr lang="en-US" sz="2400">
                <a:latin typeface="Arial"/>
                <a:cs typeface="Arial"/>
              </a:rPr>
              <a:t>Clearly distinguish </a:t>
            </a:r>
            <a:r>
              <a:rPr lang="en-US" sz="2400" b="1">
                <a:latin typeface="Arial"/>
                <a:cs typeface="Arial"/>
              </a:rPr>
              <a:t>quotes</a:t>
            </a:r>
            <a:r>
              <a:rPr lang="en-US" sz="2400">
                <a:latin typeface="Arial"/>
                <a:cs typeface="Arial"/>
              </a:rPr>
              <a:t> from your own words.</a:t>
            </a:r>
          </a:p>
          <a:p>
            <a:r>
              <a:rPr lang="en-US" sz="2400">
                <a:latin typeface="Arial"/>
                <a:cs typeface="Arial"/>
              </a:rPr>
              <a:t>Use seminars to </a:t>
            </a:r>
            <a:r>
              <a:rPr lang="en-US" sz="2400" b="1">
                <a:latin typeface="Arial"/>
                <a:cs typeface="Arial"/>
              </a:rPr>
              <a:t>test your ideas</a:t>
            </a:r>
            <a:r>
              <a:rPr lang="en-US" sz="2400">
                <a:latin typeface="Arial"/>
                <a:cs typeface="Arial"/>
              </a:rPr>
              <a:t> in a zero-cost environment, and to ask questions!</a:t>
            </a:r>
          </a:p>
          <a:p>
            <a:r>
              <a:rPr lang="en-US" sz="2400">
                <a:latin typeface="Arial"/>
                <a:cs typeface="Arial"/>
              </a:rPr>
              <a:t>Practice </a:t>
            </a:r>
            <a:r>
              <a:rPr lang="en-US" sz="2400" b="1">
                <a:latin typeface="Arial"/>
                <a:cs typeface="Arial"/>
              </a:rPr>
              <a:t>writing</a:t>
            </a:r>
            <a:r>
              <a:rPr lang="en-US" sz="2400">
                <a:latin typeface="Arial"/>
                <a:cs typeface="Arial"/>
              </a:rPr>
              <a:t> as often as possible.</a:t>
            </a:r>
            <a:endParaRPr lang="en-US" sz="2000">
              <a:latin typeface="Arial"/>
              <a:cs typeface="Arial"/>
            </a:endParaRPr>
          </a:p>
          <a:p>
            <a:pPr marL="0" indent="0">
              <a:buNone/>
            </a:pPr>
            <a:endParaRPr lang="en-US" sz="2400"/>
          </a:p>
        </p:txBody>
      </p:sp>
    </p:spTree>
    <p:extLst>
      <p:ext uri="{BB962C8B-B14F-4D97-AF65-F5344CB8AC3E}">
        <p14:creationId xmlns:p14="http://schemas.microsoft.com/office/powerpoint/2010/main" val="19328286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TotalTime>
  <Words>2329</Words>
  <Application>Microsoft Office PowerPoint</Application>
  <PresentationFormat>Widescreen</PresentationFormat>
  <Paragraphs>432</Paragraphs>
  <Slides>27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Trade Gothic 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Bronwyn Murphy</cp:lastModifiedBy>
  <cp:revision>2</cp:revision>
  <cp:lastPrinted>2024-09-16T08:46:19Z</cp:lastPrinted>
  <dcterms:modified xsi:type="dcterms:W3CDTF">2024-09-20T11:56:03Z</dcterms:modified>
</cp:coreProperties>
</file>