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5"/>
    <p:restoredTop sz="94702"/>
  </p:normalViewPr>
  <p:slideViewPr>
    <p:cSldViewPr snapToGrid="0" snapToObjects="1">
      <p:cViewPr varScale="1">
        <p:scale>
          <a:sx n="103" d="100"/>
          <a:sy n="103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7EAD-EA52-EE4B-B925-B3EA8C823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60A7F-FD7E-9C45-BAEB-ED9048E6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5DDB-E019-624C-899C-00CCB7A9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79A8E-5909-944A-8F76-40EB1150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4209-2907-094B-B228-C3308A1F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4D29-1E79-EA40-8137-2F243485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96FC1-8B60-2442-A122-C87862E53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65189-DA94-C74E-AC8C-408AD73C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9122-6473-694D-85D9-DE869B15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6717-77CA-9244-BE61-75B3BF7B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0BD43-B041-CE48-ADDE-4963AF9D9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FCE7A-336B-E44F-85AA-B4CB4B455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7AA5-4FCD-8543-8CC8-61E0AF93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67D98-EDBD-0042-96CF-FFFADBE9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BC18A-2D53-4A4D-8207-D77ABA58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38FF-31C9-5349-AB22-77ED13F2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16874-BB8D-044B-ACBA-F3F0BDD9F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E5B0-5FCA-F24F-B418-36E2F0C0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96B5B-EDE0-C343-86A1-5B1782B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3F9B-B1B7-CE41-9832-A3171F25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783F-C41A-9F42-8521-B1197E2D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810D4-0BF0-2346-AC0B-E7646C20A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E4CB1-C4BE-6B40-B084-2784A318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72392-5172-904E-9BC4-38791A5B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BD59B-E9CD-9F4E-9CA3-F749B995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FFF3-F82C-0C47-9E57-FF4EBF3D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2CE7-164C-0045-B462-406D53E26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5F037-E4E9-E340-A1D6-4B3A4AF5B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2C38-610D-BE44-8E13-CA9EF0F1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00977-78E7-9441-BBFE-031B80D0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F5618-5AF0-344B-BE75-7B918BD1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F52C-8C4C-B345-AA6C-FE51B789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F479-8184-BA49-8101-F67BA86C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2F3D-ACAF-8F4F-816E-5A52291F5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B42-CD37-3C4C-AF80-AF695F992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5A059-7518-FF42-AE02-B5883F08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1520A-B71B-6649-A2B8-F82052C9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76058-1826-A043-B2E9-7BE47FF5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40730-B9DF-944A-90B7-EE4F5E39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D654-A238-9E43-A361-B49C8E05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38F08-9739-F04F-8FD1-7D53DC6D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F0B12-858F-294A-9CB0-223075C4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B8D5A-E78C-6F48-9393-45FBE4BE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77D5A-1B81-EF42-999C-CAD56A23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0510D-23FC-554B-9055-88A52121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440B5-5F8E-DB40-ACFE-8640C779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AF0A-7725-B445-93CA-E3DCF59A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8CB7-18EC-2943-BBBA-E1FEFCF6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2D8D3-15E8-4148-BF28-194079B79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5748E-543F-4C46-8D29-C042BF56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C551A-FD28-9347-AFC6-A57EC909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6D4B2-CE64-1945-85B5-206123BD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2AC9-313B-EA48-B4EE-26FF3DA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2C69A-5032-A748-BB2E-BFE27CF45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B28A8-20D2-884F-BCEE-65C76F41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D7E9E-A01D-0743-B0AE-110A7D6E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72E66-8836-4646-8C39-AF5DCB39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68AA5-B382-9E45-A7D5-6779FF8A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1010B-63B8-C942-B9B3-F87B4C74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2C552-4E00-114B-B5E5-37C0947D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355F0-A022-0A49-8079-CCFEA97B9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B264-F99C-C744-95E6-958A2CF7CBE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3A39A-76CB-9745-8F73-81CA383FF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B423-C14D-5C4A-B08F-7D4B5AB1F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8FC5-CCD4-CA4B-BE7B-F662348D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8BCDF5-8A5B-BA4D-A0D4-C05A9BEF6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GB" sz="5000">
                <a:solidFill>
                  <a:schemeClr val="bg1"/>
                </a:solidFill>
              </a:rPr>
              <a:t>Spatial politics of research and why methods matter</a:t>
            </a:r>
            <a:br>
              <a:rPr lang="en-GB" sz="5000">
                <a:solidFill>
                  <a:schemeClr val="bg1"/>
                </a:solidFill>
              </a:rPr>
            </a:b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08EC0-1531-1A4C-B7FA-86691EAE9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Sam Halvorsen</a:t>
            </a:r>
          </a:p>
        </p:txBody>
      </p:sp>
    </p:spTree>
    <p:extLst>
      <p:ext uri="{BB962C8B-B14F-4D97-AF65-F5344CB8AC3E}">
        <p14:creationId xmlns:p14="http://schemas.microsoft.com/office/powerpoint/2010/main" val="14163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D19C4-F54B-284A-8AC1-109B996C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relocating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F8EE8-6759-3F45-BED6-46E70402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Towards a southern epistemology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4FB20-B26F-C94B-8FA3-9A0F8A3D9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2549908"/>
            <a:ext cx="5559480" cy="3697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68077-9BFA-914B-AEFB-CB133F95A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6251736" y="2842429"/>
            <a:ext cx="5546955" cy="31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723EB1-E5AA-3C4B-AD4B-AED3618D8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0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521F5-AA9C-BC41-9AA6-9CA9BE41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/>
              <a:t>Territory: scale and place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D2C0AF-3159-4743-8EC2-44A44D50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000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61D7C-427D-824C-8E66-607EA4D8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Towards an epistemic expropriation?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CCBD12-5C61-3F45-91B8-7541697DA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62567"/>
              </p:ext>
            </p:extLst>
          </p:nvPr>
        </p:nvGraphicFramePr>
        <p:xfrm>
          <a:off x="701465" y="1966293"/>
          <a:ext cx="10789071" cy="4452163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71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Social movements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Sociospatial movements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Socioterritorial movements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Strategy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Resource mobilisation;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Political opportunity structure.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Place framing;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Scale jumping;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Networking.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Appropriate territories, in pursuit of political projects, for survival and contestation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Identity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Collective identity;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Social change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Sense of place;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Sociospatial change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Identity constructed through territory, producing new political subjectivities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Political socialisation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Framing contention;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Affect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and emotion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Creation and production of space;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Strong tie (place based) and weak tie (networked) relations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Encounters and values formed in the development of territory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Institutionalisation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Organisational forms;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Autonomy vs. co-optation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Scalar (vertical) and networked (horizontal) constitution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of movements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Territorialisation/ deterritorialisation/ reterritorialisation (TDR)</a:t>
                      </a:r>
                      <a:endParaRPr lang="en-GB" sz="16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0721" marR="90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8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EA8F3-AAD8-C34F-915C-CCB6412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Epistemic expropriation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E18C-A922-9246-B399-43C7FD1B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I understand EE as dual process of (</a:t>
            </a:r>
            <a:r>
              <a:rPr lang="en-GB" dirty="0" err="1"/>
              <a:t>i</a:t>
            </a:r>
            <a:r>
              <a:rPr lang="en-GB" dirty="0"/>
              <a:t>) uneven valorisation of academic labour (the exchange value of southern knowledge) and (ii) the </a:t>
            </a:r>
            <a:r>
              <a:rPr lang="en-GB" dirty="0" err="1"/>
              <a:t>decontexualisation</a:t>
            </a:r>
            <a:r>
              <a:rPr lang="en-GB" dirty="0"/>
              <a:t> and hence </a:t>
            </a:r>
            <a:r>
              <a:rPr lang="en-GB" dirty="0" err="1"/>
              <a:t>depolitisation</a:t>
            </a:r>
            <a:r>
              <a:rPr lang="en-GB" dirty="0"/>
              <a:t> of southern knowledges (erasure of its use value).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0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94A1-0FCC-B348-8DE5-D0C060E8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methods do?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35C0415-60C1-0D45-8C49-6F6A259DE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493" y="1825625"/>
            <a:ext cx="7159013" cy="4351338"/>
          </a:xfrm>
        </p:spPr>
      </p:pic>
    </p:spTree>
    <p:extLst>
      <p:ext uri="{BB962C8B-B14F-4D97-AF65-F5344CB8AC3E}">
        <p14:creationId xmlns:p14="http://schemas.microsoft.com/office/powerpoint/2010/main" val="238447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4722-20AD-3B4F-BB54-EDBD7B22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Participatory or militant?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5AFA70F-25C3-1F40-A194-C4C39406F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67200"/>
            <a:ext cx="6553545" cy="49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6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01230-B710-D740-9691-78F73560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Debate: 1. how does/will participation and/or militancy shape your research and its methods?</a:t>
            </a:r>
          </a:p>
        </p:txBody>
      </p:sp>
    </p:spTree>
    <p:extLst>
      <p:ext uri="{BB962C8B-B14F-4D97-AF65-F5344CB8AC3E}">
        <p14:creationId xmlns:p14="http://schemas.microsoft.com/office/powerpoint/2010/main" val="2271880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30E94-1E1B-9046-A444-DFAA8902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Debate: 2. what are the </a:t>
            </a:r>
            <a:r>
              <a:rPr lang="en-US" sz="4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ethico</a:t>
            </a:r>
            <a: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-political challenges of researching across geographical distance, esp. between the global north and south?</a:t>
            </a:r>
          </a:p>
        </p:txBody>
      </p:sp>
    </p:spTree>
    <p:extLst>
      <p:ext uri="{BB962C8B-B14F-4D97-AF65-F5344CB8AC3E}">
        <p14:creationId xmlns:p14="http://schemas.microsoft.com/office/powerpoint/2010/main" val="173442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C3DCF-68D0-094C-AF03-35BE4713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Debate: 3. How can you take spatial politics (and ethics) more seriously in your methods?</a:t>
            </a:r>
          </a:p>
        </p:txBody>
      </p:sp>
    </p:spTree>
    <p:extLst>
      <p:ext uri="{BB962C8B-B14F-4D97-AF65-F5344CB8AC3E}">
        <p14:creationId xmlns:p14="http://schemas.microsoft.com/office/powerpoint/2010/main" val="4110515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8C470-5A97-7645-B321-E47831DA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Theory: a brief personal history</a:t>
            </a:r>
          </a:p>
        </p:txBody>
      </p:sp>
      <p:pic>
        <p:nvPicPr>
          <p:cNvPr id="5" name="Content Placeholder 4" descr="A black and white image of a world map&#10;&#10;Description automatically generated with low confidence">
            <a:extLst>
              <a:ext uri="{FF2B5EF4-FFF2-40B4-BE49-F238E27FC236}">
                <a16:creationId xmlns:a16="http://schemas.microsoft.com/office/drawing/2014/main" id="{EF955AB1-7804-CA46-96A8-06FBD3C8C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207156"/>
            <a:ext cx="6780700" cy="44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9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3C4339-446E-6B48-85A3-3E0AA7154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2567"/>
            <a:ext cx="10905066" cy="45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1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2179B79-CF95-1A4C-AEF0-201CE2BC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7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53022-1A75-8A42-A9BC-E7FDBC6C8F03}"/>
              </a:ext>
            </a:extLst>
          </p:cNvPr>
          <p:cNvSpPr txBox="1"/>
          <p:nvPr/>
        </p:nvSpPr>
        <p:spPr>
          <a:xfrm>
            <a:off x="5375188" y="1223318"/>
            <a:ext cx="526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Conjunctural analysis and the spatial politics of organising</a:t>
            </a:r>
          </a:p>
        </p:txBody>
      </p:sp>
    </p:spTree>
    <p:extLst>
      <p:ext uri="{BB962C8B-B14F-4D97-AF65-F5344CB8AC3E}">
        <p14:creationId xmlns:p14="http://schemas.microsoft.com/office/powerpoint/2010/main" val="117767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7139-A22B-5749-8C06-8BC12D3C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FFFFFF"/>
                </a:solidFill>
              </a:rPr>
              <a:t>Decolonising and </a:t>
            </a:r>
            <a:r>
              <a:rPr lang="en-US" sz="4600" dirty="0" err="1">
                <a:solidFill>
                  <a:srgbClr val="FFFFFF"/>
                </a:solidFill>
              </a:rPr>
              <a:t>Feminising</a:t>
            </a:r>
            <a:r>
              <a:rPr lang="en-US" sz="4600" dirty="0">
                <a:solidFill>
                  <a:srgbClr val="FFFFFF"/>
                </a:solidFill>
              </a:rPr>
              <a:t> epistemologies</a:t>
            </a:r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0D585F3-35B1-5041-B002-7F27FE6D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5" y="307731"/>
            <a:ext cx="2628446" cy="3997637"/>
          </a:xfrm>
          <a:prstGeom prst="rect">
            <a:avLst/>
          </a:prstGeom>
        </p:spPr>
      </p:pic>
      <p:pic>
        <p:nvPicPr>
          <p:cNvPr id="5" name="Content Placeholder 4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4BFED8A4-4CFB-594D-9904-72D8A2916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4888" y="307731"/>
            <a:ext cx="2998227" cy="39976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D185FC-A792-D847-BE36-62A35B08F834}"/>
              </a:ext>
            </a:extLst>
          </p:cNvPr>
          <p:cNvSpPr txBox="1"/>
          <p:nvPr/>
        </p:nvSpPr>
        <p:spPr>
          <a:xfrm>
            <a:off x="7962075" y="4284791"/>
            <a:ext cx="236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Silvia Rivera </a:t>
            </a:r>
            <a:r>
              <a:rPr lang="en-GB" dirty="0" err="1"/>
              <a:t>Cusicanqui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51A0F-F809-4845-B133-BA132306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research is not neutral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37BB-AB89-084A-A243-0DD75068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Ontologies and epistemologies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3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crowd of peopl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64CC23F-27FD-F347-AA86-D6D35BE4D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960" b="10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63228-8506-2349-B4E6-71E063CE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Occupy!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6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6E5B5-C587-244C-ADDA-93572924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Militant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9A81-E05D-504A-89DD-63BF2295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Against and beyond the university (and movement!)</a:t>
            </a:r>
          </a:p>
        </p:txBody>
      </p:sp>
      <p:pic>
        <p:nvPicPr>
          <p:cNvPr id="4" name="Content Placeholder 3" descr="banner-image-rhizome-no-noise-shift-right.jpg">
            <a:extLst>
              <a:ext uri="{FF2B5EF4-FFF2-40B4-BE49-F238E27FC236}">
                <a16:creationId xmlns:a16="http://schemas.microsoft.com/office/drawing/2014/main" id="{02DA5784-5635-1B48-BF55-0FAE81D5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80546" b="-80546"/>
          <a:stretch>
            <a:fillRect/>
          </a:stretch>
        </p:blipFill>
        <p:spPr>
          <a:xfrm>
            <a:off x="393308" y="2874323"/>
            <a:ext cx="5559480" cy="3048223"/>
          </a:xfrm>
          <a:prstGeom prst="rect">
            <a:avLst/>
          </a:prstGeom>
        </p:spPr>
      </p:pic>
      <p:pic>
        <p:nvPicPr>
          <p:cNvPr id="5" name="Picture 4" descr="schoolofideas.jpg">
            <a:extLst>
              <a:ext uri="{FF2B5EF4-FFF2-40B4-BE49-F238E27FC236}">
                <a16:creationId xmlns:a16="http://schemas.microsoft.com/office/drawing/2014/main" id="{2D4AAB3D-3C17-E542-AD0C-84A0C8AB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53" y="2527997"/>
            <a:ext cx="499872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1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tfdata04\USRT42\GEO\Gg1sth\ManW7\Desktop\200197b0ad77165b4b8ab39a8b6b30b0.jpg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 b="21783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71" y="4217868"/>
            <a:ext cx="4725797" cy="1817171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Militant Research: a brief history</a:t>
            </a:r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2.bp.blogspot.com/-lDMPI9RVUqA/Tuzluj_Z8dI/AAAAAAAAG1Y/ajxOLA9AKJQ/s1600/situaciones_superi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4" r="27269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ttp://img1.imagesbn.com/p/9781904859352_p0_v1_s260x4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r="2" b="17987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\\stfdata04\USRT42\GEO\Gg1sth\ManW7\Desktop\QR_dv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5" b="22709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\\stfdata04\USRT42\GEO\Gg1sth\ManW7\Desktop\whirlwinds_cover_front_we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r="-1" b="19106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386" y="4217868"/>
            <a:ext cx="5176345" cy="1817171"/>
          </a:xfrm>
        </p:spPr>
        <p:txBody>
          <a:bodyPr anchor="ctr">
            <a:normAutofit/>
          </a:bodyPr>
          <a:lstStyle/>
          <a:p>
            <a:r>
              <a:rPr lang="en-GB" sz="1800"/>
              <a:t>History of “workers inquiry” – Marx 1880 (</a:t>
            </a:r>
            <a:r>
              <a:rPr lang="en-GB" sz="1800" i="1"/>
              <a:t>La Revue Socialiste</a:t>
            </a:r>
            <a:r>
              <a:rPr lang="en-GB" sz="1800"/>
              <a:t>)</a:t>
            </a:r>
          </a:p>
          <a:p>
            <a:r>
              <a:rPr lang="en-GB" sz="1800"/>
              <a:t>Co-research: 1960s Autonomistas, Situationists</a:t>
            </a:r>
          </a:p>
          <a:p>
            <a:r>
              <a:rPr lang="en-GB" sz="1800"/>
              <a:t>Post 1970s: Class composition; Precarity</a:t>
            </a:r>
          </a:p>
          <a:p>
            <a:r>
              <a:rPr lang="en-GB" sz="1800"/>
              <a:t>Recently: Militant ethnographies; Argentina, Spain.</a:t>
            </a:r>
          </a:p>
          <a:p>
            <a:pPr>
              <a:buNone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9651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350</Words>
  <Application>Microsoft Macintosh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Office Theme</vt:lpstr>
      <vt:lpstr>Spatial politics of research and why methods matter </vt:lpstr>
      <vt:lpstr>Theory: a brief personal history</vt:lpstr>
      <vt:lpstr>PowerPoint Presentation</vt:lpstr>
      <vt:lpstr>PowerPoint Presentation</vt:lpstr>
      <vt:lpstr>Decolonising and Feminising epistemologies</vt:lpstr>
      <vt:lpstr>Our research is not neutral</vt:lpstr>
      <vt:lpstr>Occupy!</vt:lpstr>
      <vt:lpstr>Militant Research</vt:lpstr>
      <vt:lpstr>Militant Research: a brief history</vt:lpstr>
      <vt:lpstr>relocating</vt:lpstr>
      <vt:lpstr>Territory: scale and place</vt:lpstr>
      <vt:lpstr>Towards an epistemic expropriation?</vt:lpstr>
      <vt:lpstr>Epistemic expropriation</vt:lpstr>
      <vt:lpstr>So what can methods do?</vt:lpstr>
      <vt:lpstr>Participatory or militant?</vt:lpstr>
      <vt:lpstr>Debate: 1. how does/will participation and/or militancy shape your research and its methods?</vt:lpstr>
      <vt:lpstr>Debate: 2. what are the ethico-political challenges of researching across geographical distance, esp. between the global north and south?</vt:lpstr>
      <vt:lpstr>Debate: 3. How can you take spatial politics (and ethics) more seriously in your methods?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politics of research and why methods matter </dc:title>
  <dc:creator>Sam Halvorsen</dc:creator>
  <cp:lastModifiedBy>Sam Halvorsen</cp:lastModifiedBy>
  <cp:revision>12</cp:revision>
  <dcterms:created xsi:type="dcterms:W3CDTF">2021-11-23T17:19:20Z</dcterms:created>
  <dcterms:modified xsi:type="dcterms:W3CDTF">2023-09-13T20:28:55Z</dcterms:modified>
</cp:coreProperties>
</file>