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1"/>
  </p:sldMasterIdLst>
  <p:notesMasterIdLst>
    <p:notesMasterId r:id="rId30"/>
  </p:notesMasterIdLst>
  <p:sldIdLst>
    <p:sldId id="256" r:id="rId2"/>
    <p:sldId id="257" r:id="rId3"/>
    <p:sldId id="258" r:id="rId4"/>
    <p:sldId id="261" r:id="rId5"/>
    <p:sldId id="260" r:id="rId6"/>
    <p:sldId id="262" r:id="rId7"/>
    <p:sldId id="281" r:id="rId8"/>
    <p:sldId id="275" r:id="rId9"/>
    <p:sldId id="276" r:id="rId10"/>
    <p:sldId id="263" r:id="rId11"/>
    <p:sldId id="282" r:id="rId12"/>
    <p:sldId id="264" r:id="rId13"/>
    <p:sldId id="266" r:id="rId14"/>
    <p:sldId id="267" r:id="rId15"/>
    <p:sldId id="273" r:id="rId16"/>
    <p:sldId id="268" r:id="rId17"/>
    <p:sldId id="277" r:id="rId18"/>
    <p:sldId id="269" r:id="rId19"/>
    <p:sldId id="270" r:id="rId20"/>
    <p:sldId id="271" r:id="rId21"/>
    <p:sldId id="272" r:id="rId22"/>
    <p:sldId id="278" r:id="rId23"/>
    <p:sldId id="283" r:id="rId24"/>
    <p:sldId id="284" r:id="rId25"/>
    <p:sldId id="286" r:id="rId26"/>
    <p:sldId id="280" r:id="rId27"/>
    <p:sldId id="279"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038"/>
    <p:restoredTop sz="94691"/>
  </p:normalViewPr>
  <p:slideViewPr>
    <p:cSldViewPr snapToGrid="0" snapToObjects="1">
      <p:cViewPr varScale="1">
        <p:scale>
          <a:sx n="164" d="100"/>
          <a:sy n="164" d="100"/>
        </p:scale>
        <p:origin x="192" y="5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03C16-FBCA-DE40-976C-107589E1BFB2}" type="datetimeFigureOut">
              <a:rPr lang="en-US" smtClean="0"/>
              <a:t>11/16/22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3398B-CD3F-E343-98E8-CB3EB609E84D}" type="slidenum">
              <a:rPr lang="en-US" smtClean="0"/>
              <a:t>‹#›</a:t>
            </a:fld>
            <a:endParaRPr lang="en-US"/>
          </a:p>
        </p:txBody>
      </p:sp>
    </p:spTree>
    <p:extLst>
      <p:ext uri="{BB962C8B-B14F-4D97-AF65-F5344CB8AC3E}">
        <p14:creationId xmlns:p14="http://schemas.microsoft.com/office/powerpoint/2010/main" val="360026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3398B-CD3F-E343-98E8-CB3EB609E84D}" type="slidenum">
              <a:rPr lang="en-US" smtClean="0"/>
              <a:t>11</a:t>
            </a:fld>
            <a:endParaRPr lang="en-US"/>
          </a:p>
        </p:txBody>
      </p:sp>
    </p:spTree>
    <p:extLst>
      <p:ext uri="{BB962C8B-B14F-4D97-AF65-F5344CB8AC3E}">
        <p14:creationId xmlns:p14="http://schemas.microsoft.com/office/powerpoint/2010/main" val="225150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3398B-CD3F-E343-98E8-CB3EB609E84D}" type="slidenum">
              <a:rPr lang="en-US" smtClean="0"/>
              <a:t>12</a:t>
            </a:fld>
            <a:endParaRPr lang="en-US"/>
          </a:p>
        </p:txBody>
      </p:sp>
    </p:spTree>
    <p:extLst>
      <p:ext uri="{BB962C8B-B14F-4D97-AF65-F5344CB8AC3E}">
        <p14:creationId xmlns:p14="http://schemas.microsoft.com/office/powerpoint/2010/main" val="159388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81A452-801F-154F-8416-73539EAF3086}" type="slidenum">
              <a:rPr lang="en-US" smtClean="0"/>
              <a:t>26</a:t>
            </a:fld>
            <a:endParaRPr lang="en-US"/>
          </a:p>
        </p:txBody>
      </p:sp>
    </p:spTree>
    <p:extLst>
      <p:ext uri="{BB962C8B-B14F-4D97-AF65-F5344CB8AC3E}">
        <p14:creationId xmlns:p14="http://schemas.microsoft.com/office/powerpoint/2010/main" val="370586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both Realism auteur cinema. There are elements of </a:t>
            </a:r>
            <a:r>
              <a:rPr lang="en-GB" dirty="0"/>
              <a:t>female directors autobiographical experience. </a:t>
            </a:r>
          </a:p>
          <a:p>
            <a:endParaRPr lang="en-GB" dirty="0"/>
          </a:p>
          <a:p>
            <a:r>
              <a:rPr lang="en-US" altLang="zh-CN" dirty="0"/>
              <a:t>Both</a:t>
            </a:r>
            <a:r>
              <a:rPr lang="zh-CN" altLang="en-US" dirty="0"/>
              <a:t> </a:t>
            </a:r>
            <a:r>
              <a:rPr lang="en-US" altLang="zh-CN" dirty="0"/>
              <a:t>filmmakers</a:t>
            </a:r>
            <a:r>
              <a:rPr lang="zh-CN" altLang="en-US" dirty="0"/>
              <a:t> </a:t>
            </a:r>
            <a:r>
              <a:rPr lang="en-US" altLang="zh-CN" dirty="0"/>
              <a:t>start</a:t>
            </a:r>
            <a:r>
              <a:rPr lang="zh-CN" altLang="en-US" dirty="0"/>
              <a:t> </a:t>
            </a:r>
            <a:r>
              <a:rPr lang="en-US" altLang="zh-CN" dirty="0"/>
              <a:t>their</a:t>
            </a:r>
            <a:r>
              <a:rPr lang="zh-CN" altLang="en-US" dirty="0"/>
              <a:t> </a:t>
            </a:r>
            <a:r>
              <a:rPr lang="en-US" altLang="zh-CN" dirty="0"/>
              <a:t>career</a:t>
            </a:r>
            <a:r>
              <a:rPr lang="zh-CN" altLang="en-US" dirty="0"/>
              <a:t> </a:t>
            </a:r>
            <a:r>
              <a:rPr lang="en-US" altLang="zh-CN" dirty="0"/>
              <a:t>with</a:t>
            </a:r>
            <a:r>
              <a:rPr lang="zh-CN" altLang="en-US" dirty="0"/>
              <a:t> </a:t>
            </a:r>
            <a:r>
              <a:rPr lang="en-US" altLang="zh-CN" dirty="0"/>
              <a:t>making</a:t>
            </a:r>
            <a:r>
              <a:rPr lang="zh-CN" altLang="en-US" dirty="0"/>
              <a:t> </a:t>
            </a:r>
            <a:r>
              <a:rPr lang="en-US" altLang="zh-CN" dirty="0"/>
              <a:t>personal</a:t>
            </a:r>
            <a:r>
              <a:rPr lang="zh-CN" altLang="en-US" dirty="0"/>
              <a:t> </a:t>
            </a:r>
            <a:r>
              <a:rPr lang="en-US" altLang="zh-CN" dirty="0"/>
              <a:t>documentaries</a:t>
            </a:r>
            <a:r>
              <a:rPr lang="zh-CN" altLang="en-US" dirty="0"/>
              <a:t>。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Girls Always Happy is the feature debut of Beijing director Yang </a:t>
            </a:r>
            <a:r>
              <a:rPr lang="en-GB" sz="1200" b="0" i="0" kern="1200" dirty="0" err="1">
                <a:solidFill>
                  <a:schemeClr val="tx1"/>
                </a:solidFill>
                <a:effectLst/>
                <a:latin typeface="+mn-lt"/>
                <a:ea typeface="+mn-ea"/>
                <a:cs typeface="+mn-cs"/>
              </a:rPr>
              <a:t>Mingming</a:t>
            </a:r>
            <a:r>
              <a:rPr lang="en-GB" sz="1200" b="0" i="0" kern="1200" dirty="0">
                <a:solidFill>
                  <a:schemeClr val="tx1"/>
                </a:solidFill>
                <a:effectLst/>
                <a:latin typeface="+mn-lt"/>
                <a:ea typeface="+mn-ea"/>
                <a:cs typeface="+mn-cs"/>
              </a:rPr>
              <a:t>. The director herself plays the protagonist, an </a:t>
            </a:r>
            <a:r>
              <a:rPr lang="en-GB" sz="1200" b="0" i="0" kern="1200" dirty="0" err="1">
                <a:solidFill>
                  <a:schemeClr val="tx1"/>
                </a:solidFill>
                <a:effectLst/>
                <a:latin typeface="+mn-lt"/>
                <a:ea typeface="+mn-ea"/>
                <a:cs typeface="+mn-cs"/>
              </a:rPr>
              <a:t>indepdenent</a:t>
            </a:r>
            <a:r>
              <a:rPr lang="en-GB" sz="1200" b="0" i="0" kern="1200" dirty="0">
                <a:solidFill>
                  <a:schemeClr val="tx1"/>
                </a:solidFill>
                <a:effectLst/>
                <a:latin typeface="+mn-lt"/>
                <a:ea typeface="+mn-ea"/>
                <a:cs typeface="+mn-cs"/>
              </a:rPr>
              <a:t> and rebellious young writer who lives with her mother, who is also a writer. The film presents moments of their troubled relationship, their shared attitude towards men. But while the mother sees marriage as a way to economic stability and to enter her womanhood, the daughter refuses to get married .In other words, she refuses to </a:t>
            </a:r>
            <a:r>
              <a:rPr lang="en-GB" sz="1200" b="0" i="0" u="none" strike="noStrike" kern="1200" dirty="0">
                <a:solidFill>
                  <a:schemeClr val="tx1"/>
                </a:solidFill>
                <a:effectLst/>
                <a:latin typeface="+mn-lt"/>
                <a:ea typeface="+mn-ea"/>
                <a:cs typeface="+mn-cs"/>
              </a:rPr>
              <a:t>fulfil these ‘women’s tasks’, mother, wife, daughter-in-law [xi], grandson’s wife, all of roles of her own mother, but </a:t>
            </a:r>
            <a:r>
              <a:rPr lang="en-GB" sz="1200" b="0" i="0" kern="1200" dirty="0">
                <a:solidFill>
                  <a:schemeClr val="tx1"/>
                </a:solidFill>
                <a:effectLst/>
                <a:latin typeface="+mn-lt"/>
                <a:ea typeface="+mn-ea"/>
                <a:cs typeface="+mn-cs"/>
              </a:rPr>
              <a:t>tries to pursue her life outside being a wife. Nevertheless, both the mother and daughter shares the view that marriage is a way to financial stability, as the mother who is also a writer, aware of her joy outside domestic roles.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Spring Tide, the mother’s </a:t>
            </a:r>
            <a:r>
              <a:rPr lang="en-GB" sz="1200" b="0" i="0" kern="1200" dirty="0" err="1">
                <a:solidFill>
                  <a:schemeClr val="tx1"/>
                </a:solidFill>
                <a:effectLst/>
                <a:latin typeface="+mn-lt"/>
                <a:ea typeface="+mn-ea"/>
                <a:cs typeface="+mn-cs"/>
              </a:rPr>
              <a:t>hatry</a:t>
            </a:r>
            <a:r>
              <a:rPr lang="en-GB" sz="1200" b="0" i="0" kern="1200" dirty="0">
                <a:solidFill>
                  <a:schemeClr val="tx1"/>
                </a:solidFill>
                <a:effectLst/>
                <a:latin typeface="+mn-lt"/>
                <a:ea typeface="+mn-ea"/>
                <a:cs typeface="+mn-cs"/>
              </a:rPr>
              <a:t> to the father makes her take the daughter as an outlet for releasing angry. While the daughter is a successful and well respected journalist on social issues, she remains voiceless at home facing mother’s constant criticism, and as the mother to her own 10 year old daughter, she is more like a friend, a sister, than a responsible and caring mother. The little girl is raised by the grandma, who express all the maternal love to the grand-daughter and left none to her own daughter.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documentary-turned fiction director Yang Lina scripted the story based on her collected stories with some autobiographic experiences.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 use of handheld camera, the shallow depth of field and grainy image, to record moments of mundane daily lives, rather than use a narrative structure locates the film as a quasi-direct-cinema.</a:t>
            </a:r>
            <a:r>
              <a:rPr lang="zh-CN" altLang="en-US" sz="1200" b="0" i="0" kern="1200" dirty="0">
                <a:solidFill>
                  <a:schemeClr val="tx1"/>
                </a:solidFill>
                <a:effectLst/>
                <a:latin typeface="+mn-lt"/>
                <a:ea typeface="+mn-ea"/>
                <a:cs typeface="+mn-cs"/>
              </a:rPr>
              <a:t> </a:t>
            </a:r>
            <a:endParaRPr lang="en-GB" altLang="zh-CN"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GB" dirty="0"/>
          </a:p>
          <a:p>
            <a:r>
              <a:rPr lang="en-GB" dirty="0"/>
              <a:t>Bickering, lack of understanding and misunderstanding due to generational differences and lack of communication. </a:t>
            </a:r>
          </a:p>
          <a:p>
            <a:r>
              <a:rPr lang="en-GB" dirty="0"/>
              <a:t>There are many portray of generational differences. </a:t>
            </a:r>
          </a:p>
          <a:p>
            <a:r>
              <a:rPr lang="en-GB" sz="1200" b="0" i="0" kern="1200" dirty="0">
                <a:solidFill>
                  <a:schemeClr val="tx1"/>
                </a:solidFill>
                <a:effectLst/>
                <a:latin typeface="+mn-lt"/>
                <a:ea typeface="+mn-ea"/>
                <a:cs typeface="+mn-cs"/>
              </a:rPr>
              <a:t>The grandmother born and grown up in Mao’s China protect the country and communist party, and is a leader in their local community. </a:t>
            </a:r>
          </a:p>
          <a:p>
            <a:r>
              <a:rPr lang="en-GB" sz="1200" b="0" i="0" kern="1200" dirty="0">
                <a:solidFill>
                  <a:schemeClr val="tx1"/>
                </a:solidFill>
                <a:effectLst/>
                <a:latin typeface="+mn-lt"/>
                <a:ea typeface="+mn-ea"/>
                <a:cs typeface="+mn-cs"/>
              </a:rPr>
              <a:t>The daughter through her role as a social journalist, sees and criticise the government as a controlling machine. </a:t>
            </a:r>
          </a:p>
          <a:p>
            <a:endParaRPr lang="en-GB" sz="1200" b="0" i="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881A452-801F-154F-8416-73539EAF3086}" type="slidenum">
              <a:rPr lang="en-US" smtClean="0"/>
              <a:t>27</a:t>
            </a:fld>
            <a:endParaRPr lang="en-US"/>
          </a:p>
        </p:txBody>
      </p:sp>
    </p:spTree>
    <p:extLst>
      <p:ext uri="{BB962C8B-B14F-4D97-AF65-F5344CB8AC3E}">
        <p14:creationId xmlns:p14="http://schemas.microsoft.com/office/powerpoint/2010/main" val="1444077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01757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93990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94813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93629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80195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11/16/22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0774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11/16/22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3630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16714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7149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6477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11/16/22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34155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97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9343D99-809A-49C0-96E5-4250D0B498EE}" type="datetime1">
              <a:rPr lang="en-US" smtClean="0"/>
              <a:t>11/16/22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8421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11/16/22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0897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11/16/22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795643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11/16/22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6896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11/16/22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9116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11/16/22</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993546931"/>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ctr" defTabSz="457200" rtl="0" eaLnBrk="1" latinLnBrk="0" hangingPunct="1">
        <a:lnSpc>
          <a:spcPct val="100000"/>
        </a:lnSpc>
        <a:spcBef>
          <a:spcPct val="0"/>
        </a:spcBef>
        <a:buNone/>
        <a:defRPr sz="4000" i="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rj8Q174Meto?feature=oembed"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zUuoyRen_A4?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ZkLlICsgiL4?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mediacentral.ucl.ac.uk/Play/8454"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rG7gYSexY3M?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987A7FD-AAD9-4A01-B753-DC50A900C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0B6BBCA-5575-0A4B-BBF0-1416798426B5}"/>
              </a:ext>
            </a:extLst>
          </p:cNvPr>
          <p:cNvSpPr>
            <a:spLocks noGrp="1"/>
          </p:cNvSpPr>
          <p:nvPr>
            <p:ph type="ctrTitle"/>
          </p:nvPr>
        </p:nvSpPr>
        <p:spPr>
          <a:xfrm>
            <a:off x="1155164" y="1547472"/>
            <a:ext cx="3485073" cy="2420504"/>
          </a:xfrm>
        </p:spPr>
        <p:txBody>
          <a:bodyPr>
            <a:normAutofit/>
          </a:bodyPr>
          <a:lstStyle/>
          <a:p>
            <a:pPr algn="l"/>
            <a:r>
              <a:rPr lang="en-US" sz="4000" dirty="0"/>
              <a:t>Chinese women’s Cinema</a:t>
            </a:r>
          </a:p>
        </p:txBody>
      </p:sp>
      <p:sp>
        <p:nvSpPr>
          <p:cNvPr id="3" name="Subtitle 2">
            <a:extLst>
              <a:ext uri="{FF2B5EF4-FFF2-40B4-BE49-F238E27FC236}">
                <a16:creationId xmlns:a16="http://schemas.microsoft.com/office/drawing/2014/main" id="{0746B607-A693-0D48-B32F-C0F7E70A6433}"/>
              </a:ext>
            </a:extLst>
          </p:cNvPr>
          <p:cNvSpPr>
            <a:spLocks noGrp="1"/>
          </p:cNvSpPr>
          <p:nvPr>
            <p:ph type="subTitle" idx="1"/>
          </p:nvPr>
        </p:nvSpPr>
        <p:spPr>
          <a:xfrm>
            <a:off x="1239407" y="3967976"/>
            <a:ext cx="3485072" cy="1026544"/>
          </a:xfrm>
        </p:spPr>
        <p:txBody>
          <a:bodyPr>
            <a:normAutofit/>
          </a:bodyPr>
          <a:lstStyle/>
          <a:p>
            <a:pPr algn="l"/>
            <a:r>
              <a:rPr lang="en-US" dirty="0">
                <a:solidFill>
                  <a:srgbClr val="EE6E7E"/>
                </a:solidFill>
              </a:rPr>
              <a:t>Dr Kiki Tianqi Yu</a:t>
            </a:r>
          </a:p>
          <a:p>
            <a:pPr algn="l"/>
            <a:r>
              <a:rPr lang="en-US" dirty="0">
                <a:solidFill>
                  <a:srgbClr val="EE6E7E"/>
                </a:solidFill>
              </a:rPr>
              <a:t>Week 8</a:t>
            </a:r>
          </a:p>
        </p:txBody>
      </p:sp>
      <p:pic>
        <p:nvPicPr>
          <p:cNvPr id="5" name="Picture 4">
            <a:extLst>
              <a:ext uri="{FF2B5EF4-FFF2-40B4-BE49-F238E27FC236}">
                <a16:creationId xmlns:a16="http://schemas.microsoft.com/office/drawing/2014/main" id="{74CC73E6-6439-E84A-9C08-E168EF6DBCEA}"/>
              </a:ext>
            </a:extLst>
          </p:cNvPr>
          <p:cNvPicPr>
            <a:picLocks noChangeAspect="1"/>
          </p:cNvPicPr>
          <p:nvPr/>
        </p:nvPicPr>
        <p:blipFill>
          <a:blip r:embed="rId3"/>
          <a:stretch>
            <a:fillRect/>
          </a:stretch>
        </p:blipFill>
        <p:spPr>
          <a:xfrm>
            <a:off x="3875760" y="1717541"/>
            <a:ext cx="6750796" cy="3105366"/>
          </a:xfrm>
          <a:prstGeom prst="rect">
            <a:avLst/>
          </a:prstGeom>
        </p:spPr>
      </p:pic>
    </p:spTree>
    <p:extLst>
      <p:ext uri="{BB962C8B-B14F-4D97-AF65-F5344CB8AC3E}">
        <p14:creationId xmlns:p14="http://schemas.microsoft.com/office/powerpoint/2010/main" val="745560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BA85-429B-2D46-AFE7-BF4196D7AC58}"/>
              </a:ext>
            </a:extLst>
          </p:cNvPr>
          <p:cNvSpPr>
            <a:spLocks noGrp="1"/>
          </p:cNvSpPr>
          <p:nvPr>
            <p:ph type="title"/>
          </p:nvPr>
        </p:nvSpPr>
        <p:spPr/>
        <p:txBody>
          <a:bodyPr>
            <a:normAutofit fontScale="90000"/>
          </a:bodyPr>
          <a:lstStyle/>
          <a:p>
            <a:r>
              <a:rPr lang="en-GB" i="1" dirty="0">
                <a:effectLst/>
              </a:rPr>
              <a:t>Perpetual Motion</a:t>
            </a:r>
            <a:r>
              <a:rPr lang="en-GB" dirty="0">
                <a:effectLst/>
              </a:rPr>
              <a:t> (</a:t>
            </a:r>
            <a:r>
              <a:rPr lang="en-GB" i="1" dirty="0">
                <a:effectLst/>
              </a:rPr>
              <a:t>Wu </a:t>
            </a:r>
            <a:r>
              <a:rPr lang="en-GB" i="1" dirty="0" err="1">
                <a:effectLst/>
              </a:rPr>
              <a:t>qiong</a:t>
            </a:r>
            <a:r>
              <a:rPr lang="en-GB" i="1" dirty="0">
                <a:effectLst/>
              </a:rPr>
              <a:t> dong</a:t>
            </a:r>
            <a:r>
              <a:rPr lang="en-GB" dirty="0">
                <a:effectLst/>
              </a:rPr>
              <a:t>), dir. Ning Ying, 2005</a:t>
            </a:r>
            <a:br>
              <a:rPr lang="en-GB" dirty="0">
                <a:effectLst/>
              </a:rPr>
            </a:br>
            <a:endParaRPr lang="en-US" dirty="0"/>
          </a:p>
        </p:txBody>
      </p:sp>
      <p:pic>
        <p:nvPicPr>
          <p:cNvPr id="7" name="Picture 6" descr="Two people taking a selfie&#10;&#10;Description automatically generated">
            <a:extLst>
              <a:ext uri="{FF2B5EF4-FFF2-40B4-BE49-F238E27FC236}">
                <a16:creationId xmlns:a16="http://schemas.microsoft.com/office/drawing/2014/main" id="{A8B48B82-AD56-684F-8183-92E9D673AE42}"/>
              </a:ext>
            </a:extLst>
          </p:cNvPr>
          <p:cNvPicPr>
            <a:picLocks noChangeAspect="1"/>
          </p:cNvPicPr>
          <p:nvPr/>
        </p:nvPicPr>
        <p:blipFill>
          <a:blip r:embed="rId2"/>
          <a:stretch>
            <a:fillRect/>
          </a:stretch>
        </p:blipFill>
        <p:spPr>
          <a:xfrm>
            <a:off x="4968817" y="2008286"/>
            <a:ext cx="6298740" cy="3542614"/>
          </a:xfrm>
          <a:prstGeom prst="rect">
            <a:avLst/>
          </a:prstGeom>
        </p:spPr>
      </p:pic>
      <p:pic>
        <p:nvPicPr>
          <p:cNvPr id="11" name="Content Placeholder 10" descr="A picture containing photo, different, screen, old&#10;&#10;Description automatically generated">
            <a:extLst>
              <a:ext uri="{FF2B5EF4-FFF2-40B4-BE49-F238E27FC236}">
                <a16:creationId xmlns:a16="http://schemas.microsoft.com/office/drawing/2014/main" id="{A2258FD5-CDC7-0948-923E-60C20B72C4F2}"/>
              </a:ext>
            </a:extLst>
          </p:cNvPr>
          <p:cNvPicPr>
            <a:picLocks noGrp="1" noChangeAspect="1"/>
          </p:cNvPicPr>
          <p:nvPr>
            <p:ph idx="1"/>
          </p:nvPr>
        </p:nvPicPr>
        <p:blipFill>
          <a:blip r:embed="rId3"/>
          <a:stretch>
            <a:fillRect/>
          </a:stretch>
        </p:blipFill>
        <p:spPr>
          <a:xfrm>
            <a:off x="924443" y="1571625"/>
            <a:ext cx="3326281" cy="4710014"/>
          </a:xfrm>
        </p:spPr>
      </p:pic>
      <p:sp>
        <p:nvSpPr>
          <p:cNvPr id="12" name="TextBox 11">
            <a:extLst>
              <a:ext uri="{FF2B5EF4-FFF2-40B4-BE49-F238E27FC236}">
                <a16:creationId xmlns:a16="http://schemas.microsoft.com/office/drawing/2014/main" id="{A8E3294D-AA94-2C44-800C-17B75DB0D534}"/>
              </a:ext>
            </a:extLst>
          </p:cNvPr>
          <p:cNvSpPr txBox="1"/>
          <p:nvPr/>
        </p:nvSpPr>
        <p:spPr>
          <a:xfrm>
            <a:off x="4422750" y="5879068"/>
            <a:ext cx="7037055" cy="369332"/>
          </a:xfrm>
          <a:prstGeom prst="rect">
            <a:avLst/>
          </a:prstGeom>
          <a:noFill/>
        </p:spPr>
        <p:txBody>
          <a:bodyPr wrap="none" rtlCol="0">
            <a:spAutoFit/>
          </a:bodyPr>
          <a:lstStyle/>
          <a:p>
            <a:r>
              <a:rPr lang="en-US" dirty="0"/>
              <a:t>Ning Ying: Emerged at the same time as the 5</a:t>
            </a:r>
            <a:r>
              <a:rPr lang="en-US" baseline="30000" dirty="0"/>
              <a:t>th</a:t>
            </a:r>
            <a:r>
              <a:rPr lang="en-US" dirty="0"/>
              <a:t> generation filmmakers </a:t>
            </a:r>
          </a:p>
        </p:txBody>
      </p:sp>
    </p:spTree>
    <p:extLst>
      <p:ext uri="{BB962C8B-B14F-4D97-AF65-F5344CB8AC3E}">
        <p14:creationId xmlns:p14="http://schemas.microsoft.com/office/powerpoint/2010/main" val="17198819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31A89-F53C-0E4E-8074-8419C07D8B64}"/>
              </a:ext>
            </a:extLst>
          </p:cNvPr>
          <p:cNvSpPr>
            <a:spLocks noGrp="1"/>
          </p:cNvSpPr>
          <p:nvPr>
            <p:ph type="title"/>
          </p:nvPr>
        </p:nvSpPr>
        <p:spPr/>
        <p:txBody>
          <a:bodyPr/>
          <a:lstStyle/>
          <a:p>
            <a:endParaRPr lang="en-US"/>
          </a:p>
        </p:txBody>
      </p:sp>
      <p:pic>
        <p:nvPicPr>
          <p:cNvPr id="4" name="Online Media 3" descr="洪晃编剧并主演的电影《无穷动》  (2005)">
            <a:hlinkClick r:id="" action="ppaction://media"/>
            <a:extLst>
              <a:ext uri="{FF2B5EF4-FFF2-40B4-BE49-F238E27FC236}">
                <a16:creationId xmlns:a16="http://schemas.microsoft.com/office/drawing/2014/main" id="{1EDD30CE-191F-0F42-961B-B9AB699C26CB}"/>
              </a:ext>
            </a:extLst>
          </p:cNvPr>
          <p:cNvPicPr>
            <a:picLocks noGrp="1" noRot="1" noChangeAspect="1"/>
          </p:cNvPicPr>
          <p:nvPr>
            <p:ph idx="1"/>
            <a:videoFile r:link="rId1"/>
          </p:nvPr>
        </p:nvPicPr>
        <p:blipFill>
          <a:blip r:embed="rId4"/>
          <a:stretch>
            <a:fillRect/>
          </a:stretch>
        </p:blipFill>
        <p:spPr>
          <a:xfrm>
            <a:off x="1930317" y="286151"/>
            <a:ext cx="7949665" cy="5962249"/>
          </a:xfrm>
          <a:prstGeom prst="rect">
            <a:avLst/>
          </a:prstGeom>
        </p:spPr>
      </p:pic>
    </p:spTree>
    <p:extLst>
      <p:ext uri="{BB962C8B-B14F-4D97-AF65-F5344CB8AC3E}">
        <p14:creationId xmlns:p14="http://schemas.microsoft.com/office/powerpoint/2010/main" val="267605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9726E0AA-ACAD-4929-A688-C5F6D3E37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1CE905-AC46-1D44-A9CD-4F101ECC1416}"/>
              </a:ext>
            </a:extLst>
          </p:cNvPr>
          <p:cNvSpPr>
            <a:spLocks noGrp="1"/>
          </p:cNvSpPr>
          <p:nvPr>
            <p:ph type="title"/>
          </p:nvPr>
        </p:nvSpPr>
        <p:spPr>
          <a:xfrm>
            <a:off x="707900" y="4208220"/>
            <a:ext cx="3947771" cy="1850651"/>
          </a:xfrm>
        </p:spPr>
        <p:txBody>
          <a:bodyPr>
            <a:normAutofit/>
          </a:bodyPr>
          <a:lstStyle/>
          <a:p>
            <a:pPr algn="l">
              <a:lnSpc>
                <a:spcPct val="90000"/>
              </a:lnSpc>
            </a:pPr>
            <a:r>
              <a:rPr lang="en-GB" sz="3100" b="1">
                <a:effectLst/>
              </a:rPr>
              <a:t>Li Yu’s trilogy: explore female sexuality</a:t>
            </a:r>
            <a:br>
              <a:rPr lang="en-GB" sz="3100">
                <a:effectLst/>
              </a:rPr>
            </a:br>
            <a:endParaRPr lang="en-US" sz="3100"/>
          </a:p>
        </p:txBody>
      </p:sp>
      <p:pic>
        <p:nvPicPr>
          <p:cNvPr id="6" name="Picture 5" descr="A picture containing building, table, man, black&#10;&#10;Description automatically generated">
            <a:extLst>
              <a:ext uri="{FF2B5EF4-FFF2-40B4-BE49-F238E27FC236}">
                <a16:creationId xmlns:a16="http://schemas.microsoft.com/office/drawing/2014/main" id="{A099B5C0-02EA-C94C-BBCC-4EF8925FD8DE}"/>
              </a:ext>
            </a:extLst>
          </p:cNvPr>
          <p:cNvPicPr>
            <a:picLocks noChangeAspect="1"/>
          </p:cNvPicPr>
          <p:nvPr/>
        </p:nvPicPr>
        <p:blipFill>
          <a:blip r:embed="rId4"/>
          <a:stretch>
            <a:fillRect/>
          </a:stretch>
        </p:blipFill>
        <p:spPr>
          <a:xfrm>
            <a:off x="1574331" y="643467"/>
            <a:ext cx="2149095" cy="3038039"/>
          </a:xfrm>
          <a:prstGeom prst="rect">
            <a:avLst/>
          </a:prstGeom>
        </p:spPr>
      </p:pic>
      <p:pic>
        <p:nvPicPr>
          <p:cNvPr id="10" name="Picture 9" descr="A picture containing text, newspaper&#10;&#10;Description automatically generated">
            <a:extLst>
              <a:ext uri="{FF2B5EF4-FFF2-40B4-BE49-F238E27FC236}">
                <a16:creationId xmlns:a16="http://schemas.microsoft.com/office/drawing/2014/main" id="{F2A4B132-121B-5B44-8719-8746ECBBCAA7}"/>
              </a:ext>
            </a:extLst>
          </p:cNvPr>
          <p:cNvPicPr>
            <a:picLocks noChangeAspect="1"/>
          </p:cNvPicPr>
          <p:nvPr/>
        </p:nvPicPr>
        <p:blipFill>
          <a:blip r:embed="rId5"/>
          <a:stretch>
            <a:fillRect/>
          </a:stretch>
        </p:blipFill>
        <p:spPr>
          <a:xfrm>
            <a:off x="5731458" y="644106"/>
            <a:ext cx="2038360" cy="3053723"/>
          </a:xfrm>
          <a:prstGeom prst="rect">
            <a:avLst/>
          </a:prstGeom>
        </p:spPr>
      </p:pic>
      <p:pic>
        <p:nvPicPr>
          <p:cNvPr id="8" name="Picture 7" descr="A person posing for the camera&#10;&#10;Description automatically generated">
            <a:extLst>
              <a:ext uri="{FF2B5EF4-FFF2-40B4-BE49-F238E27FC236}">
                <a16:creationId xmlns:a16="http://schemas.microsoft.com/office/drawing/2014/main" id="{FE69BF90-56C4-B84C-BE0D-1C589D4BD8D7}"/>
              </a:ext>
            </a:extLst>
          </p:cNvPr>
          <p:cNvPicPr>
            <a:picLocks noChangeAspect="1"/>
          </p:cNvPicPr>
          <p:nvPr/>
        </p:nvPicPr>
        <p:blipFill>
          <a:blip r:embed="rId6"/>
          <a:stretch>
            <a:fillRect/>
          </a:stretch>
        </p:blipFill>
        <p:spPr>
          <a:xfrm>
            <a:off x="9030480" y="643467"/>
            <a:ext cx="2081056" cy="3038039"/>
          </a:xfrm>
          <a:prstGeom prst="rect">
            <a:avLst/>
          </a:prstGeom>
        </p:spPr>
      </p:pic>
      <p:cxnSp>
        <p:nvCxnSpPr>
          <p:cNvPr id="22" name="Straight Connector 16">
            <a:extLst>
              <a:ext uri="{FF2B5EF4-FFF2-40B4-BE49-F238E27FC236}">
                <a16:creationId xmlns:a16="http://schemas.microsoft.com/office/drawing/2014/main" id="{F3BDF5F1-11B9-42EB-800A-B3D749BB4B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2659" y="4447745"/>
            <a:ext cx="0" cy="1371600"/>
          </a:xfrm>
          <a:prstGeom prst="line">
            <a:avLst/>
          </a:prstGeom>
          <a:ln w="19050">
            <a:solidFill>
              <a:schemeClr val="tx1">
                <a:lumMod val="75000"/>
              </a:schemeClr>
            </a:soli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8B6CA8E-9630-5B47-BC3D-3F48ABCCF6B3}"/>
              </a:ext>
            </a:extLst>
          </p:cNvPr>
          <p:cNvSpPr>
            <a:spLocks noGrp="1"/>
          </p:cNvSpPr>
          <p:nvPr>
            <p:ph idx="1"/>
          </p:nvPr>
        </p:nvSpPr>
        <p:spPr>
          <a:xfrm>
            <a:off x="5251324" y="4208220"/>
            <a:ext cx="6319003" cy="1850651"/>
          </a:xfrm>
        </p:spPr>
        <p:txBody>
          <a:bodyPr anchor="ctr">
            <a:normAutofit/>
          </a:bodyPr>
          <a:lstStyle/>
          <a:p>
            <a:pPr>
              <a:lnSpc>
                <a:spcPct val="90000"/>
              </a:lnSpc>
            </a:pPr>
            <a:r>
              <a:rPr lang="en-GB" sz="1400" i="1">
                <a:effectLst/>
              </a:rPr>
              <a:t>Fish and Elephant, </a:t>
            </a:r>
            <a:r>
              <a:rPr lang="en-GB" sz="1400">
                <a:effectLst/>
              </a:rPr>
              <a:t>2001,</a:t>
            </a:r>
            <a:r>
              <a:rPr lang="en-GB" sz="1400" i="1">
                <a:effectLst/>
              </a:rPr>
              <a:t> “</a:t>
            </a:r>
            <a:r>
              <a:rPr lang="en-GB" sz="1400">
                <a:effectLst/>
              </a:rPr>
              <a:t>the first Chinese feature on a lesbian relationship, presents homosexuality against a heterosexual social-cultural environment.” </a:t>
            </a:r>
          </a:p>
          <a:p>
            <a:pPr>
              <a:lnSpc>
                <a:spcPct val="90000"/>
              </a:lnSpc>
            </a:pPr>
            <a:r>
              <a:rPr lang="en-GB" sz="1400">
                <a:effectLst/>
              </a:rPr>
              <a:t>Dam Street, 2005, “search(ing) for female sexuality with a focus on the female body as a site of sociocultural punishment and sexual spectacle” </a:t>
            </a:r>
          </a:p>
          <a:p>
            <a:pPr>
              <a:lnSpc>
                <a:spcPct val="90000"/>
              </a:lnSpc>
            </a:pPr>
            <a:r>
              <a:rPr lang="en-GB" sz="1400" i="1">
                <a:effectLst/>
              </a:rPr>
              <a:t>Lost in Beijing, </a:t>
            </a:r>
            <a:r>
              <a:rPr lang="en-GB" sz="1400">
                <a:effectLst/>
              </a:rPr>
              <a:t>2007,</a:t>
            </a:r>
            <a:r>
              <a:rPr lang="en-GB" sz="1400" i="1">
                <a:effectLst/>
              </a:rPr>
              <a:t> “</a:t>
            </a:r>
            <a:r>
              <a:rPr lang="en-GB" sz="1400">
                <a:effectLst/>
              </a:rPr>
              <a:t>locates female sexuality against a commercial society in which the female body is commodified for its exchange value”. </a:t>
            </a:r>
          </a:p>
          <a:p>
            <a:pPr>
              <a:lnSpc>
                <a:spcPct val="90000"/>
              </a:lnSpc>
            </a:pPr>
            <a:endParaRPr lang="en-US" sz="1400"/>
          </a:p>
        </p:txBody>
      </p:sp>
    </p:spTree>
    <p:extLst>
      <p:ext uri="{BB962C8B-B14F-4D97-AF65-F5344CB8AC3E}">
        <p14:creationId xmlns:p14="http://schemas.microsoft.com/office/powerpoint/2010/main" val="374628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2C10C105-EEB5-43F7-AA95-5DDB920D75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16D46FC-888A-FC46-9463-3062512F083E}"/>
              </a:ext>
            </a:extLst>
          </p:cNvPr>
          <p:cNvSpPr>
            <a:spLocks noGrp="1"/>
          </p:cNvSpPr>
          <p:nvPr>
            <p:ph type="title"/>
          </p:nvPr>
        </p:nvSpPr>
        <p:spPr>
          <a:xfrm>
            <a:off x="633743" y="965201"/>
            <a:ext cx="3413156" cy="4562472"/>
          </a:xfrm>
        </p:spPr>
        <p:txBody>
          <a:bodyPr vert="horz" lIns="91440" tIns="45720" rIns="91440" bIns="45720" rtlCol="0" anchor="ctr">
            <a:normAutofit/>
          </a:bodyPr>
          <a:lstStyle/>
          <a:p>
            <a:pPr algn="l"/>
            <a:r>
              <a:rPr lang="en-US" sz="3600" b="1"/>
              <a:t>What does</a:t>
            </a:r>
            <a:r>
              <a:rPr lang="en-US" altLang="zh-CN" sz="3600" b="1"/>
              <a:t> </a:t>
            </a:r>
            <a:r>
              <a:rPr lang="en-US" sz="3600" b="1"/>
              <a:t>feminist cinema</a:t>
            </a:r>
            <a:r>
              <a:rPr lang="en-US" altLang="zh-CN" sz="3600" b="1"/>
              <a:t> </a:t>
            </a:r>
            <a:r>
              <a:rPr lang="en-US" sz="3600" b="1"/>
              <a:t>constitute of?</a:t>
            </a:r>
            <a:br>
              <a:rPr lang="en-US" sz="3600"/>
            </a:br>
            <a:endParaRPr lang="en-US" sz="3600"/>
          </a:p>
        </p:txBody>
      </p:sp>
      <p:pic>
        <p:nvPicPr>
          <p:cNvPr id="17" name="Picture 11">
            <a:extLst>
              <a:ext uri="{FF2B5EF4-FFF2-40B4-BE49-F238E27FC236}">
                <a16:creationId xmlns:a16="http://schemas.microsoft.com/office/drawing/2014/main" id="{94BF495F-706E-4740-8918-C1F52CEA9D0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4639056" y="2"/>
            <a:ext cx="7552944" cy="6857998"/>
          </a:xfrm>
          <a:prstGeom prst="rect">
            <a:avLst/>
          </a:prstGeom>
        </p:spPr>
      </p:pic>
      <p:sp>
        <p:nvSpPr>
          <p:cNvPr id="4" name="Content Placeholder 2">
            <a:extLst>
              <a:ext uri="{FF2B5EF4-FFF2-40B4-BE49-F238E27FC236}">
                <a16:creationId xmlns:a16="http://schemas.microsoft.com/office/drawing/2014/main" id="{7A5F24AB-A47D-4048-9343-CA9274544EFD}"/>
              </a:ext>
            </a:extLst>
          </p:cNvPr>
          <p:cNvSpPr txBox="1">
            <a:spLocks/>
          </p:cNvSpPr>
          <p:nvPr/>
        </p:nvSpPr>
        <p:spPr>
          <a:xfrm>
            <a:off x="4854475" y="802640"/>
            <a:ext cx="6703781" cy="5474174"/>
          </a:xfrm>
          <a:prstGeom prst="rect">
            <a:avLst/>
          </a:prstGeom>
        </p:spPr>
        <p:txBody>
          <a:bodyPr vert="horz" lIns="91440" tIns="45720" rIns="91440" bIns="45720" rtlCol="0" anchor="ctr">
            <a:normAutofit fontScale="92500" lnSpcReduction="10000"/>
          </a:bodyPr>
          <a:lstStyle>
            <a:lvl1pPr marL="342900" indent="-306000" algn="l" defTabSz="457200" rtl="0" eaLnBrk="1" latinLnBrk="0" hangingPunct="1">
              <a:lnSpc>
                <a:spcPct val="100000"/>
              </a:lnSpc>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nSpc>
                <a:spcPct val="90000"/>
              </a:lnSpc>
            </a:pPr>
            <a:r>
              <a:rPr lang="en-US" dirty="0">
                <a:latin typeface="Calibri" panose="020F0502020204030204" pitchFamily="34" charset="0"/>
                <a:cs typeface="Calibri" panose="020F0502020204030204" pitchFamily="34" charset="0"/>
              </a:rPr>
              <a:t>Through a female perspective</a:t>
            </a:r>
          </a:p>
          <a:p>
            <a:pPr>
              <a:lnSpc>
                <a:spcPct val="90000"/>
              </a:lnSpc>
            </a:pPr>
            <a:r>
              <a:rPr lang="en-US" dirty="0">
                <a:latin typeface="Calibri" panose="020F0502020204030204" pitchFamily="34" charset="0"/>
                <a:cs typeface="Calibri" panose="020F0502020204030204" pitchFamily="34" charset="0"/>
              </a:rPr>
              <a:t>A critique of the power structures - provoke the audience to think about political, cultural and economic oppressions that women faces in many societies. </a:t>
            </a:r>
          </a:p>
          <a:p>
            <a:pPr>
              <a:lnSpc>
                <a:spcPct val="90000"/>
              </a:lnSpc>
            </a:pPr>
            <a:r>
              <a:rPr lang="en-US" dirty="0">
                <a:latin typeface="Calibri" panose="020F0502020204030204" pitchFamily="34" charset="0"/>
                <a:cs typeface="Calibri" panose="020F0502020204030204" pitchFamily="34" charset="0"/>
              </a:rPr>
              <a:t>Challenges the stereotypes of how women are presented in mass media and conventional narratives</a:t>
            </a:r>
          </a:p>
          <a:p>
            <a:pPr>
              <a:lnSpc>
                <a:spcPct val="90000"/>
              </a:lnSpc>
            </a:pPr>
            <a:r>
              <a:rPr lang="en-US" dirty="0">
                <a:latin typeface="Calibri" panose="020F0502020204030204" pitchFamily="34" charset="0"/>
                <a:cs typeface="Calibri" panose="020F0502020204030204" pitchFamily="34" charset="0"/>
              </a:rPr>
              <a:t>Present the typical sextual objectifications, stock images of women (good mother, vamp, fallen girl)</a:t>
            </a:r>
          </a:p>
          <a:p>
            <a:pPr>
              <a:lnSpc>
                <a:spcPct val="90000"/>
              </a:lnSpc>
            </a:pPr>
            <a:r>
              <a:rPr lang="en-US" dirty="0">
                <a:latin typeface="Calibri" panose="020F0502020204030204" pitchFamily="34" charset="0"/>
                <a:cs typeface="Calibri" panose="020F0502020204030204" pitchFamily="34" charset="0"/>
              </a:rPr>
              <a:t>Redefine women’s role in cinematic narratives and in society - promote experimental and avant-garde film practice to imagine radical alternatives </a:t>
            </a:r>
          </a:p>
          <a:p>
            <a:pPr>
              <a:lnSpc>
                <a:spcPct val="90000"/>
              </a:lnSpc>
            </a:pPr>
            <a:r>
              <a:rPr lang="en-US" dirty="0">
                <a:latin typeface="Calibri" panose="020F0502020204030204" pitchFamily="34" charset="0"/>
                <a:cs typeface="Calibri" panose="020F0502020204030204" pitchFamily="34" charset="0"/>
              </a:rPr>
              <a:t>Present independent and strong women, or the awakening of awareness of being independent</a:t>
            </a:r>
          </a:p>
          <a:p>
            <a:pPr>
              <a:lnSpc>
                <a:spcPct val="90000"/>
              </a:lnSpc>
            </a:pPr>
            <a:r>
              <a:rPr lang="en-US" dirty="0">
                <a:latin typeface="Calibri" panose="020F0502020204030204" pitchFamily="34" charset="0"/>
                <a:cs typeface="Calibri" panose="020F0502020204030204" pitchFamily="34" charset="0"/>
              </a:rPr>
              <a:t>Entering women consciousness of sexuality, and being independent  </a:t>
            </a:r>
          </a:p>
          <a:p>
            <a:pPr>
              <a:lnSpc>
                <a:spcPct val="90000"/>
              </a:lnSpc>
            </a:pPr>
            <a:r>
              <a:rPr lang="en-US" dirty="0">
                <a:latin typeface="Calibri" panose="020F0502020204030204" pitchFamily="34" charset="0"/>
                <a:cs typeface="Calibri" panose="020F0502020204030204" pitchFamily="34" charset="0"/>
              </a:rPr>
              <a:t>Portraits of women who take up the social roles that are historically reserved for men. </a:t>
            </a:r>
          </a:p>
          <a:p>
            <a:pPr>
              <a:lnSpc>
                <a:spcPct val="90000"/>
              </a:lnSpc>
            </a:pPr>
            <a:r>
              <a:rPr lang="en-US" dirty="0">
                <a:latin typeface="Calibri" panose="020F0502020204030204" pitchFamily="34" charset="0"/>
                <a:cs typeface="Calibri" panose="020F0502020204030204" pitchFamily="34" charset="0"/>
              </a:rPr>
              <a:t>Does not need to be made by a women. </a:t>
            </a:r>
          </a:p>
          <a:p>
            <a:pPr>
              <a:lnSpc>
                <a:spcPct val="90000"/>
              </a:lnSpc>
            </a:pPr>
            <a:endParaRPr lang="en-US" sz="1400" dirty="0"/>
          </a:p>
        </p:txBody>
      </p:sp>
    </p:spTree>
    <p:extLst>
      <p:ext uri="{BB962C8B-B14F-4D97-AF65-F5344CB8AC3E}">
        <p14:creationId xmlns:p14="http://schemas.microsoft.com/office/powerpoint/2010/main" val="3323989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B1070-075F-C34F-8F96-916CD4E0D0E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9267CBD-E53A-384D-855D-1DDBDEA594BD}"/>
              </a:ext>
            </a:extLst>
          </p:cNvPr>
          <p:cNvSpPr>
            <a:spLocks noGrp="1"/>
          </p:cNvSpPr>
          <p:nvPr>
            <p:ph idx="1"/>
          </p:nvPr>
        </p:nvSpPr>
        <p:spPr/>
        <p:txBody>
          <a:bodyPr>
            <a:normAutofit lnSpcReduction="10000"/>
          </a:bodyPr>
          <a:lstStyle/>
          <a:p>
            <a:r>
              <a:rPr lang="en-GB" dirty="0">
                <a:effectLst/>
              </a:rPr>
              <a:t>“Strictly speaking, the kind of revolutionary feminist movement which has taken place – with varying degrees of success – in the West has not taken place in the same ways in mainland China or Taiwan. In Japan, Western-style feminism did penetrate into domestic culture but seems to have had minimal impact on its film community. </a:t>
            </a:r>
            <a:r>
              <a:rPr lang="en-GB" dirty="0">
                <a:solidFill>
                  <a:schemeClr val="bg1"/>
                </a:solidFill>
                <a:effectLst/>
                <a:highlight>
                  <a:srgbClr val="FFFF00"/>
                </a:highlight>
              </a:rPr>
              <a:t>Emerging in this context, the practices of these women filmmakers present formidable challenges to the societies from which they emerge and </a:t>
            </a:r>
            <a:r>
              <a:rPr lang="en-GB" b="1" dirty="0">
                <a:solidFill>
                  <a:schemeClr val="bg1"/>
                </a:solidFill>
                <a:effectLst/>
                <a:highlight>
                  <a:srgbClr val="FFFF00"/>
                </a:highlight>
              </a:rPr>
              <a:t>suggest in part some alternative routes towards women’s empowerment beyond the models presented by Western feminism.” </a:t>
            </a:r>
            <a:r>
              <a:rPr lang="en-GB" dirty="0">
                <a:effectLst/>
              </a:rPr>
              <a:t>(Yu &amp; Lebow 2020:3)</a:t>
            </a:r>
          </a:p>
          <a:p>
            <a:r>
              <a:rPr lang="en-GB" dirty="0">
                <a:effectLst/>
              </a:rPr>
              <a:t>“If we take these women’s self-empowerment or empowering of others as a type of feminist inclination, we must nonetheless acknowledge that they are not necessarily or directly influenced by Western feminism </a:t>
            </a:r>
            <a:r>
              <a:rPr lang="en-GB" b="1" dirty="0">
                <a:solidFill>
                  <a:schemeClr val="bg1"/>
                </a:solidFill>
                <a:effectLst/>
                <a:highlight>
                  <a:srgbClr val="FFFF00"/>
                </a:highlight>
              </a:rPr>
              <a:t>but instead emerge out of their own specific local urgencies</a:t>
            </a:r>
            <a:r>
              <a:rPr lang="en-GB" dirty="0">
                <a:solidFill>
                  <a:schemeClr val="bg1"/>
                </a:solidFill>
                <a:effectLst/>
                <a:highlight>
                  <a:srgbClr val="FFFF00"/>
                </a:highlight>
              </a:rPr>
              <a:t>.</a:t>
            </a:r>
            <a:r>
              <a:rPr lang="en-GB" dirty="0">
                <a:effectLst/>
              </a:rPr>
              <a:t>”  (Yu &amp; Lebow 2020:3)</a:t>
            </a:r>
          </a:p>
          <a:p>
            <a:endParaRPr lang="en-US" dirty="0"/>
          </a:p>
        </p:txBody>
      </p:sp>
    </p:spTree>
    <p:extLst>
      <p:ext uri="{BB962C8B-B14F-4D97-AF65-F5344CB8AC3E}">
        <p14:creationId xmlns:p14="http://schemas.microsoft.com/office/powerpoint/2010/main" val="12315350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652D62-ECFB-408E-ABE6-155A644F4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FEA985-924B-4044-8778-32D1E7164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lumMod val="75000"/>
              <a:lumOff val="25000"/>
              <a:alpha val="8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7FCF3F-3F57-9446-ABE1-1240F8B5B18D}"/>
              </a:ext>
            </a:extLst>
          </p:cNvPr>
          <p:cNvSpPr>
            <a:spLocks noGrp="1"/>
          </p:cNvSpPr>
          <p:nvPr>
            <p:ph type="title"/>
          </p:nvPr>
        </p:nvSpPr>
        <p:spPr>
          <a:xfrm>
            <a:off x="913795" y="963506"/>
            <a:ext cx="3740815" cy="4827693"/>
          </a:xfrm>
        </p:spPr>
        <p:txBody>
          <a:bodyPr>
            <a:normAutofit/>
          </a:bodyPr>
          <a:lstStyle/>
          <a:p>
            <a:pPr algn="r"/>
            <a:r>
              <a:rPr lang="en-US"/>
              <a:t>Chinese feminist filmmaking as part of ‘translational feminist practice’</a:t>
            </a:r>
          </a:p>
        </p:txBody>
      </p:sp>
      <p:cxnSp>
        <p:nvCxnSpPr>
          <p:cNvPr id="12" name="Straight Connector 11">
            <a:extLst>
              <a:ext uri="{FF2B5EF4-FFF2-40B4-BE49-F238E27FC236}">
                <a16:creationId xmlns:a16="http://schemas.microsoft.com/office/drawing/2014/main" id="{96C7F9CB-BCC3-4648-8DEF-07B0887D87D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81187" y="2057399"/>
            <a:ext cx="0" cy="27432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7553772-FA50-CE45-8128-219307863A7F}"/>
              </a:ext>
            </a:extLst>
          </p:cNvPr>
          <p:cNvSpPr>
            <a:spLocks noGrp="1"/>
          </p:cNvSpPr>
          <p:nvPr>
            <p:ph idx="1"/>
          </p:nvPr>
        </p:nvSpPr>
        <p:spPr>
          <a:xfrm>
            <a:off x="5307765" y="963507"/>
            <a:ext cx="5959791" cy="4827694"/>
          </a:xfrm>
          <a:effectLst/>
        </p:spPr>
        <p:txBody>
          <a:bodyPr anchor="ctr">
            <a:normAutofit/>
          </a:bodyPr>
          <a:lstStyle/>
          <a:p>
            <a:pPr>
              <a:lnSpc>
                <a:spcPct val="90000"/>
              </a:lnSpc>
            </a:pPr>
            <a:r>
              <a:rPr lang="en-GB" sz="1900">
                <a:solidFill>
                  <a:schemeClr val="tx1"/>
                </a:solidFill>
                <a:effectLst/>
              </a:rPr>
              <a:t>Transnational feminist practice – vs. Western centred feminist approaches</a:t>
            </a:r>
          </a:p>
          <a:p>
            <a:pPr>
              <a:lnSpc>
                <a:spcPct val="90000"/>
              </a:lnSpc>
            </a:pPr>
            <a:r>
              <a:rPr lang="en-GB" sz="1900">
                <a:solidFill>
                  <a:schemeClr val="tx1"/>
                </a:solidFill>
                <a:effectLst/>
              </a:rPr>
              <a:t>Transnational feminist practice intends to “articulate the relationship of gender to scattered hegemonies such as global economic structures, patriarchal nationalisms, ‘authentic’ forms of tradition, religious fundamentalism, local structures of domination, and legal-juridical oppression on multiple levels.”(Wang 2011:64) </a:t>
            </a:r>
          </a:p>
          <a:p>
            <a:pPr>
              <a:lnSpc>
                <a:spcPct val="90000"/>
              </a:lnSpc>
            </a:pPr>
            <a:endParaRPr lang="en-GB" sz="1900">
              <a:solidFill>
                <a:schemeClr val="tx1"/>
              </a:solidFill>
            </a:endParaRPr>
          </a:p>
          <a:p>
            <a:pPr>
              <a:lnSpc>
                <a:spcPct val="90000"/>
              </a:lnSpc>
            </a:pPr>
            <a:r>
              <a:rPr lang="en-GB" sz="1900">
                <a:solidFill>
                  <a:schemeClr val="tx1"/>
                </a:solidFill>
                <a:effectLst/>
              </a:rPr>
              <a:t>In the case of China, the theoretical frameworks of psychoanalysis, Marxism, and other feminist film theories are not readily applicable to the Chinese context of the 1980s and 1990s, although some specific concepts are useful for textual analysis </a:t>
            </a:r>
            <a:endParaRPr lang="en-GB" sz="1900">
              <a:solidFill>
                <a:schemeClr val="tx1"/>
              </a:solidFill>
            </a:endParaRPr>
          </a:p>
          <a:p>
            <a:pPr>
              <a:lnSpc>
                <a:spcPct val="90000"/>
              </a:lnSpc>
            </a:pPr>
            <a:endParaRPr lang="en-US" sz="1900">
              <a:solidFill>
                <a:schemeClr val="tx1"/>
              </a:solidFill>
            </a:endParaRPr>
          </a:p>
        </p:txBody>
      </p:sp>
    </p:spTree>
    <p:extLst>
      <p:ext uri="{BB962C8B-B14F-4D97-AF65-F5344CB8AC3E}">
        <p14:creationId xmlns:p14="http://schemas.microsoft.com/office/powerpoint/2010/main" val="4189644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0977-2110-9847-B808-F25825CD6549}"/>
              </a:ext>
            </a:extLst>
          </p:cNvPr>
          <p:cNvSpPr>
            <a:spLocks noGrp="1"/>
          </p:cNvSpPr>
          <p:nvPr>
            <p:ph type="title"/>
          </p:nvPr>
        </p:nvSpPr>
        <p:spPr/>
        <p:txBody>
          <a:bodyPr>
            <a:normAutofit fontScale="90000"/>
          </a:bodyPr>
          <a:lstStyle/>
          <a:p>
            <a:r>
              <a:rPr lang="en-GB" i="1" dirty="0">
                <a:effectLst/>
              </a:rPr>
              <a:t>How has the concept of feminism and feminist theories been received in modern China?</a:t>
            </a:r>
            <a:r>
              <a:rPr lang="en-GB" dirty="0">
                <a:effectLst/>
              </a:rPr>
              <a:t> </a:t>
            </a:r>
            <a:br>
              <a:rPr lang="en-GB" dirty="0">
                <a:effectLst/>
              </a:rPr>
            </a:br>
            <a:endParaRPr lang="en-US" dirty="0"/>
          </a:p>
        </p:txBody>
      </p:sp>
      <p:sp>
        <p:nvSpPr>
          <p:cNvPr id="3" name="Content Placeholder 2">
            <a:extLst>
              <a:ext uri="{FF2B5EF4-FFF2-40B4-BE49-F238E27FC236}">
                <a16:creationId xmlns:a16="http://schemas.microsoft.com/office/drawing/2014/main" id="{1F3269BA-439B-0642-B940-D4545F8C81BA}"/>
              </a:ext>
            </a:extLst>
          </p:cNvPr>
          <p:cNvSpPr>
            <a:spLocks noGrp="1"/>
          </p:cNvSpPr>
          <p:nvPr>
            <p:ph idx="1"/>
          </p:nvPr>
        </p:nvSpPr>
        <p:spPr>
          <a:xfrm>
            <a:off x="913795" y="2076450"/>
            <a:ext cx="9736788" cy="3714749"/>
          </a:xfrm>
        </p:spPr>
        <p:txBody>
          <a:bodyPr/>
          <a:lstStyle/>
          <a:p>
            <a:r>
              <a:rPr lang="en-GB" dirty="0">
                <a:effectLst/>
              </a:rPr>
              <a:t>Two common renditions of the English term ‘feminism’ in Chinese.</a:t>
            </a:r>
          </a:p>
          <a:p>
            <a:r>
              <a:rPr lang="en-GB" dirty="0">
                <a:solidFill>
                  <a:schemeClr val="bg1"/>
                </a:solidFill>
                <a:effectLst/>
                <a:highlight>
                  <a:srgbClr val="FFFF00"/>
                </a:highlight>
              </a:rPr>
              <a:t>Feminism as </a:t>
            </a:r>
            <a:r>
              <a:rPr lang="en-GB" i="1" dirty="0">
                <a:solidFill>
                  <a:schemeClr val="bg1"/>
                </a:solidFill>
                <a:effectLst/>
                <a:highlight>
                  <a:srgbClr val="FFFF00"/>
                </a:highlight>
              </a:rPr>
              <a:t>nu ̈</a:t>
            </a:r>
            <a:r>
              <a:rPr lang="en-GB" i="1" dirty="0" err="1">
                <a:solidFill>
                  <a:schemeClr val="bg1"/>
                </a:solidFill>
                <a:effectLst/>
                <a:highlight>
                  <a:srgbClr val="FFFF00"/>
                </a:highlight>
              </a:rPr>
              <a:t>quan</a:t>
            </a:r>
            <a:r>
              <a:rPr lang="en-GB" i="1" dirty="0">
                <a:solidFill>
                  <a:schemeClr val="bg1"/>
                </a:solidFill>
                <a:effectLst/>
                <a:highlight>
                  <a:srgbClr val="FFFF00"/>
                </a:highlight>
              </a:rPr>
              <a:t> </a:t>
            </a:r>
            <a:r>
              <a:rPr lang="en-GB" i="1" dirty="0" err="1">
                <a:solidFill>
                  <a:schemeClr val="bg1"/>
                </a:solidFill>
                <a:effectLst/>
                <a:highlight>
                  <a:srgbClr val="FFFF00"/>
                </a:highlight>
              </a:rPr>
              <a:t>zhuyi</a:t>
            </a:r>
            <a:r>
              <a:rPr lang="en-GB" i="1" dirty="0">
                <a:solidFill>
                  <a:schemeClr val="bg1"/>
                </a:solidFill>
                <a:effectLst/>
                <a:highlight>
                  <a:srgbClr val="FFFF00"/>
                </a:highlight>
              </a:rPr>
              <a:t>  - </a:t>
            </a:r>
            <a:r>
              <a:rPr lang="en-GB" dirty="0">
                <a:solidFill>
                  <a:schemeClr val="bg1"/>
                </a:solidFill>
                <a:effectLst/>
                <a:highlight>
                  <a:srgbClr val="FFFF00"/>
                </a:highlight>
              </a:rPr>
              <a:t>women’s rights or </a:t>
            </a:r>
            <a:r>
              <a:rPr lang="en-GB" dirty="0" err="1">
                <a:solidFill>
                  <a:schemeClr val="bg1"/>
                </a:solidFill>
                <a:effectLst/>
                <a:highlight>
                  <a:srgbClr val="FFFF00"/>
                </a:highlight>
              </a:rPr>
              <a:t>powerism</a:t>
            </a:r>
            <a:r>
              <a:rPr lang="en-GB" dirty="0">
                <a:effectLst/>
              </a:rPr>
              <a:t>, which connotes the stereotype of a man-hating he-woman hungry for power. Less popular in China </a:t>
            </a:r>
          </a:p>
          <a:p>
            <a:r>
              <a:rPr lang="en-GB" dirty="0">
                <a:solidFill>
                  <a:schemeClr val="bg1"/>
                </a:solidFill>
                <a:effectLst/>
                <a:highlight>
                  <a:srgbClr val="FFFF00"/>
                </a:highlight>
              </a:rPr>
              <a:t>Feminism as </a:t>
            </a:r>
            <a:r>
              <a:rPr lang="en-GB" i="1" dirty="0">
                <a:solidFill>
                  <a:schemeClr val="bg1"/>
                </a:solidFill>
                <a:effectLst/>
                <a:highlight>
                  <a:srgbClr val="FFFF00"/>
                </a:highlight>
              </a:rPr>
              <a:t>nu ̈</a:t>
            </a:r>
            <a:r>
              <a:rPr lang="en-GB" i="1" dirty="0" err="1">
                <a:solidFill>
                  <a:schemeClr val="bg1"/>
                </a:solidFill>
                <a:effectLst/>
                <a:highlight>
                  <a:srgbClr val="FFFF00"/>
                </a:highlight>
              </a:rPr>
              <a:t>xing</a:t>
            </a:r>
            <a:r>
              <a:rPr lang="en-GB" i="1" dirty="0">
                <a:solidFill>
                  <a:schemeClr val="bg1"/>
                </a:solidFill>
                <a:effectLst/>
                <a:highlight>
                  <a:srgbClr val="FFFF00"/>
                </a:highlight>
              </a:rPr>
              <a:t> </a:t>
            </a:r>
            <a:r>
              <a:rPr lang="en-GB" i="1" dirty="0" err="1">
                <a:solidFill>
                  <a:schemeClr val="bg1"/>
                </a:solidFill>
                <a:effectLst/>
                <a:highlight>
                  <a:srgbClr val="FFFF00"/>
                </a:highlight>
              </a:rPr>
              <a:t>zhuyi</a:t>
            </a:r>
            <a:r>
              <a:rPr lang="en-GB" i="1" dirty="0">
                <a:solidFill>
                  <a:schemeClr val="bg1"/>
                </a:solidFill>
                <a:effectLst/>
                <a:highlight>
                  <a:srgbClr val="FFFF00"/>
                </a:highlight>
              </a:rPr>
              <a:t>  - </a:t>
            </a:r>
            <a:r>
              <a:rPr lang="en-GB" dirty="0">
                <a:solidFill>
                  <a:schemeClr val="bg1"/>
                </a:solidFill>
                <a:effectLst/>
                <a:highlight>
                  <a:srgbClr val="FFFF00"/>
                </a:highlight>
              </a:rPr>
              <a:t>female or feminine-ism, </a:t>
            </a:r>
            <a:r>
              <a:rPr lang="en-GB" b="1" dirty="0">
                <a:solidFill>
                  <a:schemeClr val="bg1"/>
                </a:solidFill>
                <a:effectLst/>
                <a:highlight>
                  <a:srgbClr val="FFFF00"/>
                </a:highlight>
              </a:rPr>
              <a:t>‘softer feminism’ </a:t>
            </a:r>
            <a:endParaRPr lang="en-GB" dirty="0">
              <a:solidFill>
                <a:schemeClr val="bg1"/>
              </a:solidFill>
              <a:effectLst/>
              <a:highlight>
                <a:srgbClr val="FFFF00"/>
              </a:highlight>
            </a:endParaRPr>
          </a:p>
          <a:p>
            <a:pPr lvl="1"/>
            <a:r>
              <a:rPr lang="en-GB" dirty="0">
                <a:effectLst/>
              </a:rPr>
              <a:t> less threatening. </a:t>
            </a:r>
          </a:p>
          <a:p>
            <a:pPr lvl="1"/>
            <a:r>
              <a:rPr lang="en-GB" dirty="0">
                <a:effectLst/>
              </a:rPr>
              <a:t>Its popularity may stem from its semantic flexibility</a:t>
            </a:r>
          </a:p>
          <a:p>
            <a:pPr lvl="1"/>
            <a:r>
              <a:rPr lang="en-GB" dirty="0">
                <a:effectLst/>
              </a:rPr>
              <a:t>It means an ideology promoting femininity and thus reinforcing gender distinctions</a:t>
            </a:r>
          </a:p>
          <a:p>
            <a:pPr lvl="1"/>
            <a:endParaRPr lang="en-GB" dirty="0">
              <a:effectLst/>
            </a:endParaRPr>
          </a:p>
          <a:p>
            <a:endParaRPr lang="en-US" dirty="0"/>
          </a:p>
        </p:txBody>
      </p:sp>
    </p:spTree>
    <p:extLst>
      <p:ext uri="{BB962C8B-B14F-4D97-AF65-F5344CB8AC3E}">
        <p14:creationId xmlns:p14="http://schemas.microsoft.com/office/powerpoint/2010/main" val="1900497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38995-F948-8E40-AC3E-E7D0167CF3E5}"/>
              </a:ext>
            </a:extLst>
          </p:cNvPr>
          <p:cNvSpPr>
            <a:spLocks noGrp="1"/>
          </p:cNvSpPr>
          <p:nvPr>
            <p:ph type="title"/>
          </p:nvPr>
        </p:nvSpPr>
        <p:spPr/>
        <p:txBody>
          <a:bodyPr/>
          <a:lstStyle/>
          <a:p>
            <a:endParaRPr lang="en-US"/>
          </a:p>
        </p:txBody>
      </p:sp>
      <p:pic>
        <p:nvPicPr>
          <p:cNvPr id="5" name="Content Placeholder 4" descr="A person holding a sign&#10;&#10;Description automatically generated">
            <a:extLst>
              <a:ext uri="{FF2B5EF4-FFF2-40B4-BE49-F238E27FC236}">
                <a16:creationId xmlns:a16="http://schemas.microsoft.com/office/drawing/2014/main" id="{3E8AB701-416D-3B40-A524-D75F74DFDAC4}"/>
              </a:ext>
            </a:extLst>
          </p:cNvPr>
          <p:cNvPicPr>
            <a:picLocks noGrp="1" noChangeAspect="1"/>
          </p:cNvPicPr>
          <p:nvPr>
            <p:ph idx="1"/>
          </p:nvPr>
        </p:nvPicPr>
        <p:blipFill>
          <a:blip r:embed="rId2"/>
          <a:stretch>
            <a:fillRect/>
          </a:stretch>
        </p:blipFill>
        <p:spPr>
          <a:xfrm>
            <a:off x="585969" y="1571625"/>
            <a:ext cx="5178098" cy="2912680"/>
          </a:xfrm>
        </p:spPr>
      </p:pic>
      <p:pic>
        <p:nvPicPr>
          <p:cNvPr id="7" name="Picture 6" descr="A group of people walking down the street&#10;&#10;Description automatically generated">
            <a:extLst>
              <a:ext uri="{FF2B5EF4-FFF2-40B4-BE49-F238E27FC236}">
                <a16:creationId xmlns:a16="http://schemas.microsoft.com/office/drawing/2014/main" id="{7A0C5EB7-D9E0-8A4A-A1AD-B4CA3E88A24B}"/>
              </a:ext>
            </a:extLst>
          </p:cNvPr>
          <p:cNvPicPr>
            <a:picLocks noChangeAspect="1"/>
          </p:cNvPicPr>
          <p:nvPr/>
        </p:nvPicPr>
        <p:blipFill>
          <a:blip r:embed="rId3"/>
          <a:stretch>
            <a:fillRect/>
          </a:stretch>
        </p:blipFill>
        <p:spPr>
          <a:xfrm>
            <a:off x="6096000" y="1535158"/>
            <a:ext cx="4545874" cy="2949147"/>
          </a:xfrm>
          <a:prstGeom prst="rect">
            <a:avLst/>
          </a:prstGeom>
        </p:spPr>
      </p:pic>
      <p:sp>
        <p:nvSpPr>
          <p:cNvPr id="8" name="TextBox 7">
            <a:extLst>
              <a:ext uri="{FF2B5EF4-FFF2-40B4-BE49-F238E27FC236}">
                <a16:creationId xmlns:a16="http://schemas.microsoft.com/office/drawing/2014/main" id="{6829F6B2-067D-A54A-A8C8-62241EAFED14}"/>
              </a:ext>
            </a:extLst>
          </p:cNvPr>
          <p:cNvSpPr txBox="1"/>
          <p:nvPr/>
        </p:nvSpPr>
        <p:spPr>
          <a:xfrm>
            <a:off x="3091543" y="5059853"/>
            <a:ext cx="5849678" cy="369332"/>
          </a:xfrm>
          <a:prstGeom prst="rect">
            <a:avLst/>
          </a:prstGeom>
          <a:noFill/>
        </p:spPr>
        <p:txBody>
          <a:bodyPr wrap="none" rtlCol="0">
            <a:spAutoFit/>
          </a:bodyPr>
          <a:lstStyle/>
          <a:p>
            <a:r>
              <a:rPr lang="en-US" dirty="0"/>
              <a:t>Repress</a:t>
            </a:r>
            <a:r>
              <a:rPr lang="en-US" altLang="zh-CN" dirty="0"/>
              <a:t>ion</a:t>
            </a:r>
            <a:r>
              <a:rPr lang="zh-CN" altLang="en-US" dirty="0"/>
              <a:t> </a:t>
            </a:r>
            <a:r>
              <a:rPr lang="en-US" altLang="zh-CN" dirty="0"/>
              <a:t>of</a:t>
            </a:r>
            <a:r>
              <a:rPr lang="zh-CN" altLang="en-US" dirty="0"/>
              <a:t> </a:t>
            </a:r>
            <a:r>
              <a:rPr lang="en-US" altLang="zh-CN" dirty="0"/>
              <a:t>feminist</a:t>
            </a:r>
            <a:r>
              <a:rPr lang="zh-CN" altLang="en-US" dirty="0"/>
              <a:t> </a:t>
            </a:r>
            <a:r>
              <a:rPr lang="en-US" altLang="zh-CN" dirty="0"/>
              <a:t>activist</a:t>
            </a:r>
            <a:r>
              <a:rPr lang="zh-CN" altLang="en-US" dirty="0"/>
              <a:t> </a:t>
            </a:r>
            <a:r>
              <a:rPr lang="en-US" altLang="zh-CN" dirty="0"/>
              <a:t>movement</a:t>
            </a:r>
            <a:r>
              <a:rPr lang="zh-CN" altLang="en-US" dirty="0"/>
              <a:t> </a:t>
            </a:r>
            <a:r>
              <a:rPr lang="en-US" altLang="zh-CN" dirty="0"/>
              <a:t>on</a:t>
            </a:r>
            <a:r>
              <a:rPr lang="zh-CN" altLang="en-US" dirty="0"/>
              <a:t> </a:t>
            </a:r>
            <a:r>
              <a:rPr lang="en-US" altLang="zh-CN" dirty="0"/>
              <a:t>social</a:t>
            </a:r>
            <a:r>
              <a:rPr lang="zh-CN" altLang="en-US" dirty="0"/>
              <a:t> </a:t>
            </a:r>
            <a:r>
              <a:rPr lang="en-US" altLang="zh-CN" dirty="0"/>
              <a:t>media</a:t>
            </a:r>
            <a:r>
              <a:rPr lang="zh-CN" altLang="en-US" dirty="0"/>
              <a:t> </a:t>
            </a:r>
            <a:endParaRPr lang="en-US" dirty="0"/>
          </a:p>
        </p:txBody>
      </p:sp>
    </p:spTree>
    <p:extLst>
      <p:ext uri="{BB962C8B-B14F-4D97-AF65-F5344CB8AC3E}">
        <p14:creationId xmlns:p14="http://schemas.microsoft.com/office/powerpoint/2010/main" val="2695433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F3011-0A1E-704D-A6FA-91B2679D0FE3}"/>
              </a:ext>
            </a:extLst>
          </p:cNvPr>
          <p:cNvSpPr>
            <a:spLocks noGrp="1"/>
          </p:cNvSpPr>
          <p:nvPr>
            <p:ph type="title"/>
          </p:nvPr>
        </p:nvSpPr>
        <p:spPr/>
        <p:txBody>
          <a:bodyPr>
            <a:normAutofit/>
          </a:bodyPr>
          <a:lstStyle/>
          <a:p>
            <a:r>
              <a:rPr lang="en-US" sz="3200" dirty="0"/>
              <a:t>The emergence/translation of ‘feminism’ concept in China </a:t>
            </a:r>
          </a:p>
        </p:txBody>
      </p:sp>
      <p:sp>
        <p:nvSpPr>
          <p:cNvPr id="3" name="Content Placeholder 2">
            <a:extLst>
              <a:ext uri="{FF2B5EF4-FFF2-40B4-BE49-F238E27FC236}">
                <a16:creationId xmlns:a16="http://schemas.microsoft.com/office/drawing/2014/main" id="{780BA82C-4C5C-6847-BBB0-A1C4DDEDBA96}"/>
              </a:ext>
            </a:extLst>
          </p:cNvPr>
          <p:cNvSpPr>
            <a:spLocks noGrp="1"/>
          </p:cNvSpPr>
          <p:nvPr>
            <p:ph idx="1"/>
          </p:nvPr>
        </p:nvSpPr>
        <p:spPr/>
        <p:txBody>
          <a:bodyPr>
            <a:normAutofit lnSpcReduction="10000"/>
          </a:bodyPr>
          <a:lstStyle/>
          <a:p>
            <a:r>
              <a:rPr lang="en-US" dirty="0"/>
              <a:t>Femini</a:t>
            </a:r>
            <a:r>
              <a:rPr lang="en-US" altLang="zh-CN" dirty="0"/>
              <a:t>sm, as women’s rights–</a:t>
            </a:r>
            <a:r>
              <a:rPr lang="zh-CN" altLang="en-US" dirty="0"/>
              <a:t> </a:t>
            </a:r>
            <a:r>
              <a:rPr lang="en-US" altLang="zh-CN" dirty="0"/>
              <a:t>translated</a:t>
            </a:r>
            <a:r>
              <a:rPr lang="zh-CN" altLang="en-US" dirty="0"/>
              <a:t> </a:t>
            </a:r>
            <a:r>
              <a:rPr lang="en-US" altLang="zh-CN" dirty="0"/>
              <a:t>from</a:t>
            </a:r>
            <a:r>
              <a:rPr lang="zh-CN" altLang="en-US" dirty="0"/>
              <a:t> </a:t>
            </a:r>
            <a:r>
              <a:rPr lang="en-GB" altLang="zh-CN" dirty="0"/>
              <a:t>Japanese ‘</a:t>
            </a:r>
            <a:r>
              <a:rPr lang="en-GB" i="1" dirty="0" err="1">
                <a:effectLst/>
              </a:rPr>
              <a:t>joken</a:t>
            </a:r>
            <a:r>
              <a:rPr lang="en-GB" i="1" dirty="0">
                <a:effectLst/>
              </a:rPr>
              <a:t>’</a:t>
            </a:r>
            <a:r>
              <a:rPr lang="en-GB" altLang="zh-CN" dirty="0"/>
              <a:t> in the late 19th century. </a:t>
            </a:r>
          </a:p>
          <a:p>
            <a:r>
              <a:rPr lang="en-GB" altLang="zh-CN" dirty="0"/>
              <a:t>It is a concept came from Euro-America through Japan. </a:t>
            </a:r>
          </a:p>
          <a:p>
            <a:r>
              <a:rPr lang="en-GB" dirty="0">
                <a:effectLst/>
              </a:rPr>
              <a:t>a by-product of an overarching effort to modernise Qing’s legal codes and institutions</a:t>
            </a:r>
          </a:p>
          <a:p>
            <a:r>
              <a:rPr lang="en-GB" dirty="0">
                <a:effectLst/>
              </a:rPr>
              <a:t>in the context of Chinese male reformers’ promotion of ‘people’s rights’ or ‘civil rights’, ‘human rights’ and ‘natural rights’</a:t>
            </a:r>
          </a:p>
          <a:p>
            <a:endParaRPr lang="en-GB" dirty="0">
              <a:effectLst/>
            </a:endParaRPr>
          </a:p>
          <a:p>
            <a:r>
              <a:rPr lang="en-GB" dirty="0">
                <a:effectLst/>
              </a:rPr>
              <a:t>“The feminist project was implicated in a problematic nationalist scheme from the start. Although ‘women’s rights’ were supposedly rooted in the notion that men and women enjoyed ‘natural rights’, the goal for women’s rights in the eyes of its male Chinese advocates was </a:t>
            </a:r>
            <a:r>
              <a:rPr lang="en-GB" b="1" dirty="0">
                <a:effectLst/>
              </a:rPr>
              <a:t>to strengthen the nation</a:t>
            </a:r>
            <a:r>
              <a:rPr lang="en-GB" dirty="0">
                <a:effectLst/>
              </a:rPr>
              <a:t>.” (Ko and Wang, 2006:465)</a:t>
            </a:r>
          </a:p>
          <a:p>
            <a:endParaRPr lang="en-GB" dirty="0">
              <a:effectLst/>
            </a:endParaRPr>
          </a:p>
          <a:p>
            <a:endParaRPr lang="en-GB" dirty="0">
              <a:effectLst/>
            </a:endParaRPr>
          </a:p>
          <a:p>
            <a:endParaRPr lang="en-US" dirty="0"/>
          </a:p>
        </p:txBody>
      </p:sp>
    </p:spTree>
    <p:extLst>
      <p:ext uri="{BB962C8B-B14F-4D97-AF65-F5344CB8AC3E}">
        <p14:creationId xmlns:p14="http://schemas.microsoft.com/office/powerpoint/2010/main" val="3211267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71319-B8D2-904C-A5C8-7B32FA3A9EF6}"/>
              </a:ext>
            </a:extLst>
          </p:cNvPr>
          <p:cNvSpPr>
            <a:spLocks noGrp="1"/>
          </p:cNvSpPr>
          <p:nvPr>
            <p:ph type="title"/>
          </p:nvPr>
        </p:nvSpPr>
        <p:spPr>
          <a:xfrm>
            <a:off x="0" y="349840"/>
            <a:ext cx="10353762" cy="1257300"/>
          </a:xfrm>
        </p:spPr>
        <p:txBody>
          <a:bodyPr/>
          <a:lstStyle/>
          <a:p>
            <a:r>
              <a:rPr lang="en-US" dirty="0"/>
              <a:t>1920s-1940s China – Republic Era</a:t>
            </a:r>
          </a:p>
        </p:txBody>
      </p:sp>
      <p:sp>
        <p:nvSpPr>
          <p:cNvPr id="3" name="Content Placeholder 2">
            <a:extLst>
              <a:ext uri="{FF2B5EF4-FFF2-40B4-BE49-F238E27FC236}">
                <a16:creationId xmlns:a16="http://schemas.microsoft.com/office/drawing/2014/main" id="{815E5215-7E6B-3449-803E-3F2AFF208E46}"/>
              </a:ext>
            </a:extLst>
          </p:cNvPr>
          <p:cNvSpPr>
            <a:spLocks noGrp="1"/>
          </p:cNvSpPr>
          <p:nvPr>
            <p:ph idx="1"/>
          </p:nvPr>
        </p:nvSpPr>
        <p:spPr>
          <a:xfrm>
            <a:off x="529876" y="1866900"/>
            <a:ext cx="5478296" cy="3714749"/>
          </a:xfrm>
        </p:spPr>
        <p:txBody>
          <a:bodyPr>
            <a:noAutofit/>
          </a:bodyPr>
          <a:lstStyle/>
          <a:p>
            <a:r>
              <a:rPr lang="en-US" dirty="0">
                <a:latin typeface="Calibri" panose="020F0502020204030204" pitchFamily="34" charset="0"/>
                <a:cs typeface="Calibri" panose="020F0502020204030204" pitchFamily="34" charset="0"/>
              </a:rPr>
              <a:t>The role of urban magazines in promoting notions of women’s rights and agency – from </a:t>
            </a:r>
            <a:r>
              <a:rPr lang="en-US" dirty="0" err="1">
                <a:latin typeface="Calibri" panose="020F0502020204030204" pitchFamily="34" charset="0"/>
                <a:cs typeface="Calibri" panose="020F0502020204030204" pitchFamily="34" charset="0"/>
              </a:rPr>
              <a:t>elititst</a:t>
            </a:r>
            <a:r>
              <a:rPr lang="en-US" dirty="0">
                <a:latin typeface="Calibri" panose="020F0502020204030204" pitchFamily="34" charset="0"/>
                <a:cs typeface="Calibri" panose="020F0502020204030204" pitchFamily="34" charset="0"/>
              </a:rPr>
              <a:t> discourse to a popular discourse </a:t>
            </a:r>
          </a:p>
          <a:p>
            <a:r>
              <a:rPr lang="en-US" dirty="0">
                <a:latin typeface="Calibri" panose="020F0502020204030204" pitchFamily="34" charset="0"/>
                <a:cs typeface="Calibri" panose="020F0502020204030204" pitchFamily="34" charset="0"/>
              </a:rPr>
              <a:t>the ‘scientific’ promotion of motherhood, and ‘natural’ gender differences </a:t>
            </a:r>
          </a:p>
          <a:p>
            <a:r>
              <a:rPr lang="en-US" dirty="0">
                <a:latin typeface="Calibri" panose="020F0502020204030204" pitchFamily="34" charset="0"/>
                <a:cs typeface="Calibri" panose="020F0502020204030204" pitchFamily="34" charset="0"/>
              </a:rPr>
              <a:t>Women’s rights were expanded to include sextual rights – the right to free choice of partners and the right to devoice. </a:t>
            </a:r>
          </a:p>
          <a:p>
            <a:r>
              <a:rPr lang="en-US" dirty="0">
                <a:latin typeface="Calibri" panose="020F0502020204030204" pitchFamily="34" charset="0"/>
                <a:cs typeface="Calibri" panose="020F0502020204030204" pitchFamily="34" charset="0"/>
              </a:rPr>
              <a:t>Equal educational and employment opportunities – girls school, urban workers – financial independence</a:t>
            </a:r>
          </a:p>
          <a:p>
            <a:r>
              <a:rPr lang="en-US" dirty="0">
                <a:latin typeface="Calibri" panose="020F0502020204030204" pitchFamily="34" charset="0"/>
                <a:cs typeface="Calibri" panose="020F0502020204030204" pitchFamily="34" charset="0"/>
              </a:rPr>
              <a:t>Performing men’s role in public  - the rise of female intellectuals, writers, actors in the public  </a:t>
            </a:r>
          </a:p>
        </p:txBody>
      </p:sp>
      <p:pic>
        <p:nvPicPr>
          <p:cNvPr id="5" name="Picture 4" descr="A person posing for a photo&#10;&#10;Description automatically generated">
            <a:extLst>
              <a:ext uri="{FF2B5EF4-FFF2-40B4-BE49-F238E27FC236}">
                <a16:creationId xmlns:a16="http://schemas.microsoft.com/office/drawing/2014/main" id="{8436A0AF-35E0-FA41-9864-A797D3058E32}"/>
              </a:ext>
            </a:extLst>
          </p:cNvPr>
          <p:cNvPicPr>
            <a:picLocks noChangeAspect="1"/>
          </p:cNvPicPr>
          <p:nvPr/>
        </p:nvPicPr>
        <p:blipFill>
          <a:blip r:embed="rId2"/>
          <a:stretch>
            <a:fillRect/>
          </a:stretch>
        </p:blipFill>
        <p:spPr>
          <a:xfrm>
            <a:off x="9338024" y="137523"/>
            <a:ext cx="2324100" cy="3251200"/>
          </a:xfrm>
          <a:prstGeom prst="rect">
            <a:avLst/>
          </a:prstGeom>
        </p:spPr>
      </p:pic>
      <p:pic>
        <p:nvPicPr>
          <p:cNvPr id="7" name="Picture 6" descr="A group of people posing for the camera&#10;&#10;Description automatically generated">
            <a:extLst>
              <a:ext uri="{FF2B5EF4-FFF2-40B4-BE49-F238E27FC236}">
                <a16:creationId xmlns:a16="http://schemas.microsoft.com/office/drawing/2014/main" id="{768DB92E-FA86-0A4D-B7F2-92C5EC73363E}"/>
              </a:ext>
            </a:extLst>
          </p:cNvPr>
          <p:cNvPicPr>
            <a:picLocks noChangeAspect="1"/>
          </p:cNvPicPr>
          <p:nvPr/>
        </p:nvPicPr>
        <p:blipFill>
          <a:blip r:embed="rId3"/>
          <a:stretch>
            <a:fillRect/>
          </a:stretch>
        </p:blipFill>
        <p:spPr>
          <a:xfrm>
            <a:off x="6353378" y="1778908"/>
            <a:ext cx="2639439" cy="3725015"/>
          </a:xfrm>
          <a:prstGeom prst="rect">
            <a:avLst/>
          </a:prstGeom>
        </p:spPr>
      </p:pic>
      <p:pic>
        <p:nvPicPr>
          <p:cNvPr id="9" name="Picture 8" descr="A black and white photo of a group of people posing for the camera&#10;&#10;Description automatically generated">
            <a:extLst>
              <a:ext uri="{FF2B5EF4-FFF2-40B4-BE49-F238E27FC236}">
                <a16:creationId xmlns:a16="http://schemas.microsoft.com/office/drawing/2014/main" id="{F8D2C6BE-3907-2C49-A7BC-FA6837A4BAA5}"/>
              </a:ext>
            </a:extLst>
          </p:cNvPr>
          <p:cNvPicPr>
            <a:picLocks noChangeAspect="1"/>
          </p:cNvPicPr>
          <p:nvPr/>
        </p:nvPicPr>
        <p:blipFill>
          <a:blip r:embed="rId4"/>
          <a:stretch>
            <a:fillRect/>
          </a:stretch>
        </p:blipFill>
        <p:spPr>
          <a:xfrm>
            <a:off x="9134824" y="3516721"/>
            <a:ext cx="2730500" cy="3251200"/>
          </a:xfrm>
          <a:prstGeom prst="rect">
            <a:avLst/>
          </a:prstGeom>
        </p:spPr>
      </p:pic>
    </p:spTree>
    <p:extLst>
      <p:ext uri="{BB962C8B-B14F-4D97-AF65-F5344CB8AC3E}">
        <p14:creationId xmlns:p14="http://schemas.microsoft.com/office/powerpoint/2010/main" val="2796818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03ED-0DF0-E541-9A21-97B03A249784}"/>
              </a:ext>
            </a:extLst>
          </p:cNvPr>
          <p:cNvSpPr>
            <a:spLocks noGrp="1"/>
          </p:cNvSpPr>
          <p:nvPr>
            <p:ph type="title"/>
          </p:nvPr>
        </p:nvSpPr>
        <p:spPr/>
        <p:txBody>
          <a:bodyPr/>
          <a:lstStyle/>
          <a:p>
            <a:r>
              <a:rPr lang="en-US" dirty="0"/>
              <a:t>Key questions</a:t>
            </a:r>
          </a:p>
        </p:txBody>
      </p:sp>
      <p:sp>
        <p:nvSpPr>
          <p:cNvPr id="3" name="Content Placeholder 2">
            <a:extLst>
              <a:ext uri="{FF2B5EF4-FFF2-40B4-BE49-F238E27FC236}">
                <a16:creationId xmlns:a16="http://schemas.microsoft.com/office/drawing/2014/main" id="{41FD3943-85E7-E348-80B0-508EB1EBDEF4}"/>
              </a:ext>
            </a:extLst>
          </p:cNvPr>
          <p:cNvSpPr>
            <a:spLocks noGrp="1"/>
          </p:cNvSpPr>
          <p:nvPr>
            <p:ph idx="1"/>
          </p:nvPr>
        </p:nvSpPr>
        <p:spPr/>
        <p:txBody>
          <a:bodyPr/>
          <a:lstStyle/>
          <a:p>
            <a:r>
              <a:rPr lang="en-GB" i="1" dirty="0">
                <a:effectLst/>
              </a:rPr>
              <a:t>Is women’s cinema in China feminist cinema? </a:t>
            </a:r>
            <a:endParaRPr lang="en-GB" dirty="0">
              <a:effectLst/>
            </a:endParaRPr>
          </a:p>
          <a:p>
            <a:r>
              <a:rPr lang="en-GB" i="1" dirty="0">
                <a:effectLst/>
              </a:rPr>
              <a:t>What does feminist cinema constitute of? </a:t>
            </a:r>
            <a:endParaRPr lang="en-GB" dirty="0">
              <a:effectLst/>
            </a:endParaRPr>
          </a:p>
          <a:p>
            <a:r>
              <a:rPr lang="en-GB" i="1" dirty="0">
                <a:effectLst/>
              </a:rPr>
              <a:t>How has the concept of feminism and feminist theories been received in modern China?</a:t>
            </a:r>
            <a:r>
              <a:rPr lang="en-GB" dirty="0">
                <a:effectLst/>
              </a:rPr>
              <a:t> </a:t>
            </a:r>
            <a:r>
              <a:rPr lang="en-GB" i="1" dirty="0">
                <a:effectLst/>
              </a:rPr>
              <a:t>What are the local forms of feminism? </a:t>
            </a:r>
          </a:p>
          <a:p>
            <a:r>
              <a:rPr lang="en-GB" i="1" dirty="0">
                <a:effectLst/>
              </a:rPr>
              <a:t>What does feminism mean in contemporary China?</a:t>
            </a:r>
            <a:endParaRPr lang="en-GB" dirty="0">
              <a:effectLst/>
            </a:endParaRPr>
          </a:p>
          <a:p>
            <a:endParaRPr lang="en-US" dirty="0"/>
          </a:p>
        </p:txBody>
      </p:sp>
    </p:spTree>
    <p:extLst>
      <p:ext uri="{BB962C8B-B14F-4D97-AF65-F5344CB8AC3E}">
        <p14:creationId xmlns:p14="http://schemas.microsoft.com/office/powerpoint/2010/main" val="3672349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C0FE9A7-4DAF-43C6-B6C7-AF2D46FAD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5">
            <a:extLst>
              <a:ext uri="{FF2B5EF4-FFF2-40B4-BE49-F238E27FC236}">
                <a16:creationId xmlns:a16="http://schemas.microsoft.com/office/drawing/2014/main" id="{37D54B6C-87D0-4C03-8335-3955179D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118536" y="1371603"/>
            <a:ext cx="5624423"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B024047-E58D-354D-AB35-2C20281D0EBF}"/>
              </a:ext>
            </a:extLst>
          </p:cNvPr>
          <p:cNvSpPr>
            <a:spLocks noGrp="1"/>
          </p:cNvSpPr>
          <p:nvPr>
            <p:ph type="title"/>
          </p:nvPr>
        </p:nvSpPr>
        <p:spPr>
          <a:xfrm>
            <a:off x="913795" y="845388"/>
            <a:ext cx="3596420" cy="979016"/>
          </a:xfrm>
        </p:spPr>
        <p:txBody>
          <a:bodyPr anchor="b">
            <a:normAutofit/>
          </a:bodyPr>
          <a:lstStyle/>
          <a:p>
            <a:pPr algn="l"/>
            <a:r>
              <a:rPr lang="en-US" sz="2400"/>
              <a:t>Mao’s China </a:t>
            </a:r>
          </a:p>
        </p:txBody>
      </p:sp>
      <p:sp>
        <p:nvSpPr>
          <p:cNvPr id="3" name="Content Placeholder 2">
            <a:extLst>
              <a:ext uri="{FF2B5EF4-FFF2-40B4-BE49-F238E27FC236}">
                <a16:creationId xmlns:a16="http://schemas.microsoft.com/office/drawing/2014/main" id="{86324155-EA07-9349-902C-B63A99394984}"/>
              </a:ext>
            </a:extLst>
          </p:cNvPr>
          <p:cNvSpPr>
            <a:spLocks noGrp="1"/>
          </p:cNvSpPr>
          <p:nvPr>
            <p:ph idx="1"/>
          </p:nvPr>
        </p:nvSpPr>
        <p:spPr>
          <a:xfrm>
            <a:off x="913795" y="1968237"/>
            <a:ext cx="3531684" cy="3679189"/>
          </a:xfrm>
        </p:spPr>
        <p:txBody>
          <a:bodyPr anchor="t">
            <a:normAutofit/>
          </a:bodyPr>
          <a:lstStyle/>
          <a:p>
            <a:pPr>
              <a:lnSpc>
                <a:spcPct val="90000"/>
              </a:lnSpc>
            </a:pPr>
            <a:r>
              <a:rPr lang="en-GB" sz="1200">
                <a:effectLst/>
              </a:rPr>
              <a:t>Women were to be liberated from the federal system, capitalism and colonisation, and were treated equal to men, to join the labour force - serving the new socialist state. </a:t>
            </a:r>
          </a:p>
          <a:p>
            <a:pPr marL="36900" indent="0">
              <a:lnSpc>
                <a:spcPct val="90000"/>
              </a:lnSpc>
              <a:buNone/>
            </a:pPr>
            <a:endParaRPr lang="en-GB" sz="1200">
              <a:effectLst/>
            </a:endParaRPr>
          </a:p>
          <a:p>
            <a:pPr>
              <a:lnSpc>
                <a:spcPct val="90000"/>
              </a:lnSpc>
            </a:pPr>
            <a:r>
              <a:rPr lang="en-GB" sz="1200">
                <a:effectLst/>
              </a:rPr>
              <a:t>the Women’s Federation, a mass organisation led by the Party</a:t>
            </a:r>
          </a:p>
          <a:p>
            <a:pPr lvl="1">
              <a:lnSpc>
                <a:spcPct val="90000"/>
              </a:lnSpc>
            </a:pPr>
            <a:r>
              <a:rPr lang="en-GB" sz="1200">
                <a:effectLst/>
              </a:rPr>
              <a:t>To advance the interests of rural and urban lower-class women in the socialist revolution.</a:t>
            </a:r>
          </a:p>
          <a:p>
            <a:pPr lvl="1">
              <a:lnSpc>
                <a:spcPct val="90000"/>
              </a:lnSpc>
            </a:pPr>
            <a:r>
              <a:rPr lang="en-GB" sz="1200">
                <a:effectLst/>
              </a:rPr>
              <a:t>It facilitated the birth of a new type of female role model – the working-class woman. </a:t>
            </a:r>
          </a:p>
          <a:p>
            <a:pPr>
              <a:lnSpc>
                <a:spcPct val="90000"/>
              </a:lnSpc>
            </a:pPr>
            <a:r>
              <a:rPr lang="en-GB" sz="1200">
                <a:effectLst/>
              </a:rPr>
              <a:t>the socialist state empowered women but it demanded women’s self-sacrifice and identification with an implicitly masculine model. </a:t>
            </a:r>
          </a:p>
          <a:p>
            <a:pPr>
              <a:lnSpc>
                <a:spcPct val="90000"/>
              </a:lnSpc>
            </a:pPr>
            <a:endParaRPr lang="en-GB" sz="1200">
              <a:effectLst/>
            </a:endParaRPr>
          </a:p>
          <a:p>
            <a:pPr>
              <a:lnSpc>
                <a:spcPct val="90000"/>
              </a:lnSpc>
            </a:pPr>
            <a:endParaRPr lang="en-US" sz="1200"/>
          </a:p>
        </p:txBody>
      </p:sp>
      <p:pic>
        <p:nvPicPr>
          <p:cNvPr id="5" name="Picture 4" descr="A picture containing man, person, photo, red&#10;&#10;Description automatically generated">
            <a:extLst>
              <a:ext uri="{FF2B5EF4-FFF2-40B4-BE49-F238E27FC236}">
                <a16:creationId xmlns:a16="http://schemas.microsoft.com/office/drawing/2014/main" id="{F39E768F-078C-C94D-9633-03D86E853EC8}"/>
              </a:ext>
            </a:extLst>
          </p:cNvPr>
          <p:cNvPicPr>
            <a:picLocks noChangeAspect="1"/>
          </p:cNvPicPr>
          <p:nvPr/>
        </p:nvPicPr>
        <p:blipFill>
          <a:blip r:embed="rId3"/>
          <a:stretch>
            <a:fillRect/>
          </a:stretch>
        </p:blipFill>
        <p:spPr>
          <a:xfrm>
            <a:off x="5087380" y="1453872"/>
            <a:ext cx="3038499" cy="3998026"/>
          </a:xfrm>
          <a:prstGeom prst="rect">
            <a:avLst/>
          </a:prstGeom>
        </p:spPr>
      </p:pic>
      <p:pic>
        <p:nvPicPr>
          <p:cNvPr id="7" name="Picture 6" descr="A picture containing text, newspaper&#10;&#10;Description automatically generated">
            <a:extLst>
              <a:ext uri="{FF2B5EF4-FFF2-40B4-BE49-F238E27FC236}">
                <a16:creationId xmlns:a16="http://schemas.microsoft.com/office/drawing/2014/main" id="{88DC456C-95DD-D343-BD57-BC8A8761F382}"/>
              </a:ext>
            </a:extLst>
          </p:cNvPr>
          <p:cNvPicPr>
            <a:picLocks noChangeAspect="1"/>
          </p:cNvPicPr>
          <p:nvPr/>
        </p:nvPicPr>
        <p:blipFill>
          <a:blip r:embed="rId4"/>
          <a:stretch>
            <a:fillRect/>
          </a:stretch>
        </p:blipFill>
        <p:spPr>
          <a:xfrm>
            <a:off x="8468417" y="1557428"/>
            <a:ext cx="3080117" cy="3790913"/>
          </a:xfrm>
          <a:prstGeom prst="rect">
            <a:avLst/>
          </a:prstGeom>
        </p:spPr>
      </p:pic>
    </p:spTree>
    <p:extLst>
      <p:ext uri="{BB962C8B-B14F-4D97-AF65-F5344CB8AC3E}">
        <p14:creationId xmlns:p14="http://schemas.microsoft.com/office/powerpoint/2010/main" val="2072303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BC3DB-21F8-744D-8B8B-C01FC5049351}"/>
              </a:ext>
            </a:extLst>
          </p:cNvPr>
          <p:cNvSpPr>
            <a:spLocks noGrp="1"/>
          </p:cNvSpPr>
          <p:nvPr>
            <p:ph type="title"/>
          </p:nvPr>
        </p:nvSpPr>
        <p:spPr/>
        <p:txBody>
          <a:bodyPr/>
          <a:lstStyle/>
          <a:p>
            <a:r>
              <a:rPr lang="en-US" dirty="0"/>
              <a:t>Post-socialist China</a:t>
            </a:r>
          </a:p>
        </p:txBody>
      </p:sp>
      <p:sp>
        <p:nvSpPr>
          <p:cNvPr id="3" name="Content Placeholder 2">
            <a:extLst>
              <a:ext uri="{FF2B5EF4-FFF2-40B4-BE49-F238E27FC236}">
                <a16:creationId xmlns:a16="http://schemas.microsoft.com/office/drawing/2014/main" id="{914F0BD8-6A4E-5D44-BB8B-4D8F58890224}"/>
              </a:ext>
            </a:extLst>
          </p:cNvPr>
          <p:cNvSpPr>
            <a:spLocks noGrp="1"/>
          </p:cNvSpPr>
          <p:nvPr>
            <p:ph idx="1"/>
          </p:nvPr>
        </p:nvSpPr>
        <p:spPr>
          <a:xfrm>
            <a:off x="556744" y="1998073"/>
            <a:ext cx="6253359" cy="3714749"/>
          </a:xfrm>
        </p:spPr>
        <p:txBody>
          <a:bodyPr>
            <a:normAutofit fontScale="85000" lnSpcReduction="10000"/>
          </a:bodyPr>
          <a:lstStyle/>
          <a:p>
            <a:r>
              <a:rPr lang="en-GB" dirty="0">
                <a:effectLst/>
              </a:rPr>
              <a:t>the female body has re-emerged as the locus of contemporary debates about modernity.</a:t>
            </a:r>
          </a:p>
          <a:p>
            <a:r>
              <a:rPr lang="en-GB" dirty="0">
                <a:solidFill>
                  <a:srgbClr val="FF0000"/>
                </a:solidFill>
                <a:effectLst/>
              </a:rPr>
              <a:t>Criticise gender uniformity </a:t>
            </a:r>
            <a:r>
              <a:rPr lang="en-GB" dirty="0">
                <a:effectLst/>
              </a:rPr>
              <a:t>- The robust working-class body of the Iron Girl is scorned by the urban elites as the symbol of Maoist ultra-leftist gender policy that </a:t>
            </a:r>
            <a:r>
              <a:rPr lang="en-GB" b="1" dirty="0">
                <a:effectLst/>
              </a:rPr>
              <a:t>distorted women’s supposedly feminine nature and thereby masculinised women. </a:t>
            </a:r>
          </a:p>
          <a:p>
            <a:r>
              <a:rPr lang="en-GB" b="1" dirty="0">
                <a:effectLst/>
              </a:rPr>
              <a:t>Promote </a:t>
            </a:r>
            <a:r>
              <a:rPr lang="en-GB" dirty="0">
                <a:effectLst/>
              </a:rPr>
              <a:t>a biologically determined notion of gender difference and femininity</a:t>
            </a:r>
          </a:p>
          <a:p>
            <a:r>
              <a:rPr lang="en-GB" dirty="0">
                <a:effectLst/>
              </a:rPr>
              <a:t>engage in contemporary global circulations of feminist discourses including French feminism.</a:t>
            </a:r>
          </a:p>
          <a:p>
            <a:r>
              <a:rPr lang="en-GB" dirty="0">
                <a:effectLst/>
              </a:rPr>
              <a:t>Feminism, now rendered primarily as </a:t>
            </a:r>
            <a:r>
              <a:rPr lang="en-GB" i="1" dirty="0">
                <a:effectLst/>
              </a:rPr>
              <a:t>nu ̈</a:t>
            </a:r>
            <a:r>
              <a:rPr lang="en-GB" i="1" dirty="0" err="1">
                <a:effectLst/>
              </a:rPr>
              <a:t>xing</a:t>
            </a:r>
            <a:r>
              <a:rPr lang="en-GB" i="1" dirty="0">
                <a:effectLst/>
              </a:rPr>
              <a:t> </a:t>
            </a:r>
            <a:r>
              <a:rPr lang="en-GB" i="1" dirty="0" err="1">
                <a:effectLst/>
              </a:rPr>
              <a:t>zhuyi</a:t>
            </a:r>
            <a:r>
              <a:rPr lang="en-GB" i="1" dirty="0">
                <a:effectLst/>
              </a:rPr>
              <a:t> </a:t>
            </a:r>
            <a:r>
              <a:rPr lang="en-GB" dirty="0">
                <a:effectLst/>
              </a:rPr>
              <a:t>(female or feminine-ism).</a:t>
            </a:r>
          </a:p>
          <a:p>
            <a:endParaRPr lang="en-GB" dirty="0">
              <a:effectLst/>
            </a:endParaRPr>
          </a:p>
          <a:p>
            <a:endParaRPr lang="en-GB" b="1" dirty="0">
              <a:effectLst/>
            </a:endParaRPr>
          </a:p>
          <a:p>
            <a:endParaRPr lang="en-GB" dirty="0">
              <a:effectLst/>
            </a:endParaRPr>
          </a:p>
          <a:p>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CEE830F0-9E2D-5647-80BF-26BD3CC7C59E}"/>
              </a:ext>
            </a:extLst>
          </p:cNvPr>
          <p:cNvPicPr>
            <a:picLocks noChangeAspect="1"/>
          </p:cNvPicPr>
          <p:nvPr/>
        </p:nvPicPr>
        <p:blipFill>
          <a:blip r:embed="rId2"/>
          <a:stretch>
            <a:fillRect/>
          </a:stretch>
        </p:blipFill>
        <p:spPr>
          <a:xfrm>
            <a:off x="8207827" y="4780249"/>
            <a:ext cx="3730289" cy="1865145"/>
          </a:xfrm>
          <a:prstGeom prst="rect">
            <a:avLst/>
          </a:prstGeom>
        </p:spPr>
      </p:pic>
      <p:pic>
        <p:nvPicPr>
          <p:cNvPr id="7" name="Picture 6" descr="A person posing for a picture&#10;&#10;Description automatically generated">
            <a:extLst>
              <a:ext uri="{FF2B5EF4-FFF2-40B4-BE49-F238E27FC236}">
                <a16:creationId xmlns:a16="http://schemas.microsoft.com/office/drawing/2014/main" id="{66CB646A-CF65-DE49-8D97-C14FA6CD1FE9}"/>
              </a:ext>
            </a:extLst>
          </p:cNvPr>
          <p:cNvPicPr>
            <a:picLocks noChangeAspect="1"/>
          </p:cNvPicPr>
          <p:nvPr/>
        </p:nvPicPr>
        <p:blipFill>
          <a:blip r:embed="rId3"/>
          <a:stretch>
            <a:fillRect/>
          </a:stretch>
        </p:blipFill>
        <p:spPr>
          <a:xfrm>
            <a:off x="8937392" y="90078"/>
            <a:ext cx="3144416" cy="4402183"/>
          </a:xfrm>
          <a:prstGeom prst="rect">
            <a:avLst/>
          </a:prstGeom>
        </p:spPr>
      </p:pic>
    </p:spTree>
    <p:extLst>
      <p:ext uri="{BB962C8B-B14F-4D97-AF65-F5344CB8AC3E}">
        <p14:creationId xmlns:p14="http://schemas.microsoft.com/office/powerpoint/2010/main" val="3127981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BF8F-DD3D-384C-B488-1241656D25DE}"/>
              </a:ext>
            </a:extLst>
          </p:cNvPr>
          <p:cNvSpPr>
            <a:spLocks noGrp="1"/>
          </p:cNvSpPr>
          <p:nvPr>
            <p:ph type="title"/>
          </p:nvPr>
        </p:nvSpPr>
        <p:spPr>
          <a:xfrm>
            <a:off x="357105" y="937398"/>
            <a:ext cx="10685438" cy="1257300"/>
          </a:xfrm>
        </p:spPr>
        <p:txBody>
          <a:bodyPr>
            <a:normAutofit fontScale="90000"/>
          </a:bodyPr>
          <a:lstStyle/>
          <a:p>
            <a:r>
              <a:rPr lang="en-GB" b="1" dirty="0">
                <a:solidFill>
                  <a:schemeClr val="bg1"/>
                </a:solidFill>
                <a:effectLst/>
                <a:highlight>
                  <a:srgbClr val="FFFF00"/>
                </a:highlight>
              </a:rPr>
              <a:t>soft feminist</a:t>
            </a:r>
            <a:r>
              <a:rPr lang="zh-CN" altLang="en-US" b="1" dirty="0">
                <a:solidFill>
                  <a:schemeClr val="bg1"/>
                </a:solidFill>
                <a:highlight>
                  <a:srgbClr val="FFFF00"/>
                </a:highlight>
              </a:rPr>
              <a:t> </a:t>
            </a:r>
            <a:r>
              <a:rPr lang="en-US" altLang="zh-CN" b="1" dirty="0">
                <a:solidFill>
                  <a:schemeClr val="bg1"/>
                </a:solidFill>
                <a:highlight>
                  <a:srgbClr val="FFFF00"/>
                </a:highlight>
              </a:rPr>
              <a:t>cinema</a:t>
            </a:r>
            <a:r>
              <a:rPr lang="zh-CN" altLang="en-US" b="1" dirty="0">
                <a:solidFill>
                  <a:schemeClr val="bg1"/>
                </a:solidFill>
                <a:highlight>
                  <a:srgbClr val="FFFF00"/>
                </a:highlight>
              </a:rPr>
              <a:t> </a:t>
            </a:r>
            <a:r>
              <a:rPr lang="en-US" altLang="zh-CN" b="1" dirty="0">
                <a:solidFill>
                  <a:schemeClr val="bg1"/>
                </a:solidFill>
                <a:highlight>
                  <a:srgbClr val="FFFF00"/>
                </a:highlight>
              </a:rPr>
              <a:t>in</a:t>
            </a:r>
            <a:r>
              <a:rPr lang="zh-CN" altLang="en-US" b="1" dirty="0">
                <a:solidFill>
                  <a:schemeClr val="bg1"/>
                </a:solidFill>
                <a:highlight>
                  <a:srgbClr val="FFFF00"/>
                </a:highlight>
              </a:rPr>
              <a:t> </a:t>
            </a:r>
            <a:r>
              <a:rPr lang="en-US" altLang="zh-CN" b="1" dirty="0">
                <a:solidFill>
                  <a:schemeClr val="bg1"/>
                </a:solidFill>
                <a:highlight>
                  <a:srgbClr val="FFFF00"/>
                </a:highlight>
              </a:rPr>
              <a:t>the</a:t>
            </a:r>
            <a:r>
              <a:rPr lang="zh-CN" altLang="en-US" b="1" dirty="0">
                <a:solidFill>
                  <a:schemeClr val="bg1"/>
                </a:solidFill>
                <a:highlight>
                  <a:srgbClr val="FFFF00"/>
                </a:highlight>
              </a:rPr>
              <a:t> </a:t>
            </a:r>
            <a:r>
              <a:rPr lang="en-US" altLang="zh-CN" b="1" dirty="0">
                <a:solidFill>
                  <a:schemeClr val="bg1"/>
                </a:solidFill>
                <a:highlight>
                  <a:srgbClr val="FFFF00"/>
                </a:highlight>
              </a:rPr>
              <a:t>rise</a:t>
            </a:r>
            <a:r>
              <a:rPr lang="zh-CN" altLang="en-US" b="1" dirty="0">
                <a:solidFill>
                  <a:schemeClr val="bg1"/>
                </a:solidFill>
                <a:highlight>
                  <a:srgbClr val="FFFF00"/>
                </a:highlight>
              </a:rPr>
              <a:t> </a:t>
            </a:r>
            <a:r>
              <a:rPr lang="en-US" altLang="zh-CN" b="1" dirty="0">
                <a:solidFill>
                  <a:schemeClr val="bg1"/>
                </a:solidFill>
                <a:highlight>
                  <a:srgbClr val="FFFF00"/>
                </a:highlight>
              </a:rPr>
              <a:t>of domestic arthouse</a:t>
            </a:r>
            <a:r>
              <a:rPr lang="zh-CN" altLang="en-US" b="1" dirty="0">
                <a:solidFill>
                  <a:schemeClr val="bg1"/>
                </a:solidFill>
                <a:highlight>
                  <a:srgbClr val="FFFF00"/>
                </a:highlight>
              </a:rPr>
              <a:t> </a:t>
            </a:r>
            <a:r>
              <a:rPr lang="en-US" altLang="zh-CN" b="1" dirty="0">
                <a:solidFill>
                  <a:schemeClr val="bg1"/>
                </a:solidFill>
                <a:highlight>
                  <a:srgbClr val="FFFF00"/>
                </a:highlight>
              </a:rPr>
              <a:t>cinema</a:t>
            </a:r>
            <a:br>
              <a:rPr lang="en-US" dirty="0">
                <a:solidFill>
                  <a:schemeClr val="bg1"/>
                </a:solidFill>
                <a:highlight>
                  <a:srgbClr val="FFFF00"/>
                </a:highlight>
              </a:rPr>
            </a:br>
            <a:endParaRPr lang="en-US" dirty="0"/>
          </a:p>
        </p:txBody>
      </p:sp>
      <p:pic>
        <p:nvPicPr>
          <p:cNvPr id="5" name="Content Placeholder 4" descr="A picture containing water, woman, young, walking&#10;&#10;Description automatically generated">
            <a:extLst>
              <a:ext uri="{FF2B5EF4-FFF2-40B4-BE49-F238E27FC236}">
                <a16:creationId xmlns:a16="http://schemas.microsoft.com/office/drawing/2014/main" id="{41708A07-75CB-A24D-9BB1-B9398A9547EA}"/>
              </a:ext>
            </a:extLst>
          </p:cNvPr>
          <p:cNvPicPr>
            <a:picLocks noGrp="1" noChangeAspect="1"/>
          </p:cNvPicPr>
          <p:nvPr>
            <p:ph idx="1"/>
          </p:nvPr>
        </p:nvPicPr>
        <p:blipFill>
          <a:blip r:embed="rId2"/>
          <a:stretch>
            <a:fillRect/>
          </a:stretch>
        </p:blipFill>
        <p:spPr>
          <a:xfrm>
            <a:off x="9288379" y="2268719"/>
            <a:ext cx="2623156" cy="3635696"/>
          </a:xfrm>
        </p:spPr>
      </p:pic>
      <p:pic>
        <p:nvPicPr>
          <p:cNvPr id="11" name="Picture 10" descr="A person posing for a picture&#10;&#10;Description automatically generated">
            <a:extLst>
              <a:ext uri="{FF2B5EF4-FFF2-40B4-BE49-F238E27FC236}">
                <a16:creationId xmlns:a16="http://schemas.microsoft.com/office/drawing/2014/main" id="{6BC6DBA8-533F-F84D-9651-330A1699F491}"/>
              </a:ext>
            </a:extLst>
          </p:cNvPr>
          <p:cNvPicPr>
            <a:picLocks noChangeAspect="1"/>
          </p:cNvPicPr>
          <p:nvPr/>
        </p:nvPicPr>
        <p:blipFill>
          <a:blip r:embed="rId3"/>
          <a:stretch>
            <a:fillRect/>
          </a:stretch>
        </p:blipFill>
        <p:spPr>
          <a:xfrm>
            <a:off x="6391176" y="2257467"/>
            <a:ext cx="2453522" cy="3651074"/>
          </a:xfrm>
          <a:prstGeom prst="rect">
            <a:avLst/>
          </a:prstGeom>
        </p:spPr>
      </p:pic>
      <p:sp>
        <p:nvSpPr>
          <p:cNvPr id="13" name="TextBox 12">
            <a:extLst>
              <a:ext uri="{FF2B5EF4-FFF2-40B4-BE49-F238E27FC236}">
                <a16:creationId xmlns:a16="http://schemas.microsoft.com/office/drawing/2014/main" id="{D29801FB-4BD7-294B-A0DA-92471C3E36A8}"/>
              </a:ext>
            </a:extLst>
          </p:cNvPr>
          <p:cNvSpPr txBox="1"/>
          <p:nvPr/>
        </p:nvSpPr>
        <p:spPr>
          <a:xfrm>
            <a:off x="6184456" y="6060575"/>
            <a:ext cx="2710999" cy="369332"/>
          </a:xfrm>
          <a:prstGeom prst="rect">
            <a:avLst/>
          </a:prstGeom>
          <a:noFill/>
        </p:spPr>
        <p:txBody>
          <a:bodyPr wrap="none" rtlCol="0">
            <a:spAutoFit/>
          </a:bodyPr>
          <a:lstStyle/>
          <a:p>
            <a:r>
              <a:rPr lang="en-US" dirty="0"/>
              <a:t>Girls always Happy, 2018</a:t>
            </a:r>
          </a:p>
        </p:txBody>
      </p:sp>
      <p:sp>
        <p:nvSpPr>
          <p:cNvPr id="15" name="TextBox 14">
            <a:extLst>
              <a:ext uri="{FF2B5EF4-FFF2-40B4-BE49-F238E27FC236}">
                <a16:creationId xmlns:a16="http://schemas.microsoft.com/office/drawing/2014/main" id="{115CCC52-6FFE-F240-940D-A103432F24E5}"/>
              </a:ext>
            </a:extLst>
          </p:cNvPr>
          <p:cNvSpPr txBox="1"/>
          <p:nvPr/>
        </p:nvSpPr>
        <p:spPr>
          <a:xfrm>
            <a:off x="9137056" y="6052457"/>
            <a:ext cx="2925801" cy="369332"/>
          </a:xfrm>
          <a:prstGeom prst="rect">
            <a:avLst/>
          </a:prstGeom>
          <a:noFill/>
        </p:spPr>
        <p:txBody>
          <a:bodyPr wrap="none" rtlCol="0">
            <a:spAutoFit/>
          </a:bodyPr>
          <a:lstStyle/>
          <a:p>
            <a:r>
              <a:rPr lang="en-US" dirty="0"/>
              <a:t>Send me to the clouds, 2019</a:t>
            </a:r>
          </a:p>
        </p:txBody>
      </p:sp>
      <p:sp>
        <p:nvSpPr>
          <p:cNvPr id="3" name="TextBox 2">
            <a:extLst>
              <a:ext uri="{FF2B5EF4-FFF2-40B4-BE49-F238E27FC236}">
                <a16:creationId xmlns:a16="http://schemas.microsoft.com/office/drawing/2014/main" id="{5326135D-95AA-664C-B27E-D99635A4F81B}"/>
              </a:ext>
            </a:extLst>
          </p:cNvPr>
          <p:cNvSpPr txBox="1"/>
          <p:nvPr/>
        </p:nvSpPr>
        <p:spPr>
          <a:xfrm>
            <a:off x="635430" y="2464230"/>
            <a:ext cx="5091971" cy="1200329"/>
          </a:xfrm>
          <a:prstGeom prst="rect">
            <a:avLst/>
          </a:prstGeom>
          <a:noFill/>
        </p:spPr>
        <p:txBody>
          <a:bodyPr wrap="none" rtlCol="0">
            <a:spAutoFit/>
          </a:bodyPr>
          <a:lstStyle/>
          <a:p>
            <a:r>
              <a:rPr lang="en-US" dirty="0"/>
              <a:t>Independent mode of production </a:t>
            </a:r>
          </a:p>
          <a:p>
            <a:r>
              <a:rPr lang="en-US" dirty="0"/>
              <a:t>Growing number of women filmmakers</a:t>
            </a:r>
          </a:p>
          <a:p>
            <a:r>
              <a:rPr lang="en-US" dirty="0"/>
              <a:t>Urban audiences</a:t>
            </a:r>
          </a:p>
          <a:p>
            <a:r>
              <a:rPr lang="en-US" dirty="0"/>
              <a:t>Women subjectivities – urban middle class women</a:t>
            </a:r>
          </a:p>
        </p:txBody>
      </p:sp>
    </p:spTree>
    <p:extLst>
      <p:ext uri="{BB962C8B-B14F-4D97-AF65-F5344CB8AC3E}">
        <p14:creationId xmlns:p14="http://schemas.microsoft.com/office/powerpoint/2010/main" val="1508550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D81B-8C5A-FF44-979B-07C8C9629727}"/>
              </a:ext>
            </a:extLst>
          </p:cNvPr>
          <p:cNvSpPr>
            <a:spLocks noGrp="1"/>
          </p:cNvSpPr>
          <p:nvPr>
            <p:ph type="title"/>
          </p:nvPr>
        </p:nvSpPr>
        <p:spPr/>
        <p:txBody>
          <a:bodyPr/>
          <a:lstStyle/>
          <a:p>
            <a:endParaRPr lang="en-US"/>
          </a:p>
        </p:txBody>
      </p:sp>
      <p:pic>
        <p:nvPicPr>
          <p:cNvPr id="4" name="Online Media 3" descr="GIRLS ALWAYS HAPPY | Trailer">
            <a:hlinkClick r:id="" action="ppaction://media"/>
            <a:extLst>
              <a:ext uri="{FF2B5EF4-FFF2-40B4-BE49-F238E27FC236}">
                <a16:creationId xmlns:a16="http://schemas.microsoft.com/office/drawing/2014/main" id="{C86511F1-247F-154F-9A83-95408B28B435}"/>
              </a:ext>
            </a:extLst>
          </p:cNvPr>
          <p:cNvPicPr>
            <a:picLocks noGrp="1" noRot="1" noChangeAspect="1"/>
          </p:cNvPicPr>
          <p:nvPr>
            <p:ph idx="1"/>
            <a:videoFile r:link="rId1"/>
          </p:nvPr>
        </p:nvPicPr>
        <p:blipFill>
          <a:blip r:embed="rId3"/>
          <a:stretch>
            <a:fillRect/>
          </a:stretch>
        </p:blipFill>
        <p:spPr>
          <a:xfrm>
            <a:off x="1345255" y="609600"/>
            <a:ext cx="9313855" cy="5261811"/>
          </a:xfrm>
          <a:prstGeom prst="rect">
            <a:avLst/>
          </a:prstGeom>
        </p:spPr>
      </p:pic>
    </p:spTree>
    <p:extLst>
      <p:ext uri="{BB962C8B-B14F-4D97-AF65-F5344CB8AC3E}">
        <p14:creationId xmlns:p14="http://schemas.microsoft.com/office/powerpoint/2010/main" val="253673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a picture&#10;&#10;Description automatically generated">
            <a:extLst>
              <a:ext uri="{FF2B5EF4-FFF2-40B4-BE49-F238E27FC236}">
                <a16:creationId xmlns:a16="http://schemas.microsoft.com/office/drawing/2014/main" id="{A345265B-29C1-6742-9165-6B49A960CC04}"/>
              </a:ext>
            </a:extLst>
          </p:cNvPr>
          <p:cNvPicPr>
            <a:picLocks noChangeAspect="1"/>
          </p:cNvPicPr>
          <p:nvPr/>
        </p:nvPicPr>
        <p:blipFill rotWithShape="1">
          <a:blip r:embed="rId2"/>
          <a:srcRect r="4" b="7955"/>
          <a:stretch/>
        </p:blipFill>
        <p:spPr>
          <a:xfrm>
            <a:off x="42169" y="897500"/>
            <a:ext cx="2935224" cy="4017615"/>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D4F4474-F0A9-8346-BEE6-3C7425BB0343}"/>
              </a:ext>
            </a:extLst>
          </p:cNvPr>
          <p:cNvPicPr>
            <a:picLocks noChangeAspect="1"/>
          </p:cNvPicPr>
          <p:nvPr/>
        </p:nvPicPr>
        <p:blipFill rotWithShape="1">
          <a:blip r:embed="rId3"/>
          <a:srcRect b="2439"/>
          <a:stretch/>
        </p:blipFill>
        <p:spPr>
          <a:xfrm>
            <a:off x="9256776" y="903775"/>
            <a:ext cx="2935224" cy="4005067"/>
          </a:xfrm>
          <a:prstGeom prst="rect">
            <a:avLst/>
          </a:prstGeom>
        </p:spPr>
      </p:pic>
      <p:pic>
        <p:nvPicPr>
          <p:cNvPr id="5" name="Picture 4" descr="A group of people posing for the camera&#10;&#10;Description automatically generated">
            <a:extLst>
              <a:ext uri="{FF2B5EF4-FFF2-40B4-BE49-F238E27FC236}">
                <a16:creationId xmlns:a16="http://schemas.microsoft.com/office/drawing/2014/main" id="{F98CAAD7-D696-E544-A5FF-015373689BB5}"/>
              </a:ext>
            </a:extLst>
          </p:cNvPr>
          <p:cNvPicPr>
            <a:picLocks noChangeAspect="1"/>
          </p:cNvPicPr>
          <p:nvPr/>
        </p:nvPicPr>
        <p:blipFill rotWithShape="1">
          <a:blip r:embed="rId4"/>
          <a:srcRect r="4" b="3807"/>
          <a:stretch/>
        </p:blipFill>
        <p:spPr>
          <a:xfrm>
            <a:off x="3107616" y="901590"/>
            <a:ext cx="2943263" cy="4016040"/>
          </a:xfrm>
          <a:prstGeom prst="rect">
            <a:avLst/>
          </a:prstGeom>
        </p:spPr>
      </p:pic>
      <p:pic>
        <p:nvPicPr>
          <p:cNvPr id="6" name="Picture 5">
            <a:extLst>
              <a:ext uri="{FF2B5EF4-FFF2-40B4-BE49-F238E27FC236}">
                <a16:creationId xmlns:a16="http://schemas.microsoft.com/office/drawing/2014/main" id="{DBCAD1DC-E887-DF4D-A14D-DB2DA6326109}"/>
              </a:ext>
            </a:extLst>
          </p:cNvPr>
          <p:cNvPicPr>
            <a:picLocks noChangeAspect="1"/>
          </p:cNvPicPr>
          <p:nvPr/>
        </p:nvPicPr>
        <p:blipFill rotWithShape="1">
          <a:blip r:embed="rId5"/>
          <a:srcRect r="1" b="4487"/>
          <a:stretch/>
        </p:blipFill>
        <p:spPr>
          <a:xfrm>
            <a:off x="6165878" y="903775"/>
            <a:ext cx="2949767" cy="4024916"/>
          </a:xfrm>
          <a:prstGeom prst="rect">
            <a:avLst/>
          </a:prstGeom>
        </p:spPr>
      </p:pic>
      <p:sp>
        <p:nvSpPr>
          <p:cNvPr id="45" name="TextBox 44">
            <a:extLst>
              <a:ext uri="{FF2B5EF4-FFF2-40B4-BE49-F238E27FC236}">
                <a16:creationId xmlns:a16="http://schemas.microsoft.com/office/drawing/2014/main" id="{C94C605F-5160-BC40-B0F0-C74654794491}"/>
              </a:ext>
            </a:extLst>
          </p:cNvPr>
          <p:cNvSpPr txBox="1"/>
          <p:nvPr/>
        </p:nvSpPr>
        <p:spPr>
          <a:xfrm>
            <a:off x="50388" y="4905524"/>
            <a:ext cx="2927006" cy="1044186"/>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i="1">
                <a:solidFill>
                  <a:srgbClr val="FFFFFF"/>
                </a:solidFill>
              </a:rPr>
              <a:t>Girls always Happy</a:t>
            </a:r>
            <a:r>
              <a:rPr lang="en-US" sz="1300">
                <a:solidFill>
                  <a:srgbClr val="FFFFFF"/>
                </a:solidFill>
              </a:rPr>
              <a:t>, dir. Yang </a:t>
            </a:r>
            <a:r>
              <a:rPr lang="en-US" sz="1300" err="1">
                <a:solidFill>
                  <a:srgbClr val="FFFFFF"/>
                </a:solidFill>
              </a:rPr>
              <a:t>Mingming</a:t>
            </a:r>
            <a:r>
              <a:rPr lang="en-US" sz="1300">
                <a:solidFill>
                  <a:srgbClr val="FFFFFF"/>
                </a:solidFill>
              </a:rPr>
              <a:t> 2018</a:t>
            </a:r>
          </a:p>
        </p:txBody>
      </p:sp>
      <p:sp>
        <p:nvSpPr>
          <p:cNvPr id="50" name="TextBox 49">
            <a:extLst>
              <a:ext uri="{FF2B5EF4-FFF2-40B4-BE49-F238E27FC236}">
                <a16:creationId xmlns:a16="http://schemas.microsoft.com/office/drawing/2014/main" id="{9190AA89-5C21-D74F-9106-E384AD6EB82E}"/>
              </a:ext>
            </a:extLst>
          </p:cNvPr>
          <p:cNvSpPr txBox="1"/>
          <p:nvPr/>
        </p:nvSpPr>
        <p:spPr>
          <a:xfrm>
            <a:off x="3108014" y="4916796"/>
            <a:ext cx="2935224" cy="1021392"/>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i="1">
                <a:solidFill>
                  <a:srgbClr val="FFFFFF"/>
                </a:solidFill>
              </a:rPr>
              <a:t>Spring Tide</a:t>
            </a:r>
            <a:r>
              <a:rPr lang="en-US" sz="1300">
                <a:solidFill>
                  <a:srgbClr val="FFFFFF"/>
                </a:solidFill>
              </a:rPr>
              <a:t>, dir. Yang Lina 2019</a:t>
            </a:r>
          </a:p>
        </p:txBody>
      </p:sp>
      <p:sp>
        <p:nvSpPr>
          <p:cNvPr id="52" name="TextBox 51">
            <a:extLst>
              <a:ext uri="{FF2B5EF4-FFF2-40B4-BE49-F238E27FC236}">
                <a16:creationId xmlns:a16="http://schemas.microsoft.com/office/drawing/2014/main" id="{3BF36A6B-E7BC-C646-BCD1-6898EF49325B}"/>
              </a:ext>
            </a:extLst>
          </p:cNvPr>
          <p:cNvSpPr txBox="1"/>
          <p:nvPr/>
        </p:nvSpPr>
        <p:spPr>
          <a:xfrm>
            <a:off x="6148764" y="4831002"/>
            <a:ext cx="2951542" cy="1020558"/>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i="1" dirty="0">
                <a:solidFill>
                  <a:srgbClr val="FFFFFF"/>
                </a:solidFill>
              </a:rPr>
              <a:t>Hi Mom, dir. Jia Ling, 2021</a:t>
            </a:r>
            <a:endParaRPr lang="en-US" sz="1300" dirty="0">
              <a:solidFill>
                <a:srgbClr val="FFFFFF"/>
              </a:solidFill>
            </a:endParaRPr>
          </a:p>
        </p:txBody>
      </p:sp>
      <p:sp>
        <p:nvSpPr>
          <p:cNvPr id="54" name="TextBox 53">
            <a:extLst>
              <a:ext uri="{FF2B5EF4-FFF2-40B4-BE49-F238E27FC236}">
                <a16:creationId xmlns:a16="http://schemas.microsoft.com/office/drawing/2014/main" id="{E1F05F9C-D02F-2E47-A341-4CDED17E2C89}"/>
              </a:ext>
            </a:extLst>
          </p:cNvPr>
          <p:cNvSpPr txBox="1"/>
          <p:nvPr/>
        </p:nvSpPr>
        <p:spPr>
          <a:xfrm>
            <a:off x="9273211" y="4905524"/>
            <a:ext cx="2935224" cy="1021392"/>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i="1" dirty="0">
                <a:solidFill>
                  <a:srgbClr val="FFFFFF"/>
                </a:solidFill>
              </a:rPr>
              <a:t>Shallow, dir. Emily Tang &amp; Tian </a:t>
            </a:r>
            <a:r>
              <a:rPr lang="en-US" sz="1300" i="1" dirty="0" err="1">
                <a:solidFill>
                  <a:srgbClr val="FFFFFF"/>
                </a:solidFill>
              </a:rPr>
              <a:t>Hairong</a:t>
            </a:r>
            <a:r>
              <a:rPr lang="en-US" sz="1300" i="1" dirty="0">
                <a:solidFill>
                  <a:srgbClr val="FFFFFF"/>
                </a:solidFill>
              </a:rPr>
              <a:t>, 2021</a:t>
            </a:r>
            <a:endParaRPr lang="en-US" sz="1300" dirty="0">
              <a:solidFill>
                <a:srgbClr val="FFFFFF"/>
              </a:solidFill>
            </a:endParaRPr>
          </a:p>
        </p:txBody>
      </p:sp>
      <p:sp>
        <p:nvSpPr>
          <p:cNvPr id="8" name="TextBox 7">
            <a:extLst>
              <a:ext uri="{FF2B5EF4-FFF2-40B4-BE49-F238E27FC236}">
                <a16:creationId xmlns:a16="http://schemas.microsoft.com/office/drawing/2014/main" id="{E0779C6A-AC52-A64A-829E-88A4A1F4508E}"/>
              </a:ext>
            </a:extLst>
          </p:cNvPr>
          <p:cNvSpPr txBox="1"/>
          <p:nvPr/>
        </p:nvSpPr>
        <p:spPr>
          <a:xfrm>
            <a:off x="1214092" y="341295"/>
            <a:ext cx="9510296" cy="369332"/>
          </a:xfrm>
          <a:prstGeom prst="rect">
            <a:avLst/>
          </a:prstGeom>
          <a:noFill/>
        </p:spPr>
        <p:txBody>
          <a:bodyPr wrap="none" rtlCol="0">
            <a:spAutoFit/>
          </a:bodyPr>
          <a:lstStyle/>
          <a:p>
            <a:r>
              <a:rPr lang="en-US" dirty="0"/>
              <a:t>Maternal love and mother-daughter relationship as a </a:t>
            </a:r>
            <a:r>
              <a:rPr lang="en-GB" dirty="0"/>
              <a:t>reoccurring theme in recent women’s cinema </a:t>
            </a:r>
            <a:endParaRPr lang="en-US" dirty="0"/>
          </a:p>
        </p:txBody>
      </p:sp>
    </p:spTree>
    <p:extLst>
      <p:ext uri="{BB962C8B-B14F-4D97-AF65-F5344CB8AC3E}">
        <p14:creationId xmlns:p14="http://schemas.microsoft.com/office/powerpoint/2010/main" val="17351639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CCCC-4487-C64C-9C33-00B7935D1BEC}"/>
              </a:ext>
            </a:extLst>
          </p:cNvPr>
          <p:cNvSpPr>
            <a:spLocks noGrp="1"/>
          </p:cNvSpPr>
          <p:nvPr>
            <p:ph type="title"/>
          </p:nvPr>
        </p:nvSpPr>
        <p:spPr/>
        <p:txBody>
          <a:bodyPr/>
          <a:lstStyle/>
          <a:p>
            <a:endParaRPr lang="en-US"/>
          </a:p>
        </p:txBody>
      </p:sp>
      <p:pic>
        <p:nvPicPr>
          <p:cNvPr id="4" name="Online Media 3" descr="Spring Tide Trailer #1 (2020) | Movieclips Indie">
            <a:hlinkClick r:id="" action="ppaction://media"/>
            <a:extLst>
              <a:ext uri="{FF2B5EF4-FFF2-40B4-BE49-F238E27FC236}">
                <a16:creationId xmlns:a16="http://schemas.microsoft.com/office/drawing/2014/main" id="{2C784B33-C356-C845-90D1-6028CE325DE7}"/>
              </a:ext>
            </a:extLst>
          </p:cNvPr>
          <p:cNvPicPr>
            <a:picLocks noGrp="1" noRot="1" noChangeAspect="1"/>
          </p:cNvPicPr>
          <p:nvPr>
            <p:ph idx="1"/>
            <a:videoFile r:link="rId1"/>
          </p:nvPr>
        </p:nvPicPr>
        <p:blipFill>
          <a:blip r:embed="rId3"/>
          <a:stretch>
            <a:fillRect/>
          </a:stretch>
        </p:blipFill>
        <p:spPr>
          <a:xfrm>
            <a:off x="1289931" y="770021"/>
            <a:ext cx="8887916" cy="5021179"/>
          </a:xfrm>
          <a:prstGeom prst="rect">
            <a:avLst/>
          </a:prstGeom>
        </p:spPr>
      </p:pic>
    </p:spTree>
    <p:extLst>
      <p:ext uri="{BB962C8B-B14F-4D97-AF65-F5344CB8AC3E}">
        <p14:creationId xmlns:p14="http://schemas.microsoft.com/office/powerpoint/2010/main" val="108989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outdoor&#10;&#10;Description automatically generated">
            <a:extLst>
              <a:ext uri="{FF2B5EF4-FFF2-40B4-BE49-F238E27FC236}">
                <a16:creationId xmlns:a16="http://schemas.microsoft.com/office/drawing/2014/main" id="{1EEE081A-B789-7F48-A36B-39D32F7F409A}"/>
              </a:ext>
            </a:extLst>
          </p:cNvPr>
          <p:cNvPicPr>
            <a:picLocks noChangeAspect="1"/>
          </p:cNvPicPr>
          <p:nvPr/>
        </p:nvPicPr>
        <p:blipFill rotWithShape="1">
          <a:blip r:embed="rId3"/>
          <a:srcRect b="28808"/>
          <a:stretch/>
        </p:blipFill>
        <p:spPr>
          <a:xfrm>
            <a:off x="20" y="11"/>
            <a:ext cx="8633463" cy="262757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42B54713-25FC-3940-8AB8-AD80C870ECAB}"/>
              </a:ext>
            </a:extLst>
          </p:cNvPr>
          <p:cNvSpPr>
            <a:spLocks noGrp="1"/>
          </p:cNvSpPr>
          <p:nvPr>
            <p:ph idx="1"/>
          </p:nvPr>
        </p:nvSpPr>
        <p:spPr>
          <a:xfrm>
            <a:off x="2347969" y="3429000"/>
            <a:ext cx="7485413" cy="2452687"/>
          </a:xfrm>
        </p:spPr>
        <p:txBody>
          <a:bodyPr anchor="ctr">
            <a:normAutofit/>
          </a:bodyPr>
          <a:lstStyle/>
          <a:p>
            <a:r>
              <a:rPr lang="en-US" sz="1800" i="1" dirty="0"/>
              <a:t>Girls always Happy </a:t>
            </a:r>
            <a:r>
              <a:rPr lang="en-US" sz="1800" dirty="0"/>
              <a:t>– </a:t>
            </a:r>
            <a:r>
              <a:rPr lang="zh-CN" altLang="en-US" sz="1800" dirty="0"/>
              <a:t> </a:t>
            </a:r>
            <a:r>
              <a:rPr lang="en-US" sz="1800" dirty="0" err="1"/>
              <a:t>柔情史</a:t>
            </a:r>
            <a:r>
              <a:rPr lang="zh-CN" altLang="en-US" sz="1800" dirty="0"/>
              <a:t> </a:t>
            </a:r>
            <a:r>
              <a:rPr lang="en-US" sz="1800" dirty="0"/>
              <a:t>Rou Qing Shi</a:t>
            </a:r>
            <a:r>
              <a:rPr lang="en-US" altLang="zh-CN" sz="1800" dirty="0"/>
              <a:t>,</a:t>
            </a:r>
            <a:r>
              <a:rPr lang="zh-CN" altLang="en-US" sz="1800" dirty="0"/>
              <a:t> </a:t>
            </a:r>
            <a:r>
              <a:rPr lang="en-GB" altLang="zh-CN" sz="1800" dirty="0"/>
              <a:t>History of tender love</a:t>
            </a:r>
            <a:r>
              <a:rPr lang="en-US" altLang="zh-CN" sz="1800" dirty="0"/>
              <a:t>.</a:t>
            </a:r>
            <a:r>
              <a:rPr lang="zh-CN" altLang="en-US" sz="1800" dirty="0"/>
              <a:t> </a:t>
            </a:r>
            <a:endParaRPr lang="en-GB" altLang="zh-CN" sz="1800" dirty="0"/>
          </a:p>
          <a:p>
            <a:r>
              <a:rPr lang="en-US" sz="1800" i="1" dirty="0"/>
              <a:t>Spring Tide </a:t>
            </a:r>
            <a:r>
              <a:rPr lang="en-US" sz="1800" dirty="0"/>
              <a:t>– water as a surrealistic symbol.</a:t>
            </a:r>
          </a:p>
          <a:p>
            <a:endParaRPr lang="en-US" sz="1800" dirty="0"/>
          </a:p>
        </p:txBody>
      </p:sp>
      <p:pic>
        <p:nvPicPr>
          <p:cNvPr id="8" name="Picture 7" descr="Graphical user interface&#10;&#10;Description automatically generated">
            <a:extLst>
              <a:ext uri="{FF2B5EF4-FFF2-40B4-BE49-F238E27FC236}">
                <a16:creationId xmlns:a16="http://schemas.microsoft.com/office/drawing/2014/main" id="{D4B5EB0D-F0A9-5444-B1D0-8F43F76F75CA}"/>
              </a:ext>
            </a:extLst>
          </p:cNvPr>
          <p:cNvPicPr>
            <a:picLocks noChangeAspect="1"/>
          </p:cNvPicPr>
          <p:nvPr/>
        </p:nvPicPr>
        <p:blipFill>
          <a:blip r:embed="rId4"/>
          <a:stretch>
            <a:fillRect/>
          </a:stretch>
        </p:blipFill>
        <p:spPr>
          <a:xfrm>
            <a:off x="8633483" y="-126126"/>
            <a:ext cx="3956821" cy="2627576"/>
          </a:xfrm>
          <a:prstGeom prst="rect">
            <a:avLst/>
          </a:prstGeom>
        </p:spPr>
      </p:pic>
      <p:sp>
        <p:nvSpPr>
          <p:cNvPr id="6" name="Title 5">
            <a:extLst>
              <a:ext uri="{FF2B5EF4-FFF2-40B4-BE49-F238E27FC236}">
                <a16:creationId xmlns:a16="http://schemas.microsoft.com/office/drawing/2014/main" id="{EE4BFED4-D02D-2C43-81D5-FD678CD72AD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35453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9A48D-A47F-824A-AC1B-E09D2C08433D}"/>
              </a:ext>
            </a:extLst>
          </p:cNvPr>
          <p:cNvSpPr>
            <a:spLocks noGrp="1"/>
          </p:cNvSpPr>
          <p:nvPr>
            <p:ph idx="1"/>
          </p:nvPr>
        </p:nvSpPr>
        <p:spPr>
          <a:xfrm>
            <a:off x="489893" y="967654"/>
            <a:ext cx="5683759" cy="5543548"/>
          </a:xfrm>
        </p:spPr>
        <p:txBody>
          <a:bodyPr>
            <a:normAutofit/>
          </a:bodyPr>
          <a:lstStyle/>
          <a:p>
            <a:r>
              <a:rPr lang="en-GB" sz="2000" dirty="0">
                <a:latin typeface="Calibri" panose="020F0502020204030204" pitchFamily="34" charset="0"/>
                <a:cs typeface="Calibri" panose="020F0502020204030204" pitchFamily="34" charset="0"/>
              </a:rPr>
              <a:t>Search for meanings in being women</a:t>
            </a:r>
            <a:r>
              <a:rPr lang="en-US" altLang="zh-CN" sz="2000" dirty="0">
                <a:latin typeface="Calibri" panose="020F0502020204030204" pitchFamily="34" charset="0"/>
                <a:cs typeface="Calibri" panose="020F0502020204030204" pitchFamily="34" charset="0"/>
              </a:rPr>
              <a:t>,</a:t>
            </a:r>
            <a:r>
              <a:rPr lang="zh-CN" altLang="en-US"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being mothers among the post-socialist generation Chinese women.</a:t>
            </a:r>
            <a:r>
              <a:rPr lang="en-GB" sz="2000" dirty="0">
                <a:effectLst/>
                <a:latin typeface="Calibri" panose="020F0502020204030204" pitchFamily="34" charset="0"/>
                <a:cs typeface="Calibri" panose="020F0502020204030204" pitchFamily="34" charset="0"/>
              </a:rPr>
              <a:t> </a:t>
            </a:r>
            <a:endParaRPr lang="en-US"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How mothers’ upbringings, marriages, cultural and social past continue to overshadow their tense and sensitive relationship. </a:t>
            </a:r>
          </a:p>
          <a:p>
            <a:r>
              <a:rPr lang="en-GB" sz="2000" dirty="0">
                <a:latin typeface="Calibri" panose="020F0502020204030204" pitchFamily="34" charset="0"/>
                <a:cs typeface="Calibri" panose="020F0502020204030204" pitchFamily="34" charset="0"/>
              </a:rPr>
              <a:t>The daughter-directors interpret how their relationship with their mother affects their own understanding of </a:t>
            </a:r>
            <a:r>
              <a:rPr lang="en-US" altLang="zh-CN" sz="2000" dirty="0">
                <a:latin typeface="Calibri" panose="020F0502020204030204" pitchFamily="34" charset="0"/>
                <a:cs typeface="Calibri" panose="020F0502020204030204" pitchFamily="34" charset="0"/>
              </a:rPr>
              <a:t>womanhood,</a:t>
            </a:r>
            <a:r>
              <a:rPr lang="zh-CN" altLang="en-US" sz="2000" dirty="0">
                <a:latin typeface="Calibri" panose="020F0502020204030204" pitchFamily="34" charset="0"/>
                <a:cs typeface="Calibri" panose="020F0502020204030204" pitchFamily="34" charset="0"/>
              </a:rPr>
              <a:t> </a:t>
            </a:r>
            <a:r>
              <a:rPr lang="en-GB" sz="2000" dirty="0">
                <a:latin typeface="Calibri" panose="020F0502020204030204" pitchFamily="34" charset="0"/>
                <a:cs typeface="Calibri" panose="020F0502020204030204" pitchFamily="34" charset="0"/>
              </a:rPr>
              <a:t>motherhood, and how maternal love places unbearable expectation on them that confuses them what women they (want to) become</a:t>
            </a:r>
            <a:r>
              <a:rPr lang="en-GB" sz="2000" dirty="0"/>
              <a:t>.</a:t>
            </a:r>
            <a:endParaRPr lang="en-US" sz="2000" dirty="0"/>
          </a:p>
        </p:txBody>
      </p:sp>
      <p:pic>
        <p:nvPicPr>
          <p:cNvPr id="5" name="Picture 4" descr="A picture containing indoor, floor, person&#10;&#10;Description automatically generated">
            <a:extLst>
              <a:ext uri="{FF2B5EF4-FFF2-40B4-BE49-F238E27FC236}">
                <a16:creationId xmlns:a16="http://schemas.microsoft.com/office/drawing/2014/main" id="{29BB6702-1BDF-2D47-893A-E1F9EA8C9C45}"/>
              </a:ext>
            </a:extLst>
          </p:cNvPr>
          <p:cNvPicPr>
            <a:picLocks noChangeAspect="1"/>
          </p:cNvPicPr>
          <p:nvPr/>
        </p:nvPicPr>
        <p:blipFill>
          <a:blip r:embed="rId3"/>
          <a:stretch>
            <a:fillRect/>
          </a:stretch>
        </p:blipFill>
        <p:spPr>
          <a:xfrm>
            <a:off x="6811772" y="3176764"/>
            <a:ext cx="5216552" cy="3427667"/>
          </a:xfrm>
          <a:prstGeom prst="rect">
            <a:avLst/>
          </a:prstGeom>
        </p:spPr>
      </p:pic>
      <p:sp>
        <p:nvSpPr>
          <p:cNvPr id="15" name="TextBox 14">
            <a:extLst>
              <a:ext uri="{FF2B5EF4-FFF2-40B4-BE49-F238E27FC236}">
                <a16:creationId xmlns:a16="http://schemas.microsoft.com/office/drawing/2014/main" id="{3DC5367A-D348-C14A-90D5-8054FC206122}"/>
              </a:ext>
            </a:extLst>
          </p:cNvPr>
          <p:cNvSpPr txBox="1"/>
          <p:nvPr/>
        </p:nvSpPr>
        <p:spPr>
          <a:xfrm>
            <a:off x="6811772" y="2507603"/>
            <a:ext cx="5216552" cy="1044186"/>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i="1">
                <a:solidFill>
                  <a:srgbClr val="FFFFFF"/>
                </a:solidFill>
              </a:rPr>
              <a:t>Girls always Happy</a:t>
            </a:r>
            <a:r>
              <a:rPr lang="en-US" sz="1300">
                <a:solidFill>
                  <a:srgbClr val="FFFFFF"/>
                </a:solidFill>
              </a:rPr>
              <a:t>, dir. Yang </a:t>
            </a:r>
            <a:r>
              <a:rPr lang="en-US" sz="1300" err="1">
                <a:solidFill>
                  <a:srgbClr val="FFFFFF"/>
                </a:solidFill>
              </a:rPr>
              <a:t>Mingming</a:t>
            </a:r>
            <a:r>
              <a:rPr lang="en-US" sz="1300">
                <a:solidFill>
                  <a:srgbClr val="FFFFFF"/>
                </a:solidFill>
              </a:rPr>
              <a:t> 2018</a:t>
            </a:r>
          </a:p>
        </p:txBody>
      </p:sp>
      <p:sp>
        <p:nvSpPr>
          <p:cNvPr id="19" name="TextBox 18">
            <a:extLst>
              <a:ext uri="{FF2B5EF4-FFF2-40B4-BE49-F238E27FC236}">
                <a16:creationId xmlns:a16="http://schemas.microsoft.com/office/drawing/2014/main" id="{63024137-CF2B-3141-9FA6-5F3DA493B4A9}"/>
              </a:ext>
            </a:extLst>
          </p:cNvPr>
          <p:cNvSpPr txBox="1"/>
          <p:nvPr/>
        </p:nvSpPr>
        <p:spPr>
          <a:xfrm>
            <a:off x="6811772" y="6289969"/>
            <a:ext cx="5216552" cy="882493"/>
          </a:xfrm>
          <a:prstGeom prst="rect">
            <a:avLst/>
          </a:prstGeom>
          <a:solidFill>
            <a:srgbClr val="000000">
              <a:alpha val="50000"/>
            </a:srgbClr>
          </a:solidFill>
          <a:ln>
            <a:noFill/>
          </a:ln>
        </p:spPr>
        <p:txBody>
          <a:bodyPr wrap="square" rtlCol="0" anchor="ctr">
            <a:noAutofit/>
          </a:bodyPr>
          <a:lstStyle/>
          <a:p>
            <a:pPr algn="ctr">
              <a:spcAft>
                <a:spcPts val="600"/>
              </a:spcAft>
            </a:pPr>
            <a:r>
              <a:rPr lang="en-US" sz="1300" i="1">
                <a:solidFill>
                  <a:srgbClr val="FFFFFF"/>
                </a:solidFill>
              </a:rPr>
              <a:t>Spring Tide</a:t>
            </a:r>
            <a:r>
              <a:rPr lang="en-US" sz="1300">
                <a:solidFill>
                  <a:srgbClr val="FFFFFF"/>
                </a:solidFill>
              </a:rPr>
              <a:t>, dir. Yang Lina 2019</a:t>
            </a:r>
          </a:p>
        </p:txBody>
      </p:sp>
      <p:pic>
        <p:nvPicPr>
          <p:cNvPr id="9" name="Picture 8" descr="A picture containing person, indoor, wall&#10;&#10;Description automatically generated">
            <a:extLst>
              <a:ext uri="{FF2B5EF4-FFF2-40B4-BE49-F238E27FC236}">
                <a16:creationId xmlns:a16="http://schemas.microsoft.com/office/drawing/2014/main" id="{A8170FD0-A092-204F-9072-C1DCDA396188}"/>
              </a:ext>
            </a:extLst>
          </p:cNvPr>
          <p:cNvPicPr>
            <a:picLocks noChangeAspect="1"/>
          </p:cNvPicPr>
          <p:nvPr/>
        </p:nvPicPr>
        <p:blipFill>
          <a:blip r:embed="rId4"/>
          <a:stretch>
            <a:fillRect/>
          </a:stretch>
        </p:blipFill>
        <p:spPr>
          <a:xfrm>
            <a:off x="6811772" y="-21126"/>
            <a:ext cx="5216552" cy="2934311"/>
          </a:xfrm>
          <a:prstGeom prst="rect">
            <a:avLst/>
          </a:prstGeom>
        </p:spPr>
      </p:pic>
    </p:spTree>
    <p:extLst>
      <p:ext uri="{BB962C8B-B14F-4D97-AF65-F5344CB8AC3E}">
        <p14:creationId xmlns:p14="http://schemas.microsoft.com/office/powerpoint/2010/main" val="275804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4EF8-0E9A-5A4C-BC62-AAA540C14F05}"/>
              </a:ext>
            </a:extLst>
          </p:cNvPr>
          <p:cNvSpPr>
            <a:spLocks noGrp="1"/>
          </p:cNvSpPr>
          <p:nvPr>
            <p:ph type="title"/>
          </p:nvPr>
        </p:nvSpPr>
        <p:spPr/>
        <p:txBody>
          <a:bodyPr/>
          <a:lstStyle/>
          <a:p>
            <a:r>
              <a:rPr lang="en-US" dirty="0"/>
              <a:t>Discussion of </a:t>
            </a:r>
            <a:r>
              <a:rPr lang="en-US" i="1" dirty="0"/>
              <a:t>Spring Tide</a:t>
            </a:r>
          </a:p>
        </p:txBody>
      </p:sp>
      <p:sp>
        <p:nvSpPr>
          <p:cNvPr id="3" name="Content Placeholder 2">
            <a:extLst>
              <a:ext uri="{FF2B5EF4-FFF2-40B4-BE49-F238E27FC236}">
                <a16:creationId xmlns:a16="http://schemas.microsoft.com/office/drawing/2014/main" id="{0EC99AD1-ED90-0045-A9D8-2CD956231F3B}"/>
              </a:ext>
            </a:extLst>
          </p:cNvPr>
          <p:cNvSpPr>
            <a:spLocks noGrp="1"/>
          </p:cNvSpPr>
          <p:nvPr>
            <p:ph idx="1"/>
          </p:nvPr>
        </p:nvSpPr>
        <p:spPr>
          <a:xfrm>
            <a:off x="245717" y="1745524"/>
            <a:ext cx="5382502" cy="3714749"/>
          </a:xfrm>
        </p:spPr>
        <p:txBody>
          <a:bodyPr/>
          <a:lstStyle/>
          <a:p>
            <a:r>
              <a:rPr lang="en-US" dirty="0"/>
              <a:t>What’s the social position of the protagonist? </a:t>
            </a:r>
          </a:p>
          <a:p>
            <a:r>
              <a:rPr lang="en-US" dirty="0"/>
              <a:t>How is her relationship with her mother?</a:t>
            </a:r>
          </a:p>
          <a:p>
            <a:r>
              <a:rPr lang="en-US" dirty="0"/>
              <a:t>How is her relationship with her own daughter? </a:t>
            </a:r>
          </a:p>
          <a:p>
            <a:r>
              <a:rPr lang="en-US" dirty="0"/>
              <a:t>Is Spring Tide </a:t>
            </a:r>
            <a:r>
              <a:rPr lang="en-US"/>
              <a:t>a feminist film?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BF94FD3D-5EF4-E349-8077-C7E8AD0B3126}"/>
              </a:ext>
            </a:extLst>
          </p:cNvPr>
          <p:cNvPicPr>
            <a:picLocks noChangeAspect="1"/>
          </p:cNvPicPr>
          <p:nvPr/>
        </p:nvPicPr>
        <p:blipFill>
          <a:blip r:embed="rId2"/>
          <a:stretch>
            <a:fillRect/>
          </a:stretch>
        </p:blipFill>
        <p:spPr>
          <a:xfrm>
            <a:off x="6146846" y="1888962"/>
            <a:ext cx="5120711" cy="2355527"/>
          </a:xfrm>
          <a:prstGeom prst="rect">
            <a:avLst/>
          </a:prstGeom>
        </p:spPr>
      </p:pic>
    </p:spTree>
    <p:extLst>
      <p:ext uri="{BB962C8B-B14F-4D97-AF65-F5344CB8AC3E}">
        <p14:creationId xmlns:p14="http://schemas.microsoft.com/office/powerpoint/2010/main" val="2229145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2F4F6-85D9-C24F-93D8-3AC261F67F0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F6A953-106B-9145-8CCD-BDD3AECCA475}"/>
              </a:ext>
            </a:extLst>
          </p:cNvPr>
          <p:cNvSpPr>
            <a:spLocks noGrp="1"/>
          </p:cNvSpPr>
          <p:nvPr>
            <p:ph idx="1"/>
          </p:nvPr>
        </p:nvSpPr>
        <p:spPr/>
        <p:txBody>
          <a:bodyPr/>
          <a:lstStyle/>
          <a:p>
            <a:r>
              <a:rPr lang="en-GB" dirty="0">
                <a:effectLst/>
              </a:rPr>
              <a:t>Observing the rise of women’s cinema in the late 1980s, Chris Berry writes that “Certainly, Chinese commentators are aware of Western feminisms, and some have also heard of feminist filmmaking. However, both the term “women’s cinema” and the films it refers to </a:t>
            </a:r>
            <a:r>
              <a:rPr lang="en-GB" b="1" dirty="0">
                <a:effectLst/>
              </a:rPr>
              <a:t>can only be accounted for by understanding the Chinese socio-political and cinematic context</a:t>
            </a:r>
            <a:r>
              <a:rPr lang="en-GB" dirty="0">
                <a:effectLst/>
              </a:rPr>
              <a:t>.” (1989)</a:t>
            </a:r>
          </a:p>
          <a:p>
            <a:endParaRPr lang="en-GB" dirty="0">
              <a:effectLst/>
            </a:endParaRPr>
          </a:p>
          <a:p>
            <a:endParaRPr lang="en-GB" dirty="0">
              <a:effectLst/>
            </a:endParaRPr>
          </a:p>
          <a:p>
            <a:r>
              <a:rPr lang="en-US" i="1" dirty="0"/>
              <a:t>What is China’s social-political and cinematic context in understanding feminism and women’s movement? </a:t>
            </a:r>
          </a:p>
          <a:p>
            <a:endParaRPr lang="en-GB" dirty="0">
              <a:effectLst/>
            </a:endParaRPr>
          </a:p>
          <a:p>
            <a:endParaRPr lang="en-US" dirty="0"/>
          </a:p>
        </p:txBody>
      </p:sp>
    </p:spTree>
    <p:extLst>
      <p:ext uri="{BB962C8B-B14F-4D97-AF65-F5344CB8AC3E}">
        <p14:creationId xmlns:p14="http://schemas.microsoft.com/office/powerpoint/2010/main" val="2330075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A7F5D76-1FEC-470A-B476-70574A89C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672806-3E4E-024B-8784-E44E416BD3B8}"/>
              </a:ext>
            </a:extLst>
          </p:cNvPr>
          <p:cNvSpPr>
            <a:spLocks noGrp="1"/>
          </p:cNvSpPr>
          <p:nvPr>
            <p:ph type="title"/>
          </p:nvPr>
        </p:nvSpPr>
        <p:spPr>
          <a:xfrm>
            <a:off x="913795" y="609600"/>
            <a:ext cx="10353762" cy="1257300"/>
          </a:xfrm>
        </p:spPr>
        <p:txBody>
          <a:bodyPr>
            <a:normAutofit fontScale="90000"/>
          </a:bodyPr>
          <a:lstStyle/>
          <a:p>
            <a:r>
              <a:rPr lang="en-GB" sz="4000" i="1" dirty="0">
                <a:effectLst/>
              </a:rPr>
              <a:t>Woman, Demon, Human</a:t>
            </a:r>
            <a:r>
              <a:rPr lang="en-GB" sz="4000" dirty="0">
                <a:effectLst/>
              </a:rPr>
              <a:t> (</a:t>
            </a:r>
            <a:r>
              <a:rPr lang="en-GB" sz="4000" i="1" dirty="0">
                <a:effectLst/>
              </a:rPr>
              <a:t>Ren, </a:t>
            </a:r>
            <a:r>
              <a:rPr lang="en-GB" sz="4000" i="1" dirty="0" err="1">
                <a:effectLst/>
              </a:rPr>
              <a:t>gui</a:t>
            </a:r>
            <a:r>
              <a:rPr lang="en-GB" sz="4000" i="1" dirty="0">
                <a:effectLst/>
              </a:rPr>
              <a:t>, </a:t>
            </a:r>
            <a:r>
              <a:rPr lang="en-GB" sz="4000" i="1" dirty="0" err="1">
                <a:effectLst/>
              </a:rPr>
              <a:t>qing</a:t>
            </a:r>
            <a:r>
              <a:rPr lang="en-GB" sz="4000" dirty="0">
                <a:effectLst/>
              </a:rPr>
              <a:t>), </a:t>
            </a:r>
            <a:br>
              <a:rPr lang="en-GB" sz="4000" dirty="0">
                <a:effectLst/>
              </a:rPr>
            </a:br>
            <a:r>
              <a:rPr lang="en-GB" sz="4000" dirty="0">
                <a:effectLst/>
              </a:rPr>
              <a:t>dir. Huang </a:t>
            </a:r>
            <a:r>
              <a:rPr lang="en-GB" sz="4000" dirty="0" err="1">
                <a:effectLst/>
              </a:rPr>
              <a:t>Shuqin</a:t>
            </a:r>
            <a:r>
              <a:rPr lang="en-GB" sz="4000" dirty="0">
                <a:effectLst/>
              </a:rPr>
              <a:t>, 1987</a:t>
            </a:r>
            <a:endParaRPr lang="en-US" dirty="0"/>
          </a:p>
        </p:txBody>
      </p:sp>
      <p:sp>
        <p:nvSpPr>
          <p:cNvPr id="3" name="Content Placeholder 2">
            <a:extLst>
              <a:ext uri="{FF2B5EF4-FFF2-40B4-BE49-F238E27FC236}">
                <a16:creationId xmlns:a16="http://schemas.microsoft.com/office/drawing/2014/main" id="{03D1E86E-58B4-FD49-931B-61C62441A6B3}"/>
              </a:ext>
            </a:extLst>
          </p:cNvPr>
          <p:cNvSpPr>
            <a:spLocks noGrp="1"/>
          </p:cNvSpPr>
          <p:nvPr>
            <p:ph idx="1"/>
          </p:nvPr>
        </p:nvSpPr>
        <p:spPr>
          <a:xfrm>
            <a:off x="913794" y="1866900"/>
            <a:ext cx="6873043" cy="3924300"/>
          </a:xfrm>
        </p:spPr>
        <p:txBody>
          <a:bodyPr anchor="ctr">
            <a:normAutofit lnSpcReduction="10000"/>
          </a:bodyPr>
          <a:lstStyle/>
          <a:p>
            <a:pPr>
              <a:lnSpc>
                <a:spcPct val="90000"/>
              </a:lnSpc>
            </a:pPr>
            <a:r>
              <a:rPr lang="en-GB" sz="1700" dirty="0">
                <a:effectLst/>
              </a:rPr>
              <a:t>the first feminist film produced in mainland china</a:t>
            </a:r>
          </a:p>
          <a:p>
            <a:pPr>
              <a:lnSpc>
                <a:spcPct val="90000"/>
              </a:lnSpc>
            </a:pPr>
            <a:r>
              <a:rPr lang="en-GB" sz="1700" dirty="0">
                <a:effectLst/>
              </a:rPr>
              <a:t> the real-life Beijing opera star Pei </a:t>
            </a:r>
            <a:r>
              <a:rPr lang="en-GB" sz="1700" dirty="0" err="1">
                <a:effectLst/>
              </a:rPr>
              <a:t>Yanling</a:t>
            </a:r>
            <a:r>
              <a:rPr lang="en-GB" sz="1700" dirty="0">
                <a:effectLst/>
              </a:rPr>
              <a:t> who plays</a:t>
            </a:r>
            <a:r>
              <a:rPr lang="zh-CN" altLang="en-US" sz="1700" dirty="0">
                <a:effectLst/>
              </a:rPr>
              <a:t> </a:t>
            </a:r>
            <a:r>
              <a:rPr lang="en-GB" altLang="zh-CN" sz="1700" dirty="0">
                <a:effectLst/>
              </a:rPr>
              <a:t>her on stage character</a:t>
            </a:r>
            <a:r>
              <a:rPr lang="en-GB" sz="1700" dirty="0">
                <a:effectLst/>
              </a:rPr>
              <a:t> in the film. </a:t>
            </a:r>
          </a:p>
          <a:p>
            <a:pPr>
              <a:lnSpc>
                <a:spcPct val="90000"/>
              </a:lnSpc>
            </a:pPr>
            <a:r>
              <a:rPr lang="en-GB" sz="1700" dirty="0">
                <a:effectLst/>
              </a:rPr>
              <a:t>Pei challenges gender norms to portray male characters on stage </a:t>
            </a:r>
          </a:p>
          <a:p>
            <a:pPr>
              <a:lnSpc>
                <a:spcPct val="90000"/>
              </a:lnSpc>
            </a:pPr>
            <a:r>
              <a:rPr lang="en-GB" sz="1700" dirty="0">
                <a:effectLst/>
              </a:rPr>
              <a:t>In China’s history of opera, males have played female roles in a very refined form of impersonation. It wasn't until the 1930s that women were allowed to perform at all</a:t>
            </a:r>
          </a:p>
          <a:p>
            <a:pPr>
              <a:lnSpc>
                <a:spcPct val="90000"/>
              </a:lnSpc>
            </a:pPr>
            <a:r>
              <a:rPr lang="en-GB" sz="1700" dirty="0">
                <a:effectLst/>
              </a:rPr>
              <a:t>Traumatised childhood</a:t>
            </a:r>
          </a:p>
          <a:p>
            <a:pPr>
              <a:lnSpc>
                <a:spcPct val="90000"/>
              </a:lnSpc>
            </a:pPr>
            <a:r>
              <a:rPr lang="en-GB" sz="1700" dirty="0">
                <a:effectLst/>
              </a:rPr>
              <a:t>Being feminist: Reverse cultural norms of women in Chinese traditions</a:t>
            </a:r>
          </a:p>
          <a:p>
            <a:pPr marL="36900" indent="0">
              <a:lnSpc>
                <a:spcPct val="90000"/>
              </a:lnSpc>
              <a:buNone/>
            </a:pPr>
            <a:endParaRPr lang="en-GB" sz="1700" dirty="0">
              <a:effectLst/>
            </a:endParaRPr>
          </a:p>
          <a:p>
            <a:pPr>
              <a:lnSpc>
                <a:spcPct val="90000"/>
              </a:lnSpc>
            </a:pPr>
            <a:endParaRPr lang="en-GB" sz="1700" dirty="0">
              <a:effectLst/>
            </a:endParaRPr>
          </a:p>
          <a:p>
            <a:pPr>
              <a:lnSpc>
                <a:spcPct val="90000"/>
              </a:lnSpc>
            </a:pPr>
            <a:r>
              <a:rPr lang="en-GB" sz="1700" dirty="0">
                <a:hlinkClick r:id="rId3"/>
              </a:rPr>
              <a:t>https://mediacentral.ucl.ac.uk/Play/8454</a:t>
            </a:r>
            <a:r>
              <a:rPr lang="en-GB" sz="1700" dirty="0"/>
              <a:t>   </a:t>
            </a:r>
            <a:r>
              <a:rPr lang="en-US" altLang="zh-CN" sz="1700" dirty="0"/>
              <a:t>full</a:t>
            </a:r>
            <a:r>
              <a:rPr lang="zh-CN" altLang="en-US" sz="1700" dirty="0"/>
              <a:t> </a:t>
            </a:r>
            <a:r>
              <a:rPr lang="en-US" altLang="zh-CN" sz="1700" dirty="0"/>
              <a:t>film</a:t>
            </a:r>
            <a:endParaRPr lang="en-US" sz="1700" dirty="0"/>
          </a:p>
        </p:txBody>
      </p:sp>
      <p:pic>
        <p:nvPicPr>
          <p:cNvPr id="4" name="Content Placeholder 4" descr="A close up of text on a black background&#10;&#10;Description automatically generated">
            <a:extLst>
              <a:ext uri="{FF2B5EF4-FFF2-40B4-BE49-F238E27FC236}">
                <a16:creationId xmlns:a16="http://schemas.microsoft.com/office/drawing/2014/main" id="{357ADB98-31CE-B843-B93C-F988B3E8839B}"/>
              </a:ext>
            </a:extLst>
          </p:cNvPr>
          <p:cNvPicPr>
            <a:picLocks noChangeAspect="1"/>
          </p:cNvPicPr>
          <p:nvPr/>
        </p:nvPicPr>
        <p:blipFill>
          <a:blip r:embed="rId4"/>
          <a:stretch>
            <a:fillRect/>
          </a:stretch>
        </p:blipFill>
        <p:spPr>
          <a:xfrm>
            <a:off x="8140382" y="2180949"/>
            <a:ext cx="2476084" cy="3258006"/>
          </a:xfrm>
          <a:prstGeom prst="rect">
            <a:avLst/>
          </a:prstGeom>
        </p:spPr>
      </p:pic>
    </p:spTree>
    <p:extLst>
      <p:ext uri="{BB962C8B-B14F-4D97-AF65-F5344CB8AC3E}">
        <p14:creationId xmlns:p14="http://schemas.microsoft.com/office/powerpoint/2010/main" val="2391406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2456A0-13DF-4BA8-9BDD-168E874C4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04AAB0-CEEB-044D-9B70-EF3DCAC24CA0}"/>
              </a:ext>
            </a:extLst>
          </p:cNvPr>
          <p:cNvSpPr>
            <a:spLocks noGrp="1"/>
          </p:cNvSpPr>
          <p:nvPr>
            <p:ph type="title"/>
          </p:nvPr>
        </p:nvSpPr>
        <p:spPr>
          <a:xfrm>
            <a:off x="913795" y="609600"/>
            <a:ext cx="5978072" cy="1556702"/>
          </a:xfrm>
        </p:spPr>
        <p:txBody>
          <a:bodyPr>
            <a:normAutofit/>
          </a:bodyPr>
          <a:lstStyle/>
          <a:p>
            <a:pPr>
              <a:lnSpc>
                <a:spcPct val="90000"/>
              </a:lnSpc>
            </a:pPr>
            <a:r>
              <a:rPr lang="en-GB" sz="3100" i="1" dirty="0">
                <a:effectLst/>
              </a:rPr>
              <a:t>Woman, Demon, Human</a:t>
            </a:r>
            <a:r>
              <a:rPr lang="en-GB" sz="3100" dirty="0">
                <a:effectLst/>
              </a:rPr>
              <a:t> (</a:t>
            </a:r>
            <a:r>
              <a:rPr lang="en-GB" sz="3100" i="1" dirty="0">
                <a:effectLst/>
              </a:rPr>
              <a:t>Ren, </a:t>
            </a:r>
            <a:r>
              <a:rPr lang="en-GB" sz="3100" i="1" dirty="0" err="1">
                <a:effectLst/>
              </a:rPr>
              <a:t>gui</a:t>
            </a:r>
            <a:r>
              <a:rPr lang="en-GB" sz="3100" i="1" dirty="0">
                <a:effectLst/>
              </a:rPr>
              <a:t>, </a:t>
            </a:r>
            <a:r>
              <a:rPr lang="en-GB" sz="3100" i="1" dirty="0" err="1">
                <a:effectLst/>
              </a:rPr>
              <a:t>qing</a:t>
            </a:r>
            <a:r>
              <a:rPr lang="en-GB" sz="3100" dirty="0">
                <a:effectLst/>
              </a:rPr>
              <a:t>), dir. Huang </a:t>
            </a:r>
            <a:r>
              <a:rPr lang="en-GB" sz="3100" dirty="0" err="1">
                <a:effectLst/>
              </a:rPr>
              <a:t>Shuqin</a:t>
            </a:r>
            <a:r>
              <a:rPr lang="en-GB" sz="3100" dirty="0">
                <a:effectLst/>
              </a:rPr>
              <a:t>, 1987</a:t>
            </a:r>
            <a:br>
              <a:rPr lang="en-GB" sz="3100" dirty="0">
                <a:effectLst/>
              </a:rPr>
            </a:br>
            <a:endParaRPr lang="en-US" sz="3100" dirty="0"/>
          </a:p>
        </p:txBody>
      </p:sp>
      <p:sp>
        <p:nvSpPr>
          <p:cNvPr id="9" name="Content Placeholder 8">
            <a:extLst>
              <a:ext uri="{FF2B5EF4-FFF2-40B4-BE49-F238E27FC236}">
                <a16:creationId xmlns:a16="http://schemas.microsoft.com/office/drawing/2014/main" id="{677B9D9D-AE19-470D-98C3-3F1E4708F917}"/>
              </a:ext>
            </a:extLst>
          </p:cNvPr>
          <p:cNvSpPr>
            <a:spLocks noGrp="1"/>
          </p:cNvSpPr>
          <p:nvPr>
            <p:ph idx="1"/>
          </p:nvPr>
        </p:nvSpPr>
        <p:spPr>
          <a:xfrm>
            <a:off x="913795" y="2354729"/>
            <a:ext cx="5978072" cy="3340119"/>
          </a:xfrm>
        </p:spPr>
        <p:txBody>
          <a:bodyPr anchor="t">
            <a:normAutofit fontScale="92500" lnSpcReduction="10000"/>
          </a:bodyPr>
          <a:lstStyle/>
          <a:p>
            <a:r>
              <a:rPr lang="en-GB" dirty="0">
                <a:effectLst/>
              </a:rPr>
              <a:t>A girl born in the “theatrical trunk” grows up under the lights of her parents’ Peking Opera Company. This complete immersion into theatrical life naturally leads her to the stage. She is trained by her father to play traditional roles. Her dream was to be the first woman to play the more significant male roles. This was completely against tradition. She suffers discrimination and humiliation, but in the end turns adversity into admiration when she becomes the first woman to play a great mythical hero in Peking Opera, defying all tradition and destroying all precedents.</a:t>
            </a:r>
            <a:endParaRPr lang="en-US" dirty="0"/>
          </a:p>
        </p:txBody>
      </p:sp>
      <p:pic>
        <p:nvPicPr>
          <p:cNvPr id="14" name="Picture 13">
            <a:extLst>
              <a:ext uri="{FF2B5EF4-FFF2-40B4-BE49-F238E27FC236}">
                <a16:creationId xmlns:a16="http://schemas.microsoft.com/office/drawing/2014/main" id="{7AEE9CAC-347C-43C2-AE87-6BC5566E60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964" r="2807" b="1446"/>
          <a:stretch/>
        </p:blipFill>
        <p:spPr>
          <a:xfrm>
            <a:off x="7232905" y="1"/>
            <a:ext cx="4959095" cy="6858000"/>
          </a:xfrm>
          <a:prstGeom prst="rect">
            <a:avLst/>
          </a:prstGeom>
        </p:spPr>
      </p:pic>
      <p:pic>
        <p:nvPicPr>
          <p:cNvPr id="4" name="Picture 3" descr="A picture containing person, indoor, dining table&#10;&#10;Description automatically generated">
            <a:extLst>
              <a:ext uri="{FF2B5EF4-FFF2-40B4-BE49-F238E27FC236}">
                <a16:creationId xmlns:a16="http://schemas.microsoft.com/office/drawing/2014/main" id="{A85E7A52-574A-024E-94E9-3BA09B025C81}"/>
              </a:ext>
            </a:extLst>
          </p:cNvPr>
          <p:cNvPicPr>
            <a:picLocks noChangeAspect="1"/>
          </p:cNvPicPr>
          <p:nvPr/>
        </p:nvPicPr>
        <p:blipFill>
          <a:blip r:embed="rId4"/>
          <a:stretch>
            <a:fillRect/>
          </a:stretch>
        </p:blipFill>
        <p:spPr>
          <a:xfrm>
            <a:off x="7317042" y="2266951"/>
            <a:ext cx="4343400" cy="3060700"/>
          </a:xfrm>
          <a:prstGeom prst="rect">
            <a:avLst/>
          </a:prstGeom>
        </p:spPr>
      </p:pic>
    </p:spTree>
    <p:extLst>
      <p:ext uri="{BB962C8B-B14F-4D97-AF65-F5344CB8AC3E}">
        <p14:creationId xmlns:p14="http://schemas.microsoft.com/office/powerpoint/2010/main" val="2879769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03E89-6235-8549-A364-4611541DCA26}"/>
              </a:ext>
            </a:extLst>
          </p:cNvPr>
          <p:cNvSpPr>
            <a:spLocks noGrp="1"/>
          </p:cNvSpPr>
          <p:nvPr>
            <p:ph type="title"/>
          </p:nvPr>
        </p:nvSpPr>
        <p:spPr/>
        <p:txBody>
          <a:bodyPr>
            <a:normAutofit fontScale="90000"/>
          </a:bodyPr>
          <a:lstStyle/>
          <a:p>
            <a:r>
              <a:rPr lang="en-GB" i="1" dirty="0">
                <a:effectLst/>
              </a:rPr>
              <a:t>Army Nurse </a:t>
            </a:r>
            <a:r>
              <a:rPr lang="en-GB" dirty="0">
                <a:effectLst/>
              </a:rPr>
              <a:t>(</a:t>
            </a:r>
            <a:r>
              <a:rPr lang="en-GB" i="1" dirty="0" err="1">
                <a:effectLst/>
              </a:rPr>
              <a:t>Nüer</a:t>
            </a:r>
            <a:r>
              <a:rPr lang="en-GB" i="1" dirty="0">
                <a:effectLst/>
              </a:rPr>
              <a:t> </a:t>
            </a:r>
            <a:r>
              <a:rPr lang="en-GB" i="1" dirty="0" err="1">
                <a:effectLst/>
              </a:rPr>
              <a:t>lou</a:t>
            </a:r>
            <a:r>
              <a:rPr lang="en-GB" dirty="0">
                <a:effectLst/>
              </a:rPr>
              <a:t>), dir. Hu Mei, 1985</a:t>
            </a:r>
            <a:br>
              <a:rPr lang="en-GB" dirty="0">
                <a:effectLst/>
              </a:rPr>
            </a:br>
            <a:endParaRPr lang="en-US" dirty="0"/>
          </a:p>
        </p:txBody>
      </p:sp>
      <p:pic>
        <p:nvPicPr>
          <p:cNvPr id="5" name="Content Placeholder 4" descr="A group of people posing for the camera&#10;&#10;Description automatically generated">
            <a:extLst>
              <a:ext uri="{FF2B5EF4-FFF2-40B4-BE49-F238E27FC236}">
                <a16:creationId xmlns:a16="http://schemas.microsoft.com/office/drawing/2014/main" id="{FE135940-9AF4-994D-A5B4-41386D89ABBA}"/>
              </a:ext>
            </a:extLst>
          </p:cNvPr>
          <p:cNvPicPr>
            <a:picLocks noGrp="1" noChangeAspect="1"/>
          </p:cNvPicPr>
          <p:nvPr>
            <p:ph idx="1"/>
          </p:nvPr>
        </p:nvPicPr>
        <p:blipFill>
          <a:blip r:embed="rId2"/>
          <a:stretch>
            <a:fillRect/>
          </a:stretch>
        </p:blipFill>
        <p:spPr>
          <a:xfrm>
            <a:off x="6892466" y="1623649"/>
            <a:ext cx="2833477" cy="4250216"/>
          </a:xfrm>
        </p:spPr>
      </p:pic>
      <p:sp>
        <p:nvSpPr>
          <p:cNvPr id="6" name="TextBox 5">
            <a:extLst>
              <a:ext uri="{FF2B5EF4-FFF2-40B4-BE49-F238E27FC236}">
                <a16:creationId xmlns:a16="http://schemas.microsoft.com/office/drawing/2014/main" id="{6F2C64F2-3B7D-A14D-A4B2-22B986586485}"/>
              </a:ext>
            </a:extLst>
          </p:cNvPr>
          <p:cNvSpPr txBox="1"/>
          <p:nvPr/>
        </p:nvSpPr>
        <p:spPr>
          <a:xfrm>
            <a:off x="409303" y="2264229"/>
            <a:ext cx="5291833" cy="923330"/>
          </a:xfrm>
          <a:prstGeom prst="rect">
            <a:avLst/>
          </a:prstGeom>
          <a:noFill/>
        </p:spPr>
        <p:txBody>
          <a:bodyPr wrap="none" rtlCol="0">
            <a:spAutoFit/>
          </a:bodyPr>
          <a:lstStyle/>
          <a:p>
            <a:r>
              <a:rPr lang="en-US" dirty="0"/>
              <a:t>Typical role model of socialist working-class women</a:t>
            </a:r>
          </a:p>
          <a:p>
            <a:endParaRPr lang="en-US" dirty="0"/>
          </a:p>
          <a:p>
            <a:r>
              <a:rPr lang="en-US" dirty="0"/>
              <a:t>Narrated from female perspective</a:t>
            </a:r>
          </a:p>
        </p:txBody>
      </p:sp>
    </p:spTree>
    <p:extLst>
      <p:ext uri="{BB962C8B-B14F-4D97-AF65-F5344CB8AC3E}">
        <p14:creationId xmlns:p14="http://schemas.microsoft.com/office/powerpoint/2010/main" val="3476248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873F4-5A5C-5844-8514-55DC3CE7ED15}"/>
              </a:ext>
            </a:extLst>
          </p:cNvPr>
          <p:cNvSpPr>
            <a:spLocks noGrp="1"/>
          </p:cNvSpPr>
          <p:nvPr>
            <p:ph type="title"/>
          </p:nvPr>
        </p:nvSpPr>
        <p:spPr/>
        <p:txBody>
          <a:bodyPr/>
          <a:lstStyle/>
          <a:p>
            <a:endParaRPr lang="en-US"/>
          </a:p>
        </p:txBody>
      </p:sp>
      <p:pic>
        <p:nvPicPr>
          <p:cNvPr id="4" name="Online Media 3" descr="女儿楼 (1985).高清修复版.国语无字幕.类型: 爱情.主演: 哈斯巴根 / 徐晔 / 赵刚.胡枚导演的处女作.围绕女主人公乔小雨的军旅生活和感情波折，展现了特有的女性心理、性格成长轨迹">
            <a:hlinkClick r:id="" action="ppaction://media"/>
            <a:extLst>
              <a:ext uri="{FF2B5EF4-FFF2-40B4-BE49-F238E27FC236}">
                <a16:creationId xmlns:a16="http://schemas.microsoft.com/office/drawing/2014/main" id="{8DD5D33A-F93A-B143-A235-01B4DAD6A5F4}"/>
              </a:ext>
            </a:extLst>
          </p:cNvPr>
          <p:cNvPicPr>
            <a:picLocks noGrp="1" noRot="1" noChangeAspect="1"/>
          </p:cNvPicPr>
          <p:nvPr>
            <p:ph idx="1"/>
            <a:videoFile r:link="rId1"/>
          </p:nvPr>
        </p:nvPicPr>
        <p:blipFill>
          <a:blip r:embed="rId3"/>
          <a:stretch>
            <a:fillRect/>
          </a:stretch>
        </p:blipFill>
        <p:spPr>
          <a:xfrm>
            <a:off x="1210381" y="609600"/>
            <a:ext cx="9313855" cy="5261811"/>
          </a:xfrm>
          <a:prstGeom prst="rect">
            <a:avLst/>
          </a:prstGeom>
        </p:spPr>
      </p:pic>
    </p:spTree>
    <p:extLst>
      <p:ext uri="{BB962C8B-B14F-4D97-AF65-F5344CB8AC3E}">
        <p14:creationId xmlns:p14="http://schemas.microsoft.com/office/powerpoint/2010/main" val="196455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888F-C0C9-D945-9B00-CA7D8391E439}"/>
              </a:ext>
            </a:extLst>
          </p:cNvPr>
          <p:cNvSpPr>
            <a:spLocks noGrp="1"/>
          </p:cNvSpPr>
          <p:nvPr>
            <p:ph type="title"/>
          </p:nvPr>
        </p:nvSpPr>
        <p:spPr>
          <a:xfrm>
            <a:off x="919119" y="491400"/>
            <a:ext cx="10353762" cy="1257300"/>
          </a:xfrm>
        </p:spPr>
        <p:txBody>
          <a:bodyPr>
            <a:normAutofit/>
          </a:bodyPr>
          <a:lstStyle/>
          <a:p>
            <a:r>
              <a:rPr lang="en-GB" i="1" dirty="0">
                <a:effectLst/>
              </a:rPr>
              <a:t>Blush</a:t>
            </a:r>
            <a:r>
              <a:rPr lang="en-GB" dirty="0">
                <a:effectLst/>
              </a:rPr>
              <a:t> (</a:t>
            </a:r>
            <a:r>
              <a:rPr lang="en-GB" i="1" dirty="0" err="1">
                <a:effectLst/>
              </a:rPr>
              <a:t>Hongfen</a:t>
            </a:r>
            <a:r>
              <a:rPr lang="en-GB" dirty="0">
                <a:effectLst/>
              </a:rPr>
              <a:t>),  dir. Li </a:t>
            </a:r>
            <a:r>
              <a:rPr lang="en-GB" dirty="0" err="1">
                <a:effectLst/>
              </a:rPr>
              <a:t>Shaohong</a:t>
            </a:r>
            <a:r>
              <a:rPr lang="en-GB" dirty="0">
                <a:effectLst/>
              </a:rPr>
              <a:t>, 1994 </a:t>
            </a:r>
            <a:endParaRPr lang="en-US" dirty="0"/>
          </a:p>
        </p:txBody>
      </p:sp>
      <p:pic>
        <p:nvPicPr>
          <p:cNvPr id="5" name="Content Placeholder 4" descr="A group of people in a room&#10;&#10;Description automatically generated">
            <a:extLst>
              <a:ext uri="{FF2B5EF4-FFF2-40B4-BE49-F238E27FC236}">
                <a16:creationId xmlns:a16="http://schemas.microsoft.com/office/drawing/2014/main" id="{4BCA9854-BFBB-F44F-A8EF-FFDEC3EA88F3}"/>
              </a:ext>
            </a:extLst>
          </p:cNvPr>
          <p:cNvPicPr>
            <a:picLocks noGrp="1" noChangeAspect="1"/>
          </p:cNvPicPr>
          <p:nvPr>
            <p:ph idx="1"/>
          </p:nvPr>
        </p:nvPicPr>
        <p:blipFill>
          <a:blip r:embed="rId2"/>
          <a:stretch>
            <a:fillRect/>
          </a:stretch>
        </p:blipFill>
        <p:spPr>
          <a:xfrm>
            <a:off x="5530624" y="1918697"/>
            <a:ext cx="4953000" cy="3714750"/>
          </a:xfrm>
        </p:spPr>
      </p:pic>
      <p:pic>
        <p:nvPicPr>
          <p:cNvPr id="7" name="Picture 6" descr="A person looking at a computer screen&#10;&#10;Description automatically generated">
            <a:extLst>
              <a:ext uri="{FF2B5EF4-FFF2-40B4-BE49-F238E27FC236}">
                <a16:creationId xmlns:a16="http://schemas.microsoft.com/office/drawing/2014/main" id="{3C868F58-D7BD-3443-8F4B-521E803F3786}"/>
              </a:ext>
            </a:extLst>
          </p:cNvPr>
          <p:cNvPicPr>
            <a:picLocks noChangeAspect="1"/>
          </p:cNvPicPr>
          <p:nvPr/>
        </p:nvPicPr>
        <p:blipFill>
          <a:blip r:embed="rId3"/>
          <a:stretch>
            <a:fillRect/>
          </a:stretch>
        </p:blipFill>
        <p:spPr>
          <a:xfrm>
            <a:off x="1708376" y="1918697"/>
            <a:ext cx="2933261" cy="3714750"/>
          </a:xfrm>
          <a:prstGeom prst="rect">
            <a:avLst/>
          </a:prstGeom>
        </p:spPr>
      </p:pic>
      <p:sp>
        <p:nvSpPr>
          <p:cNvPr id="8" name="TextBox 7">
            <a:extLst>
              <a:ext uri="{FF2B5EF4-FFF2-40B4-BE49-F238E27FC236}">
                <a16:creationId xmlns:a16="http://schemas.microsoft.com/office/drawing/2014/main" id="{E962C7C0-88A5-9842-A0C1-70B6CA4F08B2}"/>
              </a:ext>
            </a:extLst>
          </p:cNvPr>
          <p:cNvSpPr txBox="1"/>
          <p:nvPr/>
        </p:nvSpPr>
        <p:spPr>
          <a:xfrm>
            <a:off x="2551611" y="5997268"/>
            <a:ext cx="6415539" cy="369332"/>
          </a:xfrm>
          <a:prstGeom prst="rect">
            <a:avLst/>
          </a:prstGeom>
          <a:noFill/>
        </p:spPr>
        <p:txBody>
          <a:bodyPr wrap="none" rtlCol="0">
            <a:spAutoFit/>
          </a:bodyPr>
          <a:lstStyle/>
          <a:p>
            <a:r>
              <a:rPr lang="en-US" dirty="0"/>
              <a:t>Li </a:t>
            </a:r>
            <a:r>
              <a:rPr lang="en-US" dirty="0" err="1"/>
              <a:t>Shaohong</a:t>
            </a:r>
            <a:r>
              <a:rPr lang="en-US" dirty="0"/>
              <a:t> - women director of the 5</a:t>
            </a:r>
            <a:r>
              <a:rPr lang="en-US" baseline="30000" dirty="0"/>
              <a:t>th</a:t>
            </a:r>
            <a:r>
              <a:rPr lang="en-US" dirty="0"/>
              <a:t> Generation filmmakers</a:t>
            </a:r>
          </a:p>
        </p:txBody>
      </p:sp>
    </p:spTree>
    <p:extLst>
      <p:ext uri="{BB962C8B-B14F-4D97-AF65-F5344CB8AC3E}">
        <p14:creationId xmlns:p14="http://schemas.microsoft.com/office/powerpoint/2010/main" val="2761218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57E7-A25B-2641-B776-D3D169CB3483}"/>
              </a:ext>
            </a:extLst>
          </p:cNvPr>
          <p:cNvSpPr>
            <a:spLocks noGrp="1"/>
          </p:cNvSpPr>
          <p:nvPr>
            <p:ph type="title"/>
          </p:nvPr>
        </p:nvSpPr>
        <p:spPr/>
        <p:txBody>
          <a:bodyPr/>
          <a:lstStyle/>
          <a:p>
            <a:endParaRPr lang="en-US"/>
          </a:p>
        </p:txBody>
      </p:sp>
      <p:pic>
        <p:nvPicPr>
          <p:cNvPr id="5" name="Content Placeholder 4" descr="A person standing in front of a store&#10;&#10;Description automatically generated">
            <a:extLst>
              <a:ext uri="{FF2B5EF4-FFF2-40B4-BE49-F238E27FC236}">
                <a16:creationId xmlns:a16="http://schemas.microsoft.com/office/drawing/2014/main" id="{6FD1BC5A-05B0-2F47-A1C1-87CFC3F0DD12}"/>
              </a:ext>
            </a:extLst>
          </p:cNvPr>
          <p:cNvPicPr>
            <a:picLocks noGrp="1" noChangeAspect="1"/>
          </p:cNvPicPr>
          <p:nvPr>
            <p:ph idx="1"/>
          </p:nvPr>
        </p:nvPicPr>
        <p:blipFill>
          <a:blip r:embed="rId2"/>
          <a:stretch>
            <a:fillRect/>
          </a:stretch>
        </p:blipFill>
        <p:spPr>
          <a:xfrm>
            <a:off x="4380295" y="609600"/>
            <a:ext cx="3420761" cy="5131142"/>
          </a:xfrm>
        </p:spPr>
      </p:pic>
      <p:sp>
        <p:nvSpPr>
          <p:cNvPr id="6" name="TextBox 5">
            <a:extLst>
              <a:ext uri="{FF2B5EF4-FFF2-40B4-BE49-F238E27FC236}">
                <a16:creationId xmlns:a16="http://schemas.microsoft.com/office/drawing/2014/main" id="{A3C32C2D-E862-4C45-ADA2-918D8B052DF7}"/>
              </a:ext>
            </a:extLst>
          </p:cNvPr>
          <p:cNvSpPr txBox="1"/>
          <p:nvPr/>
        </p:nvSpPr>
        <p:spPr>
          <a:xfrm>
            <a:off x="3526971" y="5913120"/>
            <a:ext cx="4431021" cy="646331"/>
          </a:xfrm>
          <a:prstGeom prst="rect">
            <a:avLst/>
          </a:prstGeom>
          <a:noFill/>
        </p:spPr>
        <p:txBody>
          <a:bodyPr wrap="none" rtlCol="0">
            <a:spAutoFit/>
          </a:bodyPr>
          <a:lstStyle/>
          <a:p>
            <a:r>
              <a:rPr lang="en-GB" i="1" dirty="0"/>
              <a:t>A City Called Macau</a:t>
            </a:r>
            <a:r>
              <a:rPr lang="en-US" altLang="zh-CN" dirty="0"/>
              <a:t>,</a:t>
            </a:r>
            <a:r>
              <a:rPr lang="zh-CN" altLang="en-US" dirty="0"/>
              <a:t> </a:t>
            </a:r>
            <a:r>
              <a:rPr lang="en-US" altLang="zh-CN" dirty="0"/>
              <a:t>dir. Li </a:t>
            </a:r>
            <a:r>
              <a:rPr lang="en-US" altLang="zh-CN" dirty="0" err="1"/>
              <a:t>Shaohong</a:t>
            </a:r>
            <a:r>
              <a:rPr lang="en-US" altLang="zh-CN" dirty="0"/>
              <a:t>, 2019</a:t>
            </a:r>
          </a:p>
          <a:p>
            <a:r>
              <a:rPr lang="zh-CN" altLang="en-US" dirty="0"/>
              <a:t> </a:t>
            </a:r>
            <a:endParaRPr lang="en-US" dirty="0"/>
          </a:p>
        </p:txBody>
      </p:sp>
    </p:spTree>
    <p:extLst>
      <p:ext uri="{BB962C8B-B14F-4D97-AF65-F5344CB8AC3E}">
        <p14:creationId xmlns:p14="http://schemas.microsoft.com/office/powerpoint/2010/main" val="2857498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AnalogousFromLightSeedRightStep">
      <a:dk1>
        <a:srgbClr val="000000"/>
      </a:dk1>
      <a:lt1>
        <a:srgbClr val="FFFFFF"/>
      </a:lt1>
      <a:dk2>
        <a:srgbClr val="413824"/>
      </a:dk2>
      <a:lt2>
        <a:srgbClr val="E2E8E7"/>
      </a:lt2>
      <a:accent1>
        <a:srgbClr val="EE6E7E"/>
      </a:accent1>
      <a:accent2>
        <a:srgbClr val="EB7C4E"/>
      </a:accent2>
      <a:accent3>
        <a:srgbClr val="C89C30"/>
      </a:accent3>
      <a:accent4>
        <a:srgbClr val="9DAC39"/>
      </a:accent4>
      <a:accent5>
        <a:srgbClr val="74B33F"/>
      </a:accent5>
      <a:accent6>
        <a:srgbClr val="33BA2E"/>
      </a:accent6>
      <a:hlink>
        <a:srgbClr val="568E87"/>
      </a:hlink>
      <a:folHlink>
        <a:srgbClr val="84848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TotalTime>
  <Words>2131</Words>
  <Application>Microsoft Macintosh PowerPoint</Application>
  <PresentationFormat>Widescreen</PresentationFormat>
  <Paragraphs>141</Paragraphs>
  <Slides>28</Slides>
  <Notes>4</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Calibri</vt:lpstr>
      <vt:lpstr>Calisto MT</vt:lpstr>
      <vt:lpstr>Wingdings 2</vt:lpstr>
      <vt:lpstr>SlateVTI</vt:lpstr>
      <vt:lpstr>Chinese women’s Cinema</vt:lpstr>
      <vt:lpstr>Key questions</vt:lpstr>
      <vt:lpstr>PowerPoint Presentation</vt:lpstr>
      <vt:lpstr>Woman, Demon, Human (Ren, gui, qing),  dir. Huang Shuqin, 1987</vt:lpstr>
      <vt:lpstr>Woman, Demon, Human (Ren, gui, qing), dir. Huang Shuqin, 1987 </vt:lpstr>
      <vt:lpstr>Army Nurse (Nüer lou), dir. Hu Mei, 1985 </vt:lpstr>
      <vt:lpstr>PowerPoint Presentation</vt:lpstr>
      <vt:lpstr>Blush (Hongfen),  dir. Li Shaohong, 1994 </vt:lpstr>
      <vt:lpstr>PowerPoint Presentation</vt:lpstr>
      <vt:lpstr>Perpetual Motion (Wu qiong dong), dir. Ning Ying, 2005 </vt:lpstr>
      <vt:lpstr>PowerPoint Presentation</vt:lpstr>
      <vt:lpstr>Li Yu’s trilogy: explore female sexuality </vt:lpstr>
      <vt:lpstr>What does feminist cinema constitute of? </vt:lpstr>
      <vt:lpstr>PowerPoint Presentation</vt:lpstr>
      <vt:lpstr>Chinese feminist filmmaking as part of ‘translational feminist practice’</vt:lpstr>
      <vt:lpstr>How has the concept of feminism and feminist theories been received in modern China?  </vt:lpstr>
      <vt:lpstr>PowerPoint Presentation</vt:lpstr>
      <vt:lpstr>The emergence/translation of ‘feminism’ concept in China </vt:lpstr>
      <vt:lpstr>1920s-1940s China – Republic Era</vt:lpstr>
      <vt:lpstr>Mao’s China </vt:lpstr>
      <vt:lpstr>Post-socialist China</vt:lpstr>
      <vt:lpstr>soft feminist cinema in the rise of domestic arthouse cinema </vt:lpstr>
      <vt:lpstr>PowerPoint Presentation</vt:lpstr>
      <vt:lpstr>PowerPoint Presentation</vt:lpstr>
      <vt:lpstr>PowerPoint Presentation</vt:lpstr>
      <vt:lpstr>PowerPoint Presentation</vt:lpstr>
      <vt:lpstr>PowerPoint Presentation</vt:lpstr>
      <vt:lpstr>Discussion of Spring Tide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Chinese women’s Cinema</dc:title>
  <dc:creator>Kiki Yu</dc:creator>
  <cp:lastModifiedBy>Kiki Yu</cp:lastModifiedBy>
  <cp:revision>7</cp:revision>
  <dcterms:created xsi:type="dcterms:W3CDTF">2020-04-07T13:25:08Z</dcterms:created>
  <dcterms:modified xsi:type="dcterms:W3CDTF">2022-11-17T01:20:11Z</dcterms:modified>
</cp:coreProperties>
</file>