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83" r:id="rId4"/>
    <p:sldMasterId id="2147483995" r:id="rId5"/>
  </p:sldMasterIdLst>
  <p:notesMasterIdLst>
    <p:notesMasterId r:id="rId68"/>
  </p:notesMasterIdLst>
  <p:handoutMasterIdLst>
    <p:handoutMasterId r:id="rId69"/>
  </p:handoutMasterIdLst>
  <p:sldIdLst>
    <p:sldId id="426" r:id="rId6"/>
    <p:sldId id="507" r:id="rId7"/>
    <p:sldId id="563" r:id="rId8"/>
    <p:sldId id="389" r:id="rId9"/>
    <p:sldId id="490" r:id="rId10"/>
    <p:sldId id="488" r:id="rId11"/>
    <p:sldId id="489" r:id="rId12"/>
    <p:sldId id="508" r:id="rId13"/>
    <p:sldId id="509" r:id="rId14"/>
    <p:sldId id="546" r:id="rId15"/>
    <p:sldId id="547" r:id="rId16"/>
    <p:sldId id="548" r:id="rId17"/>
    <p:sldId id="549" r:id="rId18"/>
    <p:sldId id="550" r:id="rId19"/>
    <p:sldId id="551" r:id="rId20"/>
    <p:sldId id="552" r:id="rId21"/>
    <p:sldId id="554" r:id="rId22"/>
    <p:sldId id="553" r:id="rId23"/>
    <p:sldId id="556" r:id="rId24"/>
    <p:sldId id="531" r:id="rId25"/>
    <p:sldId id="532" r:id="rId26"/>
    <p:sldId id="533" r:id="rId27"/>
    <p:sldId id="536" r:id="rId28"/>
    <p:sldId id="537" r:id="rId29"/>
    <p:sldId id="538" r:id="rId30"/>
    <p:sldId id="539" r:id="rId31"/>
    <p:sldId id="540" r:id="rId32"/>
    <p:sldId id="541" r:id="rId33"/>
    <p:sldId id="542" r:id="rId34"/>
    <p:sldId id="491" r:id="rId35"/>
    <p:sldId id="401" r:id="rId36"/>
    <p:sldId id="520" r:id="rId37"/>
    <p:sldId id="527" r:id="rId38"/>
    <p:sldId id="529" r:id="rId39"/>
    <p:sldId id="522" r:id="rId40"/>
    <p:sldId id="523" r:id="rId41"/>
    <p:sldId id="524" r:id="rId42"/>
    <p:sldId id="525" r:id="rId43"/>
    <p:sldId id="526" r:id="rId44"/>
    <p:sldId id="518" r:id="rId45"/>
    <p:sldId id="543" r:id="rId46"/>
    <p:sldId id="516" r:id="rId47"/>
    <p:sldId id="517" r:id="rId48"/>
    <p:sldId id="545" r:id="rId49"/>
    <p:sldId id="558" r:id="rId50"/>
    <p:sldId id="499" r:id="rId51"/>
    <p:sldId id="561" r:id="rId52"/>
    <p:sldId id="562" r:id="rId53"/>
    <p:sldId id="415" r:id="rId54"/>
    <p:sldId id="487" r:id="rId55"/>
    <p:sldId id="492" r:id="rId56"/>
    <p:sldId id="486" r:id="rId57"/>
    <p:sldId id="484" r:id="rId58"/>
    <p:sldId id="530" r:id="rId59"/>
    <p:sldId id="506" r:id="rId60"/>
    <p:sldId id="462" r:id="rId61"/>
    <p:sldId id="564" r:id="rId62"/>
    <p:sldId id="505" r:id="rId63"/>
    <p:sldId id="458" r:id="rId64"/>
    <p:sldId id="493" r:id="rId65"/>
    <p:sldId id="565" r:id="rId66"/>
    <p:sldId id="559" r:id="rId67"/>
  </p:sldIdLst>
  <p:sldSz cx="9144000" cy="6858000" type="screen4x3"/>
  <p:notesSz cx="6794500" cy="9931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gjit Bharj" initials="JB" lastIdx="1" clrIdx="0">
    <p:extLst>
      <p:ext uri="{19B8F6BF-5375-455C-9EA6-DF929625EA0E}">
        <p15:presenceInfo xmlns:p15="http://schemas.microsoft.com/office/powerpoint/2012/main" userId="S::ylw334@qmul.ac.uk::17639190-f063-4370-86cc-f565b97b3a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0A6C"/>
    <a:srgbClr val="0000FF"/>
    <a:srgbClr val="D1894D"/>
    <a:srgbClr val="493830"/>
    <a:srgbClr val="AFBACC"/>
    <a:srgbClr val="6581A6"/>
    <a:srgbClr val="C0C1C6"/>
    <a:srgbClr val="DFDDE0"/>
    <a:srgbClr val="020774"/>
    <a:srgbClr val="1C04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F9D4F-290A-E49E-3D3A-461212358F17}" v="32" dt="2023-10-23T13:32:01.548"/>
    <p1510:client id="{F9BDF7AA-AB1C-4693-BB34-9330F1FB58E1}" v="8" dt="2023-10-23T13:32:37.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91090-C7DE-4B09-AC1E-78EFED985A12}"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GB"/>
        </a:p>
      </dgm:t>
    </dgm:pt>
    <dgm:pt modelId="{C398D05E-4782-463B-A2B8-C58F2812A192}">
      <dgm:prSet phldrT="[Text]"/>
      <dgm:spPr/>
      <dgm:t>
        <a:bodyPr/>
        <a:lstStyle/>
        <a:p>
          <a:r>
            <a:rPr lang="en-US"/>
            <a:t>Identify the key </a:t>
          </a:r>
          <a:r>
            <a:rPr lang="en-US" b="1"/>
            <a:t>concepts</a:t>
          </a:r>
          <a:r>
            <a:rPr lang="en-US"/>
            <a:t> in your topic</a:t>
          </a:r>
          <a:endParaRPr lang="en-GB"/>
        </a:p>
      </dgm:t>
    </dgm:pt>
    <dgm:pt modelId="{D24603B1-8228-4448-8CF5-835EF40AE828}" type="parTrans" cxnId="{5B4D9C33-643F-4D26-805D-92C6B95CC70F}">
      <dgm:prSet/>
      <dgm:spPr/>
      <dgm:t>
        <a:bodyPr/>
        <a:lstStyle/>
        <a:p>
          <a:endParaRPr lang="en-GB"/>
        </a:p>
      </dgm:t>
    </dgm:pt>
    <dgm:pt modelId="{BBC3961E-4EEE-4AAF-8496-B31CB4217983}" type="sibTrans" cxnId="{5B4D9C33-643F-4D26-805D-92C6B95CC70F}">
      <dgm:prSet/>
      <dgm:spPr/>
      <dgm:t>
        <a:bodyPr/>
        <a:lstStyle/>
        <a:p>
          <a:endParaRPr lang="en-GB"/>
        </a:p>
      </dgm:t>
    </dgm:pt>
    <dgm:pt modelId="{274CE486-EFAA-40C2-8307-B0714A8F5E7A}">
      <dgm:prSet phldrT="[Text]"/>
      <dgm:spPr/>
      <dgm:t>
        <a:bodyPr/>
        <a:lstStyle/>
        <a:p>
          <a:r>
            <a:rPr lang="en-US"/>
            <a:t>Think about </a:t>
          </a:r>
          <a:r>
            <a:rPr lang="en-US" b="1"/>
            <a:t>acronyms</a:t>
          </a:r>
          <a:r>
            <a:rPr lang="en-US"/>
            <a:t>, </a:t>
          </a:r>
          <a:r>
            <a:rPr lang="en-US" b="1"/>
            <a:t>alternative spellings</a:t>
          </a:r>
          <a:r>
            <a:rPr lang="en-US"/>
            <a:t> (e.g. US or UK), </a:t>
          </a:r>
          <a:r>
            <a:rPr lang="en-US" b="1"/>
            <a:t>synonyms</a:t>
          </a:r>
          <a:r>
            <a:rPr lang="en-US"/>
            <a:t> and </a:t>
          </a:r>
          <a:r>
            <a:rPr lang="en-US" b="1"/>
            <a:t>related terms</a:t>
          </a:r>
          <a:endParaRPr lang="en-GB"/>
        </a:p>
      </dgm:t>
    </dgm:pt>
    <dgm:pt modelId="{E41C8FCE-6308-4801-B515-324EC3637557}" type="parTrans" cxnId="{36E87E8D-63D7-4854-B067-EBAAA8DAA6C6}">
      <dgm:prSet/>
      <dgm:spPr/>
      <dgm:t>
        <a:bodyPr/>
        <a:lstStyle/>
        <a:p>
          <a:endParaRPr lang="en-GB"/>
        </a:p>
      </dgm:t>
    </dgm:pt>
    <dgm:pt modelId="{68567F22-1B59-46E3-9FDD-53727ED8D7DA}" type="sibTrans" cxnId="{36E87E8D-63D7-4854-B067-EBAAA8DAA6C6}">
      <dgm:prSet/>
      <dgm:spPr/>
      <dgm:t>
        <a:bodyPr/>
        <a:lstStyle/>
        <a:p>
          <a:endParaRPr lang="en-GB"/>
        </a:p>
      </dgm:t>
    </dgm:pt>
    <dgm:pt modelId="{FB4B0F61-015E-4CCE-85D9-9606EF7B75FB}">
      <dgm:prSet/>
      <dgm:spPr/>
      <dgm:t>
        <a:bodyPr/>
        <a:lstStyle/>
        <a:p>
          <a:r>
            <a:rPr lang="en-US"/>
            <a:t>Choose </a:t>
          </a:r>
          <a:r>
            <a:rPr lang="en-US" b="1"/>
            <a:t>keywords</a:t>
          </a:r>
          <a:r>
            <a:rPr lang="en-US"/>
            <a:t> relating to each concept</a:t>
          </a:r>
        </a:p>
      </dgm:t>
    </dgm:pt>
    <dgm:pt modelId="{C4664CDA-5B21-4AF9-B240-924281198F1D}" type="parTrans" cxnId="{56902815-D7B2-4B74-9A73-79BAA04851BA}">
      <dgm:prSet/>
      <dgm:spPr/>
      <dgm:t>
        <a:bodyPr/>
        <a:lstStyle/>
        <a:p>
          <a:endParaRPr lang="en-GB"/>
        </a:p>
      </dgm:t>
    </dgm:pt>
    <dgm:pt modelId="{DB4B9D7C-CD40-497E-8B54-2D60A33132FB}" type="sibTrans" cxnId="{56902815-D7B2-4B74-9A73-79BAA04851BA}">
      <dgm:prSet/>
      <dgm:spPr/>
      <dgm:t>
        <a:bodyPr/>
        <a:lstStyle/>
        <a:p>
          <a:endParaRPr lang="en-GB"/>
        </a:p>
      </dgm:t>
    </dgm:pt>
    <dgm:pt modelId="{EE5D081F-91FC-45C4-A5FC-31989B0629E6}" type="pres">
      <dgm:prSet presAssocID="{BF191090-C7DE-4B09-AC1E-78EFED985A12}" presName="outerComposite" presStyleCnt="0">
        <dgm:presLayoutVars>
          <dgm:chMax val="5"/>
          <dgm:dir/>
          <dgm:resizeHandles val="exact"/>
        </dgm:presLayoutVars>
      </dgm:prSet>
      <dgm:spPr/>
    </dgm:pt>
    <dgm:pt modelId="{E3095C44-5D5B-46EC-9D45-852C61B2AFC0}" type="pres">
      <dgm:prSet presAssocID="{BF191090-C7DE-4B09-AC1E-78EFED985A12}" presName="dummyMaxCanvas" presStyleCnt="0">
        <dgm:presLayoutVars/>
      </dgm:prSet>
      <dgm:spPr/>
    </dgm:pt>
    <dgm:pt modelId="{33F0DF96-FE78-467D-B203-A5218F9DAF60}" type="pres">
      <dgm:prSet presAssocID="{BF191090-C7DE-4B09-AC1E-78EFED985A12}" presName="ThreeNodes_1" presStyleLbl="node1" presStyleIdx="0" presStyleCnt="3" custLinFactNeighborX="305" custLinFactNeighborY="2320">
        <dgm:presLayoutVars>
          <dgm:bulletEnabled val="1"/>
        </dgm:presLayoutVars>
      </dgm:prSet>
      <dgm:spPr/>
    </dgm:pt>
    <dgm:pt modelId="{A84B4193-F4D2-41DE-B147-D773780C4601}" type="pres">
      <dgm:prSet presAssocID="{BF191090-C7DE-4B09-AC1E-78EFED985A12}" presName="ThreeNodes_2" presStyleLbl="node1" presStyleIdx="1" presStyleCnt="3" custLinFactNeighborX="0" custLinFactNeighborY="0">
        <dgm:presLayoutVars>
          <dgm:bulletEnabled val="1"/>
        </dgm:presLayoutVars>
      </dgm:prSet>
      <dgm:spPr/>
    </dgm:pt>
    <dgm:pt modelId="{D3D65E6B-C545-4E9B-BC8B-F6DA2782762B}" type="pres">
      <dgm:prSet presAssocID="{BF191090-C7DE-4B09-AC1E-78EFED985A12}" presName="ThreeNodes_3" presStyleLbl="node1" presStyleIdx="2" presStyleCnt="3">
        <dgm:presLayoutVars>
          <dgm:bulletEnabled val="1"/>
        </dgm:presLayoutVars>
      </dgm:prSet>
      <dgm:spPr/>
    </dgm:pt>
    <dgm:pt modelId="{8FCF7970-F3AF-4DD4-9796-667EC8E7292F}" type="pres">
      <dgm:prSet presAssocID="{BF191090-C7DE-4B09-AC1E-78EFED985A12}" presName="ThreeConn_1-2" presStyleLbl="fgAccFollowNode1" presStyleIdx="0" presStyleCnt="2" custLinFactNeighborX="-12879" custLinFactNeighborY="991">
        <dgm:presLayoutVars>
          <dgm:bulletEnabled val="1"/>
        </dgm:presLayoutVars>
      </dgm:prSet>
      <dgm:spPr/>
    </dgm:pt>
    <dgm:pt modelId="{30C5049A-891E-473E-B37C-1220253E2A6A}" type="pres">
      <dgm:prSet presAssocID="{BF191090-C7DE-4B09-AC1E-78EFED985A12}" presName="ThreeConn_2-3" presStyleLbl="fgAccFollowNode1" presStyleIdx="1" presStyleCnt="2" custLinFactNeighborX="-14860" custLinFactNeighborY="-2972">
        <dgm:presLayoutVars>
          <dgm:bulletEnabled val="1"/>
        </dgm:presLayoutVars>
      </dgm:prSet>
      <dgm:spPr/>
    </dgm:pt>
    <dgm:pt modelId="{10F02321-9528-483E-9E51-B4BAE3FE0DC1}" type="pres">
      <dgm:prSet presAssocID="{BF191090-C7DE-4B09-AC1E-78EFED985A12}" presName="ThreeNodes_1_text" presStyleLbl="node1" presStyleIdx="2" presStyleCnt="3">
        <dgm:presLayoutVars>
          <dgm:bulletEnabled val="1"/>
        </dgm:presLayoutVars>
      </dgm:prSet>
      <dgm:spPr/>
    </dgm:pt>
    <dgm:pt modelId="{07F41B83-1F84-4352-89A3-2E678321A252}" type="pres">
      <dgm:prSet presAssocID="{BF191090-C7DE-4B09-AC1E-78EFED985A12}" presName="ThreeNodes_2_text" presStyleLbl="node1" presStyleIdx="2" presStyleCnt="3">
        <dgm:presLayoutVars>
          <dgm:bulletEnabled val="1"/>
        </dgm:presLayoutVars>
      </dgm:prSet>
      <dgm:spPr/>
    </dgm:pt>
    <dgm:pt modelId="{6AD02B64-BE71-4ED6-8C37-9E19CDF526A8}" type="pres">
      <dgm:prSet presAssocID="{BF191090-C7DE-4B09-AC1E-78EFED985A12}" presName="ThreeNodes_3_text" presStyleLbl="node1" presStyleIdx="2" presStyleCnt="3">
        <dgm:presLayoutVars>
          <dgm:bulletEnabled val="1"/>
        </dgm:presLayoutVars>
      </dgm:prSet>
      <dgm:spPr/>
    </dgm:pt>
  </dgm:ptLst>
  <dgm:cxnLst>
    <dgm:cxn modelId="{8E660C0A-9ADD-4C1B-AB09-3853A5B4D619}" type="presOf" srcId="{274CE486-EFAA-40C2-8307-B0714A8F5E7A}" destId="{D3D65E6B-C545-4E9B-BC8B-F6DA2782762B}" srcOrd="0" destOrd="0" presId="urn:microsoft.com/office/officeart/2005/8/layout/vProcess5"/>
    <dgm:cxn modelId="{56902815-D7B2-4B74-9A73-79BAA04851BA}" srcId="{BF191090-C7DE-4B09-AC1E-78EFED985A12}" destId="{FB4B0F61-015E-4CCE-85D9-9606EF7B75FB}" srcOrd="1" destOrd="0" parTransId="{C4664CDA-5B21-4AF9-B240-924281198F1D}" sibTransId="{DB4B9D7C-CD40-497E-8B54-2D60A33132FB}"/>
    <dgm:cxn modelId="{457FB31C-B2B1-4F35-959C-00AAF231FB0D}" type="presOf" srcId="{BF191090-C7DE-4B09-AC1E-78EFED985A12}" destId="{EE5D081F-91FC-45C4-A5FC-31989B0629E6}" srcOrd="0" destOrd="0" presId="urn:microsoft.com/office/officeart/2005/8/layout/vProcess5"/>
    <dgm:cxn modelId="{8D987033-125C-4592-AABE-31F58CE3CCF9}" type="presOf" srcId="{DB4B9D7C-CD40-497E-8B54-2D60A33132FB}" destId="{30C5049A-891E-473E-B37C-1220253E2A6A}" srcOrd="0" destOrd="0" presId="urn:microsoft.com/office/officeart/2005/8/layout/vProcess5"/>
    <dgm:cxn modelId="{5B4D9C33-643F-4D26-805D-92C6B95CC70F}" srcId="{BF191090-C7DE-4B09-AC1E-78EFED985A12}" destId="{C398D05E-4782-463B-A2B8-C58F2812A192}" srcOrd="0" destOrd="0" parTransId="{D24603B1-8228-4448-8CF5-835EF40AE828}" sibTransId="{BBC3961E-4EEE-4AAF-8496-B31CB4217983}"/>
    <dgm:cxn modelId="{A3751339-5272-4218-A97E-65A37F2B9CB7}" type="presOf" srcId="{C398D05E-4782-463B-A2B8-C58F2812A192}" destId="{10F02321-9528-483E-9E51-B4BAE3FE0DC1}" srcOrd="1" destOrd="0" presId="urn:microsoft.com/office/officeart/2005/8/layout/vProcess5"/>
    <dgm:cxn modelId="{AC970F78-528D-4F95-91E5-C9546C3350BE}" type="presOf" srcId="{FB4B0F61-015E-4CCE-85D9-9606EF7B75FB}" destId="{A84B4193-F4D2-41DE-B147-D773780C4601}" srcOrd="0" destOrd="0" presId="urn:microsoft.com/office/officeart/2005/8/layout/vProcess5"/>
    <dgm:cxn modelId="{36E87E8D-63D7-4854-B067-EBAAA8DAA6C6}" srcId="{BF191090-C7DE-4B09-AC1E-78EFED985A12}" destId="{274CE486-EFAA-40C2-8307-B0714A8F5E7A}" srcOrd="2" destOrd="0" parTransId="{E41C8FCE-6308-4801-B515-324EC3637557}" sibTransId="{68567F22-1B59-46E3-9FDD-53727ED8D7DA}"/>
    <dgm:cxn modelId="{9B99388E-89C0-4445-B3D5-A6D174AEF29C}" type="presOf" srcId="{C398D05E-4782-463B-A2B8-C58F2812A192}" destId="{33F0DF96-FE78-467D-B203-A5218F9DAF60}" srcOrd="0" destOrd="0" presId="urn:microsoft.com/office/officeart/2005/8/layout/vProcess5"/>
    <dgm:cxn modelId="{3F1C89BA-4A36-4B7C-B7F8-E7496F16CD9A}" type="presOf" srcId="{274CE486-EFAA-40C2-8307-B0714A8F5E7A}" destId="{6AD02B64-BE71-4ED6-8C37-9E19CDF526A8}" srcOrd="1" destOrd="0" presId="urn:microsoft.com/office/officeart/2005/8/layout/vProcess5"/>
    <dgm:cxn modelId="{4640EFD2-EA78-4D5F-ABFD-BCE99A12054B}" type="presOf" srcId="{FB4B0F61-015E-4CCE-85D9-9606EF7B75FB}" destId="{07F41B83-1F84-4352-89A3-2E678321A252}" srcOrd="1" destOrd="0" presId="urn:microsoft.com/office/officeart/2005/8/layout/vProcess5"/>
    <dgm:cxn modelId="{FA10FBF3-DA32-4A00-82C4-4D46D9E7838D}" type="presOf" srcId="{BBC3961E-4EEE-4AAF-8496-B31CB4217983}" destId="{8FCF7970-F3AF-4DD4-9796-667EC8E7292F}" srcOrd="0" destOrd="0" presId="urn:microsoft.com/office/officeart/2005/8/layout/vProcess5"/>
    <dgm:cxn modelId="{78F9E69C-BABA-4D0C-9AA6-4307B466F67B}" type="presParOf" srcId="{EE5D081F-91FC-45C4-A5FC-31989B0629E6}" destId="{E3095C44-5D5B-46EC-9D45-852C61B2AFC0}" srcOrd="0" destOrd="0" presId="urn:microsoft.com/office/officeart/2005/8/layout/vProcess5"/>
    <dgm:cxn modelId="{6C5306E2-8709-4C11-AA08-4260712BD4ED}" type="presParOf" srcId="{EE5D081F-91FC-45C4-A5FC-31989B0629E6}" destId="{33F0DF96-FE78-467D-B203-A5218F9DAF60}" srcOrd="1" destOrd="0" presId="urn:microsoft.com/office/officeart/2005/8/layout/vProcess5"/>
    <dgm:cxn modelId="{4B201239-3573-4E2E-BFB0-0C968AA37C7B}" type="presParOf" srcId="{EE5D081F-91FC-45C4-A5FC-31989B0629E6}" destId="{A84B4193-F4D2-41DE-B147-D773780C4601}" srcOrd="2" destOrd="0" presId="urn:microsoft.com/office/officeart/2005/8/layout/vProcess5"/>
    <dgm:cxn modelId="{BA2B8F0F-A6E5-42BD-ADFD-D1100DCFD8F7}" type="presParOf" srcId="{EE5D081F-91FC-45C4-A5FC-31989B0629E6}" destId="{D3D65E6B-C545-4E9B-BC8B-F6DA2782762B}" srcOrd="3" destOrd="0" presId="urn:microsoft.com/office/officeart/2005/8/layout/vProcess5"/>
    <dgm:cxn modelId="{70BA9D2B-6C55-4A2E-AE8C-F486CEEC571C}" type="presParOf" srcId="{EE5D081F-91FC-45C4-A5FC-31989B0629E6}" destId="{8FCF7970-F3AF-4DD4-9796-667EC8E7292F}" srcOrd="4" destOrd="0" presId="urn:microsoft.com/office/officeart/2005/8/layout/vProcess5"/>
    <dgm:cxn modelId="{2E30267D-915C-4CB5-8C34-6F6B50142C65}" type="presParOf" srcId="{EE5D081F-91FC-45C4-A5FC-31989B0629E6}" destId="{30C5049A-891E-473E-B37C-1220253E2A6A}" srcOrd="5" destOrd="0" presId="urn:microsoft.com/office/officeart/2005/8/layout/vProcess5"/>
    <dgm:cxn modelId="{65C30674-3576-4A61-9987-C0B2AF2BED9B}" type="presParOf" srcId="{EE5D081F-91FC-45C4-A5FC-31989B0629E6}" destId="{10F02321-9528-483E-9E51-B4BAE3FE0DC1}" srcOrd="6" destOrd="0" presId="urn:microsoft.com/office/officeart/2005/8/layout/vProcess5"/>
    <dgm:cxn modelId="{1B36EAA9-A956-4DA5-B51E-91C386FD1ABA}" type="presParOf" srcId="{EE5D081F-91FC-45C4-A5FC-31989B0629E6}" destId="{07F41B83-1F84-4352-89A3-2E678321A252}" srcOrd="7" destOrd="0" presId="urn:microsoft.com/office/officeart/2005/8/layout/vProcess5"/>
    <dgm:cxn modelId="{008EDDD9-B094-4282-AF0C-CCE90FB06881}" type="presParOf" srcId="{EE5D081F-91FC-45C4-A5FC-31989B0629E6}" destId="{6AD02B64-BE71-4ED6-8C37-9E19CDF526A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233833-CD09-46A8-A31A-C60286014E1A}" type="doc">
      <dgm:prSet loTypeId="urn:microsoft.com/office/officeart/2008/layout/PictureAccentList" loCatId="list" qsTypeId="urn:microsoft.com/office/officeart/2005/8/quickstyle/simple1" qsCatId="simple" csTypeId="urn:microsoft.com/office/officeart/2005/8/colors/colorful1" csCatId="colorful" phldr="1"/>
      <dgm:spPr/>
      <dgm:t>
        <a:bodyPr/>
        <a:lstStyle/>
        <a:p>
          <a:endParaRPr lang="en-GB"/>
        </a:p>
      </dgm:t>
    </dgm:pt>
    <dgm:pt modelId="{0C63C23D-608C-467B-9753-FB4A787F502C}">
      <dgm:prSet phldrT="[Text]" custT="1"/>
      <dgm:spPr/>
      <dgm:t>
        <a:bodyPr/>
        <a:lstStyle/>
        <a:p>
          <a:r>
            <a:rPr lang="en-GB" sz="2400"/>
            <a:t>Optic*</a:t>
          </a:r>
        </a:p>
      </dgm:t>
    </dgm:pt>
    <dgm:pt modelId="{DF12D716-ABD8-4D1E-BDBE-1BB3B47DE6A5}" type="parTrans" cxnId="{47C68B58-33C8-492D-BE0B-636E254C2B4F}">
      <dgm:prSet/>
      <dgm:spPr/>
      <dgm:t>
        <a:bodyPr/>
        <a:lstStyle/>
        <a:p>
          <a:endParaRPr lang="en-GB"/>
        </a:p>
      </dgm:t>
    </dgm:pt>
    <dgm:pt modelId="{8070C841-3BAE-4E94-A236-A421186FD860}" type="sibTrans" cxnId="{47C68B58-33C8-492D-BE0B-636E254C2B4F}">
      <dgm:prSet/>
      <dgm:spPr/>
      <dgm:t>
        <a:bodyPr/>
        <a:lstStyle/>
        <a:p>
          <a:endParaRPr lang="en-GB"/>
        </a:p>
      </dgm:t>
    </dgm:pt>
    <dgm:pt modelId="{23DE45DB-DA10-4F05-B6A5-3CD0E46C413D}">
      <dgm:prSet phldrT="[Text]" custT="1"/>
      <dgm:spPr/>
      <dgm:t>
        <a:bodyPr/>
        <a:lstStyle/>
        <a:p>
          <a:r>
            <a:rPr lang="en-GB" sz="2400"/>
            <a:t>Finds optic, optics, optical </a:t>
          </a:r>
          <a:r>
            <a:rPr lang="en-GB" sz="2400" err="1"/>
            <a:t>etc</a:t>
          </a:r>
          <a:r>
            <a:rPr lang="en-GB" sz="2400"/>
            <a:t> </a:t>
          </a:r>
        </a:p>
      </dgm:t>
    </dgm:pt>
    <dgm:pt modelId="{772DD3B9-8B14-4B8C-8AF1-FC5AC1A125FD}" type="parTrans" cxnId="{226C1FE0-ACBA-4D56-BB92-54E4A7C07057}">
      <dgm:prSet/>
      <dgm:spPr/>
      <dgm:t>
        <a:bodyPr/>
        <a:lstStyle/>
        <a:p>
          <a:endParaRPr lang="en-GB"/>
        </a:p>
      </dgm:t>
    </dgm:pt>
    <dgm:pt modelId="{D01BF086-489C-4ECB-9010-A7ABDEC92C5C}" type="sibTrans" cxnId="{226C1FE0-ACBA-4D56-BB92-54E4A7C07057}">
      <dgm:prSet/>
      <dgm:spPr/>
      <dgm:t>
        <a:bodyPr/>
        <a:lstStyle/>
        <a:p>
          <a:endParaRPr lang="en-GB"/>
        </a:p>
      </dgm:t>
    </dgm:pt>
    <dgm:pt modelId="{281AD7C8-269C-42A5-95C9-468106612E4A}">
      <dgm:prSet phldrT="[Text]" custT="1"/>
      <dgm:spPr/>
      <dgm:t>
        <a:bodyPr/>
        <a:lstStyle/>
        <a:p>
          <a:r>
            <a:rPr lang="en-GB" sz="2400" err="1"/>
            <a:t>Characteri?ation</a:t>
          </a:r>
          <a:endParaRPr lang="en-GB" sz="2400"/>
        </a:p>
      </dgm:t>
    </dgm:pt>
    <dgm:pt modelId="{B1684747-9175-4913-A3D4-C82E24D58A99}" type="parTrans" cxnId="{DA90E076-AB64-4906-B80A-F25726841008}">
      <dgm:prSet/>
      <dgm:spPr/>
      <dgm:t>
        <a:bodyPr/>
        <a:lstStyle/>
        <a:p>
          <a:endParaRPr lang="en-GB"/>
        </a:p>
      </dgm:t>
    </dgm:pt>
    <dgm:pt modelId="{2C00E9E8-1D2F-4510-8EBF-E11CBCB99084}" type="sibTrans" cxnId="{DA90E076-AB64-4906-B80A-F25726841008}">
      <dgm:prSet/>
      <dgm:spPr/>
      <dgm:t>
        <a:bodyPr/>
        <a:lstStyle/>
        <a:p>
          <a:endParaRPr lang="en-GB"/>
        </a:p>
      </dgm:t>
    </dgm:pt>
    <dgm:pt modelId="{5994DBE4-F967-4D68-90EA-BE6287204BC7}">
      <dgm:prSet phldrT="[Text]" custT="1"/>
      <dgm:spPr/>
      <dgm:t>
        <a:bodyPr/>
        <a:lstStyle/>
        <a:p>
          <a:r>
            <a:rPr lang="en-GB" sz="2400"/>
            <a:t>Finds characterization or characterisation</a:t>
          </a:r>
        </a:p>
      </dgm:t>
    </dgm:pt>
    <dgm:pt modelId="{CF9B403C-3EC4-46DC-80B3-785BC71C44AA}" type="parTrans" cxnId="{9F36C285-C7BC-4B6E-9962-F389B857E5FA}">
      <dgm:prSet/>
      <dgm:spPr/>
      <dgm:t>
        <a:bodyPr/>
        <a:lstStyle/>
        <a:p>
          <a:endParaRPr lang="en-GB"/>
        </a:p>
      </dgm:t>
    </dgm:pt>
    <dgm:pt modelId="{53DB029B-E62B-41D7-B148-626A2AF033DB}" type="sibTrans" cxnId="{9F36C285-C7BC-4B6E-9962-F389B857E5FA}">
      <dgm:prSet/>
      <dgm:spPr/>
      <dgm:t>
        <a:bodyPr/>
        <a:lstStyle/>
        <a:p>
          <a:endParaRPr lang="en-GB"/>
        </a:p>
      </dgm:t>
    </dgm:pt>
    <dgm:pt modelId="{2AA6439C-25E9-464C-BAF9-3A4A5DB6094A}">
      <dgm:prSet phldrT="[Text]" custT="1"/>
      <dgm:spPr/>
      <dgm:t>
        <a:bodyPr/>
        <a:lstStyle/>
        <a:p>
          <a:r>
            <a:rPr lang="en-GB" sz="2400" err="1"/>
            <a:t>Colo$r</a:t>
          </a:r>
          <a:endParaRPr lang="en-GB" sz="2400"/>
        </a:p>
      </dgm:t>
    </dgm:pt>
    <dgm:pt modelId="{4FDC11B6-39D3-4B86-8D43-50C871BD41D7}" type="parTrans" cxnId="{37C7215C-1113-4B48-A1EA-6465FF4C8294}">
      <dgm:prSet/>
      <dgm:spPr/>
      <dgm:t>
        <a:bodyPr/>
        <a:lstStyle/>
        <a:p>
          <a:endParaRPr lang="en-GB"/>
        </a:p>
      </dgm:t>
    </dgm:pt>
    <dgm:pt modelId="{1AC9CE55-F3A1-4466-8E89-603638F65206}" type="sibTrans" cxnId="{37C7215C-1113-4B48-A1EA-6465FF4C8294}">
      <dgm:prSet/>
      <dgm:spPr/>
      <dgm:t>
        <a:bodyPr/>
        <a:lstStyle/>
        <a:p>
          <a:endParaRPr lang="en-GB"/>
        </a:p>
      </dgm:t>
    </dgm:pt>
    <dgm:pt modelId="{27BD1B14-62A6-4AF3-831F-371DB4810560}">
      <dgm:prSet phldrT="[Text]" custT="1"/>
      <dgm:spPr/>
      <dgm:t>
        <a:bodyPr/>
        <a:lstStyle/>
        <a:p>
          <a:r>
            <a:rPr lang="en-GB" sz="2400"/>
            <a:t>Find </a:t>
          </a:r>
          <a:r>
            <a:rPr lang="en-GB" sz="2400" err="1"/>
            <a:t>color</a:t>
          </a:r>
          <a:r>
            <a:rPr lang="en-GB" sz="2400"/>
            <a:t> and colour</a:t>
          </a:r>
        </a:p>
      </dgm:t>
    </dgm:pt>
    <dgm:pt modelId="{2DB1FE44-51EE-4043-9F4F-336C55483AA1}" type="parTrans" cxnId="{993C1589-80F4-4BCD-BF7D-7356AC857968}">
      <dgm:prSet/>
      <dgm:spPr/>
      <dgm:t>
        <a:bodyPr/>
        <a:lstStyle/>
        <a:p>
          <a:endParaRPr lang="en-GB"/>
        </a:p>
      </dgm:t>
    </dgm:pt>
    <dgm:pt modelId="{D79225A2-1D14-42BA-9021-6C628979C3BF}" type="sibTrans" cxnId="{993C1589-80F4-4BCD-BF7D-7356AC857968}">
      <dgm:prSet/>
      <dgm:spPr/>
      <dgm:t>
        <a:bodyPr/>
        <a:lstStyle/>
        <a:p>
          <a:endParaRPr lang="en-GB"/>
        </a:p>
      </dgm:t>
    </dgm:pt>
    <dgm:pt modelId="{0B5AD02C-06A8-424B-9A9A-3EA20A30AFBB}" type="pres">
      <dgm:prSet presAssocID="{1E233833-CD09-46A8-A31A-C60286014E1A}" presName="layout" presStyleCnt="0">
        <dgm:presLayoutVars>
          <dgm:chMax/>
          <dgm:chPref/>
          <dgm:dir/>
          <dgm:animOne val="branch"/>
          <dgm:animLvl val="lvl"/>
          <dgm:resizeHandles/>
        </dgm:presLayoutVars>
      </dgm:prSet>
      <dgm:spPr/>
    </dgm:pt>
    <dgm:pt modelId="{05EC93DE-4AF6-4222-8D06-710655B730AB}" type="pres">
      <dgm:prSet presAssocID="{0C63C23D-608C-467B-9753-FB4A787F502C}" presName="root" presStyleCnt="0">
        <dgm:presLayoutVars>
          <dgm:chMax/>
          <dgm:chPref val="4"/>
        </dgm:presLayoutVars>
      </dgm:prSet>
      <dgm:spPr/>
    </dgm:pt>
    <dgm:pt modelId="{774742E6-B783-4536-8220-0E33EC1354E4}" type="pres">
      <dgm:prSet presAssocID="{0C63C23D-608C-467B-9753-FB4A787F502C}" presName="rootComposite" presStyleCnt="0">
        <dgm:presLayoutVars/>
      </dgm:prSet>
      <dgm:spPr/>
    </dgm:pt>
    <dgm:pt modelId="{50767C98-1ACD-4A45-A236-6FE6EA00D2E5}" type="pres">
      <dgm:prSet presAssocID="{0C63C23D-608C-467B-9753-FB4A787F502C}" presName="rootText" presStyleLbl="node0" presStyleIdx="0" presStyleCnt="3" custScaleY="156022">
        <dgm:presLayoutVars>
          <dgm:chMax/>
          <dgm:chPref val="4"/>
        </dgm:presLayoutVars>
      </dgm:prSet>
      <dgm:spPr/>
    </dgm:pt>
    <dgm:pt modelId="{DDA8DC86-16F3-4B67-A52D-3E0F13D7749C}" type="pres">
      <dgm:prSet presAssocID="{0C63C23D-608C-467B-9753-FB4A787F502C}" presName="childShape" presStyleCnt="0">
        <dgm:presLayoutVars>
          <dgm:chMax val="0"/>
          <dgm:chPref val="0"/>
        </dgm:presLayoutVars>
      </dgm:prSet>
      <dgm:spPr/>
    </dgm:pt>
    <dgm:pt modelId="{3B369DCD-3247-4041-90C9-51B672A85CFD}" type="pres">
      <dgm:prSet presAssocID="{23DE45DB-DA10-4F05-B6A5-3CD0E46C413D}" presName="childComposite" presStyleCnt="0">
        <dgm:presLayoutVars>
          <dgm:chMax val="0"/>
          <dgm:chPref val="0"/>
        </dgm:presLayoutVars>
      </dgm:prSet>
      <dgm:spPr/>
    </dgm:pt>
    <dgm:pt modelId="{8087DE08-F92F-4015-8683-129C4DBF5C11}" type="pres">
      <dgm:prSet presAssocID="{23DE45DB-DA10-4F05-B6A5-3CD0E46C413D}" presName="Image" presStyleLbl="node1" presStyleIdx="0" presStyleCnt="3"/>
      <dgm:spPr/>
    </dgm:pt>
    <dgm:pt modelId="{C31037E0-0E4C-4BDD-83F8-1DE645EAFA06}" type="pres">
      <dgm:prSet presAssocID="{23DE45DB-DA10-4F05-B6A5-3CD0E46C413D}" presName="childText" presStyleLbl="lnNode1" presStyleIdx="0" presStyleCnt="3" custScaleX="126987" custScaleY="543307">
        <dgm:presLayoutVars>
          <dgm:chMax val="0"/>
          <dgm:chPref val="0"/>
          <dgm:bulletEnabled val="1"/>
        </dgm:presLayoutVars>
      </dgm:prSet>
      <dgm:spPr/>
    </dgm:pt>
    <dgm:pt modelId="{3153FBB4-5A52-4A04-98E4-78E7C79B9ED9}" type="pres">
      <dgm:prSet presAssocID="{281AD7C8-269C-42A5-95C9-468106612E4A}" presName="root" presStyleCnt="0">
        <dgm:presLayoutVars>
          <dgm:chMax/>
          <dgm:chPref val="4"/>
        </dgm:presLayoutVars>
      </dgm:prSet>
      <dgm:spPr/>
    </dgm:pt>
    <dgm:pt modelId="{AFB5F66A-3C49-4448-9918-CB5AB3EF9B08}" type="pres">
      <dgm:prSet presAssocID="{281AD7C8-269C-42A5-95C9-468106612E4A}" presName="rootComposite" presStyleCnt="0">
        <dgm:presLayoutVars/>
      </dgm:prSet>
      <dgm:spPr/>
    </dgm:pt>
    <dgm:pt modelId="{DD4A612A-54BF-46E9-9AA2-584393B5650D}" type="pres">
      <dgm:prSet presAssocID="{281AD7C8-269C-42A5-95C9-468106612E4A}" presName="rootText" presStyleLbl="node0" presStyleIdx="1" presStyleCnt="3" custScaleY="172430">
        <dgm:presLayoutVars>
          <dgm:chMax/>
          <dgm:chPref val="4"/>
        </dgm:presLayoutVars>
      </dgm:prSet>
      <dgm:spPr/>
    </dgm:pt>
    <dgm:pt modelId="{4D684C16-8BDC-44BD-9BF1-E9ED41EBBB66}" type="pres">
      <dgm:prSet presAssocID="{281AD7C8-269C-42A5-95C9-468106612E4A}" presName="childShape" presStyleCnt="0">
        <dgm:presLayoutVars>
          <dgm:chMax val="0"/>
          <dgm:chPref val="0"/>
        </dgm:presLayoutVars>
      </dgm:prSet>
      <dgm:spPr/>
    </dgm:pt>
    <dgm:pt modelId="{BF1EDE6C-CA35-416F-84DE-EB98A4B9CBD1}" type="pres">
      <dgm:prSet presAssocID="{5994DBE4-F967-4D68-90EA-BE6287204BC7}" presName="childComposite" presStyleCnt="0">
        <dgm:presLayoutVars>
          <dgm:chMax val="0"/>
          <dgm:chPref val="0"/>
        </dgm:presLayoutVars>
      </dgm:prSet>
      <dgm:spPr/>
    </dgm:pt>
    <dgm:pt modelId="{992585C7-505E-437A-A6CF-312257012763}" type="pres">
      <dgm:prSet presAssocID="{5994DBE4-F967-4D68-90EA-BE6287204BC7}" presName="Image" presStyleLbl="node1" presStyleIdx="1" presStyleCnt="3"/>
      <dgm:spPr/>
    </dgm:pt>
    <dgm:pt modelId="{B1A15602-B8A8-4E98-B998-9E915DCA7311}" type="pres">
      <dgm:prSet presAssocID="{5994DBE4-F967-4D68-90EA-BE6287204BC7}" presName="childText" presStyleLbl="lnNode1" presStyleIdx="1" presStyleCnt="3" custScaleX="126937" custScaleY="518883">
        <dgm:presLayoutVars>
          <dgm:chMax val="0"/>
          <dgm:chPref val="0"/>
          <dgm:bulletEnabled val="1"/>
        </dgm:presLayoutVars>
      </dgm:prSet>
      <dgm:spPr/>
    </dgm:pt>
    <dgm:pt modelId="{976BA5D2-72F8-41DB-BDB3-6C452263F132}" type="pres">
      <dgm:prSet presAssocID="{2AA6439C-25E9-464C-BAF9-3A4A5DB6094A}" presName="root" presStyleCnt="0">
        <dgm:presLayoutVars>
          <dgm:chMax/>
          <dgm:chPref val="4"/>
        </dgm:presLayoutVars>
      </dgm:prSet>
      <dgm:spPr/>
    </dgm:pt>
    <dgm:pt modelId="{1CC99268-584E-4416-A868-7CE833A60AC7}" type="pres">
      <dgm:prSet presAssocID="{2AA6439C-25E9-464C-BAF9-3A4A5DB6094A}" presName="rootComposite" presStyleCnt="0">
        <dgm:presLayoutVars/>
      </dgm:prSet>
      <dgm:spPr/>
    </dgm:pt>
    <dgm:pt modelId="{493EAD7F-D423-49C7-B6A4-507652F2AB5A}" type="pres">
      <dgm:prSet presAssocID="{2AA6439C-25E9-464C-BAF9-3A4A5DB6094A}" presName="rootText" presStyleLbl="node0" presStyleIdx="2" presStyleCnt="3" custScaleX="99064" custScaleY="165080" custLinFactNeighborX="712" custLinFactNeighborY="9874">
        <dgm:presLayoutVars>
          <dgm:chMax/>
          <dgm:chPref val="4"/>
        </dgm:presLayoutVars>
      </dgm:prSet>
      <dgm:spPr/>
    </dgm:pt>
    <dgm:pt modelId="{66DDD1C8-0443-4B32-BC8F-A20F2B6F23E3}" type="pres">
      <dgm:prSet presAssocID="{2AA6439C-25E9-464C-BAF9-3A4A5DB6094A}" presName="childShape" presStyleCnt="0">
        <dgm:presLayoutVars>
          <dgm:chMax val="0"/>
          <dgm:chPref val="0"/>
        </dgm:presLayoutVars>
      </dgm:prSet>
      <dgm:spPr/>
    </dgm:pt>
    <dgm:pt modelId="{571F0C1B-A116-48CF-BF80-AC4432E6B446}" type="pres">
      <dgm:prSet presAssocID="{27BD1B14-62A6-4AF3-831F-371DB4810560}" presName="childComposite" presStyleCnt="0">
        <dgm:presLayoutVars>
          <dgm:chMax val="0"/>
          <dgm:chPref val="0"/>
        </dgm:presLayoutVars>
      </dgm:prSet>
      <dgm:spPr/>
    </dgm:pt>
    <dgm:pt modelId="{884C8122-60D7-4689-83DF-A37EE2744291}" type="pres">
      <dgm:prSet presAssocID="{27BD1B14-62A6-4AF3-831F-371DB4810560}" presName="Image" presStyleLbl="node1" presStyleIdx="2" presStyleCnt="3"/>
      <dgm:spPr/>
    </dgm:pt>
    <dgm:pt modelId="{F71F33AC-371C-4B46-A585-44BB515FCE2C}" type="pres">
      <dgm:prSet presAssocID="{27BD1B14-62A6-4AF3-831F-371DB4810560}" presName="childText" presStyleLbl="lnNode1" presStyleIdx="2" presStyleCnt="3" custScaleX="127413" custScaleY="529572" custLinFactNeighborX="61" custLinFactNeighborY="2678">
        <dgm:presLayoutVars>
          <dgm:chMax val="0"/>
          <dgm:chPref val="0"/>
          <dgm:bulletEnabled val="1"/>
        </dgm:presLayoutVars>
      </dgm:prSet>
      <dgm:spPr/>
    </dgm:pt>
  </dgm:ptLst>
  <dgm:cxnLst>
    <dgm:cxn modelId="{742C702F-2214-4E0D-A659-3B057CAB42F5}" type="presOf" srcId="{2AA6439C-25E9-464C-BAF9-3A4A5DB6094A}" destId="{493EAD7F-D423-49C7-B6A4-507652F2AB5A}" srcOrd="0" destOrd="0" presId="urn:microsoft.com/office/officeart/2008/layout/PictureAccentList"/>
    <dgm:cxn modelId="{89D1033B-8B09-4588-9241-1FEB5D08CBAA}" type="presOf" srcId="{281AD7C8-269C-42A5-95C9-468106612E4A}" destId="{DD4A612A-54BF-46E9-9AA2-584393B5650D}" srcOrd="0" destOrd="0" presId="urn:microsoft.com/office/officeart/2008/layout/PictureAccentList"/>
    <dgm:cxn modelId="{37C7215C-1113-4B48-A1EA-6465FF4C8294}" srcId="{1E233833-CD09-46A8-A31A-C60286014E1A}" destId="{2AA6439C-25E9-464C-BAF9-3A4A5DB6094A}" srcOrd="2" destOrd="0" parTransId="{4FDC11B6-39D3-4B86-8D43-50C871BD41D7}" sibTransId="{1AC9CE55-F3A1-4466-8E89-603638F65206}"/>
    <dgm:cxn modelId="{DA90E076-AB64-4906-B80A-F25726841008}" srcId="{1E233833-CD09-46A8-A31A-C60286014E1A}" destId="{281AD7C8-269C-42A5-95C9-468106612E4A}" srcOrd="1" destOrd="0" parTransId="{B1684747-9175-4913-A3D4-C82E24D58A99}" sibTransId="{2C00E9E8-1D2F-4510-8EBF-E11CBCB99084}"/>
    <dgm:cxn modelId="{47C68B58-33C8-492D-BE0B-636E254C2B4F}" srcId="{1E233833-CD09-46A8-A31A-C60286014E1A}" destId="{0C63C23D-608C-467B-9753-FB4A787F502C}" srcOrd="0" destOrd="0" parTransId="{DF12D716-ABD8-4D1E-BDBE-1BB3B47DE6A5}" sibTransId="{8070C841-3BAE-4E94-A236-A421186FD860}"/>
    <dgm:cxn modelId="{32AFD880-E0F3-4F29-9E44-A868C20F8F02}" type="presOf" srcId="{5994DBE4-F967-4D68-90EA-BE6287204BC7}" destId="{B1A15602-B8A8-4E98-B998-9E915DCA7311}" srcOrd="0" destOrd="0" presId="urn:microsoft.com/office/officeart/2008/layout/PictureAccentList"/>
    <dgm:cxn modelId="{9F36C285-C7BC-4B6E-9962-F389B857E5FA}" srcId="{281AD7C8-269C-42A5-95C9-468106612E4A}" destId="{5994DBE4-F967-4D68-90EA-BE6287204BC7}" srcOrd="0" destOrd="0" parTransId="{CF9B403C-3EC4-46DC-80B3-785BC71C44AA}" sibTransId="{53DB029B-E62B-41D7-B148-626A2AF033DB}"/>
    <dgm:cxn modelId="{993C1589-80F4-4BCD-BF7D-7356AC857968}" srcId="{2AA6439C-25E9-464C-BAF9-3A4A5DB6094A}" destId="{27BD1B14-62A6-4AF3-831F-371DB4810560}" srcOrd="0" destOrd="0" parTransId="{2DB1FE44-51EE-4043-9F4F-336C55483AA1}" sibTransId="{D79225A2-1D14-42BA-9021-6C628979C3BF}"/>
    <dgm:cxn modelId="{BC0975C0-21D8-4389-95DE-294318F5B185}" type="presOf" srcId="{1E233833-CD09-46A8-A31A-C60286014E1A}" destId="{0B5AD02C-06A8-424B-9A9A-3EA20A30AFBB}" srcOrd="0" destOrd="0" presId="urn:microsoft.com/office/officeart/2008/layout/PictureAccentList"/>
    <dgm:cxn modelId="{91D745D7-A299-432D-B260-90B2D4B170E7}" type="presOf" srcId="{23DE45DB-DA10-4F05-B6A5-3CD0E46C413D}" destId="{C31037E0-0E4C-4BDD-83F8-1DE645EAFA06}" srcOrd="0" destOrd="0" presId="urn:microsoft.com/office/officeart/2008/layout/PictureAccentList"/>
    <dgm:cxn modelId="{1A034BDB-9096-4A67-8F55-7806D46D570E}" type="presOf" srcId="{27BD1B14-62A6-4AF3-831F-371DB4810560}" destId="{F71F33AC-371C-4B46-A585-44BB515FCE2C}" srcOrd="0" destOrd="0" presId="urn:microsoft.com/office/officeart/2008/layout/PictureAccentList"/>
    <dgm:cxn modelId="{226C1FE0-ACBA-4D56-BB92-54E4A7C07057}" srcId="{0C63C23D-608C-467B-9753-FB4A787F502C}" destId="{23DE45DB-DA10-4F05-B6A5-3CD0E46C413D}" srcOrd="0" destOrd="0" parTransId="{772DD3B9-8B14-4B8C-8AF1-FC5AC1A125FD}" sibTransId="{D01BF086-489C-4ECB-9010-A7ABDEC92C5C}"/>
    <dgm:cxn modelId="{64C980EC-1882-4EA8-A97B-35B7F9C71EE6}" type="presOf" srcId="{0C63C23D-608C-467B-9753-FB4A787F502C}" destId="{50767C98-1ACD-4A45-A236-6FE6EA00D2E5}" srcOrd="0" destOrd="0" presId="urn:microsoft.com/office/officeart/2008/layout/PictureAccentList"/>
    <dgm:cxn modelId="{B014F471-23AE-4358-800E-63E9A67CCDDD}" type="presParOf" srcId="{0B5AD02C-06A8-424B-9A9A-3EA20A30AFBB}" destId="{05EC93DE-4AF6-4222-8D06-710655B730AB}" srcOrd="0" destOrd="0" presId="urn:microsoft.com/office/officeart/2008/layout/PictureAccentList"/>
    <dgm:cxn modelId="{8F52B939-48E9-4E06-8B6F-52E4BA8DD70F}" type="presParOf" srcId="{05EC93DE-4AF6-4222-8D06-710655B730AB}" destId="{774742E6-B783-4536-8220-0E33EC1354E4}" srcOrd="0" destOrd="0" presId="urn:microsoft.com/office/officeart/2008/layout/PictureAccentList"/>
    <dgm:cxn modelId="{343FB5EB-5AC2-4B6A-858B-36C93EE89E62}" type="presParOf" srcId="{774742E6-B783-4536-8220-0E33EC1354E4}" destId="{50767C98-1ACD-4A45-A236-6FE6EA00D2E5}" srcOrd="0" destOrd="0" presId="urn:microsoft.com/office/officeart/2008/layout/PictureAccentList"/>
    <dgm:cxn modelId="{0CA7C3CB-C743-47AB-8D81-3FA609E818A4}" type="presParOf" srcId="{05EC93DE-4AF6-4222-8D06-710655B730AB}" destId="{DDA8DC86-16F3-4B67-A52D-3E0F13D7749C}" srcOrd="1" destOrd="0" presId="urn:microsoft.com/office/officeart/2008/layout/PictureAccentList"/>
    <dgm:cxn modelId="{CC598CD8-5597-4454-93B2-DA0CA0AC2649}" type="presParOf" srcId="{DDA8DC86-16F3-4B67-A52D-3E0F13D7749C}" destId="{3B369DCD-3247-4041-90C9-51B672A85CFD}" srcOrd="0" destOrd="0" presId="urn:microsoft.com/office/officeart/2008/layout/PictureAccentList"/>
    <dgm:cxn modelId="{49219B25-7B0E-41E8-9386-3D05B777D361}" type="presParOf" srcId="{3B369DCD-3247-4041-90C9-51B672A85CFD}" destId="{8087DE08-F92F-4015-8683-129C4DBF5C11}" srcOrd="0" destOrd="0" presId="urn:microsoft.com/office/officeart/2008/layout/PictureAccentList"/>
    <dgm:cxn modelId="{8AB4BEF3-BC49-41D1-A356-82C0B0C617C4}" type="presParOf" srcId="{3B369DCD-3247-4041-90C9-51B672A85CFD}" destId="{C31037E0-0E4C-4BDD-83F8-1DE645EAFA06}" srcOrd="1" destOrd="0" presId="urn:microsoft.com/office/officeart/2008/layout/PictureAccentList"/>
    <dgm:cxn modelId="{37BDDD7E-5D7C-4935-B901-A72E8D7207D0}" type="presParOf" srcId="{0B5AD02C-06A8-424B-9A9A-3EA20A30AFBB}" destId="{3153FBB4-5A52-4A04-98E4-78E7C79B9ED9}" srcOrd="1" destOrd="0" presId="urn:microsoft.com/office/officeart/2008/layout/PictureAccentList"/>
    <dgm:cxn modelId="{2F240098-99AE-4416-A457-518BC44164E4}" type="presParOf" srcId="{3153FBB4-5A52-4A04-98E4-78E7C79B9ED9}" destId="{AFB5F66A-3C49-4448-9918-CB5AB3EF9B08}" srcOrd="0" destOrd="0" presId="urn:microsoft.com/office/officeart/2008/layout/PictureAccentList"/>
    <dgm:cxn modelId="{1EF545F9-0215-4EF8-8544-3B8A67818FDA}" type="presParOf" srcId="{AFB5F66A-3C49-4448-9918-CB5AB3EF9B08}" destId="{DD4A612A-54BF-46E9-9AA2-584393B5650D}" srcOrd="0" destOrd="0" presId="urn:microsoft.com/office/officeart/2008/layout/PictureAccentList"/>
    <dgm:cxn modelId="{62A0FBE1-2859-401A-8770-3F2F52679575}" type="presParOf" srcId="{3153FBB4-5A52-4A04-98E4-78E7C79B9ED9}" destId="{4D684C16-8BDC-44BD-9BF1-E9ED41EBBB66}" srcOrd="1" destOrd="0" presId="urn:microsoft.com/office/officeart/2008/layout/PictureAccentList"/>
    <dgm:cxn modelId="{BC72CC80-80D7-42E0-8157-9C7D28422F5A}" type="presParOf" srcId="{4D684C16-8BDC-44BD-9BF1-E9ED41EBBB66}" destId="{BF1EDE6C-CA35-416F-84DE-EB98A4B9CBD1}" srcOrd="0" destOrd="0" presId="urn:microsoft.com/office/officeart/2008/layout/PictureAccentList"/>
    <dgm:cxn modelId="{39263D93-37FF-4CA1-A522-333EB769D1A1}" type="presParOf" srcId="{BF1EDE6C-CA35-416F-84DE-EB98A4B9CBD1}" destId="{992585C7-505E-437A-A6CF-312257012763}" srcOrd="0" destOrd="0" presId="urn:microsoft.com/office/officeart/2008/layout/PictureAccentList"/>
    <dgm:cxn modelId="{7D4C2F9C-4DB9-49D1-9F6F-792BD5651692}" type="presParOf" srcId="{BF1EDE6C-CA35-416F-84DE-EB98A4B9CBD1}" destId="{B1A15602-B8A8-4E98-B998-9E915DCA7311}" srcOrd="1" destOrd="0" presId="urn:microsoft.com/office/officeart/2008/layout/PictureAccentList"/>
    <dgm:cxn modelId="{0A40F4EC-44D4-461D-A2C9-B2C4C55F6E8C}" type="presParOf" srcId="{0B5AD02C-06A8-424B-9A9A-3EA20A30AFBB}" destId="{976BA5D2-72F8-41DB-BDB3-6C452263F132}" srcOrd="2" destOrd="0" presId="urn:microsoft.com/office/officeart/2008/layout/PictureAccentList"/>
    <dgm:cxn modelId="{32B10C65-1B3B-4968-8E3E-D2A1BA70114C}" type="presParOf" srcId="{976BA5D2-72F8-41DB-BDB3-6C452263F132}" destId="{1CC99268-584E-4416-A868-7CE833A60AC7}" srcOrd="0" destOrd="0" presId="urn:microsoft.com/office/officeart/2008/layout/PictureAccentList"/>
    <dgm:cxn modelId="{CBD377D5-08BB-483E-925E-9A068496625D}" type="presParOf" srcId="{1CC99268-584E-4416-A868-7CE833A60AC7}" destId="{493EAD7F-D423-49C7-B6A4-507652F2AB5A}" srcOrd="0" destOrd="0" presId="urn:microsoft.com/office/officeart/2008/layout/PictureAccentList"/>
    <dgm:cxn modelId="{E3404E83-81E1-46D1-B34E-1B5D032BEAFB}" type="presParOf" srcId="{976BA5D2-72F8-41DB-BDB3-6C452263F132}" destId="{66DDD1C8-0443-4B32-BC8F-A20F2B6F23E3}" srcOrd="1" destOrd="0" presId="urn:microsoft.com/office/officeart/2008/layout/PictureAccentList"/>
    <dgm:cxn modelId="{AD398DC6-5968-402D-9577-7711EB6CEAEE}" type="presParOf" srcId="{66DDD1C8-0443-4B32-BC8F-A20F2B6F23E3}" destId="{571F0C1B-A116-48CF-BF80-AC4432E6B446}" srcOrd="0" destOrd="0" presId="urn:microsoft.com/office/officeart/2008/layout/PictureAccentList"/>
    <dgm:cxn modelId="{61148EED-CF1D-43EE-A2EC-FC69EE227402}" type="presParOf" srcId="{571F0C1B-A116-48CF-BF80-AC4432E6B446}" destId="{884C8122-60D7-4689-83DF-A37EE2744291}" srcOrd="0" destOrd="0" presId="urn:microsoft.com/office/officeart/2008/layout/PictureAccentList"/>
    <dgm:cxn modelId="{3A3C1859-2B95-4DCA-84E5-9EA48C7567E3}" type="presParOf" srcId="{571F0C1B-A116-48CF-BF80-AC4432E6B446}" destId="{F71F33AC-371C-4B46-A585-44BB515FCE2C}"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0DF96-FE78-467D-B203-A5218F9DAF60}">
      <dsp:nvSpPr>
        <dsp:cNvPr id="0" name=""/>
        <dsp:cNvSpPr/>
      </dsp:nvSpPr>
      <dsp:spPr>
        <a:xfrm>
          <a:off x="23705" y="31984"/>
          <a:ext cx="7772400" cy="137862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Identify the key </a:t>
          </a:r>
          <a:r>
            <a:rPr lang="en-US" sz="2600" b="1" kern="1200"/>
            <a:t>concepts</a:t>
          </a:r>
          <a:r>
            <a:rPr lang="en-US" sz="2600" kern="1200"/>
            <a:t> in your topic</a:t>
          </a:r>
          <a:endParaRPr lang="en-GB" sz="2600" kern="1200"/>
        </a:p>
      </dsp:txBody>
      <dsp:txXfrm>
        <a:off x="64084" y="72363"/>
        <a:ext cx="6284752" cy="1297870"/>
      </dsp:txXfrm>
    </dsp:sp>
    <dsp:sp modelId="{A84B4193-F4D2-41DE-B147-D773780C4601}">
      <dsp:nvSpPr>
        <dsp:cNvPr id="0" name=""/>
        <dsp:cNvSpPr/>
      </dsp:nvSpPr>
      <dsp:spPr>
        <a:xfrm>
          <a:off x="685799" y="1608399"/>
          <a:ext cx="7772400" cy="137862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Choose </a:t>
          </a:r>
          <a:r>
            <a:rPr lang="en-US" sz="2600" b="1" kern="1200"/>
            <a:t>keywords</a:t>
          </a:r>
          <a:r>
            <a:rPr lang="en-US" sz="2600" kern="1200"/>
            <a:t> relating to each concept</a:t>
          </a:r>
        </a:p>
      </dsp:txBody>
      <dsp:txXfrm>
        <a:off x="726178" y="1648778"/>
        <a:ext cx="6109733" cy="1297870"/>
      </dsp:txXfrm>
    </dsp:sp>
    <dsp:sp modelId="{D3D65E6B-C545-4E9B-BC8B-F6DA2782762B}">
      <dsp:nvSpPr>
        <dsp:cNvPr id="0" name=""/>
        <dsp:cNvSpPr/>
      </dsp:nvSpPr>
      <dsp:spPr>
        <a:xfrm>
          <a:off x="1371599" y="3216798"/>
          <a:ext cx="7772400" cy="137862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Think about </a:t>
          </a:r>
          <a:r>
            <a:rPr lang="en-US" sz="2600" b="1" kern="1200"/>
            <a:t>acronyms</a:t>
          </a:r>
          <a:r>
            <a:rPr lang="en-US" sz="2600" kern="1200"/>
            <a:t>, </a:t>
          </a:r>
          <a:r>
            <a:rPr lang="en-US" sz="2600" b="1" kern="1200"/>
            <a:t>alternative spellings</a:t>
          </a:r>
          <a:r>
            <a:rPr lang="en-US" sz="2600" kern="1200"/>
            <a:t> (e.g. US or UK), </a:t>
          </a:r>
          <a:r>
            <a:rPr lang="en-US" sz="2600" b="1" kern="1200"/>
            <a:t>synonyms</a:t>
          </a:r>
          <a:r>
            <a:rPr lang="en-US" sz="2600" kern="1200"/>
            <a:t> and </a:t>
          </a:r>
          <a:r>
            <a:rPr lang="en-US" sz="2600" b="1" kern="1200"/>
            <a:t>related terms</a:t>
          </a:r>
          <a:endParaRPr lang="en-GB" sz="2600" kern="1200"/>
        </a:p>
      </dsp:txBody>
      <dsp:txXfrm>
        <a:off x="1411978" y="3257177"/>
        <a:ext cx="6109733" cy="1297870"/>
      </dsp:txXfrm>
    </dsp:sp>
    <dsp:sp modelId="{8FCF7970-F3AF-4DD4-9796-667EC8E7292F}">
      <dsp:nvSpPr>
        <dsp:cNvPr id="0" name=""/>
        <dsp:cNvSpPr/>
      </dsp:nvSpPr>
      <dsp:spPr>
        <a:xfrm>
          <a:off x="6760881" y="1054340"/>
          <a:ext cx="896108" cy="896108"/>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6962505" y="1054340"/>
        <a:ext cx="492860" cy="674321"/>
      </dsp:txXfrm>
    </dsp:sp>
    <dsp:sp modelId="{30C5049A-891E-473E-B37C-1220253E2A6A}">
      <dsp:nvSpPr>
        <dsp:cNvPr id="0" name=""/>
        <dsp:cNvSpPr/>
      </dsp:nvSpPr>
      <dsp:spPr>
        <a:xfrm>
          <a:off x="7428930" y="2618035"/>
          <a:ext cx="896108" cy="896108"/>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7630554" y="2618035"/>
        <a:ext cx="492860" cy="674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67C98-1ACD-4A45-A236-6FE6EA00D2E5}">
      <dsp:nvSpPr>
        <dsp:cNvPr id="0" name=""/>
        <dsp:cNvSpPr/>
      </dsp:nvSpPr>
      <dsp:spPr>
        <a:xfrm>
          <a:off x="142831" y="1164098"/>
          <a:ext cx="2449488" cy="5171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a:t>Optic*</a:t>
          </a:r>
        </a:p>
      </dsp:txBody>
      <dsp:txXfrm>
        <a:off x="157977" y="1179244"/>
        <a:ext cx="2419196" cy="486842"/>
      </dsp:txXfrm>
    </dsp:sp>
    <dsp:sp modelId="{8087DE08-F92F-4015-8683-129C4DBF5C11}">
      <dsp:nvSpPr>
        <dsp:cNvPr id="0" name=""/>
        <dsp:cNvSpPr/>
      </dsp:nvSpPr>
      <dsp:spPr>
        <a:xfrm>
          <a:off x="1274" y="2475563"/>
          <a:ext cx="331449" cy="33144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1037E0-0E4C-4BDD-83F8-1DE645EAFA06}">
      <dsp:nvSpPr>
        <dsp:cNvPr id="0" name=""/>
        <dsp:cNvSpPr/>
      </dsp:nvSpPr>
      <dsp:spPr>
        <a:xfrm>
          <a:off x="69496" y="1740893"/>
          <a:ext cx="2664379" cy="180078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Finds optic, optics, optical </a:t>
          </a:r>
          <a:r>
            <a:rPr lang="en-GB" sz="2400" kern="1200" err="1"/>
            <a:t>etc</a:t>
          </a:r>
          <a:r>
            <a:rPr lang="en-GB" sz="2400" kern="1200"/>
            <a:t> </a:t>
          </a:r>
        </a:p>
      </dsp:txBody>
      <dsp:txXfrm>
        <a:off x="157419" y="1828816"/>
        <a:ext cx="2488533" cy="1624943"/>
      </dsp:txXfrm>
    </dsp:sp>
    <dsp:sp modelId="{DD4A612A-54BF-46E9-9AA2-584393B5650D}">
      <dsp:nvSpPr>
        <dsp:cNvPr id="0" name=""/>
        <dsp:cNvSpPr/>
      </dsp:nvSpPr>
      <dsp:spPr>
        <a:xfrm>
          <a:off x="3120120" y="1164098"/>
          <a:ext cx="2449488" cy="5715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err="1"/>
            <a:t>Characteri?ation</a:t>
          </a:r>
          <a:endParaRPr lang="en-GB" sz="2400" kern="1200"/>
        </a:p>
      </dsp:txBody>
      <dsp:txXfrm>
        <a:off x="3136859" y="1180837"/>
        <a:ext cx="2416010" cy="538040"/>
      </dsp:txXfrm>
    </dsp:sp>
    <dsp:sp modelId="{992585C7-505E-437A-A6CF-312257012763}">
      <dsp:nvSpPr>
        <dsp:cNvPr id="0" name=""/>
        <dsp:cNvSpPr/>
      </dsp:nvSpPr>
      <dsp:spPr>
        <a:xfrm>
          <a:off x="2978825" y="2489470"/>
          <a:ext cx="331449" cy="331449"/>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A15602-B8A8-4E98-B998-9E915DCA7311}">
      <dsp:nvSpPr>
        <dsp:cNvPr id="0" name=""/>
        <dsp:cNvSpPr/>
      </dsp:nvSpPr>
      <dsp:spPr>
        <a:xfrm>
          <a:off x="3047572" y="1795277"/>
          <a:ext cx="2663330" cy="171983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Finds characterization or characterisation</a:t>
          </a:r>
        </a:p>
      </dsp:txBody>
      <dsp:txXfrm>
        <a:off x="3131543" y="1879248"/>
        <a:ext cx="2495388" cy="1551893"/>
      </dsp:txXfrm>
    </dsp:sp>
    <dsp:sp modelId="{493EAD7F-D423-49C7-B6A4-507652F2AB5A}">
      <dsp:nvSpPr>
        <dsp:cNvPr id="0" name=""/>
        <dsp:cNvSpPr/>
      </dsp:nvSpPr>
      <dsp:spPr>
        <a:xfrm>
          <a:off x="6128547" y="1196825"/>
          <a:ext cx="2426561" cy="5471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err="1"/>
            <a:t>Colo$r</a:t>
          </a:r>
          <a:endParaRPr lang="en-GB" sz="2400" kern="1200"/>
        </a:p>
      </dsp:txBody>
      <dsp:txXfrm>
        <a:off x="6144573" y="1212851"/>
        <a:ext cx="2394509" cy="515105"/>
      </dsp:txXfrm>
    </dsp:sp>
    <dsp:sp modelId="{884C8122-60D7-4689-83DF-A37EE2744291}">
      <dsp:nvSpPr>
        <dsp:cNvPr id="0" name=""/>
        <dsp:cNvSpPr/>
      </dsp:nvSpPr>
      <dsp:spPr>
        <a:xfrm>
          <a:off x="5955852" y="2482823"/>
          <a:ext cx="331449" cy="331449"/>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1F33AC-371C-4B46-A585-44BB515FCE2C}">
      <dsp:nvSpPr>
        <dsp:cNvPr id="0" name=""/>
        <dsp:cNvSpPr/>
      </dsp:nvSpPr>
      <dsp:spPr>
        <a:xfrm>
          <a:off x="6020879" y="1779792"/>
          <a:ext cx="2673318" cy="1755264"/>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Find </a:t>
          </a:r>
          <a:r>
            <a:rPr lang="en-GB" sz="2400" kern="1200" err="1"/>
            <a:t>color</a:t>
          </a:r>
          <a:r>
            <a:rPr lang="en-GB" sz="2400" kern="1200"/>
            <a:t> and colour</a:t>
          </a:r>
        </a:p>
      </dsp:txBody>
      <dsp:txXfrm>
        <a:off x="6106579" y="1865492"/>
        <a:ext cx="2501918" cy="158386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BC1FF74F-DB6D-44DD-84F4-BC23653C3D86}" type="datetimeFigureOut">
              <a:rPr lang="en-US" smtClean="0"/>
              <a:pPr/>
              <a:t>10/23/2023</a:t>
            </a:fld>
            <a:endParaRPr lang="en-GB"/>
          </a:p>
        </p:txBody>
      </p:sp>
      <p:sp>
        <p:nvSpPr>
          <p:cNvPr id="4" name="Footer Placeholder 3"/>
          <p:cNvSpPr>
            <a:spLocks noGrp="1"/>
          </p:cNvSpPr>
          <p:nvPr>
            <p:ph type="ftr" sz="quarter" idx="2"/>
          </p:nvPr>
        </p:nvSpPr>
        <p:spPr>
          <a:xfrm>
            <a:off x="0" y="9433107"/>
            <a:ext cx="2944283" cy="49657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645" y="9433107"/>
            <a:ext cx="2944283" cy="496570"/>
          </a:xfrm>
          <a:prstGeom prst="rect">
            <a:avLst/>
          </a:prstGeom>
        </p:spPr>
        <p:txBody>
          <a:bodyPr vert="horz" lIns="91440" tIns="45720" rIns="91440" bIns="45720" rtlCol="0" anchor="b"/>
          <a:lstStyle>
            <a:lvl1pPr algn="r">
              <a:defRPr sz="1200"/>
            </a:lvl1pPr>
          </a:lstStyle>
          <a:p>
            <a:fld id="{1EA96977-2A23-4675-8ACB-4344B4D1928C}" type="slidenum">
              <a:rPr lang="en-GB" smtClean="0"/>
              <a:pPr/>
              <a:t>‹#›</a:t>
            </a:fld>
            <a:endParaRPr lang="en-GB"/>
          </a:p>
        </p:txBody>
      </p:sp>
    </p:spTree>
    <p:extLst>
      <p:ext uri="{BB962C8B-B14F-4D97-AF65-F5344CB8AC3E}">
        <p14:creationId xmlns:p14="http://schemas.microsoft.com/office/powerpoint/2010/main" val="2768715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65E9E57-A89B-42EE-8EBF-ECC657AB9E12}" type="datetimeFigureOut">
              <a:rPr lang="en-US"/>
              <a:pPr>
                <a:defRPr/>
              </a:pPr>
              <a:t>10/23/2023</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33107"/>
            <a:ext cx="2944283" cy="49657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48645" y="9433107"/>
            <a:ext cx="2944283" cy="49657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5DE0D32-D247-4393-A9C7-B0267E39E0C3}" type="slidenum">
              <a:rPr lang="en-GB"/>
              <a:pPr>
                <a:defRPr/>
              </a:pPr>
              <a:t>‹#›</a:t>
            </a:fld>
            <a:endParaRPr lang="en-GB"/>
          </a:p>
        </p:txBody>
      </p:sp>
    </p:spTree>
    <p:extLst>
      <p:ext uri="{BB962C8B-B14F-4D97-AF65-F5344CB8AC3E}">
        <p14:creationId xmlns:p14="http://schemas.microsoft.com/office/powerpoint/2010/main" val="26833541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0BC630-451D-40C6-9E50-069D92B658B0}" type="slidenum">
              <a:rPr lang="en-GB" smtClean="0"/>
              <a:pPr/>
              <a:t>1</a:t>
            </a:fld>
            <a:endParaRPr lang="en-GB"/>
          </a:p>
        </p:txBody>
      </p:sp>
    </p:spTree>
    <p:extLst>
      <p:ext uri="{BB962C8B-B14F-4D97-AF65-F5344CB8AC3E}">
        <p14:creationId xmlns:p14="http://schemas.microsoft.com/office/powerpoint/2010/main" val="1582243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56E64E78-ADCD-417C-948A-9B4733D34BE5}" type="slidenum">
              <a:rPr lang="en-GB" smtClean="0"/>
              <a:pPr>
                <a:defRPr/>
              </a:pPr>
              <a:t>18</a:t>
            </a:fld>
            <a:endParaRPr lang="en-GB"/>
          </a:p>
        </p:txBody>
      </p:sp>
    </p:spTree>
    <p:extLst>
      <p:ext uri="{BB962C8B-B14F-4D97-AF65-F5344CB8AC3E}">
        <p14:creationId xmlns:p14="http://schemas.microsoft.com/office/powerpoint/2010/main" val="1409454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BE3D99FB-E180-4198-99EC-9EE18D5C4738}" type="slidenum">
              <a:rPr lang="en-GB" smtClean="0"/>
              <a:pPr>
                <a:defRPr/>
              </a:pPr>
              <a:t>20</a:t>
            </a:fld>
            <a:endParaRPr lang="en-GB"/>
          </a:p>
        </p:txBody>
      </p:sp>
    </p:spTree>
    <p:extLst>
      <p:ext uri="{BB962C8B-B14F-4D97-AF65-F5344CB8AC3E}">
        <p14:creationId xmlns:p14="http://schemas.microsoft.com/office/powerpoint/2010/main" val="3552278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normAutofit/>
          </a:bodyPr>
          <a:lstStyle/>
          <a:p>
            <a:r>
              <a:rPr lang="en-GB" sz="1200" kern="1200">
                <a:solidFill>
                  <a:schemeClr val="tx1"/>
                </a:solidFill>
                <a:latin typeface="+mn-lt"/>
                <a:ea typeface="+mn-ea"/>
                <a:cs typeface="+mn-cs"/>
              </a:rPr>
              <a:t>Advanced Search &gt; Preferences &gt; QMUL SFX links</a:t>
            </a:r>
            <a:endParaRPr lang="en-GB"/>
          </a:p>
        </p:txBody>
      </p:sp>
      <p:sp>
        <p:nvSpPr>
          <p:cNvPr id="4" name="Slide Number Placeholder 3"/>
          <p:cNvSpPr>
            <a:spLocks noGrp="1"/>
          </p:cNvSpPr>
          <p:nvPr>
            <p:ph type="sldNum" sz="quarter" idx="10"/>
          </p:nvPr>
        </p:nvSpPr>
        <p:spPr/>
        <p:txBody>
          <a:bodyPr/>
          <a:lstStyle/>
          <a:p>
            <a:pPr>
              <a:defRPr/>
            </a:pPr>
            <a:fld id="{BE3D99FB-E180-4198-99EC-9EE18D5C4738}" type="slidenum">
              <a:rPr lang="en-GB" smtClean="0"/>
              <a:pPr>
                <a:defRPr/>
              </a:pPr>
              <a:t>22</a:t>
            </a:fld>
            <a:endParaRPr lang="en-GB"/>
          </a:p>
        </p:txBody>
      </p:sp>
    </p:spTree>
    <p:extLst>
      <p:ext uri="{BB962C8B-B14F-4D97-AF65-F5344CB8AC3E}">
        <p14:creationId xmlns:p14="http://schemas.microsoft.com/office/powerpoint/2010/main" val="145606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lstStyle/>
          <a:p>
            <a:r>
              <a:rPr lang="en-GB"/>
              <a:t>Indexes Peer</a:t>
            </a:r>
            <a:r>
              <a:rPr lang="en-GB" baseline="0"/>
              <a:t>-</a:t>
            </a:r>
            <a:r>
              <a:rPr lang="en-GB" baseline="0" err="1"/>
              <a:t>reviewd</a:t>
            </a:r>
            <a:r>
              <a:rPr lang="en-GB" baseline="0"/>
              <a:t>, academic literature: Patents, conference proceedings, journal articles and theses</a:t>
            </a:r>
          </a:p>
          <a:p>
            <a:r>
              <a:rPr lang="en-GB" baseline="0"/>
              <a:t>Still a very small proportion some very little</a:t>
            </a:r>
          </a:p>
          <a:p>
            <a:r>
              <a:rPr lang="en-GB" baseline="0"/>
              <a:t>Google Scholar can be used as a spring board to further research but should not end there</a:t>
            </a:r>
          </a:p>
          <a:p>
            <a:r>
              <a:rPr lang="en-GB" baseline="0"/>
              <a:t>There are limited choses for sorting/refining results</a:t>
            </a:r>
          </a:p>
        </p:txBody>
      </p:sp>
      <p:sp>
        <p:nvSpPr>
          <p:cNvPr id="4" name="Slide Number Placeholder 3"/>
          <p:cNvSpPr>
            <a:spLocks noGrp="1"/>
          </p:cNvSpPr>
          <p:nvPr>
            <p:ph type="sldNum" sz="quarter" idx="10"/>
          </p:nvPr>
        </p:nvSpPr>
        <p:spPr/>
        <p:txBody>
          <a:bodyPr/>
          <a:lstStyle/>
          <a:p>
            <a:pPr>
              <a:defRPr/>
            </a:pPr>
            <a:fld id="{BE3D99FB-E180-4198-99EC-9EE18D5C4738}" type="slidenum">
              <a:rPr lang="en-GB" smtClean="0"/>
              <a:pPr>
                <a:defRPr/>
              </a:pPr>
              <a:t>23</a:t>
            </a:fld>
            <a:endParaRPr lang="en-GB"/>
          </a:p>
        </p:txBody>
      </p:sp>
    </p:spTree>
    <p:extLst>
      <p:ext uri="{BB962C8B-B14F-4D97-AF65-F5344CB8AC3E}">
        <p14:creationId xmlns:p14="http://schemas.microsoft.com/office/powerpoint/2010/main" val="3068210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E3D99FB-E180-4198-99EC-9EE18D5C4738}" type="slidenum">
              <a:rPr lang="en-GB" smtClean="0"/>
              <a:pPr>
                <a:defRPr/>
              </a:pPr>
              <a:t>24</a:t>
            </a:fld>
            <a:endParaRPr lang="en-GB"/>
          </a:p>
        </p:txBody>
      </p:sp>
    </p:spTree>
    <p:extLst>
      <p:ext uri="{BB962C8B-B14F-4D97-AF65-F5344CB8AC3E}">
        <p14:creationId xmlns:p14="http://schemas.microsoft.com/office/powerpoint/2010/main" val="151334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E3D99FB-E180-4198-99EC-9EE18D5C4738}" type="slidenum">
              <a:rPr lang="en-GB" smtClean="0"/>
              <a:pPr>
                <a:defRPr/>
              </a:pPr>
              <a:t>25</a:t>
            </a:fld>
            <a:endParaRPr lang="en-GB"/>
          </a:p>
        </p:txBody>
      </p:sp>
    </p:spTree>
    <p:extLst>
      <p:ext uri="{BB962C8B-B14F-4D97-AF65-F5344CB8AC3E}">
        <p14:creationId xmlns:p14="http://schemas.microsoft.com/office/powerpoint/2010/main" val="297078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E3D99FB-E180-4198-99EC-9EE18D5C4738}" type="slidenum">
              <a:rPr lang="en-GB" smtClean="0"/>
              <a:pPr>
                <a:defRPr/>
              </a:pPr>
              <a:t>26</a:t>
            </a:fld>
            <a:endParaRPr lang="en-GB"/>
          </a:p>
        </p:txBody>
      </p:sp>
    </p:spTree>
    <p:extLst>
      <p:ext uri="{BB962C8B-B14F-4D97-AF65-F5344CB8AC3E}">
        <p14:creationId xmlns:p14="http://schemas.microsoft.com/office/powerpoint/2010/main" val="251408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E3D99FB-E180-4198-99EC-9EE18D5C4738}" type="slidenum">
              <a:rPr lang="en-GB" smtClean="0"/>
              <a:pPr>
                <a:defRPr/>
              </a:pPr>
              <a:t>27</a:t>
            </a:fld>
            <a:endParaRPr lang="en-GB"/>
          </a:p>
        </p:txBody>
      </p:sp>
    </p:spTree>
    <p:extLst>
      <p:ext uri="{BB962C8B-B14F-4D97-AF65-F5344CB8AC3E}">
        <p14:creationId xmlns:p14="http://schemas.microsoft.com/office/powerpoint/2010/main" val="3813102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normAutofit/>
          </a:bodyPr>
          <a:lstStyle/>
          <a:p>
            <a:r>
              <a:rPr lang="en-GB"/>
              <a:t>Explain</a:t>
            </a:r>
          </a:p>
        </p:txBody>
      </p:sp>
      <p:sp>
        <p:nvSpPr>
          <p:cNvPr id="4" name="Slide Number Placeholder 3"/>
          <p:cNvSpPr>
            <a:spLocks noGrp="1"/>
          </p:cNvSpPr>
          <p:nvPr>
            <p:ph type="sldNum" sz="quarter" idx="10"/>
          </p:nvPr>
        </p:nvSpPr>
        <p:spPr/>
        <p:txBody>
          <a:bodyPr/>
          <a:lstStyle/>
          <a:p>
            <a:pPr>
              <a:defRPr/>
            </a:pPr>
            <a:fld id="{D7A464F5-22D3-4C1E-8646-B0BD3CD442FF}" type="slidenum">
              <a:rPr lang="en-GB" smtClean="0"/>
              <a:pPr>
                <a:defRPr/>
              </a:pPr>
              <a:t>28</a:t>
            </a:fld>
            <a:endParaRPr lang="en-GB"/>
          </a:p>
        </p:txBody>
      </p:sp>
    </p:spTree>
    <p:extLst>
      <p:ext uri="{BB962C8B-B14F-4D97-AF65-F5344CB8AC3E}">
        <p14:creationId xmlns:p14="http://schemas.microsoft.com/office/powerpoint/2010/main" val="3761173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normAutofit/>
          </a:bodyPr>
          <a:lstStyle/>
          <a:p>
            <a:r>
              <a:rPr lang="en-GB"/>
              <a:t>Highlight: facets,</a:t>
            </a:r>
            <a:r>
              <a:rPr lang="en-GB" baseline="0"/>
              <a:t> Cited by, Related articles, Import, SFX links</a:t>
            </a:r>
            <a:endParaRPr lang="en-GB"/>
          </a:p>
        </p:txBody>
      </p:sp>
      <p:sp>
        <p:nvSpPr>
          <p:cNvPr id="4" name="Slide Number Placeholder 3"/>
          <p:cNvSpPr>
            <a:spLocks noGrp="1"/>
          </p:cNvSpPr>
          <p:nvPr>
            <p:ph type="sldNum" sz="quarter" idx="10"/>
          </p:nvPr>
        </p:nvSpPr>
        <p:spPr/>
        <p:txBody>
          <a:bodyPr/>
          <a:lstStyle/>
          <a:p>
            <a:pPr>
              <a:defRPr/>
            </a:pPr>
            <a:fld id="{D7A464F5-22D3-4C1E-8646-B0BD3CD442FF}" type="slidenum">
              <a:rPr lang="en-GB" smtClean="0"/>
              <a:pPr>
                <a:defRPr/>
              </a:pPr>
              <a:t>29</a:t>
            </a:fld>
            <a:endParaRPr lang="en-GB"/>
          </a:p>
        </p:txBody>
      </p:sp>
    </p:spTree>
    <p:extLst>
      <p:ext uri="{BB962C8B-B14F-4D97-AF65-F5344CB8AC3E}">
        <p14:creationId xmlns:p14="http://schemas.microsoft.com/office/powerpoint/2010/main" val="39296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normAutofit/>
          </a:bodyPr>
          <a:lstStyle/>
          <a:p>
            <a:r>
              <a:rPr lang="en-GB"/>
              <a:t>Say something</a:t>
            </a:r>
            <a:r>
              <a:rPr lang="en-GB" baseline="0"/>
              <a:t> about the liaison team –</a:t>
            </a:r>
            <a:r>
              <a:rPr lang="en-GB"/>
              <a:t> </a:t>
            </a:r>
            <a:r>
              <a:rPr lang="en-GB" baseline="0"/>
              <a:t>in respect to law and management as well as EECS – and also the Mile End Library generally (e.g. ground floor refurbishment </a:t>
            </a:r>
            <a:r>
              <a:rPr lang="en-GB"/>
              <a:t> etc)</a:t>
            </a:r>
          </a:p>
        </p:txBody>
      </p:sp>
      <p:sp>
        <p:nvSpPr>
          <p:cNvPr id="4" name="Slide Number Placeholder 3"/>
          <p:cNvSpPr>
            <a:spLocks noGrp="1"/>
          </p:cNvSpPr>
          <p:nvPr>
            <p:ph type="sldNum" sz="quarter" idx="10"/>
          </p:nvPr>
        </p:nvSpPr>
        <p:spPr/>
        <p:txBody>
          <a:bodyPr/>
          <a:lstStyle/>
          <a:p>
            <a:pPr>
              <a:defRPr/>
            </a:pPr>
            <a:fld id="{BE3D99FB-E180-4198-99EC-9EE18D5C4738}"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1741699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5DE0D32-D247-4393-A9C7-B0267E39E0C3}" type="slidenum">
              <a:rPr lang="en-GB" smtClean="0"/>
              <a:pPr>
                <a:defRPr/>
              </a:pPr>
              <a:t>30</a:t>
            </a:fld>
            <a:endParaRPr lang="en-GB"/>
          </a:p>
        </p:txBody>
      </p:sp>
    </p:spTree>
    <p:extLst>
      <p:ext uri="{BB962C8B-B14F-4D97-AF65-F5344CB8AC3E}">
        <p14:creationId xmlns:p14="http://schemas.microsoft.com/office/powerpoint/2010/main" val="1464309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5DE0D32-D247-4393-A9C7-B0267E39E0C3}" type="slidenum">
              <a:rPr lang="en-GB" smtClean="0"/>
              <a:pPr>
                <a:defRPr/>
              </a:pPr>
              <a:t>35</a:t>
            </a:fld>
            <a:endParaRPr lang="en-GB"/>
          </a:p>
        </p:txBody>
      </p:sp>
    </p:spTree>
    <p:extLst>
      <p:ext uri="{BB962C8B-B14F-4D97-AF65-F5344CB8AC3E}">
        <p14:creationId xmlns:p14="http://schemas.microsoft.com/office/powerpoint/2010/main" val="2219948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Victoria starts</a:t>
            </a:r>
          </a:p>
        </p:txBody>
      </p:sp>
      <p:sp>
        <p:nvSpPr>
          <p:cNvPr id="4" name="Slide Number Placeholder 3"/>
          <p:cNvSpPr>
            <a:spLocks noGrp="1"/>
          </p:cNvSpPr>
          <p:nvPr>
            <p:ph type="sldNum" sz="quarter" idx="10"/>
          </p:nvPr>
        </p:nvSpPr>
        <p:spPr/>
        <p:txBody>
          <a:bodyPr/>
          <a:lstStyle/>
          <a:p>
            <a:pPr>
              <a:defRPr/>
            </a:pPr>
            <a:fld id="{35DE0D32-D247-4393-A9C7-B0267E39E0C3}" type="slidenum">
              <a:rPr lang="en-GB" smtClean="0"/>
              <a:pPr>
                <a:defRPr/>
              </a:pPr>
              <a:t>40</a:t>
            </a:fld>
            <a:endParaRPr lang="en-GB"/>
          </a:p>
        </p:txBody>
      </p:sp>
    </p:spTree>
    <p:extLst>
      <p:ext uri="{BB962C8B-B14F-4D97-AF65-F5344CB8AC3E}">
        <p14:creationId xmlns:p14="http://schemas.microsoft.com/office/powerpoint/2010/main" val="758336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Web of Science tab</a:t>
            </a:r>
            <a:r>
              <a:rPr lang="en-GB" baseline="0"/>
              <a:t> &gt; Search &gt; select Citation Databases (SCI)</a:t>
            </a:r>
            <a:endParaRPr lang="en-GB"/>
          </a:p>
        </p:txBody>
      </p:sp>
      <p:sp>
        <p:nvSpPr>
          <p:cNvPr id="114692" name="Slide Number Placeholder 3"/>
          <p:cNvSpPr txBox="1">
            <a:spLocks noGrp="1"/>
          </p:cNvSpPr>
          <p:nvPr/>
        </p:nvSpPr>
        <p:spPr bwMode="auto">
          <a:xfrm>
            <a:off x="3848645" y="9433106"/>
            <a:ext cx="2944283" cy="496570"/>
          </a:xfrm>
          <a:prstGeom prst="rect">
            <a:avLst/>
          </a:prstGeom>
          <a:noFill/>
          <a:ln w="9525">
            <a:noFill/>
            <a:miter lim="800000"/>
            <a:headEnd/>
            <a:tailEnd/>
          </a:ln>
        </p:spPr>
        <p:txBody>
          <a:bodyPr anchor="b"/>
          <a:lstStyle/>
          <a:p>
            <a:pPr algn="r"/>
            <a:fld id="{C206B6C8-6976-4EA9-AF33-9D7C1A5B0ACE}" type="slidenum">
              <a:rPr lang="en-GB" sz="1200"/>
              <a:pPr algn="r"/>
              <a:t>41</a:t>
            </a:fld>
            <a:endParaRPr lang="en-GB" sz="1200"/>
          </a:p>
        </p:txBody>
      </p:sp>
    </p:spTree>
    <p:extLst>
      <p:ext uri="{BB962C8B-B14F-4D97-AF65-F5344CB8AC3E}">
        <p14:creationId xmlns:p14="http://schemas.microsoft.com/office/powerpoint/2010/main" val="515603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955675" y="733425"/>
            <a:ext cx="4883150" cy="3662363"/>
          </a:xfrm>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117764" name="Slide Number Placeholder 3"/>
          <p:cNvSpPr txBox="1">
            <a:spLocks noGrp="1"/>
          </p:cNvSpPr>
          <p:nvPr/>
        </p:nvSpPr>
        <p:spPr bwMode="auto">
          <a:xfrm>
            <a:off x="3813010" y="10077444"/>
            <a:ext cx="2917021" cy="530489"/>
          </a:xfrm>
          <a:prstGeom prst="rect">
            <a:avLst/>
          </a:prstGeom>
          <a:noFill/>
          <a:ln w="9525">
            <a:noFill/>
            <a:miter lim="800000"/>
            <a:headEnd/>
            <a:tailEnd/>
          </a:ln>
        </p:spPr>
        <p:txBody>
          <a:bodyPr anchor="b"/>
          <a:lstStyle/>
          <a:p>
            <a:pPr algn="r"/>
            <a:fld id="{5D4DA7DA-4C8A-478D-B4CC-BFEA79541053}" type="slidenum">
              <a:rPr lang="en-GB" sz="1200"/>
              <a:pPr algn="r"/>
              <a:t>42</a:t>
            </a:fld>
            <a:endParaRPr lang="en-GB" sz="1200"/>
          </a:p>
        </p:txBody>
      </p:sp>
    </p:spTree>
    <p:extLst>
      <p:ext uri="{BB962C8B-B14F-4D97-AF65-F5344CB8AC3E}">
        <p14:creationId xmlns:p14="http://schemas.microsoft.com/office/powerpoint/2010/main" val="2227146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xfrm>
            <a:off x="955675" y="733425"/>
            <a:ext cx="4883150" cy="3662363"/>
          </a:xfrm>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Demo</a:t>
            </a:r>
            <a:r>
              <a:rPr lang="en-GB" baseline="0"/>
              <a:t> how to export citations</a:t>
            </a:r>
            <a:endParaRPr lang="en-GB"/>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2AC30C-6E10-4553-8681-F6B8EE9C0B4E}" type="slidenum">
              <a:rPr lang="en-GB" smtClean="0"/>
              <a:pPr/>
              <a:t>43</a:t>
            </a:fld>
            <a:endParaRPr lang="en-GB"/>
          </a:p>
        </p:txBody>
      </p:sp>
    </p:spTree>
    <p:extLst>
      <p:ext uri="{BB962C8B-B14F-4D97-AF65-F5344CB8AC3E}">
        <p14:creationId xmlns:p14="http://schemas.microsoft.com/office/powerpoint/2010/main" val="3855617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95338"/>
            <a:ext cx="5303838" cy="3978275"/>
          </a:xfrm>
        </p:spPr>
      </p:sp>
      <p:sp>
        <p:nvSpPr>
          <p:cNvPr id="3" name="Notes Placeholder 2"/>
          <p:cNvSpPr>
            <a:spLocks noGrp="1"/>
          </p:cNvSpPr>
          <p:nvPr>
            <p:ph type="body" idx="1"/>
          </p:nvPr>
        </p:nvSpPr>
        <p:spPr/>
        <p:txBody>
          <a:bodyPr>
            <a:normAutofit/>
          </a:bodyPr>
          <a:lstStyle/>
          <a:p>
            <a:r>
              <a:rPr lang="en-GB" sz="1200" kern="1200">
                <a:solidFill>
                  <a:schemeClr val="tx1"/>
                </a:solidFill>
                <a:latin typeface="+mn-lt"/>
                <a:ea typeface="+mn-ea"/>
                <a:cs typeface="+mn-cs"/>
              </a:rPr>
              <a:t>Advanced Search &gt; Preferences &gt; QMUL SFX links</a:t>
            </a:r>
            <a:endParaRPr lang="en-GB"/>
          </a:p>
        </p:txBody>
      </p:sp>
      <p:sp>
        <p:nvSpPr>
          <p:cNvPr id="4" name="Slide Number Placeholder 3"/>
          <p:cNvSpPr>
            <a:spLocks noGrp="1"/>
          </p:cNvSpPr>
          <p:nvPr>
            <p:ph type="sldNum" sz="quarter" idx="10"/>
          </p:nvPr>
        </p:nvSpPr>
        <p:spPr/>
        <p:txBody>
          <a:bodyPr/>
          <a:lstStyle/>
          <a:p>
            <a:pPr>
              <a:defRPr/>
            </a:pPr>
            <a:fld id="{BE3D99FB-E180-4198-99EC-9EE18D5C4738}" type="slidenum">
              <a:rPr lang="en-GB" smtClean="0"/>
              <a:pPr>
                <a:defRPr/>
              </a:pPr>
              <a:t>44</a:t>
            </a:fld>
            <a:endParaRPr lang="en-GB"/>
          </a:p>
        </p:txBody>
      </p:sp>
    </p:spTree>
    <p:extLst>
      <p:ext uri="{BB962C8B-B14F-4D97-AF65-F5344CB8AC3E}">
        <p14:creationId xmlns:p14="http://schemas.microsoft.com/office/powerpoint/2010/main" val="1830064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Victoria</a:t>
            </a:r>
            <a:r>
              <a:rPr lang="en-GB" baseline="0"/>
              <a:t> ends</a:t>
            </a:r>
            <a:endParaRPr lang="en-GB"/>
          </a:p>
        </p:txBody>
      </p:sp>
      <p:sp>
        <p:nvSpPr>
          <p:cNvPr id="4" name="Slide Number Placeholder 3"/>
          <p:cNvSpPr>
            <a:spLocks noGrp="1"/>
          </p:cNvSpPr>
          <p:nvPr>
            <p:ph type="sldNum" sz="quarter" idx="10"/>
          </p:nvPr>
        </p:nvSpPr>
        <p:spPr/>
        <p:txBody>
          <a:bodyPr/>
          <a:lstStyle/>
          <a:p>
            <a:pPr>
              <a:defRPr/>
            </a:pPr>
            <a:fld id="{35DE0D32-D247-4393-A9C7-B0267E39E0C3}" type="slidenum">
              <a:rPr lang="en-GB" smtClean="0"/>
              <a:pPr>
                <a:defRPr/>
              </a:pPr>
              <a:t>45</a:t>
            </a:fld>
            <a:endParaRPr lang="en-GB"/>
          </a:p>
        </p:txBody>
      </p:sp>
    </p:spTree>
    <p:extLst>
      <p:ext uri="{BB962C8B-B14F-4D97-AF65-F5344CB8AC3E}">
        <p14:creationId xmlns:p14="http://schemas.microsoft.com/office/powerpoint/2010/main" val="2421068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LMS</a:t>
            </a:r>
            <a:r>
              <a:rPr lang="en-GB" baseline="0"/>
              <a:t> is in UCL… need to check their </a:t>
            </a:r>
            <a:endParaRPr lang="en-GB"/>
          </a:p>
        </p:txBody>
      </p:sp>
      <p:sp>
        <p:nvSpPr>
          <p:cNvPr id="4" name="Slide Number Placeholder 3"/>
          <p:cNvSpPr>
            <a:spLocks noGrp="1"/>
          </p:cNvSpPr>
          <p:nvPr>
            <p:ph type="sldNum" sz="quarter" idx="10"/>
          </p:nvPr>
        </p:nvSpPr>
        <p:spPr/>
        <p:txBody>
          <a:bodyPr/>
          <a:lstStyle/>
          <a:p>
            <a:pPr>
              <a:defRPr/>
            </a:pPr>
            <a:fld id="{35DE0D32-D247-4393-A9C7-B0267E39E0C3}" type="slidenum">
              <a:rPr lang="en-GB" smtClean="0"/>
              <a:pPr>
                <a:defRPr/>
              </a:pPr>
              <a:t>54</a:t>
            </a:fld>
            <a:endParaRPr lang="en-GB"/>
          </a:p>
        </p:txBody>
      </p:sp>
    </p:spTree>
    <p:extLst>
      <p:ext uri="{BB962C8B-B14F-4D97-AF65-F5344CB8AC3E}">
        <p14:creationId xmlns:p14="http://schemas.microsoft.com/office/powerpoint/2010/main" val="2530023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Mention LATEX</a:t>
            </a:r>
          </a:p>
        </p:txBody>
      </p:sp>
      <p:sp>
        <p:nvSpPr>
          <p:cNvPr id="4" name="Slide Number Placeholder 3"/>
          <p:cNvSpPr>
            <a:spLocks noGrp="1"/>
          </p:cNvSpPr>
          <p:nvPr>
            <p:ph type="sldNum" sz="quarter" idx="10"/>
          </p:nvPr>
        </p:nvSpPr>
        <p:spPr/>
        <p:txBody>
          <a:bodyPr/>
          <a:lstStyle/>
          <a:p>
            <a:pPr>
              <a:defRPr/>
            </a:pPr>
            <a:fld id="{35DE0D32-D247-4393-A9C7-B0267E39E0C3}" type="slidenum">
              <a:rPr lang="en-GB" smtClean="0"/>
              <a:pPr>
                <a:defRPr/>
              </a:pPr>
              <a:t>56</a:t>
            </a:fld>
            <a:endParaRPr lang="en-GB"/>
          </a:p>
        </p:txBody>
      </p:sp>
    </p:spTree>
    <p:extLst>
      <p:ext uri="{BB962C8B-B14F-4D97-AF65-F5344CB8AC3E}">
        <p14:creationId xmlns:p14="http://schemas.microsoft.com/office/powerpoint/2010/main" val="1773842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5DE0D32-D247-4393-A9C7-B0267E39E0C3}" type="slidenum">
              <a:rPr lang="en-GB" smtClean="0"/>
              <a:pPr>
                <a:defRPr/>
              </a:pPr>
              <a:t>6</a:t>
            </a:fld>
            <a:endParaRPr lang="en-GB"/>
          </a:p>
        </p:txBody>
      </p:sp>
    </p:spTree>
    <p:extLst>
      <p:ext uri="{BB962C8B-B14F-4D97-AF65-F5344CB8AC3E}">
        <p14:creationId xmlns:p14="http://schemas.microsoft.com/office/powerpoint/2010/main" val="617051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5DE0D32-D247-4393-A9C7-B0267E39E0C3}" type="slidenum">
              <a:rPr lang="en-GB" smtClean="0"/>
              <a:pPr>
                <a:defRPr/>
              </a:pPr>
              <a:t>60</a:t>
            </a:fld>
            <a:endParaRPr lang="en-GB"/>
          </a:p>
        </p:txBody>
      </p:sp>
    </p:spTree>
    <p:extLst>
      <p:ext uri="{BB962C8B-B14F-4D97-AF65-F5344CB8AC3E}">
        <p14:creationId xmlns:p14="http://schemas.microsoft.com/office/powerpoint/2010/main" val="168161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Jack starts here (1 of 2).</a:t>
            </a:r>
          </a:p>
        </p:txBody>
      </p:sp>
      <p:sp>
        <p:nvSpPr>
          <p:cNvPr id="4" name="Slide Number Placeholder 3"/>
          <p:cNvSpPr>
            <a:spLocks noGrp="1"/>
          </p:cNvSpPr>
          <p:nvPr>
            <p:ph type="sldNum" sz="quarter" idx="10"/>
          </p:nvPr>
        </p:nvSpPr>
        <p:spPr/>
        <p:txBody>
          <a:bodyPr/>
          <a:lstStyle/>
          <a:p>
            <a:pPr>
              <a:defRPr/>
            </a:pPr>
            <a:fld id="{56E64E78-ADCD-417C-948A-9B4733D34BE5}"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205974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56E64E78-ADCD-417C-948A-9B4733D34BE5}" type="slidenum">
              <a:rPr lang="en-GB" smtClean="0"/>
              <a:pPr>
                <a:defRPr/>
              </a:pPr>
              <a:t>11</a:t>
            </a:fld>
            <a:endParaRPr lang="en-GB"/>
          </a:p>
        </p:txBody>
      </p:sp>
    </p:spTree>
    <p:extLst>
      <p:ext uri="{BB962C8B-B14F-4D97-AF65-F5344CB8AC3E}">
        <p14:creationId xmlns:p14="http://schemas.microsoft.com/office/powerpoint/2010/main" val="287859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C4C991-7269-4396-AD45-CCFEA1C6CDE3}" type="slidenum">
              <a:rPr lang="en-GB" smtClean="0"/>
              <a:pPr/>
              <a:t>14</a:t>
            </a:fld>
            <a:endParaRPr lang="en-GB"/>
          </a:p>
        </p:txBody>
      </p:sp>
    </p:spTree>
    <p:extLst>
      <p:ext uri="{BB962C8B-B14F-4D97-AF65-F5344CB8AC3E}">
        <p14:creationId xmlns:p14="http://schemas.microsoft.com/office/powerpoint/2010/main" val="307371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C4C991-7269-4396-AD45-CCFEA1C6CDE3}" type="slidenum">
              <a:rPr lang="en-GB" smtClean="0"/>
              <a:pPr/>
              <a:t>15</a:t>
            </a:fld>
            <a:endParaRPr lang="en-GB"/>
          </a:p>
        </p:txBody>
      </p:sp>
    </p:spTree>
    <p:extLst>
      <p:ext uri="{BB962C8B-B14F-4D97-AF65-F5344CB8AC3E}">
        <p14:creationId xmlns:p14="http://schemas.microsoft.com/office/powerpoint/2010/main" val="222092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41B15D-608E-4EC5-B666-E9E9DE486CB5}" type="slidenum">
              <a:rPr lang="en-GB" smtClean="0"/>
              <a:pPr/>
              <a:t>16</a:t>
            </a:fld>
            <a:endParaRPr lang="en-GB"/>
          </a:p>
        </p:txBody>
      </p:sp>
    </p:spTree>
    <p:extLst>
      <p:ext uri="{BB962C8B-B14F-4D97-AF65-F5344CB8AC3E}">
        <p14:creationId xmlns:p14="http://schemas.microsoft.com/office/powerpoint/2010/main" val="2237255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C4C991-7269-4396-AD45-CCFEA1C6CDE3}" type="slidenum">
              <a:rPr lang="en-GB" smtClean="0"/>
              <a:pPr/>
              <a:t>17</a:t>
            </a:fld>
            <a:endParaRPr lang="en-GB"/>
          </a:p>
        </p:txBody>
      </p:sp>
    </p:spTree>
    <p:extLst>
      <p:ext uri="{BB962C8B-B14F-4D97-AF65-F5344CB8AC3E}">
        <p14:creationId xmlns:p14="http://schemas.microsoft.com/office/powerpoint/2010/main" val="3269381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8FB041C8-DD21-4288-90C0-2868731AF4EE}" type="datetime6">
              <a:rPr lang="en-GB" smtClean="0"/>
              <a:t>October 23</a:t>
            </a:fld>
            <a:endParaRPr lang="en-GB"/>
          </a:p>
        </p:txBody>
      </p:sp>
      <p:sp>
        <p:nvSpPr>
          <p:cNvPr id="5"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FE3806B5-86FD-4589-9B88-49D8AEA9A86C}" type="slidenum">
              <a:rPr lang="en-GB"/>
              <a:pPr>
                <a:defRPr/>
              </a:pPr>
              <a:t>‹#›</a:t>
            </a:fld>
            <a:endParaRPr lang="en-GB"/>
          </a:p>
        </p:txBody>
      </p:sp>
      <p:pic>
        <p:nvPicPr>
          <p:cNvPr id="7" name="Picture 2" descr="Book image.jpg"/>
          <p:cNvPicPr>
            <a:picLocks noChangeAspect="1" noChangeArrowheads="1"/>
          </p:cNvPicPr>
          <p:nvPr userDrawn="1"/>
        </p:nvPicPr>
        <p:blipFill>
          <a:blip r:embed="rId2" cstate="print"/>
          <a:srcRect b="35829"/>
          <a:stretch>
            <a:fillRect/>
          </a:stretch>
        </p:blipFill>
        <p:spPr bwMode="auto">
          <a:xfrm>
            <a:off x="-3175" y="-14288"/>
            <a:ext cx="549275" cy="6872288"/>
          </a:xfrm>
          <a:prstGeom prst="rect">
            <a:avLst/>
          </a:prstGeom>
          <a:noFill/>
        </p:spPr>
      </p:pic>
    </p:spTree>
    <p:extLst>
      <p:ext uri="{BB962C8B-B14F-4D97-AF65-F5344CB8AC3E}">
        <p14:creationId xmlns:p14="http://schemas.microsoft.com/office/powerpoint/2010/main" val="1774805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D706790-2C30-44F9-8DDB-B1C672C9F7B4}" type="datetime6">
              <a:rPr lang="en-GB" smtClean="0"/>
              <a:t>October 23</a:t>
            </a:fld>
            <a:endParaRPr lang="en-GB"/>
          </a:p>
        </p:txBody>
      </p:sp>
      <p:sp>
        <p:nvSpPr>
          <p:cNvPr id="5"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C8F2DFC2-716D-45FD-ADA5-7DB4FC548694}" type="slidenum">
              <a:rPr lang="en-GB"/>
              <a:pPr>
                <a:defRPr/>
              </a:pPr>
              <a:t>‹#›</a:t>
            </a:fld>
            <a:endParaRPr lang="en-GB"/>
          </a:p>
        </p:txBody>
      </p:sp>
    </p:spTree>
    <p:extLst>
      <p:ext uri="{BB962C8B-B14F-4D97-AF65-F5344CB8AC3E}">
        <p14:creationId xmlns:p14="http://schemas.microsoft.com/office/powerpoint/2010/main" val="84649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1E9B0FE-A4C5-448B-91BC-325C7DCDBDB4}" type="datetime6">
              <a:rPr lang="en-GB" smtClean="0"/>
              <a:t>October 23</a:t>
            </a:fld>
            <a:endParaRPr lang="en-GB"/>
          </a:p>
        </p:txBody>
      </p:sp>
      <p:sp>
        <p:nvSpPr>
          <p:cNvPr id="5"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FC3073D6-88FC-40CA-96FD-C0F68DF7594D}" type="slidenum">
              <a:rPr lang="en-GB"/>
              <a:pPr>
                <a:defRPr/>
              </a:pPr>
              <a:t>‹#›</a:t>
            </a:fld>
            <a:endParaRPr lang="en-GB"/>
          </a:p>
        </p:txBody>
      </p:sp>
    </p:spTree>
    <p:extLst>
      <p:ext uri="{BB962C8B-B14F-4D97-AF65-F5344CB8AC3E}">
        <p14:creationId xmlns:p14="http://schemas.microsoft.com/office/powerpoint/2010/main" val="54053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4056FA1-E91B-45C9-9358-D0DEA63D12DF}" type="datetime6">
              <a:rPr lang="en-GB" smtClean="0"/>
              <a:t>October 23</a:t>
            </a:fld>
            <a:endParaRPr lang="en-GB"/>
          </a:p>
        </p:txBody>
      </p:sp>
      <p:sp>
        <p:nvSpPr>
          <p:cNvPr id="5"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02FA16B3-10A6-4AA0-98FA-ADD824BDBD5A}" type="slidenum">
              <a:rPr lang="en-GB"/>
              <a:pPr>
                <a:defRPr/>
              </a:pPr>
              <a:t>‹#›</a:t>
            </a:fld>
            <a:endParaRPr lang="en-GB"/>
          </a:p>
        </p:txBody>
      </p:sp>
      <p:pic>
        <p:nvPicPr>
          <p:cNvPr id="7" name="Picture 2" descr="Book image.jpg"/>
          <p:cNvPicPr>
            <a:picLocks noChangeAspect="1" noChangeArrowheads="1"/>
          </p:cNvPicPr>
          <p:nvPr userDrawn="1"/>
        </p:nvPicPr>
        <p:blipFill>
          <a:blip r:embed="rId2" cstate="print"/>
          <a:srcRect b="35829"/>
          <a:stretch>
            <a:fillRect/>
          </a:stretch>
        </p:blipFill>
        <p:spPr bwMode="auto">
          <a:xfrm>
            <a:off x="-3174" y="-14288"/>
            <a:ext cx="549275" cy="6872288"/>
          </a:xfrm>
          <a:prstGeom prst="rect">
            <a:avLst/>
          </a:prstGeom>
          <a:noFill/>
        </p:spPr>
      </p:pic>
    </p:spTree>
    <p:extLst>
      <p:ext uri="{BB962C8B-B14F-4D97-AF65-F5344CB8AC3E}">
        <p14:creationId xmlns:p14="http://schemas.microsoft.com/office/powerpoint/2010/main" val="1635281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F044FAD-16CA-4680-9806-C7267A682244}" type="datetime6">
              <a:rPr lang="en-GB" smtClean="0"/>
              <a:t>October 23</a:t>
            </a:fld>
            <a:endParaRPr lang="en-GB"/>
          </a:p>
        </p:txBody>
      </p:sp>
      <p:sp>
        <p:nvSpPr>
          <p:cNvPr id="5"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4CCE7A74-C505-448C-8E05-E12BAB817325}" type="slidenum">
              <a:rPr lang="en-GB"/>
              <a:pPr>
                <a:defRPr/>
              </a:pPr>
              <a:t>‹#›</a:t>
            </a:fld>
            <a:endParaRPr lang="en-GB"/>
          </a:p>
        </p:txBody>
      </p:sp>
    </p:spTree>
    <p:extLst>
      <p:ext uri="{BB962C8B-B14F-4D97-AF65-F5344CB8AC3E}">
        <p14:creationId xmlns:p14="http://schemas.microsoft.com/office/powerpoint/2010/main" val="107418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53E9447E-5553-4FB9-AB2D-1305039C94DD}" type="datetime6">
              <a:rPr lang="en-GB" smtClean="0"/>
              <a:t>October 23</a:t>
            </a:fld>
            <a:endParaRPr lang="en-GB"/>
          </a:p>
        </p:txBody>
      </p:sp>
      <p:sp>
        <p:nvSpPr>
          <p:cNvPr id="5" name="Footer Placeholder 4"/>
          <p:cNvSpPr>
            <a:spLocks noGrp="1"/>
          </p:cNvSpPr>
          <p:nvPr>
            <p:ph type="ftr" sz="quarter" idx="11"/>
          </p:nvPr>
        </p:nvSpPr>
        <p:spPr/>
        <p:txBody>
          <a:bodyPr/>
          <a:lstStyle>
            <a:lvl1pPr>
              <a:defRPr dirty="0" smtClean="0"/>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61B4AA3D-ECD6-4D0F-9ADB-1359D4F1CB9E}" type="slidenum">
              <a:rPr lang="en-GB"/>
              <a:pPr>
                <a:defRPr/>
              </a:pPr>
              <a:t>‹#›</a:t>
            </a:fld>
            <a:endParaRPr lang="en-GB"/>
          </a:p>
        </p:txBody>
      </p:sp>
    </p:spTree>
    <p:extLst>
      <p:ext uri="{BB962C8B-B14F-4D97-AF65-F5344CB8AC3E}">
        <p14:creationId xmlns:p14="http://schemas.microsoft.com/office/powerpoint/2010/main" val="1482204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smtClean="0"/>
            </a:lvl1pPr>
          </a:lstStyle>
          <a:p>
            <a:pPr>
              <a:defRPr/>
            </a:pPr>
            <a:fld id="{B41D9016-ED7D-4372-B447-145AA1016E94}" type="datetime6">
              <a:rPr lang="en-GB" smtClean="0"/>
              <a:t>October 23</a:t>
            </a:fld>
            <a:endParaRPr lang="en-GB"/>
          </a:p>
        </p:txBody>
      </p:sp>
      <p:sp>
        <p:nvSpPr>
          <p:cNvPr id="6" name="Footer Placeholder 4"/>
          <p:cNvSpPr>
            <a:spLocks noGrp="1"/>
          </p:cNvSpPr>
          <p:nvPr>
            <p:ph type="ftr" sz="quarter" idx="11"/>
          </p:nvPr>
        </p:nvSpPr>
        <p:spPr/>
        <p:txBody>
          <a:bodyPr/>
          <a:lstStyle>
            <a:lvl1pPr>
              <a:defRPr dirty="0" smtClean="0"/>
            </a:lvl1pPr>
          </a:lstStyle>
          <a:p>
            <a:pPr>
              <a:defRPr/>
            </a:pPr>
            <a:r>
              <a:rPr lang="en-US"/>
              <a:t>library-sande@qmul.ac.uk</a:t>
            </a:r>
            <a:endParaRPr lang="en-GB"/>
          </a:p>
        </p:txBody>
      </p:sp>
      <p:sp>
        <p:nvSpPr>
          <p:cNvPr id="7" name="Slide Number Placeholder 5"/>
          <p:cNvSpPr>
            <a:spLocks noGrp="1"/>
          </p:cNvSpPr>
          <p:nvPr>
            <p:ph type="sldNum" sz="quarter" idx="12"/>
          </p:nvPr>
        </p:nvSpPr>
        <p:spPr/>
        <p:txBody>
          <a:bodyPr/>
          <a:lstStyle>
            <a:lvl1pPr>
              <a:defRPr/>
            </a:lvl1pPr>
          </a:lstStyle>
          <a:p>
            <a:pPr>
              <a:defRPr/>
            </a:pPr>
            <a:fld id="{A4544EBA-C101-450E-A5BD-C74C1C38E748}" type="slidenum">
              <a:rPr lang="en-GB"/>
              <a:pPr>
                <a:defRPr/>
              </a:pPr>
              <a:t>‹#›</a:t>
            </a:fld>
            <a:endParaRPr lang="en-GB"/>
          </a:p>
        </p:txBody>
      </p:sp>
    </p:spTree>
    <p:extLst>
      <p:ext uri="{BB962C8B-B14F-4D97-AF65-F5344CB8AC3E}">
        <p14:creationId xmlns:p14="http://schemas.microsoft.com/office/powerpoint/2010/main" val="4038190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smtClean="0"/>
            </a:lvl1pPr>
          </a:lstStyle>
          <a:p>
            <a:pPr>
              <a:defRPr/>
            </a:pPr>
            <a:fld id="{630BADC6-88A6-451C-AEBD-95F165E35DED}" type="datetime6">
              <a:rPr lang="en-GB" smtClean="0"/>
              <a:t>October 23</a:t>
            </a:fld>
            <a:endParaRPr lang="en-GB"/>
          </a:p>
        </p:txBody>
      </p:sp>
      <p:sp>
        <p:nvSpPr>
          <p:cNvPr id="8" name="Footer Placeholder 4"/>
          <p:cNvSpPr>
            <a:spLocks noGrp="1"/>
          </p:cNvSpPr>
          <p:nvPr>
            <p:ph type="ftr" sz="quarter" idx="11"/>
          </p:nvPr>
        </p:nvSpPr>
        <p:spPr/>
        <p:txBody>
          <a:bodyPr/>
          <a:lstStyle>
            <a:lvl1pPr>
              <a:defRPr dirty="0" smtClean="0"/>
            </a:lvl1pPr>
          </a:lstStyle>
          <a:p>
            <a:pPr>
              <a:defRPr/>
            </a:pPr>
            <a:r>
              <a:rPr lang="en-US"/>
              <a:t>library-sande@qmul.ac.uk</a:t>
            </a:r>
            <a:endParaRPr lang="en-GB"/>
          </a:p>
        </p:txBody>
      </p:sp>
      <p:sp>
        <p:nvSpPr>
          <p:cNvPr id="9" name="Slide Number Placeholder 5"/>
          <p:cNvSpPr>
            <a:spLocks noGrp="1"/>
          </p:cNvSpPr>
          <p:nvPr>
            <p:ph type="sldNum" sz="quarter" idx="12"/>
          </p:nvPr>
        </p:nvSpPr>
        <p:spPr/>
        <p:txBody>
          <a:bodyPr/>
          <a:lstStyle>
            <a:lvl1pPr>
              <a:defRPr/>
            </a:lvl1pPr>
          </a:lstStyle>
          <a:p>
            <a:pPr>
              <a:defRPr/>
            </a:pPr>
            <a:fld id="{E205EAD3-EBA0-4620-8F24-3F7A7A3E1401}" type="slidenum">
              <a:rPr lang="en-GB"/>
              <a:pPr>
                <a:defRPr/>
              </a:pPr>
              <a:t>‹#›</a:t>
            </a:fld>
            <a:endParaRPr lang="en-GB"/>
          </a:p>
        </p:txBody>
      </p:sp>
    </p:spTree>
    <p:extLst>
      <p:ext uri="{BB962C8B-B14F-4D97-AF65-F5344CB8AC3E}">
        <p14:creationId xmlns:p14="http://schemas.microsoft.com/office/powerpoint/2010/main" val="4073437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smtClean="0"/>
            </a:lvl1pPr>
          </a:lstStyle>
          <a:p>
            <a:pPr>
              <a:defRPr/>
            </a:pPr>
            <a:fld id="{07988F5C-A66D-47BE-9FE0-05F21B506738}" type="datetime6">
              <a:rPr lang="en-GB" smtClean="0"/>
              <a:t>October 23</a:t>
            </a:fld>
            <a:endParaRPr lang="en-GB"/>
          </a:p>
        </p:txBody>
      </p:sp>
      <p:sp>
        <p:nvSpPr>
          <p:cNvPr id="4" name="Footer Placeholder 4"/>
          <p:cNvSpPr>
            <a:spLocks noGrp="1"/>
          </p:cNvSpPr>
          <p:nvPr>
            <p:ph type="ftr" sz="quarter" idx="11"/>
          </p:nvPr>
        </p:nvSpPr>
        <p:spPr/>
        <p:txBody>
          <a:bodyPr/>
          <a:lstStyle>
            <a:lvl1pPr>
              <a:defRPr dirty="0" smtClean="0"/>
            </a:lvl1pPr>
          </a:lstStyle>
          <a:p>
            <a:pPr>
              <a:defRPr/>
            </a:pPr>
            <a:r>
              <a:rPr lang="en-US"/>
              <a:t>library-sande@qmul.ac.uk</a:t>
            </a:r>
            <a:endParaRPr lang="en-GB"/>
          </a:p>
        </p:txBody>
      </p:sp>
      <p:sp>
        <p:nvSpPr>
          <p:cNvPr id="5" name="Slide Number Placeholder 5"/>
          <p:cNvSpPr>
            <a:spLocks noGrp="1"/>
          </p:cNvSpPr>
          <p:nvPr>
            <p:ph type="sldNum" sz="quarter" idx="12"/>
          </p:nvPr>
        </p:nvSpPr>
        <p:spPr/>
        <p:txBody>
          <a:bodyPr/>
          <a:lstStyle>
            <a:lvl1pPr>
              <a:defRPr/>
            </a:lvl1pPr>
          </a:lstStyle>
          <a:p>
            <a:pPr>
              <a:defRPr/>
            </a:pPr>
            <a:fld id="{298A7669-A2AA-42E0-B121-5D105C6DC740}" type="slidenum">
              <a:rPr lang="en-GB"/>
              <a:pPr>
                <a:defRPr/>
              </a:pPr>
              <a:t>‹#›</a:t>
            </a:fld>
            <a:endParaRPr lang="en-GB"/>
          </a:p>
        </p:txBody>
      </p:sp>
    </p:spTree>
    <p:extLst>
      <p:ext uri="{BB962C8B-B14F-4D97-AF65-F5344CB8AC3E}">
        <p14:creationId xmlns:p14="http://schemas.microsoft.com/office/powerpoint/2010/main" val="1202848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pPr>
              <a:defRPr/>
            </a:pPr>
            <a:fld id="{4BF296B4-AADB-407D-89DE-385F27CD76E4}" type="datetime6">
              <a:rPr lang="en-GB" smtClean="0"/>
              <a:t>October 23</a:t>
            </a:fld>
            <a:endParaRPr lang="en-GB"/>
          </a:p>
        </p:txBody>
      </p:sp>
      <p:sp>
        <p:nvSpPr>
          <p:cNvPr id="3" name="Footer Placeholder 4"/>
          <p:cNvSpPr>
            <a:spLocks noGrp="1"/>
          </p:cNvSpPr>
          <p:nvPr>
            <p:ph type="ftr" sz="quarter" idx="11"/>
          </p:nvPr>
        </p:nvSpPr>
        <p:spPr/>
        <p:txBody>
          <a:bodyPr/>
          <a:lstStyle>
            <a:lvl1pPr>
              <a:defRPr dirty="0" smtClean="0"/>
            </a:lvl1pPr>
          </a:lstStyle>
          <a:p>
            <a:pPr>
              <a:defRPr/>
            </a:pPr>
            <a:r>
              <a:rPr lang="en-US"/>
              <a:t>library-sande@qmul.ac.uk</a:t>
            </a:r>
            <a:endParaRPr lang="en-GB"/>
          </a:p>
        </p:txBody>
      </p:sp>
      <p:sp>
        <p:nvSpPr>
          <p:cNvPr id="4" name="Slide Number Placeholder 5"/>
          <p:cNvSpPr>
            <a:spLocks noGrp="1"/>
          </p:cNvSpPr>
          <p:nvPr>
            <p:ph type="sldNum" sz="quarter" idx="12"/>
          </p:nvPr>
        </p:nvSpPr>
        <p:spPr/>
        <p:txBody>
          <a:bodyPr/>
          <a:lstStyle>
            <a:lvl1pPr>
              <a:defRPr/>
            </a:lvl1pPr>
          </a:lstStyle>
          <a:p>
            <a:pPr>
              <a:defRPr/>
            </a:pPr>
            <a:fld id="{9D20A14E-AC78-4611-968C-9F2DFF2AFBC7}" type="slidenum">
              <a:rPr lang="en-GB"/>
              <a:pPr>
                <a:defRPr/>
              </a:pPr>
              <a:t>‹#›</a:t>
            </a:fld>
            <a:endParaRPr lang="en-GB"/>
          </a:p>
        </p:txBody>
      </p:sp>
    </p:spTree>
    <p:extLst>
      <p:ext uri="{BB962C8B-B14F-4D97-AF65-F5344CB8AC3E}">
        <p14:creationId xmlns:p14="http://schemas.microsoft.com/office/powerpoint/2010/main" val="2298846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23E116F6-F78B-4A48-B8DA-0E367E2C6754}" type="datetime6">
              <a:rPr lang="en-GB" smtClean="0"/>
              <a:t>October 23</a:t>
            </a:fld>
            <a:endParaRPr lang="en-GB"/>
          </a:p>
        </p:txBody>
      </p:sp>
      <p:sp>
        <p:nvSpPr>
          <p:cNvPr id="6" name="Footer Placeholder 4"/>
          <p:cNvSpPr>
            <a:spLocks noGrp="1"/>
          </p:cNvSpPr>
          <p:nvPr>
            <p:ph type="ftr" sz="quarter" idx="11"/>
          </p:nvPr>
        </p:nvSpPr>
        <p:spPr/>
        <p:txBody>
          <a:bodyPr/>
          <a:lstStyle>
            <a:lvl1pPr>
              <a:defRPr dirty="0" smtClean="0"/>
            </a:lvl1pPr>
          </a:lstStyle>
          <a:p>
            <a:pPr>
              <a:defRPr/>
            </a:pPr>
            <a:r>
              <a:rPr lang="en-US"/>
              <a:t>library-sande@qmul.ac.uk</a:t>
            </a:r>
            <a:endParaRPr lang="en-GB"/>
          </a:p>
        </p:txBody>
      </p:sp>
      <p:sp>
        <p:nvSpPr>
          <p:cNvPr id="7" name="Slide Number Placeholder 5"/>
          <p:cNvSpPr>
            <a:spLocks noGrp="1"/>
          </p:cNvSpPr>
          <p:nvPr>
            <p:ph type="sldNum" sz="quarter" idx="12"/>
          </p:nvPr>
        </p:nvSpPr>
        <p:spPr/>
        <p:txBody>
          <a:bodyPr/>
          <a:lstStyle>
            <a:lvl1pPr>
              <a:defRPr/>
            </a:lvl1pPr>
          </a:lstStyle>
          <a:p>
            <a:pPr>
              <a:defRPr/>
            </a:pPr>
            <a:fld id="{2B9E1FFF-D23F-4F20-9DC9-C3DB1EFBAB4D}" type="slidenum">
              <a:rPr lang="en-GB"/>
              <a:pPr>
                <a:defRPr/>
              </a:pPr>
              <a:t>‹#›</a:t>
            </a:fld>
            <a:endParaRPr lang="en-GB"/>
          </a:p>
        </p:txBody>
      </p:sp>
    </p:spTree>
    <p:extLst>
      <p:ext uri="{BB962C8B-B14F-4D97-AF65-F5344CB8AC3E}">
        <p14:creationId xmlns:p14="http://schemas.microsoft.com/office/powerpoint/2010/main" val="163727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F5587F0-00BF-4FBC-A1AD-9F60BCC34898}" type="datetime6">
              <a:rPr lang="en-GB" smtClean="0"/>
              <a:t>October 23</a:t>
            </a:fld>
            <a:endParaRPr lang="en-GB"/>
          </a:p>
        </p:txBody>
      </p:sp>
      <p:sp>
        <p:nvSpPr>
          <p:cNvPr id="5"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E8D46961-87C4-4AC8-8F9E-74916E414E76}" type="slidenum">
              <a:rPr lang="en-GB"/>
              <a:pPr>
                <a:defRPr/>
              </a:pPr>
              <a:t>‹#›</a:t>
            </a:fld>
            <a:endParaRPr lang="en-GB"/>
          </a:p>
        </p:txBody>
      </p:sp>
    </p:spTree>
    <p:extLst>
      <p:ext uri="{BB962C8B-B14F-4D97-AF65-F5344CB8AC3E}">
        <p14:creationId xmlns:p14="http://schemas.microsoft.com/office/powerpoint/2010/main" val="1512814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F549C595-CA10-4E5D-9795-CB6118E2B126}" type="datetime6">
              <a:rPr lang="en-GB" smtClean="0"/>
              <a:t>October 23</a:t>
            </a:fld>
            <a:endParaRPr lang="en-GB"/>
          </a:p>
        </p:txBody>
      </p:sp>
      <p:sp>
        <p:nvSpPr>
          <p:cNvPr id="6" name="Footer Placeholder 4"/>
          <p:cNvSpPr>
            <a:spLocks noGrp="1"/>
          </p:cNvSpPr>
          <p:nvPr>
            <p:ph type="ftr" sz="quarter" idx="11"/>
          </p:nvPr>
        </p:nvSpPr>
        <p:spPr/>
        <p:txBody>
          <a:bodyPr/>
          <a:lstStyle>
            <a:lvl1pPr>
              <a:defRPr dirty="0" smtClean="0"/>
            </a:lvl1pPr>
          </a:lstStyle>
          <a:p>
            <a:pPr>
              <a:defRPr/>
            </a:pPr>
            <a:r>
              <a:rPr lang="en-US"/>
              <a:t>library-sande@qmul.ac.uk</a:t>
            </a:r>
            <a:endParaRPr lang="en-GB"/>
          </a:p>
        </p:txBody>
      </p:sp>
      <p:sp>
        <p:nvSpPr>
          <p:cNvPr id="7" name="Slide Number Placeholder 5"/>
          <p:cNvSpPr>
            <a:spLocks noGrp="1"/>
          </p:cNvSpPr>
          <p:nvPr>
            <p:ph type="sldNum" sz="quarter" idx="12"/>
          </p:nvPr>
        </p:nvSpPr>
        <p:spPr/>
        <p:txBody>
          <a:bodyPr/>
          <a:lstStyle>
            <a:lvl1pPr>
              <a:defRPr/>
            </a:lvl1pPr>
          </a:lstStyle>
          <a:p>
            <a:pPr>
              <a:defRPr/>
            </a:pPr>
            <a:fld id="{71D79A27-8FD9-45E3-BB0A-D81D1825711A}" type="slidenum">
              <a:rPr lang="en-GB"/>
              <a:pPr>
                <a:defRPr/>
              </a:pPr>
              <a:t>‹#›</a:t>
            </a:fld>
            <a:endParaRPr lang="en-GB"/>
          </a:p>
        </p:txBody>
      </p:sp>
    </p:spTree>
    <p:extLst>
      <p:ext uri="{BB962C8B-B14F-4D97-AF65-F5344CB8AC3E}">
        <p14:creationId xmlns:p14="http://schemas.microsoft.com/office/powerpoint/2010/main" val="1048029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smtClean="0"/>
            </a:lvl1pPr>
          </a:lstStyle>
          <a:p>
            <a:pPr>
              <a:defRPr/>
            </a:pPr>
            <a:fld id="{3F47FE37-D114-4B7B-B24C-9351FB78FCDA}" type="datetime6">
              <a:rPr lang="en-GB" smtClean="0"/>
              <a:t>October 23</a:t>
            </a:fld>
            <a:endParaRPr lang="en-GB"/>
          </a:p>
        </p:txBody>
      </p:sp>
      <p:sp>
        <p:nvSpPr>
          <p:cNvPr id="5" name="Footer Placeholder 4"/>
          <p:cNvSpPr>
            <a:spLocks noGrp="1"/>
          </p:cNvSpPr>
          <p:nvPr>
            <p:ph type="ftr" sz="quarter" idx="11"/>
          </p:nvPr>
        </p:nvSpPr>
        <p:spPr/>
        <p:txBody>
          <a:bodyPr/>
          <a:lstStyle>
            <a:lvl1pPr>
              <a:defRPr dirty="0" smtClean="0"/>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A56673AB-364C-4A0F-AB36-043224F8D7FB}" type="slidenum">
              <a:rPr lang="en-GB"/>
              <a:pPr>
                <a:defRPr/>
              </a:pPr>
              <a:t>‹#›</a:t>
            </a:fld>
            <a:endParaRPr lang="en-GB"/>
          </a:p>
        </p:txBody>
      </p:sp>
    </p:spTree>
    <p:extLst>
      <p:ext uri="{BB962C8B-B14F-4D97-AF65-F5344CB8AC3E}">
        <p14:creationId xmlns:p14="http://schemas.microsoft.com/office/powerpoint/2010/main" val="3823488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smtClean="0"/>
            </a:lvl1pPr>
          </a:lstStyle>
          <a:p>
            <a:pPr>
              <a:defRPr/>
            </a:pPr>
            <a:fld id="{159AA455-117D-4061-80ED-69359F86B2B0}" type="datetime6">
              <a:rPr lang="en-GB" smtClean="0"/>
              <a:t>October 23</a:t>
            </a:fld>
            <a:endParaRPr lang="en-GB"/>
          </a:p>
        </p:txBody>
      </p:sp>
      <p:sp>
        <p:nvSpPr>
          <p:cNvPr id="5" name="Footer Placeholder 4"/>
          <p:cNvSpPr>
            <a:spLocks noGrp="1"/>
          </p:cNvSpPr>
          <p:nvPr>
            <p:ph type="ftr" sz="quarter" idx="11"/>
          </p:nvPr>
        </p:nvSpPr>
        <p:spPr/>
        <p:txBody>
          <a:bodyPr/>
          <a:lstStyle>
            <a:lvl1pPr>
              <a:defRPr dirty="0" smtClean="0"/>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5377B1D3-61F8-45E0-9E98-CE6C2A1B1429}" type="slidenum">
              <a:rPr lang="en-GB"/>
              <a:pPr>
                <a:defRPr/>
              </a:pPr>
              <a:t>‹#›</a:t>
            </a:fld>
            <a:endParaRPr lang="en-GB"/>
          </a:p>
        </p:txBody>
      </p:sp>
    </p:spTree>
    <p:extLst>
      <p:ext uri="{BB962C8B-B14F-4D97-AF65-F5344CB8AC3E}">
        <p14:creationId xmlns:p14="http://schemas.microsoft.com/office/powerpoint/2010/main" val="323551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p:spPr>
        <p:txBody>
          <a:bodyPr/>
          <a:lstStyle>
            <a:lvl1pPr>
              <a:defRPr/>
            </a:lvl1pPr>
          </a:lstStyle>
          <a:p>
            <a:pPr>
              <a:defRPr/>
            </a:pPr>
            <a:fld id="{AFFFF9C4-512A-4978-A99B-D9358C3C0BB0}" type="datetime6">
              <a:rPr lang="en-GB" smtClean="0"/>
              <a:t>October 23</a:t>
            </a:fld>
            <a:endParaRPr lang="en-GB"/>
          </a:p>
        </p:txBody>
      </p:sp>
      <p:sp>
        <p:nvSpPr>
          <p:cNvPr id="3" name="Footer Placeholder 2"/>
          <p:cNvSpPr>
            <a:spLocks noGrp="1"/>
          </p:cNvSpPr>
          <p:nvPr>
            <p:ph type="ftr" sz="quarter" idx="11"/>
          </p:nvPr>
        </p:nvSpPr>
        <p:spPr>
          <a:xfrm>
            <a:off x="3124200" y="6356352"/>
            <a:ext cx="2895600" cy="365125"/>
          </a:xfrm>
        </p:spPr>
        <p:txBody>
          <a:bodyPr/>
          <a:lstStyle>
            <a:lvl1pPr>
              <a:defRPr/>
            </a:lvl1pPr>
          </a:lstStyle>
          <a:p>
            <a:pPr>
              <a:defRPr/>
            </a:pPr>
            <a:r>
              <a:rPr lang="en-US"/>
              <a:t>library-sande@qmul.ac.uk</a:t>
            </a:r>
            <a:endParaRPr lang="en-GB"/>
          </a:p>
        </p:txBody>
      </p:sp>
      <p:sp>
        <p:nvSpPr>
          <p:cNvPr id="4" name="Slide Number Placeholder 3"/>
          <p:cNvSpPr>
            <a:spLocks noGrp="1"/>
          </p:cNvSpPr>
          <p:nvPr>
            <p:ph type="sldNum" sz="quarter" idx="12"/>
          </p:nvPr>
        </p:nvSpPr>
        <p:spPr>
          <a:xfrm>
            <a:off x="6553200" y="6356352"/>
            <a:ext cx="2133600" cy="365125"/>
          </a:xfrm>
        </p:spPr>
        <p:txBody>
          <a:bodyPr/>
          <a:lstStyle>
            <a:lvl1pPr>
              <a:defRPr/>
            </a:lvl1pPr>
          </a:lstStyle>
          <a:p>
            <a:pPr>
              <a:defRPr/>
            </a:pPr>
            <a:fld id="{B553DCA8-4BEF-43ED-9E88-E52E1EE4B501}" type="slidenum">
              <a:rPr lang="en-GB"/>
              <a:pPr>
                <a:defRPr/>
              </a:pPr>
              <a:t>‹#›</a:t>
            </a:fld>
            <a:endParaRPr lang="en-GB"/>
          </a:p>
        </p:txBody>
      </p:sp>
    </p:spTree>
    <p:extLst>
      <p:ext uri="{BB962C8B-B14F-4D97-AF65-F5344CB8AC3E}">
        <p14:creationId xmlns:p14="http://schemas.microsoft.com/office/powerpoint/2010/main" val="1692050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8EDF86E0-A523-4454-A948-92E907076F69}" type="datetime6">
              <a:rPr lang="en-GB" smtClean="0"/>
              <a:t>October 23</a:t>
            </a:fld>
            <a:endParaRPr lang="en-GB"/>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p>
            <a:pPr>
              <a:defRPr/>
            </a:pPr>
            <a:fld id="{D609B15F-23EF-44A4-9CEB-93E2624D0A11}" type="slidenum">
              <a:rPr lang="en-GB" smtClean="0"/>
              <a:pPr>
                <a:defRPr/>
              </a:pPr>
              <a:t>‹#›</a:t>
            </a:fld>
            <a:endParaRPr lang="en-GB"/>
          </a:p>
        </p:txBody>
      </p:sp>
    </p:spTree>
    <p:extLst>
      <p:ext uri="{BB962C8B-B14F-4D97-AF65-F5344CB8AC3E}">
        <p14:creationId xmlns:p14="http://schemas.microsoft.com/office/powerpoint/2010/main" val="3562126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EB517B8-2284-46D9-BD47-D8083B798BE8}" type="datetime6">
              <a:rPr lang="en-GB" smtClean="0"/>
              <a:t>October 23</a:t>
            </a:fld>
            <a:endParaRPr lang="en-GB"/>
          </a:p>
        </p:txBody>
      </p:sp>
      <p:sp>
        <p:nvSpPr>
          <p:cNvPr id="5"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lvl1pPr>
              <a:defRPr/>
            </a:lvl1pPr>
          </a:lstStyle>
          <a:p>
            <a:pPr>
              <a:defRPr/>
            </a:pPr>
            <a:fld id="{1FBB1BAF-202F-419C-A62B-D0FE7F0AEDAD}" type="slidenum">
              <a:rPr lang="en-GB"/>
              <a:pPr>
                <a:defRPr/>
              </a:pPr>
              <a:t>‹#›</a:t>
            </a:fld>
            <a:endParaRPr lang="en-GB"/>
          </a:p>
        </p:txBody>
      </p:sp>
    </p:spTree>
    <p:extLst>
      <p:ext uri="{BB962C8B-B14F-4D97-AF65-F5344CB8AC3E}">
        <p14:creationId xmlns:p14="http://schemas.microsoft.com/office/powerpoint/2010/main" val="26297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481572E3-CFAF-497D-BA34-4B05E69E1CE9}" type="datetime6">
              <a:rPr lang="en-GB" smtClean="0"/>
              <a:t>October 23</a:t>
            </a:fld>
            <a:endParaRPr lang="en-GB"/>
          </a:p>
        </p:txBody>
      </p:sp>
      <p:sp>
        <p:nvSpPr>
          <p:cNvPr id="6"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7" name="Slide Number Placeholder 5"/>
          <p:cNvSpPr>
            <a:spLocks noGrp="1"/>
          </p:cNvSpPr>
          <p:nvPr>
            <p:ph type="sldNum" sz="quarter" idx="12"/>
          </p:nvPr>
        </p:nvSpPr>
        <p:spPr/>
        <p:txBody>
          <a:bodyPr/>
          <a:lstStyle>
            <a:lvl1pPr>
              <a:defRPr/>
            </a:lvl1pPr>
          </a:lstStyle>
          <a:p>
            <a:pPr>
              <a:defRPr/>
            </a:pPr>
            <a:fld id="{331D20D9-09EB-4BE8-9B65-2952C0D59527}" type="slidenum">
              <a:rPr lang="en-GB"/>
              <a:pPr>
                <a:defRPr/>
              </a:pPr>
              <a:t>‹#›</a:t>
            </a:fld>
            <a:endParaRPr lang="en-GB"/>
          </a:p>
        </p:txBody>
      </p:sp>
    </p:spTree>
    <p:extLst>
      <p:ext uri="{BB962C8B-B14F-4D97-AF65-F5344CB8AC3E}">
        <p14:creationId xmlns:p14="http://schemas.microsoft.com/office/powerpoint/2010/main" val="221303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08004437-9C4C-4642-80C3-BA98CE6CEEBE}" type="datetime6">
              <a:rPr lang="en-GB" smtClean="0"/>
              <a:t>October 23</a:t>
            </a:fld>
            <a:endParaRPr lang="en-GB"/>
          </a:p>
        </p:txBody>
      </p:sp>
      <p:sp>
        <p:nvSpPr>
          <p:cNvPr id="8"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9" name="Slide Number Placeholder 5"/>
          <p:cNvSpPr>
            <a:spLocks noGrp="1"/>
          </p:cNvSpPr>
          <p:nvPr>
            <p:ph type="sldNum" sz="quarter" idx="12"/>
          </p:nvPr>
        </p:nvSpPr>
        <p:spPr/>
        <p:txBody>
          <a:bodyPr/>
          <a:lstStyle>
            <a:lvl1pPr>
              <a:defRPr/>
            </a:lvl1pPr>
          </a:lstStyle>
          <a:p>
            <a:pPr>
              <a:defRPr/>
            </a:pPr>
            <a:fld id="{E1A6B866-6907-4B1A-8C22-8097D200D8E6}" type="slidenum">
              <a:rPr lang="en-GB"/>
              <a:pPr>
                <a:defRPr/>
              </a:pPr>
              <a:t>‹#›</a:t>
            </a:fld>
            <a:endParaRPr lang="en-GB"/>
          </a:p>
        </p:txBody>
      </p:sp>
    </p:spTree>
    <p:extLst>
      <p:ext uri="{BB962C8B-B14F-4D97-AF65-F5344CB8AC3E}">
        <p14:creationId xmlns:p14="http://schemas.microsoft.com/office/powerpoint/2010/main" val="157330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2C2C9E1F-8D1F-4BF9-924D-05DCA7E86C57}" type="datetime6">
              <a:rPr lang="en-GB" smtClean="0"/>
              <a:t>October 23</a:t>
            </a:fld>
            <a:endParaRPr lang="en-GB"/>
          </a:p>
        </p:txBody>
      </p:sp>
      <p:sp>
        <p:nvSpPr>
          <p:cNvPr id="4"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5" name="Slide Number Placeholder 5"/>
          <p:cNvSpPr>
            <a:spLocks noGrp="1"/>
          </p:cNvSpPr>
          <p:nvPr>
            <p:ph type="sldNum" sz="quarter" idx="12"/>
          </p:nvPr>
        </p:nvSpPr>
        <p:spPr/>
        <p:txBody>
          <a:bodyPr/>
          <a:lstStyle>
            <a:lvl1pPr>
              <a:defRPr/>
            </a:lvl1pPr>
          </a:lstStyle>
          <a:p>
            <a:pPr>
              <a:defRPr/>
            </a:pPr>
            <a:fld id="{2D7ECBEB-11EC-4D13-826E-E83C6155CF22}" type="slidenum">
              <a:rPr lang="en-GB"/>
              <a:pPr>
                <a:defRPr/>
              </a:pPr>
              <a:t>‹#›</a:t>
            </a:fld>
            <a:endParaRPr lang="en-GB"/>
          </a:p>
        </p:txBody>
      </p:sp>
    </p:spTree>
    <p:extLst>
      <p:ext uri="{BB962C8B-B14F-4D97-AF65-F5344CB8AC3E}">
        <p14:creationId xmlns:p14="http://schemas.microsoft.com/office/powerpoint/2010/main" val="3760361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25D8C1-F44A-49DB-A960-B26D66FD918E}" type="datetime6">
              <a:rPr lang="en-GB" smtClean="0"/>
              <a:t>October 23</a:t>
            </a:fld>
            <a:endParaRPr lang="en-GB"/>
          </a:p>
        </p:txBody>
      </p:sp>
      <p:sp>
        <p:nvSpPr>
          <p:cNvPr id="3"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4" name="Slide Number Placeholder 5"/>
          <p:cNvSpPr>
            <a:spLocks noGrp="1"/>
          </p:cNvSpPr>
          <p:nvPr>
            <p:ph type="sldNum" sz="quarter" idx="12"/>
          </p:nvPr>
        </p:nvSpPr>
        <p:spPr/>
        <p:txBody>
          <a:bodyPr/>
          <a:lstStyle>
            <a:lvl1pPr>
              <a:defRPr/>
            </a:lvl1pPr>
          </a:lstStyle>
          <a:p>
            <a:pPr>
              <a:defRPr/>
            </a:pPr>
            <a:fld id="{FB28FB2C-ED06-455D-8DE1-FF2AE9402324}" type="slidenum">
              <a:rPr lang="en-GB"/>
              <a:pPr>
                <a:defRPr/>
              </a:pPr>
              <a:t>‹#›</a:t>
            </a:fld>
            <a:endParaRPr lang="en-GB"/>
          </a:p>
        </p:txBody>
      </p:sp>
    </p:spTree>
    <p:extLst>
      <p:ext uri="{BB962C8B-B14F-4D97-AF65-F5344CB8AC3E}">
        <p14:creationId xmlns:p14="http://schemas.microsoft.com/office/powerpoint/2010/main" val="581197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2EE2AE-DDC1-496F-988D-356FEC211A19}" type="datetime6">
              <a:rPr lang="en-GB" smtClean="0"/>
              <a:t>October 23</a:t>
            </a:fld>
            <a:endParaRPr lang="en-GB"/>
          </a:p>
        </p:txBody>
      </p:sp>
      <p:sp>
        <p:nvSpPr>
          <p:cNvPr id="6"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7" name="Slide Number Placeholder 5"/>
          <p:cNvSpPr>
            <a:spLocks noGrp="1"/>
          </p:cNvSpPr>
          <p:nvPr>
            <p:ph type="sldNum" sz="quarter" idx="12"/>
          </p:nvPr>
        </p:nvSpPr>
        <p:spPr/>
        <p:txBody>
          <a:bodyPr/>
          <a:lstStyle>
            <a:lvl1pPr>
              <a:defRPr/>
            </a:lvl1pPr>
          </a:lstStyle>
          <a:p>
            <a:pPr>
              <a:defRPr/>
            </a:pPr>
            <a:fld id="{437AD019-AD07-4435-A5AF-F5A207BD6DD4}" type="slidenum">
              <a:rPr lang="en-GB"/>
              <a:pPr>
                <a:defRPr/>
              </a:pPr>
              <a:t>‹#›</a:t>
            </a:fld>
            <a:endParaRPr lang="en-GB"/>
          </a:p>
        </p:txBody>
      </p:sp>
    </p:spTree>
    <p:extLst>
      <p:ext uri="{BB962C8B-B14F-4D97-AF65-F5344CB8AC3E}">
        <p14:creationId xmlns:p14="http://schemas.microsoft.com/office/powerpoint/2010/main" val="38069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EE00F3B-B87A-4442-922B-35129949C2B2}" type="datetime6">
              <a:rPr lang="en-GB" smtClean="0"/>
              <a:t>October 23</a:t>
            </a:fld>
            <a:endParaRPr lang="en-GB"/>
          </a:p>
        </p:txBody>
      </p:sp>
      <p:sp>
        <p:nvSpPr>
          <p:cNvPr id="6" name="Footer Placeholder 4"/>
          <p:cNvSpPr>
            <a:spLocks noGrp="1"/>
          </p:cNvSpPr>
          <p:nvPr>
            <p:ph type="ftr" sz="quarter" idx="11"/>
          </p:nvPr>
        </p:nvSpPr>
        <p:spPr/>
        <p:txBody>
          <a:bodyPr/>
          <a:lstStyle>
            <a:lvl1pPr>
              <a:defRPr/>
            </a:lvl1pPr>
          </a:lstStyle>
          <a:p>
            <a:pPr>
              <a:defRPr/>
            </a:pPr>
            <a:r>
              <a:rPr lang="en-US"/>
              <a:t>library-sande@qmul.ac.uk</a:t>
            </a:r>
            <a:endParaRPr lang="en-GB"/>
          </a:p>
        </p:txBody>
      </p:sp>
      <p:sp>
        <p:nvSpPr>
          <p:cNvPr id="7" name="Slide Number Placeholder 5"/>
          <p:cNvSpPr>
            <a:spLocks noGrp="1"/>
          </p:cNvSpPr>
          <p:nvPr>
            <p:ph type="sldNum" sz="quarter" idx="12"/>
          </p:nvPr>
        </p:nvSpPr>
        <p:spPr/>
        <p:txBody>
          <a:bodyPr/>
          <a:lstStyle>
            <a:lvl1pPr>
              <a:defRPr/>
            </a:lvl1pPr>
          </a:lstStyle>
          <a:p>
            <a:pPr>
              <a:defRPr/>
            </a:pPr>
            <a:fld id="{18DCB7A3-C505-4709-9DF5-437E23B2279B}" type="slidenum">
              <a:rPr lang="en-GB"/>
              <a:pPr>
                <a:defRPr/>
              </a:pPr>
              <a:t>‹#›</a:t>
            </a:fld>
            <a:endParaRPr lang="en-GB"/>
          </a:p>
        </p:txBody>
      </p:sp>
    </p:spTree>
    <p:extLst>
      <p:ext uri="{BB962C8B-B14F-4D97-AF65-F5344CB8AC3E}">
        <p14:creationId xmlns:p14="http://schemas.microsoft.com/office/powerpoint/2010/main" val="268073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2060"/>
                </a:solidFill>
                <a:latin typeface="+mn-lt"/>
              </a:defRPr>
            </a:lvl1pPr>
          </a:lstStyle>
          <a:p>
            <a:pPr>
              <a:defRPr/>
            </a:pPr>
            <a:fld id="{AA05D337-7935-4934-89B8-2511CA9DF702}" type="datetime6">
              <a:rPr lang="en-GB" smtClean="0"/>
              <a:t>October 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600">
                <a:solidFill>
                  <a:srgbClr val="002060"/>
                </a:solidFill>
                <a:latin typeface="+mn-lt"/>
              </a:defRPr>
            </a:lvl1pPr>
          </a:lstStyle>
          <a:p>
            <a:pPr>
              <a:defRPr/>
            </a:pPr>
            <a:r>
              <a:rPr lang="en-US"/>
              <a:t>library-sande@qmul.ac.uk</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2060"/>
                </a:solidFill>
                <a:latin typeface="+mn-lt"/>
              </a:defRPr>
            </a:lvl1pPr>
          </a:lstStyle>
          <a:p>
            <a:pPr>
              <a:defRPr/>
            </a:pPr>
            <a:fld id="{9F8BD9DF-34BE-4849-BE42-81205338940F}" type="slidenum">
              <a:rPr lang="en-GB"/>
              <a:pPr>
                <a:defRPr/>
              </a:pPr>
              <a:t>‹#›</a:t>
            </a:fld>
            <a:endParaRPr lang="en-GB"/>
          </a:p>
        </p:txBody>
      </p:sp>
      <p:pic>
        <p:nvPicPr>
          <p:cNvPr id="8" name="Picture 7" descr="logo.gif"/>
          <p:cNvPicPr>
            <a:picLocks noChangeAspect="1"/>
          </p:cNvPicPr>
          <p:nvPr userDrawn="1"/>
        </p:nvPicPr>
        <p:blipFill>
          <a:blip r:embed="rId13" cstate="print"/>
          <a:stretch>
            <a:fillRect/>
          </a:stretch>
        </p:blipFill>
        <p:spPr>
          <a:xfrm>
            <a:off x="8296300" y="6143644"/>
            <a:ext cx="714375" cy="600075"/>
          </a:xfrm>
          <a:prstGeom prst="rect">
            <a:avLst/>
          </a:prstGeom>
        </p:spPr>
      </p:pic>
    </p:spTree>
    <p:extLst>
      <p:ext uri="{BB962C8B-B14F-4D97-AF65-F5344CB8AC3E}">
        <p14:creationId xmlns:p14="http://schemas.microsoft.com/office/powerpoint/2010/main" val="82948904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hf sldNum="0" hdr="0" dt="0"/>
  <p:txStyles>
    <p:titleStyle>
      <a:lvl1pPr algn="ctr" rtl="0" eaLnBrk="0" fontAlgn="base" hangingPunct="0">
        <a:spcBef>
          <a:spcPct val="0"/>
        </a:spcBef>
        <a:spcAft>
          <a:spcPct val="0"/>
        </a:spcAft>
        <a:defRPr lang="en-GB" sz="4800" b="1" kern="1200" dirty="0">
          <a:solidFill>
            <a:srgbClr val="002060"/>
          </a:solidFill>
          <a:latin typeface="+mj-lt"/>
          <a:ea typeface="+mj-ea"/>
          <a:cs typeface="+mj-cs"/>
        </a:defRPr>
      </a:lvl1pPr>
      <a:lvl2pPr algn="ctr" rtl="0" eaLnBrk="0" fontAlgn="base" hangingPunct="0">
        <a:spcBef>
          <a:spcPct val="0"/>
        </a:spcBef>
        <a:spcAft>
          <a:spcPct val="0"/>
        </a:spcAft>
        <a:defRPr sz="4800" b="1">
          <a:solidFill>
            <a:srgbClr val="002060"/>
          </a:solidFill>
          <a:latin typeface="Calibri" pitchFamily="34" charset="0"/>
        </a:defRPr>
      </a:lvl2pPr>
      <a:lvl3pPr algn="ctr" rtl="0" eaLnBrk="0" fontAlgn="base" hangingPunct="0">
        <a:spcBef>
          <a:spcPct val="0"/>
        </a:spcBef>
        <a:spcAft>
          <a:spcPct val="0"/>
        </a:spcAft>
        <a:defRPr sz="4800" b="1">
          <a:solidFill>
            <a:srgbClr val="002060"/>
          </a:solidFill>
          <a:latin typeface="Calibri" pitchFamily="34" charset="0"/>
        </a:defRPr>
      </a:lvl3pPr>
      <a:lvl4pPr algn="ctr" rtl="0" eaLnBrk="0" fontAlgn="base" hangingPunct="0">
        <a:spcBef>
          <a:spcPct val="0"/>
        </a:spcBef>
        <a:spcAft>
          <a:spcPct val="0"/>
        </a:spcAft>
        <a:defRPr sz="4800" b="1">
          <a:solidFill>
            <a:srgbClr val="002060"/>
          </a:solidFill>
          <a:latin typeface="Calibri" pitchFamily="34" charset="0"/>
        </a:defRPr>
      </a:lvl4pPr>
      <a:lvl5pPr algn="ctr" rtl="0" eaLnBrk="0" fontAlgn="base" hangingPunct="0">
        <a:spcBef>
          <a:spcPct val="0"/>
        </a:spcBef>
        <a:spcAft>
          <a:spcPct val="0"/>
        </a:spcAft>
        <a:defRPr sz="4800" b="1">
          <a:solidFill>
            <a:srgbClr val="00206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60419"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ctr" fontAlgn="auto">
              <a:spcBef>
                <a:spcPts val="0"/>
              </a:spcBef>
              <a:spcAft>
                <a:spcPts val="0"/>
              </a:spcAft>
              <a:defRPr sz="900" smtClean="0">
                <a:solidFill>
                  <a:srgbClr val="002060"/>
                </a:solidFill>
                <a:latin typeface="+mn-lt"/>
              </a:defRPr>
            </a:lvl1pPr>
          </a:lstStyle>
          <a:p>
            <a:pPr>
              <a:defRPr/>
            </a:pPr>
            <a:fld id="{4DA42C2F-BD2B-4F89-8FDE-9BAD601694EC}" type="datetime6">
              <a:rPr lang="en-GB" smtClean="0"/>
              <a:t>October 23</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dirty="0">
                <a:solidFill>
                  <a:srgbClr val="002060"/>
                </a:solidFill>
                <a:latin typeface="+mn-lt"/>
              </a:defRPr>
            </a:lvl1pPr>
          </a:lstStyle>
          <a:p>
            <a:pPr>
              <a:defRPr/>
            </a:pPr>
            <a:r>
              <a:rPr lang="en-US"/>
              <a:t>library-sande@qmul.ac.uk</a:t>
            </a: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ctr" fontAlgn="auto">
              <a:spcBef>
                <a:spcPts val="0"/>
              </a:spcBef>
              <a:spcAft>
                <a:spcPts val="0"/>
              </a:spcAft>
              <a:defRPr sz="900">
                <a:solidFill>
                  <a:srgbClr val="002060"/>
                </a:solidFill>
                <a:latin typeface="+mn-lt"/>
              </a:defRPr>
            </a:lvl1pPr>
          </a:lstStyle>
          <a:p>
            <a:pPr>
              <a:defRPr/>
            </a:pPr>
            <a:fld id="{D609B15F-23EF-44A4-9CEB-93E2624D0A11}" type="slidenum">
              <a:rPr lang="en-GB"/>
              <a:pPr>
                <a:defRPr/>
              </a:pPr>
              <a:t>‹#›</a:t>
            </a:fld>
            <a:endParaRPr lang="en-GB"/>
          </a:p>
        </p:txBody>
      </p:sp>
      <p:pic>
        <p:nvPicPr>
          <p:cNvPr id="60423" name="Picture 6" descr="logo.gif"/>
          <p:cNvPicPr>
            <a:picLocks noChangeAspect="1"/>
          </p:cNvPicPr>
          <p:nvPr userDrawn="1"/>
        </p:nvPicPr>
        <p:blipFill>
          <a:blip r:embed="rId15" cstate="print"/>
          <a:srcRect/>
          <a:stretch>
            <a:fillRect/>
          </a:stretch>
        </p:blipFill>
        <p:spPr bwMode="auto">
          <a:xfrm>
            <a:off x="8167688" y="6105527"/>
            <a:ext cx="714375" cy="600075"/>
          </a:xfrm>
          <a:prstGeom prst="rect">
            <a:avLst/>
          </a:prstGeom>
          <a:noFill/>
          <a:ln w="9525">
            <a:noFill/>
            <a:miter lim="800000"/>
            <a:headEnd/>
            <a:tailEnd/>
          </a:ln>
        </p:spPr>
      </p:pic>
    </p:spTree>
    <p:extLst>
      <p:ext uri="{BB962C8B-B14F-4D97-AF65-F5344CB8AC3E}">
        <p14:creationId xmlns:p14="http://schemas.microsoft.com/office/powerpoint/2010/main" val="319537846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Lst>
  <p:hf sldNum="0" hdr="0" dt="0"/>
  <p:txStyles>
    <p:titleStyle>
      <a:lvl1pPr algn="ctr" rtl="0" eaLnBrk="0" fontAlgn="base" hangingPunct="0">
        <a:spcBef>
          <a:spcPct val="0"/>
        </a:spcBef>
        <a:spcAft>
          <a:spcPct val="0"/>
        </a:spcAft>
        <a:defRPr lang="en-GB" sz="3600" b="1" kern="1200" dirty="0">
          <a:solidFill>
            <a:srgbClr val="002060"/>
          </a:solidFill>
          <a:latin typeface="+mj-lt"/>
          <a:ea typeface="+mj-ea"/>
          <a:cs typeface="+mj-cs"/>
        </a:defRPr>
      </a:lvl1pPr>
      <a:lvl2pPr algn="ctr" rtl="0" eaLnBrk="0" fontAlgn="base" hangingPunct="0">
        <a:spcBef>
          <a:spcPct val="0"/>
        </a:spcBef>
        <a:spcAft>
          <a:spcPct val="0"/>
        </a:spcAft>
        <a:defRPr sz="3600" b="1">
          <a:solidFill>
            <a:srgbClr val="002060"/>
          </a:solidFill>
          <a:latin typeface="Calibri" pitchFamily="34" charset="0"/>
        </a:defRPr>
      </a:lvl2pPr>
      <a:lvl3pPr algn="ctr" rtl="0" eaLnBrk="0" fontAlgn="base" hangingPunct="0">
        <a:spcBef>
          <a:spcPct val="0"/>
        </a:spcBef>
        <a:spcAft>
          <a:spcPct val="0"/>
        </a:spcAft>
        <a:defRPr sz="3600" b="1">
          <a:solidFill>
            <a:srgbClr val="002060"/>
          </a:solidFill>
          <a:latin typeface="Calibri" pitchFamily="34" charset="0"/>
        </a:defRPr>
      </a:lvl3pPr>
      <a:lvl4pPr algn="ctr" rtl="0" eaLnBrk="0" fontAlgn="base" hangingPunct="0">
        <a:spcBef>
          <a:spcPct val="0"/>
        </a:spcBef>
        <a:spcAft>
          <a:spcPct val="0"/>
        </a:spcAft>
        <a:defRPr sz="3600" b="1">
          <a:solidFill>
            <a:srgbClr val="002060"/>
          </a:solidFill>
          <a:latin typeface="Calibri" pitchFamily="34" charset="0"/>
        </a:defRPr>
      </a:lvl4pPr>
      <a:lvl5pPr algn="ctr" rtl="0" eaLnBrk="0" fontAlgn="base" hangingPunct="0">
        <a:spcBef>
          <a:spcPct val="0"/>
        </a:spcBef>
        <a:spcAft>
          <a:spcPct val="0"/>
        </a:spcAft>
        <a:defRPr sz="3600" b="1">
          <a:solidFill>
            <a:srgbClr val="002060"/>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Wingdings" pitchFamily="2" charset="2"/>
        <a:buChar char="§"/>
        <a:defRPr sz="2400" kern="1200">
          <a:solidFill>
            <a:srgbClr val="002060"/>
          </a:solidFill>
          <a:latin typeface="+mn-lt"/>
          <a:ea typeface="+mn-ea"/>
          <a:cs typeface="+mn-cs"/>
        </a:defRPr>
      </a:lvl1pPr>
      <a:lvl2pPr marL="557213" indent="-214313" algn="l" rtl="0" eaLnBrk="0" fontAlgn="base" hangingPunct="0">
        <a:spcBef>
          <a:spcPct val="20000"/>
        </a:spcBef>
        <a:spcAft>
          <a:spcPct val="0"/>
        </a:spcAft>
        <a:buFont typeface="Wingdings" pitchFamily="2" charset="2"/>
        <a:buChar char="§"/>
        <a:defRPr sz="2100" kern="1200">
          <a:solidFill>
            <a:srgbClr val="002060"/>
          </a:solidFill>
          <a:latin typeface="+mn-lt"/>
          <a:ea typeface="+mn-ea"/>
          <a:cs typeface="+mn-cs"/>
        </a:defRPr>
      </a:lvl2pPr>
      <a:lvl3pPr marL="857250" indent="-171450" algn="l" rtl="0" eaLnBrk="0" fontAlgn="base" hangingPunct="0">
        <a:spcBef>
          <a:spcPct val="20000"/>
        </a:spcBef>
        <a:spcAft>
          <a:spcPct val="0"/>
        </a:spcAft>
        <a:buFont typeface="Wingdings" pitchFamily="2" charset="2"/>
        <a:buChar char="§"/>
        <a:defRPr sz="1800" kern="1200">
          <a:solidFill>
            <a:srgbClr val="002060"/>
          </a:solidFill>
          <a:latin typeface="+mn-lt"/>
          <a:ea typeface="+mn-ea"/>
          <a:cs typeface="+mn-cs"/>
        </a:defRPr>
      </a:lvl3pPr>
      <a:lvl4pPr marL="1200150" indent="-171450" algn="l" rtl="0" eaLnBrk="0" fontAlgn="base" hangingPunct="0">
        <a:spcBef>
          <a:spcPct val="20000"/>
        </a:spcBef>
        <a:spcAft>
          <a:spcPct val="0"/>
        </a:spcAft>
        <a:buFont typeface="Wingdings" pitchFamily="2" charset="2"/>
        <a:buChar char="§"/>
        <a:defRPr sz="1500" kern="1200">
          <a:solidFill>
            <a:srgbClr val="002060"/>
          </a:solidFill>
          <a:latin typeface="+mn-lt"/>
          <a:ea typeface="+mn-ea"/>
          <a:cs typeface="+mn-cs"/>
        </a:defRPr>
      </a:lvl4pPr>
      <a:lvl5pPr marL="1543050" indent="-171450" algn="l" rtl="0" eaLnBrk="0" fontAlgn="base" hangingPunct="0">
        <a:spcBef>
          <a:spcPct val="20000"/>
        </a:spcBef>
        <a:spcAft>
          <a:spcPct val="0"/>
        </a:spcAft>
        <a:buFont typeface="Wingdings" pitchFamily="2" charset="2"/>
        <a:buChar char="§"/>
        <a:defRPr sz="1500" kern="1200">
          <a:solidFill>
            <a:srgbClr val="002060"/>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s://www.qmul.ac.uk/librar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hyperlink" Target="https://www.qmul.ac.uk/librar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qmul.ac.uk/librar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mailto:library-sande@qmul.ac.u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holar.google.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ams.org/bookstore-getitem/item=mrev"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qmul.ac.uk/library/"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qmul.ac.uk/library/"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qmul.ac.uk/library/self-service/get-it-for-me/"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sconul.ac.uk/sconul-access"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enatehouselibrary.ac.uk/" TargetMode="External"/><Relationship Id="rId4" Type="http://schemas.openxmlformats.org/officeDocument/2006/relationships/hyperlink" Target="https://www.lms.ac.uk/library-archives"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library.qmul.ac.uk/contact-u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mailto:library-sande@qmul.ac.uk"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ience - 537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7836" y="0"/>
            <a:ext cx="8466164" cy="6858000"/>
          </a:xfrm>
          <a:prstGeom prst="rect">
            <a:avLst/>
          </a:prstGeom>
        </p:spPr>
      </p:pic>
      <p:sp>
        <p:nvSpPr>
          <p:cNvPr id="3075" name="Subtitle 4"/>
          <p:cNvSpPr>
            <a:spLocks noGrp="1"/>
          </p:cNvSpPr>
          <p:nvPr>
            <p:ph type="subTitle" idx="4294967295"/>
          </p:nvPr>
        </p:nvSpPr>
        <p:spPr>
          <a:xfrm>
            <a:off x="714348" y="4157218"/>
            <a:ext cx="8466164" cy="561079"/>
          </a:xfrm>
          <a:solidFill>
            <a:schemeClr val="accent5">
              <a:lumMod val="40000"/>
              <a:lumOff val="60000"/>
              <a:alpha val="77000"/>
            </a:schemeClr>
          </a:solidFill>
        </p:spPr>
        <p:txBody>
          <a:bodyPr/>
          <a:lstStyle/>
          <a:p>
            <a:pPr marL="0" indent="0" algn="ctr" eaLnBrk="1" hangingPunct="1">
              <a:buNone/>
              <a:defRPr/>
            </a:pPr>
            <a:r>
              <a:rPr lang="en-GB" sz="2800">
                <a:solidFill>
                  <a:schemeClr val="tx1"/>
                </a:solidFill>
              </a:rPr>
              <a:t>School of Mathematical Sciences</a:t>
            </a:r>
          </a:p>
        </p:txBody>
      </p:sp>
      <p:sp>
        <p:nvSpPr>
          <p:cNvPr id="3074" name="Title 3"/>
          <p:cNvSpPr>
            <a:spLocks noGrp="1"/>
          </p:cNvSpPr>
          <p:nvPr>
            <p:ph type="ctrTitle" idx="4294967295"/>
          </p:nvPr>
        </p:nvSpPr>
        <p:spPr>
          <a:xfrm>
            <a:off x="714348" y="551804"/>
            <a:ext cx="8466164" cy="2026792"/>
          </a:xfrm>
          <a:solidFill>
            <a:schemeClr val="bg2">
              <a:alpha val="83000"/>
            </a:schemeClr>
          </a:solidFill>
        </p:spPr>
        <p:txBody>
          <a:bodyPr/>
          <a:lstStyle/>
          <a:p>
            <a:pPr eaLnBrk="1" hangingPunct="1">
              <a:tabLst>
                <a:tab pos="3224213" algn="l"/>
              </a:tabLst>
              <a:defRPr/>
            </a:pPr>
            <a:r>
              <a:rPr lang="en-GB" b="1">
                <a:solidFill>
                  <a:srgbClr val="C00000"/>
                </a:solidFill>
              </a:rPr>
              <a:t>Find it! </a:t>
            </a:r>
            <a:br>
              <a:rPr lang="en-GB" b="1">
                <a:solidFill>
                  <a:srgbClr val="C00000"/>
                </a:solidFill>
              </a:rPr>
            </a:br>
            <a:r>
              <a:rPr lang="en-GB" b="1"/>
              <a:t>Journal Literature and Subject Information Databases</a:t>
            </a:r>
            <a:endParaRPr>
              <a:solidFill>
                <a:srgbClr val="C00000"/>
              </a:solidFill>
            </a:endParaRPr>
          </a:p>
        </p:txBody>
      </p:sp>
      <p:pic>
        <p:nvPicPr>
          <p:cNvPr id="7" name="Picture 6" descr="Book image.jpg"/>
          <p:cNvPicPr/>
          <p:nvPr/>
        </p:nvPicPr>
        <p:blipFill>
          <a:blip r:embed="rId6" cstate="print"/>
          <a:srcRect/>
          <a:stretch>
            <a:fillRect/>
          </a:stretch>
        </p:blipFill>
        <p:spPr bwMode="auto">
          <a:xfrm>
            <a:off x="0" y="0"/>
            <a:ext cx="714348" cy="6858000"/>
          </a:xfrm>
          <a:prstGeom prst="rect">
            <a:avLst/>
          </a:prstGeom>
          <a:noFill/>
        </p:spPr>
      </p:pic>
      <p:sp>
        <p:nvSpPr>
          <p:cNvPr id="2" name="Rectangle 1">
            <a:extLst>
              <a:ext uri="{FF2B5EF4-FFF2-40B4-BE49-F238E27FC236}">
                <a16:creationId xmlns:a16="http://schemas.microsoft.com/office/drawing/2014/main" id="{72024862-2E0C-4CFC-9271-307A2955A087}"/>
              </a:ext>
            </a:extLst>
          </p:cNvPr>
          <p:cNvSpPr/>
          <p:nvPr/>
        </p:nvSpPr>
        <p:spPr>
          <a:xfrm>
            <a:off x="971600" y="5517231"/>
            <a:ext cx="7213612" cy="646331"/>
          </a:xfrm>
          <a:prstGeom prst="rect">
            <a:avLst/>
          </a:prstGeom>
        </p:spPr>
        <p:txBody>
          <a:bodyPr wrap="square">
            <a:spAutoFit/>
          </a:bodyPr>
          <a:lstStyle/>
          <a:p>
            <a:r>
              <a:rPr lang="en-GB">
                <a:hlinkClick r:id="rId7"/>
              </a:rPr>
              <a:t>https://www.qmul.ac.uk/library/</a:t>
            </a:r>
            <a:r>
              <a:rPr lang="en-GB"/>
              <a:t>              </a:t>
            </a:r>
          </a:p>
          <a:p>
            <a:endParaRPr lang="en-GB"/>
          </a:p>
        </p:txBody>
      </p:sp>
      <p:pic>
        <p:nvPicPr>
          <p:cNvPr id="5" name="Picture 4">
            <a:extLst>
              <a:ext uri="{FF2B5EF4-FFF2-40B4-BE49-F238E27FC236}">
                <a16:creationId xmlns:a16="http://schemas.microsoft.com/office/drawing/2014/main" id="{61046ECB-9B40-484B-B90A-2B6FF0BFCD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9969" y="5584054"/>
            <a:ext cx="2800422" cy="399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547" y="1217779"/>
            <a:ext cx="9144000" cy="1800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txBox="1">
            <a:spLocks/>
          </p:cNvSpPr>
          <p:nvPr/>
        </p:nvSpPr>
        <p:spPr bwMode="auto">
          <a:xfrm>
            <a:off x="2985206" y="1484785"/>
            <a:ext cx="6083911" cy="1325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Wingdings" pitchFamily="2" charset="2"/>
              <a:buNone/>
            </a:pPr>
            <a:r>
              <a:rPr lang="en-GB" b="1"/>
              <a:t>Articles</a:t>
            </a:r>
            <a:r>
              <a:rPr lang="en-GB"/>
              <a:t> are complete descriptions of current original research findings</a:t>
            </a:r>
          </a:p>
          <a:p>
            <a:pPr marL="0" indent="0">
              <a:buFont typeface="Wingdings" pitchFamily="2" charset="2"/>
              <a:buNone/>
            </a:pPr>
            <a:endParaRPr lang="en-GB" sz="2800"/>
          </a:p>
          <a:p>
            <a:endParaRPr lang="en-GB" sz="2800"/>
          </a:p>
        </p:txBody>
      </p:sp>
      <p:pic>
        <p:nvPicPr>
          <p:cNvPr id="2" name="Picture 1"/>
          <p:cNvPicPr>
            <a:picLocks noChangeAspect="1"/>
          </p:cNvPicPr>
          <p:nvPr/>
        </p:nvPicPr>
        <p:blipFill>
          <a:blip r:embed="rId2"/>
          <a:stretch>
            <a:fillRect/>
          </a:stretch>
        </p:blipFill>
        <p:spPr>
          <a:xfrm>
            <a:off x="6353218" y="3459485"/>
            <a:ext cx="2715899" cy="2698488"/>
          </a:xfrm>
          <a:prstGeom prst="rect">
            <a:avLst/>
          </a:prstGeom>
        </p:spPr>
      </p:pic>
      <p:pic>
        <p:nvPicPr>
          <p:cNvPr id="7" name="Picture 6"/>
          <p:cNvPicPr>
            <a:picLocks noChangeAspect="1"/>
          </p:cNvPicPr>
          <p:nvPr/>
        </p:nvPicPr>
        <p:blipFill rotWithShape="1">
          <a:blip r:embed="rId3"/>
          <a:srcRect l="2930" t="8354" r="5886" b="15087"/>
          <a:stretch/>
        </p:blipFill>
        <p:spPr>
          <a:xfrm>
            <a:off x="0" y="1484785"/>
            <a:ext cx="2910323" cy="1224136"/>
          </a:xfrm>
          <a:prstGeom prst="rect">
            <a:avLst/>
          </a:prstGeom>
        </p:spPr>
      </p:pic>
      <p:sp>
        <p:nvSpPr>
          <p:cNvPr id="8" name="Rectangle 7"/>
          <p:cNvSpPr/>
          <p:nvPr/>
        </p:nvSpPr>
        <p:spPr>
          <a:xfrm>
            <a:off x="179512" y="3285235"/>
            <a:ext cx="6480720" cy="3046988"/>
          </a:xfrm>
          <a:prstGeom prst="rect">
            <a:avLst/>
          </a:prstGeom>
        </p:spPr>
        <p:txBody>
          <a:bodyPr wrap="square">
            <a:spAutoFit/>
          </a:bodyPr>
          <a:lstStyle/>
          <a:p>
            <a:pPr marL="0" indent="0">
              <a:buFont typeface="Wingdings" pitchFamily="2" charset="2"/>
              <a:buNone/>
            </a:pPr>
            <a:r>
              <a:rPr lang="en-GB" sz="3200" b="1">
                <a:solidFill>
                  <a:schemeClr val="tx2"/>
                </a:solidFill>
                <a:latin typeface="+mj-lt"/>
              </a:rPr>
              <a:t>Review articles </a:t>
            </a:r>
            <a:r>
              <a:rPr lang="en-GB" sz="3200">
                <a:solidFill>
                  <a:schemeClr val="tx2"/>
                </a:solidFill>
                <a:latin typeface="+mj-lt"/>
              </a:rPr>
              <a:t>do not cover original research but gather the results of many different articles on a topic. Good sources for topic overviews while also providing journal references to the original research.</a:t>
            </a:r>
          </a:p>
        </p:txBody>
      </p:sp>
      <p:sp>
        <p:nvSpPr>
          <p:cNvPr id="9" name="Rectangle 8"/>
          <p:cNvSpPr/>
          <p:nvPr/>
        </p:nvSpPr>
        <p:spPr>
          <a:xfrm>
            <a:off x="0" y="160946"/>
            <a:ext cx="9144000" cy="923330"/>
          </a:xfrm>
          <a:prstGeom prst="rect">
            <a:avLst/>
          </a:prstGeom>
          <a:noFill/>
        </p:spPr>
        <p:txBody>
          <a:bodyPr wrap="squar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Articles vs Review Articles</a:t>
            </a:r>
          </a:p>
        </p:txBody>
      </p:sp>
    </p:spTree>
    <p:extLst>
      <p:ext uri="{BB962C8B-B14F-4D97-AF65-F5344CB8AC3E}">
        <p14:creationId xmlns:p14="http://schemas.microsoft.com/office/powerpoint/2010/main" val="423737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6"/>
          <p:cNvSpPr>
            <a:spLocks noGrp="1"/>
          </p:cNvSpPr>
          <p:nvPr>
            <p:ph type="title"/>
          </p:nvPr>
        </p:nvSpPr>
        <p:spPr>
          <a:xfrm>
            <a:off x="0" y="5733256"/>
            <a:ext cx="9144000" cy="835014"/>
          </a:xfrm>
          <a:solidFill>
            <a:schemeClr val="bg2"/>
          </a:solidFill>
        </p:spPr>
        <p:txBody>
          <a:bodyPr/>
          <a:lstStyle/>
          <a:p>
            <a:pPr algn="ctr"/>
            <a:r>
              <a:rPr lang="en-GB">
                <a:solidFill>
                  <a:srgbClr val="C00000"/>
                </a:solidFill>
              </a:rPr>
              <a:t>Search Techniques</a:t>
            </a:r>
          </a:p>
        </p:txBody>
      </p:sp>
    </p:spTree>
    <p:extLst>
      <p:ext uri="{BB962C8B-B14F-4D97-AF65-F5344CB8AC3E}">
        <p14:creationId xmlns:p14="http://schemas.microsoft.com/office/powerpoint/2010/main" val="427921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73694"/>
          </a:xfrm>
        </p:spPr>
        <p:txBody>
          <a:bodyPr/>
          <a:lstStyle/>
          <a:p>
            <a:r>
              <a:rPr lang="en-US" sz="4400">
                <a:solidFill>
                  <a:srgbClr val="C00000"/>
                </a:solidFill>
              </a:rPr>
              <a:t>Develop an effective search strategy</a:t>
            </a:r>
            <a:endParaRPr lang="en-GB" sz="4400">
              <a:solidFill>
                <a:srgbClr val="C00000"/>
              </a:solidFill>
            </a:endParaRP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p>
            <a:pPr>
              <a:defRPr/>
            </a:pPr>
            <a:fld id="{BF226380-5260-4ADF-946F-3FAFFE0AA9E8}" type="slidenum">
              <a:rPr lang="en-GB" smtClean="0"/>
              <a:pPr>
                <a:defRPr/>
              </a:pPr>
              <a:t>12</a:t>
            </a:fld>
            <a:endParaRPr lang="en-GB"/>
          </a:p>
        </p:txBody>
      </p:sp>
      <p:graphicFrame>
        <p:nvGraphicFramePr>
          <p:cNvPr id="7" name="Diagram 6"/>
          <p:cNvGraphicFramePr/>
          <p:nvPr/>
        </p:nvGraphicFramePr>
        <p:xfrm>
          <a:off x="0" y="1396999"/>
          <a:ext cx="9144000" cy="459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4175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4" y="0"/>
            <a:ext cx="9169924" cy="857250"/>
          </a:xfrm>
          <a:solidFill>
            <a:schemeClr val="bg1">
              <a:lumMod val="85000"/>
            </a:schemeClr>
          </a:solidFill>
        </p:spPr>
        <p:txBody>
          <a:bodyPr>
            <a:normAutofit/>
          </a:bodyPr>
          <a:lstStyle/>
          <a:p>
            <a:pPr algn="ctr"/>
            <a:r>
              <a:rPr lang="en-GB" sz="3038">
                <a:solidFill>
                  <a:srgbClr val="C00000"/>
                </a:solidFill>
                <a:latin typeface="+mn-lt"/>
              </a:rPr>
              <a:t>Exercise 1: Preparation</a:t>
            </a:r>
          </a:p>
        </p:txBody>
      </p:sp>
      <p:sp>
        <p:nvSpPr>
          <p:cNvPr id="3" name="Content Placeholder 2"/>
          <p:cNvSpPr>
            <a:spLocks noGrp="1"/>
          </p:cNvSpPr>
          <p:nvPr>
            <p:ph idx="1"/>
          </p:nvPr>
        </p:nvSpPr>
        <p:spPr>
          <a:xfrm>
            <a:off x="457200" y="1600201"/>
            <a:ext cx="8229600" cy="2260848"/>
          </a:xfrm>
        </p:spPr>
        <p:txBody>
          <a:bodyPr/>
          <a:lstStyle/>
          <a:p>
            <a:pPr marL="0" indent="0">
              <a:buNone/>
            </a:pPr>
            <a:r>
              <a:rPr lang="en-GB">
                <a:solidFill>
                  <a:srgbClr val="002060"/>
                </a:solidFill>
              </a:rPr>
              <a:t>Define the subject you are researching! How many words and short phrases can you find that describe the subject in both its broadest and narrowest terms? </a:t>
            </a:r>
          </a:p>
          <a:p>
            <a:pPr marL="0" indent="0">
              <a:buNone/>
            </a:pPr>
            <a:endParaRPr lang="en-GB"/>
          </a:p>
        </p:txBody>
      </p:sp>
      <p:sp>
        <p:nvSpPr>
          <p:cNvPr id="5" name="Footer Placeholder 4"/>
          <p:cNvSpPr>
            <a:spLocks noGrp="1"/>
          </p:cNvSpPr>
          <p:nvPr>
            <p:ph type="ftr" sz="quarter" idx="11"/>
          </p:nvPr>
        </p:nvSpPr>
        <p:spPr>
          <a:xfrm>
            <a:off x="3124200" y="5870350"/>
            <a:ext cx="2913600" cy="851125"/>
          </a:xfrm>
        </p:spPr>
        <p:txBody>
          <a:bodyPr/>
          <a:lstStyle/>
          <a:p>
            <a:r>
              <a:rPr lang="en-GB">
                <a:hlinkClick r:id="rId2"/>
              </a:rPr>
              <a:t>https://www.qmul.ac.uk/library/</a:t>
            </a:r>
            <a:endParaRPr lang="en-GB"/>
          </a:p>
          <a:p>
            <a:endParaRPr lang="en-GB"/>
          </a:p>
        </p:txBody>
      </p:sp>
      <p:sp>
        <p:nvSpPr>
          <p:cNvPr id="4" name="TextBox 3"/>
          <p:cNvSpPr txBox="1"/>
          <p:nvPr/>
        </p:nvSpPr>
        <p:spPr>
          <a:xfrm>
            <a:off x="458174" y="3802862"/>
            <a:ext cx="8108310" cy="1077218"/>
          </a:xfrm>
          <a:prstGeom prst="rect">
            <a:avLst/>
          </a:prstGeom>
          <a:solidFill>
            <a:schemeClr val="bg2"/>
          </a:solidFill>
        </p:spPr>
        <p:txBody>
          <a:bodyPr wrap="none" lIns="91440" tIns="45720" rIns="91440" bIns="45720" rtlCol="0" anchor="ctr" anchorCtr="0">
            <a:spAutoFit/>
          </a:bodyPr>
          <a:lstStyle/>
          <a:p>
            <a:r>
              <a:rPr lang="en-GB" sz="3200">
                <a:solidFill>
                  <a:schemeClr val="tx2"/>
                </a:solidFill>
                <a:latin typeface="Arial"/>
                <a:cs typeface="Arial"/>
              </a:rPr>
              <a:t>Note these phrases and keywords together </a:t>
            </a:r>
            <a:endParaRPr lang="en-GB" sz="3200">
              <a:solidFill>
                <a:schemeClr val="tx2"/>
              </a:solidFill>
              <a:cs typeface="Arial" charset="0"/>
            </a:endParaRPr>
          </a:p>
          <a:p>
            <a:r>
              <a:rPr lang="en-GB" sz="3200">
                <a:solidFill>
                  <a:schemeClr val="tx2"/>
                </a:solidFill>
                <a:latin typeface="Arial"/>
                <a:cs typeface="Arial"/>
              </a:rPr>
              <a:t>with your research question in the forum</a:t>
            </a:r>
            <a:endParaRPr lang="en-GB" sz="3200">
              <a:solidFill>
                <a:schemeClr val="tx2"/>
              </a:solidFill>
              <a:cs typeface="Arial"/>
            </a:endParaRPr>
          </a:p>
        </p:txBody>
      </p:sp>
    </p:spTree>
    <p:extLst>
      <p:ext uri="{BB962C8B-B14F-4D97-AF65-F5344CB8AC3E}">
        <p14:creationId xmlns:p14="http://schemas.microsoft.com/office/powerpoint/2010/main" val="513800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GB">
                <a:solidFill>
                  <a:srgbClr val="C00000"/>
                </a:solidFill>
              </a:rPr>
              <a:t>Wildcards</a:t>
            </a:r>
            <a:endParaRPr lang="en-US">
              <a:solidFill>
                <a:srgbClr val="C00000"/>
              </a:solidFill>
            </a:endParaRPr>
          </a:p>
        </p:txBody>
      </p:sp>
      <p:sp>
        <p:nvSpPr>
          <p:cNvPr id="31746" name="Content Placeholder 2"/>
          <p:cNvSpPr>
            <a:spLocks noGrp="1"/>
          </p:cNvSpPr>
          <p:nvPr>
            <p:ph idx="1"/>
          </p:nvPr>
        </p:nvSpPr>
        <p:spPr>
          <a:xfrm>
            <a:off x="624766" y="1703912"/>
            <a:ext cx="7894468" cy="3809122"/>
          </a:xfrm>
        </p:spPr>
        <p:txBody>
          <a:bodyPr/>
          <a:lstStyle/>
          <a:p>
            <a:r>
              <a:rPr lang="en-US" sz="2800">
                <a:solidFill>
                  <a:srgbClr val="000066"/>
                </a:solidFill>
              </a:rPr>
              <a:t>Use</a:t>
            </a:r>
            <a:r>
              <a:rPr lang="en-US" sz="2800" b="1">
                <a:solidFill>
                  <a:srgbClr val="000066"/>
                </a:solidFill>
              </a:rPr>
              <a:t> </a:t>
            </a:r>
            <a:r>
              <a:rPr lang="en-US" sz="2800" i="1">
                <a:solidFill>
                  <a:srgbClr val="000066"/>
                </a:solidFill>
              </a:rPr>
              <a:t>wildcards</a:t>
            </a:r>
            <a:r>
              <a:rPr lang="en-US" sz="2800">
                <a:solidFill>
                  <a:srgbClr val="000066"/>
                </a:solidFill>
              </a:rPr>
              <a:t> (</a:t>
            </a:r>
            <a:r>
              <a:rPr lang="en-US" sz="2800">
                <a:solidFill>
                  <a:srgbClr val="00B0F0"/>
                </a:solidFill>
              </a:rPr>
              <a:t>*</a:t>
            </a:r>
            <a:r>
              <a:rPr lang="en-US" sz="2800">
                <a:solidFill>
                  <a:srgbClr val="000066"/>
                </a:solidFill>
              </a:rPr>
              <a:t>, </a:t>
            </a:r>
            <a:r>
              <a:rPr lang="en-US" sz="2800">
                <a:solidFill>
                  <a:srgbClr val="00B0F0"/>
                </a:solidFill>
              </a:rPr>
              <a:t>?</a:t>
            </a:r>
            <a:r>
              <a:rPr lang="en-US" sz="2800">
                <a:solidFill>
                  <a:srgbClr val="000066"/>
                </a:solidFill>
              </a:rPr>
              <a:t>, </a:t>
            </a:r>
            <a:r>
              <a:rPr lang="en-US" sz="2800">
                <a:solidFill>
                  <a:srgbClr val="00B0F0"/>
                </a:solidFill>
              </a:rPr>
              <a:t>$</a:t>
            </a:r>
            <a:r>
              <a:rPr lang="en-US" sz="2800">
                <a:solidFill>
                  <a:srgbClr val="000066"/>
                </a:solidFill>
              </a:rPr>
              <a:t>) for word variations, e.g.</a:t>
            </a:r>
          </a:p>
          <a:p>
            <a:pPr lvl="1"/>
            <a:r>
              <a:rPr lang="en-US">
                <a:solidFill>
                  <a:srgbClr val="000066"/>
                </a:solidFill>
              </a:rPr>
              <a:t>singular / plural, nouns / verbs, UK / US spellings</a:t>
            </a:r>
          </a:p>
          <a:p>
            <a:r>
              <a:rPr lang="en-US" sz="2800"/>
              <a:t>The asterisk (</a:t>
            </a:r>
            <a:r>
              <a:rPr lang="en-US" sz="2800" b="1">
                <a:solidFill>
                  <a:srgbClr val="00B0F0"/>
                </a:solidFill>
              </a:rPr>
              <a:t>*</a:t>
            </a:r>
            <a:r>
              <a:rPr lang="en-US" sz="2800"/>
              <a:t>): </a:t>
            </a:r>
            <a:r>
              <a:rPr lang="en-US" sz="2800" i="1"/>
              <a:t>any group of characters, including no character</a:t>
            </a:r>
          </a:p>
          <a:p>
            <a:r>
              <a:rPr lang="en-US" sz="2800"/>
              <a:t>The question mark (</a:t>
            </a:r>
            <a:r>
              <a:rPr lang="en-US" sz="2800" b="1">
                <a:solidFill>
                  <a:srgbClr val="00B0F0"/>
                </a:solidFill>
              </a:rPr>
              <a:t>?</a:t>
            </a:r>
            <a:r>
              <a:rPr lang="en-US" sz="2800"/>
              <a:t>): </a:t>
            </a:r>
            <a:r>
              <a:rPr lang="en-US" sz="2800" i="1"/>
              <a:t>any single character</a:t>
            </a:r>
          </a:p>
          <a:p>
            <a:r>
              <a:rPr lang="en-US" sz="2800"/>
              <a:t>The dollar sign (</a:t>
            </a:r>
            <a:r>
              <a:rPr lang="en-US" sz="2800" b="1">
                <a:solidFill>
                  <a:srgbClr val="00B0F0"/>
                </a:solidFill>
              </a:rPr>
              <a:t>$</a:t>
            </a:r>
            <a:r>
              <a:rPr lang="en-US" sz="2800"/>
              <a:t>): </a:t>
            </a:r>
            <a:r>
              <a:rPr lang="en-US" sz="2800" i="1"/>
              <a:t>zero or one character</a:t>
            </a: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p>
            <a:pPr>
              <a:defRPr/>
            </a:pPr>
            <a:fld id="{54921BA6-D098-4630-A6CA-CB3692522FAE}" type="slidenum">
              <a:rPr lang="en-GB" smtClean="0"/>
              <a:pPr>
                <a:defRPr/>
              </a:pPr>
              <a:t>14</a:t>
            </a:fld>
            <a:endParaRPr lang="en-GB"/>
          </a:p>
        </p:txBody>
      </p:sp>
    </p:spTree>
    <p:extLst>
      <p:ext uri="{BB962C8B-B14F-4D97-AF65-F5344CB8AC3E}">
        <p14:creationId xmlns:p14="http://schemas.microsoft.com/office/powerpoint/2010/main" val="11479659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0" y="1073629"/>
            <a:ext cx="9144000" cy="1143000"/>
          </a:xfrm>
        </p:spPr>
        <p:txBody>
          <a:bodyPr/>
          <a:lstStyle/>
          <a:p>
            <a:r>
              <a:rPr lang="en-GB">
                <a:solidFill>
                  <a:srgbClr val="C00000"/>
                </a:solidFill>
              </a:rPr>
              <a:t>Wildcards</a:t>
            </a:r>
            <a:endParaRPr lang="en-US">
              <a:solidFill>
                <a:srgbClr val="C00000"/>
              </a:solidFill>
            </a:endParaRP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p>
            <a:pPr>
              <a:defRPr/>
            </a:pPr>
            <a:fld id="{54921BA6-D098-4630-A6CA-CB3692522FAE}" type="slidenum">
              <a:rPr lang="en-GB" smtClean="0"/>
              <a:pPr>
                <a:defRPr/>
              </a:pPr>
              <a:t>15</a:t>
            </a:fld>
            <a:endParaRPr lang="en-GB"/>
          </a:p>
        </p:txBody>
      </p:sp>
      <p:graphicFrame>
        <p:nvGraphicFramePr>
          <p:cNvPr id="2" name="Diagram 1"/>
          <p:cNvGraphicFramePr/>
          <p:nvPr/>
        </p:nvGraphicFramePr>
        <p:xfrm>
          <a:off x="224901" y="1012054"/>
          <a:ext cx="8694198" cy="4705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209002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274638"/>
            <a:ext cx="9144000" cy="1143000"/>
          </a:xfrm>
        </p:spPr>
        <p:txBody>
          <a:bodyPr/>
          <a:lstStyle/>
          <a:p>
            <a:r>
              <a:rPr lang="en-GB">
                <a:solidFill>
                  <a:srgbClr val="C00000"/>
                </a:solidFill>
              </a:rPr>
              <a:t>Phrase Searching</a:t>
            </a:r>
            <a:endParaRPr lang="en-US">
              <a:solidFill>
                <a:srgbClr val="C00000"/>
              </a:solidFill>
            </a:endParaRPr>
          </a:p>
        </p:txBody>
      </p:sp>
      <p:sp>
        <p:nvSpPr>
          <p:cNvPr id="33794" name="Content Placeholder 2"/>
          <p:cNvSpPr>
            <a:spLocks noGrp="1"/>
          </p:cNvSpPr>
          <p:nvPr>
            <p:ph idx="1"/>
          </p:nvPr>
        </p:nvSpPr>
        <p:spPr/>
        <p:txBody>
          <a:bodyPr/>
          <a:lstStyle/>
          <a:p>
            <a:pPr marL="0" indent="0">
              <a:buNone/>
            </a:pPr>
            <a:r>
              <a:rPr lang="en-US">
                <a:solidFill>
                  <a:srgbClr val="000066"/>
                </a:solidFill>
              </a:rPr>
              <a:t>To search for an </a:t>
            </a:r>
            <a:r>
              <a:rPr lang="en-US" b="1">
                <a:solidFill>
                  <a:srgbClr val="000066"/>
                </a:solidFill>
              </a:rPr>
              <a:t>exact phrase</a:t>
            </a:r>
            <a:r>
              <a:rPr lang="en-US">
                <a:solidFill>
                  <a:srgbClr val="000066"/>
                </a:solidFill>
              </a:rPr>
              <a:t>, enclose the words in quotation marks, for example: </a:t>
            </a:r>
          </a:p>
          <a:p>
            <a:endParaRPr lang="en-US" b="1">
              <a:solidFill>
                <a:srgbClr val="000066"/>
              </a:solidFill>
            </a:endParaRPr>
          </a:p>
          <a:p>
            <a:pPr marL="0" indent="0" algn="ctr">
              <a:buNone/>
            </a:pPr>
            <a:r>
              <a:rPr lang="en-US" sz="4800" b="1">
                <a:solidFill>
                  <a:srgbClr val="00B0F0"/>
                </a:solidFill>
              </a:rPr>
              <a:t>“</a:t>
            </a:r>
            <a:r>
              <a:rPr lang="en-US" sz="4800" b="1">
                <a:solidFill>
                  <a:srgbClr val="000066"/>
                </a:solidFill>
              </a:rPr>
              <a:t>Bell’s theorem</a:t>
            </a:r>
            <a:r>
              <a:rPr lang="en-US" sz="4800" b="1">
                <a:solidFill>
                  <a:srgbClr val="00B0F0"/>
                </a:solidFill>
              </a:rPr>
              <a:t>”</a:t>
            </a: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p>
            <a:pPr>
              <a:defRPr/>
            </a:pPr>
            <a:fld id="{0D1543D0-7EC1-4E88-AFCC-3193F54C2A38}" type="slidenum">
              <a:rPr lang="en-GB" smtClean="0"/>
              <a:pPr>
                <a:defRPr/>
              </a:pPr>
              <a:t>16</a:t>
            </a:fld>
            <a:endParaRPr lang="en-GB"/>
          </a:p>
        </p:txBody>
      </p:sp>
    </p:spTree>
    <p:extLst>
      <p:ext uri="{BB962C8B-B14F-4D97-AF65-F5344CB8AC3E}">
        <p14:creationId xmlns:p14="http://schemas.microsoft.com/office/powerpoint/2010/main" val="22889260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GB">
                <a:solidFill>
                  <a:srgbClr val="C00000"/>
                </a:solidFill>
              </a:rPr>
              <a:t>Boolean operators</a:t>
            </a:r>
            <a:endParaRPr lang="en-US">
              <a:solidFill>
                <a:srgbClr val="C00000"/>
              </a:solidFill>
            </a:endParaRP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sp>
        <p:nvSpPr>
          <p:cNvPr id="6" name="Slide Number Placeholder 5"/>
          <p:cNvSpPr>
            <a:spLocks noGrp="1"/>
          </p:cNvSpPr>
          <p:nvPr>
            <p:ph type="sldNum" sz="quarter" idx="12"/>
          </p:nvPr>
        </p:nvSpPr>
        <p:spPr/>
        <p:txBody>
          <a:bodyPr/>
          <a:lstStyle/>
          <a:p>
            <a:pPr>
              <a:defRPr/>
            </a:pPr>
            <a:fld id="{54921BA6-D098-4630-A6CA-CB3692522FAE}" type="slidenum">
              <a:rPr lang="en-GB" smtClean="0"/>
              <a:pPr>
                <a:defRPr/>
              </a:pPr>
              <a:t>17</a:t>
            </a:fld>
            <a:endParaRPr lang="en-GB"/>
          </a:p>
        </p:txBody>
      </p:sp>
      <p:graphicFrame>
        <p:nvGraphicFramePr>
          <p:cNvPr id="9" name="Group 84"/>
          <p:cNvGraphicFramePr>
            <a:graphicFrameLocks/>
          </p:cNvGraphicFramePr>
          <p:nvPr/>
        </p:nvGraphicFramePr>
        <p:xfrm>
          <a:off x="457200" y="1449388"/>
          <a:ext cx="8229600" cy="4503739"/>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500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0066"/>
                          </a:solidFill>
                          <a:effectLst/>
                          <a:latin typeface="Arial" charset="0"/>
                        </a:rPr>
                        <a:t>AND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rgbClr val="0066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NZ" sz="1400" b="0" i="0" u="none" strike="noStrike" cap="none" normalizeH="0" baseline="0">
                        <a:ln>
                          <a:noFill/>
                        </a:ln>
                        <a:solidFill>
                          <a:srgbClr val="000066"/>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NZ" sz="1400" b="0" i="0" u="none" strike="noStrike" cap="none" normalizeH="0" baseline="0">
                          <a:ln>
                            <a:noFill/>
                          </a:ln>
                          <a:solidFill>
                            <a:srgbClr val="000066"/>
                          </a:solidFill>
                          <a:effectLst/>
                          <a:latin typeface="Arial" charset="0"/>
                        </a:rPr>
                        <a:t>Search for articles that contain </a:t>
                      </a:r>
                      <a:r>
                        <a:rPr kumimoji="0" lang="en-NZ" sz="1400" b="1" i="0" u="none" strike="noStrike" cap="none" normalizeH="0" baseline="0">
                          <a:ln>
                            <a:noFill/>
                          </a:ln>
                          <a:solidFill>
                            <a:srgbClr val="000066"/>
                          </a:solidFill>
                          <a:effectLst/>
                          <a:latin typeface="Arial" charset="0"/>
                        </a:rPr>
                        <a:t>both</a:t>
                      </a:r>
                      <a:r>
                        <a:rPr kumimoji="0" lang="en-NZ" sz="1400" b="0" i="0" u="none" strike="noStrike" cap="none" normalizeH="0" baseline="0">
                          <a:ln>
                            <a:noFill/>
                          </a:ln>
                          <a:solidFill>
                            <a:srgbClr val="000066"/>
                          </a:solidFill>
                          <a:effectLst/>
                          <a:latin typeface="Arial" charset="0"/>
                        </a:rPr>
                        <a:t> of the search terms.</a:t>
                      </a:r>
                      <a:r>
                        <a:rPr kumimoji="0" lang="en-NZ" sz="1400" b="0" i="1" u="none" strike="noStrike" cap="none" normalizeH="0" baseline="0">
                          <a:ln>
                            <a:noFill/>
                          </a:ln>
                          <a:solidFill>
                            <a:srgbClr val="000066"/>
                          </a:solidFill>
                          <a:effectLst/>
                          <a:latin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NZ" sz="1400" b="0" i="1" u="none" strike="noStrike" cap="none" normalizeH="0" baseline="0">
                          <a:ln>
                            <a:noFill/>
                          </a:ln>
                          <a:solidFill>
                            <a:srgbClr val="000066"/>
                          </a:solidFill>
                          <a:effectLst/>
                          <a:latin typeface="Arial" charset="0"/>
                        </a:rPr>
                        <a:t>Using AND </a:t>
                      </a:r>
                      <a:r>
                        <a:rPr kumimoji="0" lang="en-NZ" sz="1400" b="0" i="1" u="sng" strike="noStrike" cap="none" normalizeH="0" baseline="0">
                          <a:ln>
                            <a:noFill/>
                          </a:ln>
                          <a:solidFill>
                            <a:srgbClr val="000066"/>
                          </a:solidFill>
                          <a:effectLst/>
                          <a:latin typeface="Arial" charset="0"/>
                        </a:rPr>
                        <a:t>narrows</a:t>
                      </a:r>
                      <a:r>
                        <a:rPr kumimoji="0" lang="en-NZ" sz="1400" b="0" i="1" u="none" strike="noStrike" cap="none" normalizeH="0" baseline="0">
                          <a:ln>
                            <a:noFill/>
                          </a:ln>
                          <a:solidFill>
                            <a:srgbClr val="000066"/>
                          </a:solidFill>
                          <a:effectLst/>
                          <a:latin typeface="Arial" charset="0"/>
                        </a:rPr>
                        <a:t> your search</a:t>
                      </a:r>
                      <a:r>
                        <a:rPr kumimoji="0" lang="en-GB" sz="28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03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kern="1200" cap="none" normalizeH="0" baseline="0">
                          <a:ln>
                            <a:noFill/>
                          </a:ln>
                          <a:solidFill>
                            <a:srgbClr val="000066"/>
                          </a:solidFill>
                          <a:effectLst/>
                          <a:latin typeface="Arial" charset="0"/>
                          <a:ea typeface="+mn-ea"/>
                          <a:cs typeface="+mn-cs"/>
                        </a:rPr>
                        <a:t>OR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rgbClr val="0066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NZ" sz="1400" b="0" i="0" u="none" strike="noStrike" cap="none" normalizeH="0" baseline="0">
                          <a:ln>
                            <a:noFill/>
                          </a:ln>
                          <a:solidFill>
                            <a:srgbClr val="000066"/>
                          </a:solidFill>
                          <a:effectLst/>
                          <a:latin typeface="Arial" charset="0"/>
                        </a:rPr>
                        <a:t>Search for articles that contain </a:t>
                      </a:r>
                      <a:r>
                        <a:rPr kumimoji="0" lang="en-NZ" sz="1400" b="1" i="0" u="none" strike="noStrike" cap="none" normalizeH="0" baseline="0">
                          <a:ln>
                            <a:noFill/>
                          </a:ln>
                          <a:solidFill>
                            <a:srgbClr val="000066"/>
                          </a:solidFill>
                          <a:effectLst/>
                          <a:latin typeface="Arial" charset="0"/>
                        </a:rPr>
                        <a:t>one or both </a:t>
                      </a:r>
                      <a:r>
                        <a:rPr kumimoji="0" lang="en-NZ" sz="1400" b="0" i="0" u="none" strike="noStrike" cap="none" normalizeH="0" baseline="0">
                          <a:ln>
                            <a:noFill/>
                          </a:ln>
                          <a:solidFill>
                            <a:srgbClr val="000066"/>
                          </a:solidFill>
                          <a:effectLst/>
                          <a:latin typeface="Arial" charset="0"/>
                        </a:rPr>
                        <a:t>of the search terms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NZ" sz="1400" b="0" i="0" u="none" strike="noStrike" cap="none" normalizeH="0" baseline="0">
                          <a:ln>
                            <a:noFill/>
                          </a:ln>
                          <a:solidFill>
                            <a:srgbClr val="000066"/>
                          </a:solidFill>
                          <a:effectLst/>
                          <a:latin typeface="Arial" charset="0"/>
                        </a:rPr>
                        <a:t>(useful for synonyms).</a:t>
                      </a:r>
                      <a:endParaRPr kumimoji="0" lang="en-NZ" sz="1400" b="0" i="1" u="none" strike="noStrike" cap="none" normalizeH="0" baseline="0">
                        <a:ln>
                          <a:noFill/>
                        </a:ln>
                        <a:solidFill>
                          <a:srgbClr val="000066"/>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NZ" sz="1400" b="0" i="1" u="none" strike="noStrike" cap="none" normalizeH="0" baseline="0">
                          <a:ln>
                            <a:noFill/>
                          </a:ln>
                          <a:solidFill>
                            <a:srgbClr val="000066"/>
                          </a:solidFill>
                          <a:effectLst/>
                          <a:latin typeface="Arial" charset="0"/>
                        </a:rPr>
                        <a:t>Using OR </a:t>
                      </a:r>
                      <a:r>
                        <a:rPr kumimoji="0" lang="en-NZ" sz="1400" b="0" i="1" u="sng" strike="noStrike" cap="none" normalizeH="0" baseline="0">
                          <a:ln>
                            <a:noFill/>
                          </a:ln>
                          <a:solidFill>
                            <a:srgbClr val="000066"/>
                          </a:solidFill>
                          <a:effectLst/>
                          <a:latin typeface="Arial" charset="0"/>
                        </a:rPr>
                        <a:t>broadens</a:t>
                      </a:r>
                      <a:r>
                        <a:rPr kumimoji="0" lang="en-NZ" sz="1400" b="0" i="1" u="none" strike="noStrike" cap="none" normalizeH="0" baseline="0">
                          <a:ln>
                            <a:noFill/>
                          </a:ln>
                          <a:solidFill>
                            <a:srgbClr val="000066"/>
                          </a:solidFill>
                          <a:effectLst/>
                          <a:latin typeface="Arial" charset="0"/>
                        </a:rPr>
                        <a:t> your search</a:t>
                      </a:r>
                      <a:r>
                        <a:rPr kumimoji="0" lang="en-GB" sz="28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00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rgbClr val="000066"/>
                          </a:solidFill>
                          <a:effectLst/>
                          <a:latin typeface="Arial" charset="0"/>
                        </a:rPr>
                        <a:t>NOT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a:ln>
                          <a:noFill/>
                        </a:ln>
                        <a:solidFill>
                          <a:srgbClr val="0066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a:ln>
                            <a:noFill/>
                          </a:ln>
                          <a:solidFill>
                            <a:srgbClr val="000066"/>
                          </a:solidFill>
                          <a:effectLst/>
                          <a:latin typeface="Arial" charset="0"/>
                        </a:rPr>
                        <a:t>Search for articles that contain the first term and do not contain the second term.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NZ" sz="1400" b="0" i="0" u="none" strike="noStrike" cap="none" normalizeH="0" baseline="0">
                        <a:ln>
                          <a:noFill/>
                        </a:ln>
                        <a:solidFill>
                          <a:srgbClr val="000066"/>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NZ" sz="1400" b="0" i="1" u="none" strike="noStrike" cap="none" normalizeH="0" baseline="0">
                          <a:ln>
                            <a:noFill/>
                          </a:ln>
                          <a:solidFill>
                            <a:srgbClr val="000066"/>
                          </a:solidFill>
                          <a:effectLst/>
                          <a:latin typeface="Arial" charset="0"/>
                        </a:rPr>
                        <a:t>Using NOT </a:t>
                      </a:r>
                      <a:r>
                        <a:rPr kumimoji="0" lang="en-NZ" sz="1400" b="0" i="1" u="sng" strike="noStrike" cap="none" normalizeH="0" baseline="0">
                          <a:ln>
                            <a:noFill/>
                          </a:ln>
                          <a:solidFill>
                            <a:srgbClr val="000066"/>
                          </a:solidFill>
                          <a:effectLst/>
                          <a:latin typeface="Arial" charset="0"/>
                        </a:rPr>
                        <a:t>narrows</a:t>
                      </a:r>
                      <a:r>
                        <a:rPr kumimoji="0" lang="en-NZ" sz="1400" b="0" i="1" u="none" strike="noStrike" cap="none" normalizeH="0" baseline="0">
                          <a:ln>
                            <a:noFill/>
                          </a:ln>
                          <a:solidFill>
                            <a:srgbClr val="000066"/>
                          </a:solidFill>
                          <a:effectLst/>
                          <a:latin typeface="Arial" charset="0"/>
                        </a:rPr>
                        <a:t> your search</a:t>
                      </a:r>
                      <a:endParaRPr kumimoji="0" lang="en-GB" sz="1400" b="0" i="1" u="none" strike="noStrike" cap="none" normalizeH="0" baseline="0">
                        <a:ln>
                          <a:noFill/>
                        </a:ln>
                        <a:solidFill>
                          <a:srgbClr val="00006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0" name="Picture 25" descr="venn centre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52028" y="1565276"/>
            <a:ext cx="1298189" cy="830816"/>
          </a:xfrm>
          <a:prstGeom prst="rect">
            <a:avLst/>
          </a:prstGeom>
          <a:noFill/>
          <a:ln w="9525">
            <a:noFill/>
            <a:miter lim="800000"/>
            <a:headEnd/>
            <a:tailEnd/>
          </a:ln>
        </p:spPr>
      </p:pic>
      <p:pic>
        <p:nvPicPr>
          <p:cNvPr id="11" name="Picture 26" descr="venn all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15785" y="3088988"/>
            <a:ext cx="1334432" cy="808918"/>
          </a:xfrm>
          <a:prstGeom prst="rect">
            <a:avLst/>
          </a:prstGeom>
          <a:noFill/>
          <a:ln w="9525">
            <a:noFill/>
            <a:miter lim="800000"/>
            <a:headEnd/>
            <a:tailEnd/>
          </a:ln>
        </p:spPr>
      </p:pic>
      <p:pic>
        <p:nvPicPr>
          <p:cNvPr id="12" name="Picture 27" descr="venn lef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909520" y="4581525"/>
            <a:ext cx="1340697" cy="806029"/>
          </a:xfrm>
          <a:prstGeom prst="rect">
            <a:avLst/>
          </a:prstGeom>
          <a:noFill/>
          <a:ln w="9525">
            <a:noFill/>
            <a:miter lim="800000"/>
            <a:headEnd/>
            <a:tailEnd/>
          </a:ln>
        </p:spPr>
      </p:pic>
      <p:sp>
        <p:nvSpPr>
          <p:cNvPr id="2" name="TextBox 1"/>
          <p:cNvSpPr txBox="1"/>
          <p:nvPr/>
        </p:nvSpPr>
        <p:spPr>
          <a:xfrm>
            <a:off x="3213718" y="2493963"/>
            <a:ext cx="2734322" cy="307777"/>
          </a:xfrm>
          <a:prstGeom prst="rect">
            <a:avLst/>
          </a:prstGeom>
          <a:noFill/>
        </p:spPr>
        <p:txBody>
          <a:bodyPr wrap="square" rtlCol="0">
            <a:spAutoFit/>
          </a:bodyPr>
          <a:lstStyle/>
          <a:p>
            <a:pPr algn="ctr"/>
            <a:r>
              <a:rPr lang="en-GB" sz="1400">
                <a:solidFill>
                  <a:srgbClr val="002060"/>
                </a:solidFill>
              </a:rPr>
              <a:t>algorithms AND selection</a:t>
            </a:r>
          </a:p>
        </p:txBody>
      </p:sp>
      <p:sp>
        <p:nvSpPr>
          <p:cNvPr id="13" name="TextBox 12"/>
          <p:cNvSpPr txBox="1"/>
          <p:nvPr/>
        </p:nvSpPr>
        <p:spPr>
          <a:xfrm>
            <a:off x="3233961" y="4003452"/>
            <a:ext cx="2734322" cy="307777"/>
          </a:xfrm>
          <a:prstGeom prst="rect">
            <a:avLst/>
          </a:prstGeom>
          <a:noFill/>
        </p:spPr>
        <p:txBody>
          <a:bodyPr wrap="square" rtlCol="0">
            <a:spAutoFit/>
          </a:bodyPr>
          <a:lstStyle/>
          <a:p>
            <a:pPr algn="ctr"/>
            <a:r>
              <a:rPr lang="en-GB" sz="1400">
                <a:solidFill>
                  <a:srgbClr val="002060"/>
                </a:solidFill>
              </a:rPr>
              <a:t>selection OR sequence</a:t>
            </a:r>
          </a:p>
        </p:txBody>
      </p:sp>
      <p:sp>
        <p:nvSpPr>
          <p:cNvPr id="14" name="TextBox 13"/>
          <p:cNvSpPr txBox="1"/>
          <p:nvPr/>
        </p:nvSpPr>
        <p:spPr>
          <a:xfrm>
            <a:off x="3233961" y="5521325"/>
            <a:ext cx="2734322" cy="307777"/>
          </a:xfrm>
          <a:prstGeom prst="rect">
            <a:avLst/>
          </a:prstGeom>
          <a:noFill/>
        </p:spPr>
        <p:txBody>
          <a:bodyPr wrap="square" rtlCol="0">
            <a:spAutoFit/>
          </a:bodyPr>
          <a:lstStyle/>
          <a:p>
            <a:pPr algn="ctr"/>
            <a:r>
              <a:rPr lang="en-GB" sz="1400">
                <a:solidFill>
                  <a:srgbClr val="002060"/>
                </a:solidFill>
              </a:rPr>
              <a:t>algorithms NOT sequence</a:t>
            </a:r>
          </a:p>
        </p:txBody>
      </p:sp>
    </p:spTree>
    <p:extLst>
      <p:ext uri="{BB962C8B-B14F-4D97-AF65-F5344CB8AC3E}">
        <p14:creationId xmlns:p14="http://schemas.microsoft.com/office/powerpoint/2010/main" val="3639267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GB">
                <a:solidFill>
                  <a:srgbClr val="C00000"/>
                </a:solidFill>
              </a:rPr>
              <a:t>Combining Boolean operators</a:t>
            </a:r>
            <a:endParaRPr>
              <a:solidFill>
                <a:srgbClr val="C00000"/>
              </a:solidFill>
            </a:endParaRPr>
          </a:p>
        </p:txBody>
      </p:sp>
      <p:sp>
        <p:nvSpPr>
          <p:cNvPr id="38914" name="Content Placeholder 12"/>
          <p:cNvSpPr>
            <a:spLocks noGrp="1"/>
          </p:cNvSpPr>
          <p:nvPr>
            <p:ph idx="1"/>
          </p:nvPr>
        </p:nvSpPr>
        <p:spPr>
          <a:xfrm>
            <a:off x="251520" y="1600200"/>
            <a:ext cx="8640960" cy="4525963"/>
          </a:xfrm>
        </p:spPr>
        <p:txBody>
          <a:bodyPr/>
          <a:lstStyle/>
          <a:p>
            <a:pPr marL="0" indent="0">
              <a:buNone/>
            </a:pPr>
            <a:r>
              <a:rPr lang="en-US"/>
              <a:t>Use </a:t>
            </a:r>
            <a:r>
              <a:rPr lang="en-US" b="1"/>
              <a:t>parentheses</a:t>
            </a:r>
            <a:r>
              <a:rPr lang="en-US"/>
              <a:t> to group compound Boolean operators</a:t>
            </a:r>
            <a:r>
              <a:rPr lang="en-GB"/>
              <a:t>, for example:</a:t>
            </a:r>
          </a:p>
          <a:p>
            <a:pPr marL="0" indent="0">
              <a:buNone/>
            </a:pPr>
            <a:endParaRPr lang="en-GB" sz="3400" b="1">
              <a:solidFill>
                <a:srgbClr val="00B050"/>
              </a:solidFill>
            </a:endParaRPr>
          </a:p>
          <a:p>
            <a:pPr marL="0" indent="0">
              <a:buNone/>
            </a:pPr>
            <a:r>
              <a:rPr lang="en-GB" sz="3700" b="1">
                <a:solidFill>
                  <a:srgbClr val="FF0000"/>
                </a:solidFill>
              </a:rPr>
              <a:t>Incorrect</a:t>
            </a:r>
            <a:r>
              <a:rPr lang="en-GB" sz="3700"/>
              <a:t>: algorithm AND formula OR rule</a:t>
            </a:r>
          </a:p>
          <a:p>
            <a:pPr marL="0" indent="0">
              <a:buNone/>
            </a:pPr>
            <a:endParaRPr lang="en-GB" sz="3700" b="1">
              <a:solidFill>
                <a:srgbClr val="00B050"/>
              </a:solidFill>
            </a:endParaRPr>
          </a:p>
          <a:p>
            <a:pPr marL="0" indent="0">
              <a:buNone/>
            </a:pPr>
            <a:r>
              <a:rPr lang="en-GB" sz="3700" b="1">
                <a:solidFill>
                  <a:srgbClr val="00B050"/>
                </a:solidFill>
              </a:rPr>
              <a:t>Correct</a:t>
            </a:r>
            <a:r>
              <a:rPr lang="en-GB" sz="3700"/>
              <a:t>: algorithm AND (formula OR rule)</a:t>
            </a:r>
          </a:p>
        </p:txBody>
      </p:sp>
      <p:sp>
        <p:nvSpPr>
          <p:cNvPr id="15" name="Slide Number Placeholder 14"/>
          <p:cNvSpPr>
            <a:spLocks noGrp="1"/>
          </p:cNvSpPr>
          <p:nvPr>
            <p:ph type="sldNum" sz="quarter" idx="12"/>
          </p:nvPr>
        </p:nvSpPr>
        <p:spPr/>
        <p:txBody>
          <a:bodyPr/>
          <a:lstStyle/>
          <a:p>
            <a:pPr>
              <a:defRPr/>
            </a:pPr>
            <a:fld id="{D1E66540-A8CB-46BD-AD38-EE06352CDC2B}" type="slidenum">
              <a:rPr lang="en-GB" smtClean="0"/>
              <a:pPr>
                <a:defRPr/>
              </a:pPr>
              <a:t>18</a:t>
            </a:fld>
            <a:endParaRPr lang="en-GB"/>
          </a:p>
        </p:txBody>
      </p:sp>
      <p:sp>
        <p:nvSpPr>
          <p:cNvPr id="16" name="Footer Placeholder 15"/>
          <p:cNvSpPr>
            <a:spLocks noGrp="1"/>
          </p:cNvSpPr>
          <p:nvPr>
            <p:ph type="ftr" sz="quarter" idx="11"/>
          </p:nvPr>
        </p:nvSpPr>
        <p:spPr/>
        <p:txBody>
          <a:bodyPr/>
          <a:lstStyle/>
          <a:p>
            <a:pPr>
              <a:defRPr/>
            </a:pPr>
            <a:r>
              <a:rPr lang="en-US"/>
              <a:t>library-sande@qmul.ac.uk</a:t>
            </a:r>
            <a:endParaRPr lang="en-GB"/>
          </a:p>
        </p:txBody>
      </p:sp>
    </p:spTree>
    <p:extLst>
      <p:ext uri="{BB962C8B-B14F-4D97-AF65-F5344CB8AC3E}">
        <p14:creationId xmlns:p14="http://schemas.microsoft.com/office/powerpoint/2010/main" val="41514373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a:solidFill>
            <a:schemeClr val="bg1">
              <a:lumMod val="85000"/>
            </a:schemeClr>
          </a:solidFill>
        </p:spPr>
        <p:txBody>
          <a:bodyPr>
            <a:normAutofit/>
          </a:bodyPr>
          <a:lstStyle/>
          <a:p>
            <a:pPr algn="ctr"/>
            <a:r>
              <a:rPr lang="en-GB">
                <a:solidFill>
                  <a:srgbClr val="C00000"/>
                </a:solidFill>
                <a:latin typeface="+mn-lt"/>
              </a:rPr>
              <a:t>Exercise 2: Defining a search</a:t>
            </a:r>
          </a:p>
        </p:txBody>
      </p:sp>
      <p:sp>
        <p:nvSpPr>
          <p:cNvPr id="3" name="Content Placeholder 2"/>
          <p:cNvSpPr>
            <a:spLocks noGrp="1"/>
          </p:cNvSpPr>
          <p:nvPr>
            <p:ph idx="1"/>
          </p:nvPr>
        </p:nvSpPr>
        <p:spPr>
          <a:xfrm>
            <a:off x="448235" y="1152840"/>
            <a:ext cx="8229600" cy="4987984"/>
          </a:xfrm>
        </p:spPr>
        <p:txBody>
          <a:bodyPr/>
          <a:lstStyle/>
          <a:p>
            <a:pPr marL="0" indent="0">
              <a:buNone/>
            </a:pPr>
            <a:r>
              <a:rPr lang="en-GB" sz="3600"/>
              <a:t>Go back into the forum and try  </a:t>
            </a:r>
            <a:r>
              <a:rPr lang="en-GB" sz="3600">
                <a:solidFill>
                  <a:srgbClr val="002060"/>
                </a:solidFill>
              </a:rPr>
              <a:t>the keywords and phrases you managed to </a:t>
            </a:r>
            <a:r>
              <a:rPr lang="en-GB" sz="3600"/>
              <a:t>identify </a:t>
            </a:r>
            <a:r>
              <a:rPr lang="en-GB" sz="3600">
                <a:solidFill>
                  <a:srgbClr val="002060"/>
                </a:solidFill>
              </a:rPr>
              <a:t>in Exercise 1.</a:t>
            </a:r>
          </a:p>
          <a:p>
            <a:pPr marL="0" indent="0">
              <a:buNone/>
            </a:pPr>
            <a:endParaRPr lang="en-GB" sz="3600">
              <a:solidFill>
                <a:srgbClr val="002060"/>
              </a:solidFill>
            </a:endParaRPr>
          </a:p>
          <a:p>
            <a:pPr marL="289322" indent="-289322">
              <a:buAutoNum type="arabicPeriod"/>
            </a:pPr>
            <a:r>
              <a:rPr lang="en-GB" sz="3600">
                <a:solidFill>
                  <a:srgbClr val="002060"/>
                </a:solidFill>
              </a:rPr>
              <a:t> Can you come up with any further synonyms or related terms?</a:t>
            </a:r>
          </a:p>
          <a:p>
            <a:pPr marL="289322" indent="-289322">
              <a:buAutoNum type="arabicPeriod"/>
            </a:pPr>
            <a:r>
              <a:rPr lang="en-GB" sz="3600">
                <a:solidFill>
                  <a:srgbClr val="002060"/>
                </a:solidFill>
              </a:rPr>
              <a:t> Start to formulate a search string, </a:t>
            </a:r>
            <a:br>
              <a:rPr lang="en-GB" sz="3600">
                <a:solidFill>
                  <a:srgbClr val="002060"/>
                </a:solidFill>
              </a:rPr>
            </a:br>
            <a:r>
              <a:rPr lang="en-GB" sz="3600">
                <a:solidFill>
                  <a:srgbClr val="002060"/>
                </a:solidFill>
              </a:rPr>
              <a:t>	i.e. </a:t>
            </a:r>
            <a:r>
              <a:rPr lang="en-GB" sz="3600"/>
              <a:t>mathematic* </a:t>
            </a:r>
            <a:r>
              <a:rPr lang="en-GB" sz="3600">
                <a:solidFill>
                  <a:schemeClr val="tx2">
                    <a:lumMod val="40000"/>
                    <a:lumOff val="60000"/>
                  </a:schemeClr>
                </a:solidFill>
              </a:rPr>
              <a:t>AND</a:t>
            </a:r>
            <a:r>
              <a:rPr lang="en-GB" sz="3600"/>
              <a:t> “game theory”</a:t>
            </a:r>
            <a:endParaRPr lang="en-GB" sz="3600">
              <a:solidFill>
                <a:srgbClr val="002060"/>
              </a:solidFill>
            </a:endParaRPr>
          </a:p>
        </p:txBody>
      </p:sp>
      <p:sp>
        <p:nvSpPr>
          <p:cNvPr id="5" name="Footer Placeholder 4"/>
          <p:cNvSpPr>
            <a:spLocks noGrp="1"/>
          </p:cNvSpPr>
          <p:nvPr>
            <p:ph type="ftr" sz="quarter" idx="11"/>
          </p:nvPr>
        </p:nvSpPr>
        <p:spPr/>
        <p:txBody>
          <a:bodyPr/>
          <a:lstStyle/>
          <a:p>
            <a:r>
              <a:rPr lang="en-GB">
                <a:hlinkClick r:id="rId2"/>
              </a:rPr>
              <a:t>https://www.qmul.ac.uk/library/</a:t>
            </a:r>
            <a:endParaRPr lang="en-GB"/>
          </a:p>
          <a:p>
            <a:endParaRPr lang="en-GB"/>
          </a:p>
        </p:txBody>
      </p:sp>
    </p:spTree>
    <p:extLst>
      <p:ext uri="{BB962C8B-B14F-4D97-AF65-F5344CB8AC3E}">
        <p14:creationId xmlns:p14="http://schemas.microsoft.com/office/powerpoint/2010/main" val="1608090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0" y="1108734"/>
            <a:ext cx="4297629" cy="4841161"/>
          </a:xfrm>
          <a:prstGeom prst="rect">
            <a:avLst/>
          </a:prstGeom>
        </p:spPr>
      </p:pic>
      <p:sp>
        <p:nvSpPr>
          <p:cNvPr id="17409" name="Rectangle 4"/>
          <p:cNvSpPr>
            <a:spLocks noGrp="1" noChangeArrowheads="1"/>
          </p:cNvSpPr>
          <p:nvPr>
            <p:ph type="title"/>
          </p:nvPr>
        </p:nvSpPr>
        <p:spPr>
          <a:xfrm>
            <a:off x="-61610" y="314977"/>
            <a:ext cx="9144000" cy="857250"/>
          </a:xfrm>
        </p:spPr>
        <p:txBody>
          <a:bodyPr/>
          <a:lstStyle/>
          <a:p>
            <a:r>
              <a:rPr lang="en-US"/>
              <a:t>Science &amp; Engineering Faculty Liaison Team</a:t>
            </a:r>
            <a:endParaRPr/>
          </a:p>
        </p:txBody>
      </p:sp>
      <p:sp>
        <p:nvSpPr>
          <p:cNvPr id="4" name="TextBox 3"/>
          <p:cNvSpPr txBox="1"/>
          <p:nvPr/>
        </p:nvSpPr>
        <p:spPr>
          <a:xfrm>
            <a:off x="2664623" y="5127476"/>
            <a:ext cx="6217600" cy="769441"/>
          </a:xfrm>
          <a:prstGeom prst="rect">
            <a:avLst/>
          </a:prstGeom>
          <a:solidFill>
            <a:schemeClr val="accent5">
              <a:lumMod val="20000"/>
              <a:lumOff val="80000"/>
            </a:schemeClr>
          </a:solidFill>
        </p:spPr>
        <p:txBody>
          <a:bodyPr wrap="none" lIns="91440" tIns="45720" rIns="91440" bIns="45720" rtlCol="0" anchor="t">
            <a:spAutoFit/>
          </a:bodyPr>
          <a:lstStyle/>
          <a:p>
            <a:r>
              <a:rPr lang="en-GB" sz="4400">
                <a:latin typeface="Calibri"/>
                <a:hlinkClick r:id="rId4"/>
              </a:rPr>
              <a:t>library-sande@qmul.ac.uk</a:t>
            </a:r>
            <a:endParaRPr lang="en-GB" sz="4400">
              <a:latin typeface="Calibri"/>
            </a:endParaRPr>
          </a:p>
        </p:txBody>
      </p:sp>
      <p:sp>
        <p:nvSpPr>
          <p:cNvPr id="5" name="TextBox 4"/>
          <p:cNvSpPr txBox="1"/>
          <p:nvPr/>
        </p:nvSpPr>
        <p:spPr>
          <a:xfrm>
            <a:off x="4304476" y="2059542"/>
            <a:ext cx="4612916" cy="830997"/>
          </a:xfrm>
          <a:prstGeom prst="rect">
            <a:avLst/>
          </a:prstGeom>
          <a:noFill/>
        </p:spPr>
        <p:txBody>
          <a:bodyPr wrap="square" rtlCol="0">
            <a:spAutoFit/>
          </a:bodyPr>
          <a:lstStyle/>
          <a:p>
            <a:r>
              <a:rPr lang="en-GB" sz="2400">
                <a:solidFill>
                  <a:srgbClr val="C00000"/>
                </a:solidFill>
                <a:latin typeface="Calibri"/>
              </a:rPr>
              <a:t>James Soderman </a:t>
            </a:r>
            <a:r>
              <a:rPr lang="en-GB" sz="2400">
                <a:solidFill>
                  <a:prstClr val="black"/>
                </a:solidFill>
                <a:latin typeface="Calibri"/>
              </a:rPr>
              <a:t>– Faculty Liaison Librarian : Science and Engineering</a:t>
            </a:r>
          </a:p>
        </p:txBody>
      </p:sp>
      <p:sp>
        <p:nvSpPr>
          <p:cNvPr id="2" name="Footer Placeholder 1"/>
          <p:cNvSpPr>
            <a:spLocks noGrp="1"/>
          </p:cNvSpPr>
          <p:nvPr>
            <p:ph type="ftr" sz="quarter" idx="11"/>
          </p:nvPr>
        </p:nvSpPr>
        <p:spPr/>
        <p:txBody>
          <a:bodyPr/>
          <a:lstStyle/>
          <a:p>
            <a:pPr lvl="0">
              <a:defRPr/>
            </a:pPr>
            <a:r>
              <a:rPr lang="en-US" sz="1600"/>
              <a:t>library-sande@qmul.ac.uk</a:t>
            </a:r>
            <a:endParaRPr lang="en-GB" sz="1600"/>
          </a:p>
        </p:txBody>
      </p:sp>
      <p:sp>
        <p:nvSpPr>
          <p:cNvPr id="7" name="TextBox 6"/>
          <p:cNvSpPr txBox="1"/>
          <p:nvPr/>
        </p:nvSpPr>
        <p:spPr>
          <a:xfrm>
            <a:off x="4230467" y="3531651"/>
            <a:ext cx="4465240" cy="830997"/>
          </a:xfrm>
          <a:prstGeom prst="rect">
            <a:avLst/>
          </a:prstGeom>
          <a:noFill/>
        </p:spPr>
        <p:txBody>
          <a:bodyPr wrap="square" lIns="91440" tIns="45720" rIns="91440" bIns="45720" rtlCol="0" anchor="t">
            <a:spAutoFit/>
          </a:bodyPr>
          <a:lstStyle/>
          <a:p>
            <a:r>
              <a:rPr lang="en-GB" sz="2400">
                <a:solidFill>
                  <a:srgbClr val="C00000"/>
                </a:solidFill>
                <a:latin typeface="Calibri"/>
              </a:rPr>
              <a:t>Jacques Rogers </a:t>
            </a:r>
            <a:r>
              <a:rPr lang="en-GB" sz="2400">
                <a:latin typeface="Calibri"/>
              </a:rPr>
              <a:t>–  Information Skills Assistant</a:t>
            </a:r>
          </a:p>
        </p:txBody>
      </p:sp>
    </p:spTree>
    <p:extLst>
      <p:ext uri="{BB962C8B-B14F-4D97-AF65-F5344CB8AC3E}">
        <p14:creationId xmlns:p14="http://schemas.microsoft.com/office/powerpoint/2010/main" val="1854998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12"/>
                                        </p:tgtEl>
                                        <p:attrNameLst>
                                          <p:attrName>style.color</p:attrName>
                                        </p:attrNameLst>
                                      </p:cBhvr>
                                      <p:to>
                                        <a:schemeClr val="bg1"/>
                                      </p:to>
                                    </p:animClr>
                                    <p:animClr clrSpc="rgb" dir="cw">
                                      <p:cBhvr>
                                        <p:cTn id="7" dur="250" autoRev="1" fill="remove"/>
                                        <p:tgtEl>
                                          <p:spTgt spid="12"/>
                                        </p:tgtEl>
                                        <p:attrNameLst>
                                          <p:attrName>fillcolor</p:attrName>
                                        </p:attrNameLst>
                                      </p:cBhvr>
                                      <p:to>
                                        <a:schemeClr val="bg1"/>
                                      </p:to>
                                    </p:animClr>
                                    <p:set>
                                      <p:cBhvr>
                                        <p:cTn id="8" dur="250" autoRev="1" fill="remove"/>
                                        <p:tgtEl>
                                          <p:spTgt spid="12"/>
                                        </p:tgtEl>
                                        <p:attrNameLst>
                                          <p:attrName>fill.type</p:attrName>
                                        </p:attrNameLst>
                                      </p:cBhvr>
                                      <p:to>
                                        <p:strVal val="solid"/>
                                      </p:to>
                                    </p:set>
                                    <p:set>
                                      <p:cBhvr>
                                        <p:cTn id="9" dur="2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6"/>
          <p:cNvSpPr>
            <a:spLocks noGrp="1"/>
          </p:cNvSpPr>
          <p:nvPr>
            <p:ph type="title"/>
          </p:nvPr>
        </p:nvSpPr>
        <p:spPr>
          <a:xfrm>
            <a:off x="1" y="4653136"/>
            <a:ext cx="9143999" cy="1136276"/>
          </a:xfrm>
          <a:solidFill>
            <a:schemeClr val="bg2"/>
          </a:solidFill>
        </p:spPr>
        <p:txBody>
          <a:bodyPr anchor="ctr" anchorCtr="1"/>
          <a:lstStyle/>
          <a:p>
            <a:r>
              <a:rPr lang="en-GB">
                <a:solidFill>
                  <a:schemeClr val="accent2"/>
                </a:solidFill>
              </a:rPr>
              <a:t>Searching the web</a:t>
            </a:r>
          </a:p>
        </p:txBody>
      </p:sp>
    </p:spTree>
    <p:extLst>
      <p:ext uri="{BB962C8B-B14F-4D97-AF65-F5344CB8AC3E}">
        <p14:creationId xmlns:p14="http://schemas.microsoft.com/office/powerpoint/2010/main" val="2601905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66500"/>
            <a:ext cx="6858000" cy="745629"/>
          </a:xfrm>
        </p:spPr>
        <p:txBody>
          <a:bodyPr/>
          <a:lstStyle/>
          <a:p>
            <a:pPr algn="ctr"/>
            <a:r>
              <a:rPr lang="en-GB" b="1">
                <a:solidFill>
                  <a:srgbClr val="C00000"/>
                </a:solidFill>
              </a:rPr>
              <a:t>Web Search</a:t>
            </a:r>
          </a:p>
        </p:txBody>
      </p:sp>
      <p:sp>
        <p:nvSpPr>
          <p:cNvPr id="3" name="Content Placeholder 2"/>
          <p:cNvSpPr>
            <a:spLocks noGrp="1"/>
          </p:cNvSpPr>
          <p:nvPr>
            <p:ph idx="1"/>
          </p:nvPr>
        </p:nvSpPr>
        <p:spPr>
          <a:xfrm>
            <a:off x="539552" y="2080379"/>
            <a:ext cx="8064896" cy="3379509"/>
          </a:xfrm>
        </p:spPr>
        <p:txBody>
          <a:bodyPr>
            <a:normAutofit fontScale="85000" lnSpcReduction="20000"/>
          </a:bodyPr>
          <a:lstStyle/>
          <a:p>
            <a:pPr marL="0" indent="0">
              <a:buNone/>
            </a:pPr>
            <a:r>
              <a:rPr lang="en-US"/>
              <a:t>While using search engines, such as Google or Baidu, it is possible to discover a huge amount of information. However, there is no quality control, so take extra care to evaluate Web search results.</a:t>
            </a:r>
          </a:p>
          <a:p>
            <a:endParaRPr lang="en-US"/>
          </a:p>
          <a:p>
            <a:pPr marL="0" indent="0">
              <a:buNone/>
            </a:pPr>
            <a:r>
              <a:rPr lang="en-US"/>
              <a:t>Much online information is not indexed by search engines (the Hidden or Deep Web). E.g. the contents of library catalogues and online databases such as Web of Science, </a:t>
            </a:r>
            <a:r>
              <a:rPr lang="en-US" err="1"/>
              <a:t>MathSciNet</a:t>
            </a:r>
            <a:r>
              <a:rPr lang="en-US"/>
              <a:t>, and </a:t>
            </a:r>
            <a:r>
              <a:rPr lang="en-US" err="1"/>
              <a:t>arXiv</a:t>
            </a:r>
            <a:r>
              <a:rPr lang="en-US"/>
              <a:t>.</a:t>
            </a: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spTree>
    <p:extLst>
      <p:ext uri="{BB962C8B-B14F-4D97-AF65-F5344CB8AC3E}">
        <p14:creationId xmlns:p14="http://schemas.microsoft.com/office/powerpoint/2010/main" val="285891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3933056"/>
            <a:ext cx="8176675" cy="2160240"/>
          </a:xfrm>
        </p:spPr>
        <p:txBody>
          <a:bodyPr/>
          <a:lstStyle/>
          <a:p>
            <a:pPr marL="0" indent="0">
              <a:buNone/>
            </a:pPr>
            <a:r>
              <a:rPr lang="en-GB"/>
              <a:t>Google is in many ways synonymous with Web search - 86% UK market share as of September 2021.* </a:t>
            </a:r>
          </a:p>
          <a:p>
            <a:pPr marL="0" indent="0">
              <a:buNone/>
            </a:pPr>
            <a:endParaRPr lang="en-GB"/>
          </a:p>
          <a:p>
            <a:pPr marL="0" indent="0">
              <a:buNone/>
            </a:pPr>
            <a:r>
              <a:rPr lang="en-GB" sz="1400"/>
              <a:t>*Source: https://www.statista.com/study/33581/search-engines-in-the-united-kingdom-statista-dossier/  [accessed 31.08.2022]</a:t>
            </a:r>
          </a:p>
          <a:p>
            <a:pPr>
              <a:buNone/>
            </a:pPr>
            <a:endParaRPr lang="en-US"/>
          </a:p>
        </p:txBody>
      </p:sp>
      <p:sp>
        <p:nvSpPr>
          <p:cNvPr id="9" name="Footer Placeholder 8"/>
          <p:cNvSpPr>
            <a:spLocks noGrp="1"/>
          </p:cNvSpPr>
          <p:nvPr>
            <p:ph type="ftr" sz="quarter" idx="11"/>
          </p:nvPr>
        </p:nvSpPr>
        <p:spPr/>
        <p:txBody>
          <a:bodyPr/>
          <a:lstStyle/>
          <a:p>
            <a:pPr>
              <a:defRPr/>
            </a:pPr>
            <a:r>
              <a:rPr lang="en-US"/>
              <a:t>library-sande@qmul.ac.uk</a:t>
            </a:r>
            <a:endParaRPr lang="en-GB"/>
          </a:p>
        </p:txBody>
      </p:sp>
      <p:pic>
        <p:nvPicPr>
          <p:cNvPr id="10" name="Picture 9"/>
          <p:cNvPicPr>
            <a:picLocks noChangeAspect="1"/>
          </p:cNvPicPr>
          <p:nvPr/>
        </p:nvPicPr>
        <p:blipFill>
          <a:blip r:embed="rId3"/>
          <a:stretch>
            <a:fillRect/>
          </a:stretch>
        </p:blipFill>
        <p:spPr>
          <a:xfrm>
            <a:off x="2195736" y="295184"/>
            <a:ext cx="4543425" cy="2600325"/>
          </a:xfrm>
          <a:prstGeom prst="rect">
            <a:avLst/>
          </a:prstGeom>
        </p:spPr>
      </p:pic>
      <p:sp>
        <p:nvSpPr>
          <p:cNvPr id="11" name="Rectangle 10"/>
          <p:cNvSpPr/>
          <p:nvPr/>
        </p:nvSpPr>
        <p:spPr>
          <a:xfrm>
            <a:off x="1143000" y="3241599"/>
            <a:ext cx="6858000"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4314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132856"/>
            <a:ext cx="8507288" cy="3528392"/>
          </a:xfrm>
        </p:spPr>
        <p:txBody>
          <a:bodyPr/>
          <a:lstStyle/>
          <a:p>
            <a:r>
              <a:rPr lang="en-GB" u="sng">
                <a:hlinkClick r:id="rId3"/>
              </a:rPr>
              <a:t>http://scholar.google.com/</a:t>
            </a:r>
            <a:endParaRPr lang="en-GB"/>
          </a:p>
          <a:p>
            <a:pPr lvl="0"/>
            <a:r>
              <a:rPr lang="en-GB"/>
              <a:t>Only indexes </a:t>
            </a:r>
            <a:r>
              <a:rPr lang="en-GB" b="1"/>
              <a:t>peer-reviewed, academic literature</a:t>
            </a:r>
            <a:r>
              <a:rPr lang="en-GB"/>
              <a:t> such as patents, conference proceedings, journal articles, and theses.</a:t>
            </a:r>
          </a:p>
          <a:p>
            <a:pPr marL="257175" lvl="1" indent="-257175"/>
            <a:r>
              <a:rPr lang="en-GB" sz="2400"/>
              <a:t>However, still only a </a:t>
            </a:r>
            <a:r>
              <a:rPr lang="en-GB" sz="2400" b="1"/>
              <a:t>small proportion </a:t>
            </a:r>
            <a:r>
              <a:rPr lang="en-GB" sz="2400"/>
              <a:t>of literature indexed (depending on subject), and the issues highlighted previously also apply, in addition to </a:t>
            </a:r>
            <a:r>
              <a:rPr lang="en-US" sz="2400"/>
              <a:t>limited sorting/refining of results</a:t>
            </a: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pic>
        <p:nvPicPr>
          <p:cNvPr id="8" name="Picture 7"/>
          <p:cNvPicPr>
            <a:picLocks noChangeAspect="1"/>
          </p:cNvPicPr>
          <p:nvPr/>
        </p:nvPicPr>
        <p:blipFill>
          <a:blip r:embed="rId4"/>
          <a:stretch>
            <a:fillRect/>
          </a:stretch>
        </p:blipFill>
        <p:spPr>
          <a:xfrm>
            <a:off x="3170247" y="345145"/>
            <a:ext cx="3101881" cy="1440160"/>
          </a:xfrm>
          <a:prstGeom prst="rect">
            <a:avLst/>
          </a:prstGeom>
        </p:spPr>
      </p:pic>
    </p:spTree>
    <p:extLst>
      <p:ext uri="{BB962C8B-B14F-4D97-AF65-F5344CB8AC3E}">
        <p14:creationId xmlns:p14="http://schemas.microsoft.com/office/powerpoint/2010/main" val="200669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Using Google Scholar</a:t>
            </a:r>
          </a:p>
        </p:txBody>
      </p:sp>
      <p:sp>
        <p:nvSpPr>
          <p:cNvPr id="3" name="Content Placeholder 2"/>
          <p:cNvSpPr>
            <a:spLocks noGrp="1"/>
          </p:cNvSpPr>
          <p:nvPr>
            <p:ph idx="1"/>
          </p:nvPr>
        </p:nvSpPr>
        <p:spPr/>
        <p:txBody>
          <a:bodyPr/>
          <a:lstStyle/>
          <a:p>
            <a:pPr marL="0" lvl="0" indent="0">
              <a:buNone/>
            </a:pPr>
            <a:r>
              <a:rPr lang="en-GB"/>
              <a:t>There are some things we can do to make our use of Scholar </a:t>
            </a:r>
            <a:r>
              <a:rPr lang="en-GB" i="1"/>
              <a:t>more effective</a:t>
            </a:r>
            <a:r>
              <a:rPr lang="en-GB"/>
              <a:t>:</a:t>
            </a:r>
          </a:p>
          <a:p>
            <a:pPr lvl="1"/>
            <a:r>
              <a:rPr lang="en-GB" b="1" i="1"/>
              <a:t>Settings</a:t>
            </a:r>
            <a:r>
              <a:rPr lang="en-GB"/>
              <a:t> (Library links, Endnote citation export, etc)</a:t>
            </a:r>
          </a:p>
          <a:p>
            <a:pPr lvl="1"/>
            <a:r>
              <a:rPr lang="en-GB" b="1" i="1"/>
              <a:t>Advanced search</a:t>
            </a:r>
          </a:p>
          <a:p>
            <a:pPr lvl="1"/>
            <a:r>
              <a:rPr lang="en-GB" b="1" i="1"/>
              <a:t>Search techniques</a:t>
            </a:r>
          </a:p>
          <a:p>
            <a:pPr lvl="1"/>
            <a:r>
              <a:rPr lang="en-GB" b="1" i="1"/>
              <a:t>Exporting citations</a:t>
            </a:r>
          </a:p>
          <a:p>
            <a:pPr marL="0" indent="0">
              <a:buNone/>
            </a:pPr>
            <a:endParaRPr lang="en-GB" sz="1950" u="sng">
              <a:hlinkClick r:id="" action="ppaction://noaction"/>
            </a:endParaRPr>
          </a:p>
          <a:p>
            <a:pPr marL="0" indent="0">
              <a:buNone/>
            </a:pPr>
            <a:r>
              <a:rPr lang="en-GB" sz="1950" u="sng">
                <a:hlinkClick r:id="" action="ppaction://noaction"/>
              </a:rPr>
              <a:t>http://scholar.google.com/intl/en/scholar/about.html</a:t>
            </a:r>
            <a:endParaRPr lang="en-GB" sz="1950"/>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spTree>
    <p:extLst>
      <p:ext uri="{BB962C8B-B14F-4D97-AF65-F5344CB8AC3E}">
        <p14:creationId xmlns:p14="http://schemas.microsoft.com/office/powerpoint/2010/main" val="2179584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a:t>Google Scholar</a:t>
            </a: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16" y="1484784"/>
            <a:ext cx="7990367" cy="45365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8752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Settings: Library Links</a:t>
            </a: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27" y="1920480"/>
            <a:ext cx="7958470" cy="33162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43453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Settings: Bibliography Manager</a:t>
            </a: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45" y="1920478"/>
            <a:ext cx="7830879" cy="35314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79892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79574"/>
            <a:ext cx="8229600" cy="857250"/>
          </a:xfrm>
        </p:spPr>
        <p:txBody>
          <a:bodyPr/>
          <a:lstStyle/>
          <a:p>
            <a:pPr lvl="1"/>
            <a:r>
              <a:rPr lang="en-GB"/>
              <a:t>Advanced Search</a:t>
            </a: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06" y="1714500"/>
            <a:ext cx="7735187" cy="37355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37151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p:spPr>
        <p:txBody>
          <a:bodyPr/>
          <a:lstStyle/>
          <a:p>
            <a:pPr lvl="1"/>
            <a:r>
              <a:rPr lang="en-GB"/>
              <a:t>Results</a:t>
            </a:r>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07" y="1714500"/>
            <a:ext cx="8237575" cy="42862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78564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743201"/>
            <a:ext cx="8229600" cy="1143000"/>
          </a:xfrm>
        </p:spPr>
        <p:txBody>
          <a:bodyPr/>
          <a:lstStyle/>
          <a:p>
            <a:endParaRPr lang="en-GB"/>
          </a:p>
        </p:txBody>
      </p:sp>
      <p:sp>
        <p:nvSpPr>
          <p:cNvPr id="5" name="Footer Placeholder 4"/>
          <p:cNvSpPr>
            <a:spLocks noGrp="1"/>
          </p:cNvSpPr>
          <p:nvPr>
            <p:ph type="ftr" sz="quarter" idx="11"/>
          </p:nvPr>
        </p:nvSpPr>
        <p:spPr/>
        <p:txBody>
          <a:bodyPr/>
          <a:lstStyle/>
          <a:p>
            <a:pPr>
              <a:defRPr/>
            </a:pPr>
            <a:r>
              <a:rPr lang="en-US"/>
              <a:t>library-sande@qmul.ac.uk</a:t>
            </a:r>
            <a:endParaRPr lang="en-GB"/>
          </a:p>
        </p:txBody>
      </p:sp>
      <p:pic>
        <p:nvPicPr>
          <p:cNvPr id="1028" name="Picture 4" descr="Silhouette People, Men, Shadow, Sitting On H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72" y="5085184"/>
            <a:ext cx="9140428" cy="923330"/>
          </a:xfrm>
          <a:prstGeom prst="rect">
            <a:avLst/>
          </a:prstGeom>
          <a:solidFill>
            <a:schemeClr val="bg2"/>
          </a:solidFill>
        </p:spPr>
        <p:txBody>
          <a:bodyPr wrap="square" rtlCol="0">
            <a:spAutoFit/>
          </a:bodyPr>
          <a:lstStyle/>
          <a:p>
            <a:pPr algn="ctr"/>
            <a:r>
              <a:rPr lang="en-GB" sz="5400"/>
              <a:t>Tell me about you!</a:t>
            </a:r>
          </a:p>
        </p:txBody>
      </p:sp>
    </p:spTree>
    <p:extLst>
      <p:ext uri="{BB962C8B-B14F-4D97-AF65-F5344CB8AC3E}">
        <p14:creationId xmlns:p14="http://schemas.microsoft.com/office/powerpoint/2010/main" val="2194245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14"/>
            <a:ext cx="9144000" cy="6874314"/>
          </a:xfrm>
          <a:prstGeom prst="rect">
            <a:avLst/>
          </a:prstGeom>
        </p:spPr>
      </p:pic>
      <p:sp>
        <p:nvSpPr>
          <p:cNvPr id="2" name="Title 1"/>
          <p:cNvSpPr>
            <a:spLocks noGrp="1"/>
          </p:cNvSpPr>
          <p:nvPr>
            <p:ph type="title" idx="4294967295"/>
          </p:nvPr>
        </p:nvSpPr>
        <p:spPr>
          <a:xfrm>
            <a:off x="0" y="5213350"/>
            <a:ext cx="9144000" cy="1143000"/>
          </a:xfrm>
          <a:solidFill>
            <a:schemeClr val="bg2"/>
          </a:solidFill>
        </p:spPr>
        <p:txBody>
          <a:bodyPr/>
          <a:lstStyle/>
          <a:p>
            <a:r>
              <a:rPr lang="en-GB" b="1">
                <a:solidFill>
                  <a:srgbClr val="C00000"/>
                </a:solidFill>
              </a:rPr>
              <a:t>DATABASES</a:t>
            </a:r>
          </a:p>
        </p:txBody>
      </p:sp>
      <p:sp>
        <p:nvSpPr>
          <p:cNvPr id="3" name="Footer Placeholder 2"/>
          <p:cNvSpPr>
            <a:spLocks noGrp="1"/>
          </p:cNvSpPr>
          <p:nvPr>
            <p:ph type="ftr" sz="quarter" idx="11"/>
          </p:nvPr>
        </p:nvSpPr>
        <p:spPr/>
        <p:txBody>
          <a:bodyPr/>
          <a:lstStyle/>
          <a:p>
            <a:pPr>
              <a:defRPr/>
            </a:pPr>
            <a:r>
              <a:rPr lang="en-US"/>
              <a:t>library-sande@qmul.ac.uk</a:t>
            </a:r>
            <a:endParaRPr lang="en-GB"/>
          </a:p>
        </p:txBody>
      </p:sp>
    </p:spTree>
    <p:extLst>
      <p:ext uri="{BB962C8B-B14F-4D97-AF65-F5344CB8AC3E}">
        <p14:creationId xmlns:p14="http://schemas.microsoft.com/office/powerpoint/2010/main" val="3450126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rgbClr val="C00000"/>
                </a:solidFill>
              </a:rPr>
              <a:t>Databases: what are they?</a:t>
            </a:r>
          </a:p>
        </p:txBody>
      </p:sp>
      <p:sp>
        <p:nvSpPr>
          <p:cNvPr id="3" name="Content Placeholder 2"/>
          <p:cNvSpPr>
            <a:spLocks noGrp="1"/>
          </p:cNvSpPr>
          <p:nvPr>
            <p:ph idx="1"/>
          </p:nvPr>
        </p:nvSpPr>
        <p:spPr/>
        <p:txBody>
          <a:bodyPr/>
          <a:lstStyle/>
          <a:p>
            <a:r>
              <a:rPr lang="en-US" sz="2800" b="1">
                <a:solidFill>
                  <a:srgbClr val="002060"/>
                </a:solidFill>
              </a:rPr>
              <a:t>Searchable indexes</a:t>
            </a:r>
            <a:r>
              <a:rPr lang="en-US" sz="2800">
                <a:solidFill>
                  <a:srgbClr val="002060"/>
                </a:solidFill>
              </a:rPr>
              <a:t> of evaluated literature such as journal articles and conference proceedings</a:t>
            </a:r>
          </a:p>
          <a:p>
            <a:pPr marL="0" indent="0">
              <a:buNone/>
            </a:pPr>
            <a:endParaRPr lang="en-US" sz="2800">
              <a:solidFill>
                <a:srgbClr val="002060"/>
              </a:solidFill>
            </a:endParaRPr>
          </a:p>
          <a:p>
            <a:r>
              <a:rPr lang="en-US" sz="2800">
                <a:solidFill>
                  <a:srgbClr val="002060"/>
                </a:solidFill>
              </a:rPr>
              <a:t>Types of database:</a:t>
            </a:r>
          </a:p>
          <a:p>
            <a:pPr lvl="1"/>
            <a:r>
              <a:rPr lang="en-US">
                <a:solidFill>
                  <a:srgbClr val="002060"/>
                </a:solidFill>
              </a:rPr>
              <a:t>Bibliographic </a:t>
            </a:r>
            <a:r>
              <a:rPr lang="en-US" b="1">
                <a:solidFill>
                  <a:srgbClr val="002060"/>
                </a:solidFill>
              </a:rPr>
              <a:t>indexing &amp; abstracting </a:t>
            </a:r>
            <a:r>
              <a:rPr lang="en-US">
                <a:solidFill>
                  <a:srgbClr val="002060"/>
                </a:solidFill>
              </a:rPr>
              <a:t>databases or </a:t>
            </a:r>
            <a:r>
              <a:rPr lang="en-US" b="1">
                <a:solidFill>
                  <a:srgbClr val="002060"/>
                </a:solidFill>
              </a:rPr>
              <a:t>full-text </a:t>
            </a:r>
            <a:r>
              <a:rPr lang="en-US">
                <a:solidFill>
                  <a:srgbClr val="002060"/>
                </a:solidFill>
              </a:rPr>
              <a:t>collections</a:t>
            </a:r>
          </a:p>
          <a:p>
            <a:pPr lvl="1"/>
            <a:r>
              <a:rPr lang="en-US" b="1">
                <a:solidFill>
                  <a:srgbClr val="002060"/>
                </a:solidFill>
              </a:rPr>
              <a:t>Subject-specific</a:t>
            </a:r>
            <a:r>
              <a:rPr lang="en-US">
                <a:solidFill>
                  <a:srgbClr val="002060"/>
                </a:solidFill>
              </a:rPr>
              <a:t> or </a:t>
            </a:r>
            <a:r>
              <a:rPr lang="en-US" b="1">
                <a:solidFill>
                  <a:srgbClr val="002060"/>
                </a:solidFill>
              </a:rPr>
              <a:t>interdisciplinary</a:t>
            </a:r>
          </a:p>
          <a:p>
            <a:pPr marL="0" indent="0">
              <a:buNone/>
            </a:pPr>
            <a:endParaRPr lang="en-US" sz="2800">
              <a:solidFill>
                <a:srgbClr val="002060"/>
              </a:solidFill>
            </a:endParaRPr>
          </a:p>
          <a:p>
            <a:r>
              <a:rPr lang="en-US" sz="2800">
                <a:solidFill>
                  <a:srgbClr val="002060"/>
                </a:solidFill>
              </a:rPr>
              <a:t>Use to carry out </a:t>
            </a:r>
            <a:r>
              <a:rPr lang="en-US" sz="2800" b="1">
                <a:solidFill>
                  <a:srgbClr val="002060"/>
                </a:solidFill>
              </a:rPr>
              <a:t>literature searches</a:t>
            </a:r>
          </a:p>
        </p:txBody>
      </p:sp>
      <p:sp>
        <p:nvSpPr>
          <p:cNvPr id="7" name="Footer Placeholder 6"/>
          <p:cNvSpPr>
            <a:spLocks noGrp="1"/>
          </p:cNvSpPr>
          <p:nvPr>
            <p:ph type="ftr" sz="quarter" idx="11"/>
          </p:nvPr>
        </p:nvSpPr>
        <p:spPr/>
        <p:txBody>
          <a:bodyPr/>
          <a:lstStyle/>
          <a:p>
            <a:pPr>
              <a:defRPr/>
            </a:pPr>
            <a:r>
              <a:rPr lang="en-GB">
                <a:solidFill>
                  <a:srgbClr val="002060"/>
                </a:solidFill>
              </a:rPr>
              <a:t>library-sande@qmul.ac.uk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a:solidFill>
            <a:schemeClr val="accent1">
              <a:lumMod val="20000"/>
              <a:lumOff val="80000"/>
            </a:schemeClr>
          </a:solidFill>
          <a:effectLst>
            <a:outerShdw blurRad="50800" dist="38100" dir="5400000" algn="t" rotWithShape="0">
              <a:prstClr val="black">
                <a:alpha val="40000"/>
              </a:prstClr>
            </a:outerShdw>
          </a:effectLst>
        </p:spPr>
        <p:txBody>
          <a:bodyPr/>
          <a:lstStyle/>
          <a:p>
            <a:pPr algn="ctr"/>
            <a:r>
              <a:rPr lang="en-GB" b="1"/>
              <a:t>What is </a:t>
            </a:r>
            <a:r>
              <a:rPr lang="en-GB" err="1"/>
              <a:t>MathSciNet</a:t>
            </a:r>
            <a:r>
              <a:rPr lang="en-GB" b="1"/>
              <a:t>?</a:t>
            </a:r>
          </a:p>
        </p:txBody>
      </p:sp>
      <p:sp>
        <p:nvSpPr>
          <p:cNvPr id="5" name="Rectangle 4"/>
          <p:cNvSpPr/>
          <p:nvPr/>
        </p:nvSpPr>
        <p:spPr>
          <a:xfrm>
            <a:off x="0" y="5116603"/>
            <a:ext cx="9144000" cy="1741398"/>
          </a:xfrm>
          <a:prstGeom prst="rect">
            <a:avLst/>
          </a:prstGeom>
          <a:solidFill>
            <a:schemeClr val="accent1">
              <a:lumMod val="20000"/>
              <a:lumOff val="80000"/>
            </a:schemeClr>
          </a:solidFill>
          <a:effectLst>
            <a:outerShdw blurRad="50800" dist="38100" dir="16200000" rotWithShape="0">
              <a:prstClr val="black">
                <a:alpha val="40000"/>
              </a:prstClr>
            </a:outerShdw>
          </a:effectLst>
        </p:spPr>
        <p:txBody>
          <a:bodyPr wrap="square">
            <a:noAutofit/>
          </a:bodyPr>
          <a:lstStyle/>
          <a:p>
            <a:pPr marL="285750" indent="-285750">
              <a:buFont typeface="Arial" panose="020B0604020202020204" pitchFamily="34" charset="0"/>
              <a:buChar char="•"/>
            </a:pPr>
            <a:r>
              <a:rPr lang="en-GB"/>
              <a:t>Grew out of </a:t>
            </a:r>
            <a:r>
              <a:rPr lang="en-GB" i="1">
                <a:hlinkClick r:id="rId2"/>
              </a:rPr>
              <a:t>Mathematical Reviews</a:t>
            </a:r>
            <a:r>
              <a:rPr lang="en-GB" i="1"/>
              <a:t> </a:t>
            </a:r>
            <a:r>
              <a:rPr lang="en-GB"/>
              <a:t>(MR), which was first published in 1940 </a:t>
            </a:r>
          </a:p>
          <a:p>
            <a:pPr marL="285750" indent="-285750">
              <a:buFont typeface="Arial" panose="020B0604020202020204" pitchFamily="34" charset="0"/>
              <a:buChar char="•"/>
            </a:pPr>
            <a:r>
              <a:rPr lang="en-GB"/>
              <a:t>Expert reviewers are selected by a staff of professional mathematicians to write reviews of the current published literature </a:t>
            </a:r>
          </a:p>
          <a:p>
            <a:pPr marL="285750" indent="-285750">
              <a:buFont typeface="Arial" panose="020B0604020202020204" pitchFamily="34" charset="0"/>
              <a:buChar char="•"/>
            </a:pPr>
            <a:r>
              <a:rPr lang="en-GB"/>
              <a:t>Over 100,000 new items and 80,000 reviews are added to the database each year.</a:t>
            </a:r>
          </a:p>
          <a:p>
            <a:pPr marL="285750" indent="-285750">
              <a:buFont typeface="Arial" panose="020B0604020202020204" pitchFamily="34" charset="0"/>
              <a:buChar char="•"/>
            </a:pPr>
            <a:r>
              <a:rPr lang="en-GB"/>
              <a:t>3 million items and over 1.7 million direct links to original articles</a:t>
            </a:r>
          </a:p>
        </p:txBody>
      </p:sp>
      <p:sp>
        <p:nvSpPr>
          <p:cNvPr id="6" name="Rectangle 5"/>
          <p:cNvSpPr/>
          <p:nvPr/>
        </p:nvSpPr>
        <p:spPr>
          <a:xfrm>
            <a:off x="0" y="4654938"/>
            <a:ext cx="1705916" cy="461665"/>
          </a:xfrm>
          <a:prstGeom prst="rect">
            <a:avLst/>
          </a:prstGeom>
          <a:solidFill>
            <a:schemeClr val="accent3"/>
          </a:solidFill>
        </p:spPr>
        <p:txBody>
          <a:bodyPr wrap="none" lIns="91440" tIns="45720" rIns="91440" bIns="45720">
            <a:spAutoFit/>
          </a:bodyPr>
          <a:lstStyle/>
          <a:p>
            <a:pPr algn="ctr"/>
            <a:r>
              <a:rPr lang="en-US" sz="2400">
                <a:ln w="0"/>
                <a:effectLst>
                  <a:outerShdw blurRad="38100" dist="19050" dir="2700000" algn="tl" rotWithShape="0">
                    <a:schemeClr val="dk1">
                      <a:alpha val="40000"/>
                    </a:schemeClr>
                  </a:outerShdw>
                </a:effectLst>
              </a:rPr>
              <a:t>Quick facts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3418470"/>
            <a:ext cx="3456384" cy="904062"/>
          </a:xfrm>
          <a:prstGeom prst="rect">
            <a:avLst/>
          </a:prstGeom>
        </p:spPr>
      </p:pic>
      <p:sp>
        <p:nvSpPr>
          <p:cNvPr id="12" name="Rectangle 11"/>
          <p:cNvSpPr/>
          <p:nvPr/>
        </p:nvSpPr>
        <p:spPr>
          <a:xfrm>
            <a:off x="467544" y="1844824"/>
            <a:ext cx="8136904" cy="1200329"/>
          </a:xfrm>
          <a:prstGeom prst="rect">
            <a:avLst/>
          </a:prstGeom>
        </p:spPr>
        <p:txBody>
          <a:bodyPr wrap="square">
            <a:spAutoFit/>
          </a:bodyPr>
          <a:lstStyle/>
          <a:p>
            <a:r>
              <a:rPr lang="en-GB">
                <a:latin typeface="Verdana" panose="020B0604030504040204" pitchFamily="34" charset="0"/>
              </a:rPr>
              <a:t>An electronic publication offering access to a carefully maintained and easily searchable database of reviews, abstracts and bibliographic information for much of the mathematical sciences literature.</a:t>
            </a:r>
            <a:endParaRPr lang="en-GB"/>
          </a:p>
        </p:txBody>
      </p:sp>
    </p:spTree>
    <p:extLst>
      <p:ext uri="{BB962C8B-B14F-4D97-AF65-F5344CB8AC3E}">
        <p14:creationId xmlns:p14="http://schemas.microsoft.com/office/powerpoint/2010/main" val="3100321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US"/>
              <a:t>library-sande@qmul.ac.uk</a:t>
            </a:r>
            <a:endParaRPr lang="en-GB"/>
          </a:p>
        </p:txBody>
      </p:sp>
      <p:pic>
        <p:nvPicPr>
          <p:cNvPr id="5" name="Picture 4"/>
          <p:cNvPicPr>
            <a:picLocks noChangeAspect="1"/>
          </p:cNvPicPr>
          <p:nvPr/>
        </p:nvPicPr>
        <p:blipFill>
          <a:blip r:embed="rId2"/>
          <a:stretch>
            <a:fillRect/>
          </a:stretch>
        </p:blipFill>
        <p:spPr>
          <a:xfrm>
            <a:off x="12830" y="5052"/>
            <a:ext cx="9131169" cy="6867525"/>
          </a:xfrm>
          <a:prstGeom prst="rect">
            <a:avLst/>
          </a:prstGeom>
        </p:spPr>
      </p:pic>
      <p:cxnSp>
        <p:nvCxnSpPr>
          <p:cNvPr id="7" name="Straight Arrow Connector 6"/>
          <p:cNvCxnSpPr/>
          <p:nvPr/>
        </p:nvCxnSpPr>
        <p:spPr>
          <a:xfrm flipH="1">
            <a:off x="4427984" y="722376"/>
            <a:ext cx="1565905" cy="11944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20072" y="692696"/>
            <a:ext cx="1938867"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Put in keywords and authors for the best results</a:t>
            </a:r>
          </a:p>
        </p:txBody>
      </p:sp>
      <p:cxnSp>
        <p:nvCxnSpPr>
          <p:cNvPr id="10" name="Straight Arrow Connector 9"/>
          <p:cNvCxnSpPr>
            <a:cxnSpLocks/>
          </p:cNvCxnSpPr>
          <p:nvPr/>
        </p:nvCxnSpPr>
        <p:spPr>
          <a:xfrm flipH="1" flipV="1">
            <a:off x="3239610" y="4343627"/>
            <a:ext cx="1012794" cy="4525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56872" y="4796135"/>
            <a:ext cx="1938867"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It is possible to put in date range already here.</a:t>
            </a:r>
          </a:p>
        </p:txBody>
      </p:sp>
    </p:spTree>
    <p:extLst>
      <p:ext uri="{BB962C8B-B14F-4D97-AF65-F5344CB8AC3E}">
        <p14:creationId xmlns:p14="http://schemas.microsoft.com/office/powerpoint/2010/main" val="3269021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6" y="260648"/>
            <a:ext cx="8147248" cy="6021288"/>
          </a:xfrm>
          <a:prstGeom prst="rect">
            <a:avLst/>
          </a:prstGeom>
        </p:spPr>
      </p:pic>
      <p:cxnSp>
        <p:nvCxnSpPr>
          <p:cNvPr id="6" name="Straight Arrow Connector 5"/>
          <p:cNvCxnSpPr/>
          <p:nvPr/>
        </p:nvCxnSpPr>
        <p:spPr>
          <a:xfrm>
            <a:off x="7866098" y="548680"/>
            <a:ext cx="162286" cy="18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92280" y="519000"/>
            <a:ext cx="1938867"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Check for full text of the article being reviewed.</a:t>
            </a:r>
          </a:p>
        </p:txBody>
      </p:sp>
      <p:cxnSp>
        <p:nvCxnSpPr>
          <p:cNvPr id="9" name="Straight Arrow Connector 8"/>
          <p:cNvCxnSpPr>
            <a:stCxn id="10" idx="1"/>
          </p:cNvCxnSpPr>
          <p:nvPr/>
        </p:nvCxnSpPr>
        <p:spPr>
          <a:xfrm flipH="1" flipV="1">
            <a:off x="4932040" y="4797154"/>
            <a:ext cx="1512168" cy="1689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444208" y="4504476"/>
            <a:ext cx="1938867" cy="923330"/>
          </a:xfrm>
          <a:prstGeom prst="rect">
            <a:avLst/>
          </a:prstGeom>
          <a:solidFill>
            <a:schemeClr val="accent1">
              <a:lumMod val="40000"/>
              <a:lumOff val="60000"/>
            </a:schemeClr>
          </a:solidFill>
          <a:ln w="38100">
            <a:solidFill>
              <a:srgbClr val="FF0000"/>
            </a:solidFill>
          </a:ln>
        </p:spPr>
        <p:txBody>
          <a:bodyPr wrap="square" lIns="91440" tIns="45720" rIns="91440" bIns="45720" rtlCol="0" anchor="t">
            <a:spAutoFit/>
          </a:bodyPr>
          <a:lstStyle/>
          <a:p>
            <a:r>
              <a:rPr lang="en-GB">
                <a:latin typeface="Arial"/>
                <a:cs typeface="Arial"/>
              </a:rPr>
              <a:t>See who the article author's reference.</a:t>
            </a:r>
          </a:p>
        </p:txBody>
      </p:sp>
      <p:cxnSp>
        <p:nvCxnSpPr>
          <p:cNvPr id="13" name="Straight Arrow Connector 12"/>
          <p:cNvCxnSpPr/>
          <p:nvPr/>
        </p:nvCxnSpPr>
        <p:spPr>
          <a:xfrm flipH="1">
            <a:off x="2069990" y="1442330"/>
            <a:ext cx="5022290" cy="9785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library-sande@qmul.ac.uk</a:t>
            </a:r>
            <a:endParaRPr lang="en-GB"/>
          </a:p>
        </p:txBody>
      </p:sp>
    </p:spTree>
    <p:extLst>
      <p:ext uri="{BB962C8B-B14F-4D97-AF65-F5344CB8AC3E}">
        <p14:creationId xmlns:p14="http://schemas.microsoft.com/office/powerpoint/2010/main" val="3023533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a:solidFill>
            <a:schemeClr val="accent1">
              <a:lumMod val="20000"/>
              <a:lumOff val="80000"/>
            </a:schemeClr>
          </a:solidFill>
          <a:effectLst>
            <a:outerShdw blurRad="50800" dist="38100" dir="5400000" algn="t" rotWithShape="0">
              <a:prstClr val="black">
                <a:alpha val="40000"/>
              </a:prstClr>
            </a:outerShdw>
          </a:effectLst>
        </p:spPr>
        <p:txBody>
          <a:bodyPr/>
          <a:lstStyle/>
          <a:p>
            <a:pPr algn="ctr"/>
            <a:r>
              <a:rPr lang="en-GB" b="1"/>
              <a:t>What is </a:t>
            </a:r>
            <a:r>
              <a:rPr lang="en-GB" err="1"/>
              <a:t>arXiv</a:t>
            </a:r>
            <a:r>
              <a:rPr lang="en-GB" b="1"/>
              <a:t>?</a:t>
            </a:r>
          </a:p>
        </p:txBody>
      </p:sp>
      <p:sp>
        <p:nvSpPr>
          <p:cNvPr id="5" name="Rectangle 4"/>
          <p:cNvSpPr/>
          <p:nvPr/>
        </p:nvSpPr>
        <p:spPr>
          <a:xfrm>
            <a:off x="0" y="5116603"/>
            <a:ext cx="9144000" cy="1741398"/>
          </a:xfrm>
          <a:prstGeom prst="rect">
            <a:avLst/>
          </a:prstGeom>
          <a:solidFill>
            <a:schemeClr val="accent1">
              <a:lumMod val="20000"/>
              <a:lumOff val="80000"/>
            </a:schemeClr>
          </a:solidFill>
          <a:effectLst>
            <a:outerShdw blurRad="50800" dist="38100" dir="16200000" rotWithShape="0">
              <a:prstClr val="black">
                <a:alpha val="40000"/>
              </a:prstClr>
            </a:outerShdw>
          </a:effectLst>
        </p:spPr>
        <p:txBody>
          <a:bodyPr wrap="square">
            <a:noAutofit/>
          </a:bodyPr>
          <a:lstStyle/>
          <a:p>
            <a:pPr marL="285750" indent="-285750">
              <a:buFont typeface="Arial" panose="020B0604020202020204" pitchFamily="34" charset="0"/>
              <a:buChar char="•"/>
            </a:pPr>
            <a:r>
              <a:rPr lang="en-GB"/>
              <a:t>Created in 1991</a:t>
            </a:r>
          </a:p>
          <a:p>
            <a:pPr marL="285750" indent="-285750">
              <a:buFont typeface="Arial" panose="020B0604020202020204" pitchFamily="34" charset="0"/>
              <a:buChar char="•"/>
            </a:pPr>
            <a:r>
              <a:rPr lang="en-GB"/>
              <a:t>Contains only </a:t>
            </a:r>
            <a:r>
              <a:rPr lang="en-GB">
                <a:solidFill>
                  <a:srgbClr val="C00000"/>
                </a:solidFill>
              </a:rPr>
              <a:t>self-archived</a:t>
            </a:r>
            <a:r>
              <a:rPr lang="en-GB"/>
              <a:t> and many times </a:t>
            </a:r>
            <a:r>
              <a:rPr lang="en-GB">
                <a:solidFill>
                  <a:srgbClr val="C00000"/>
                </a:solidFill>
              </a:rPr>
              <a:t>pre-published</a:t>
            </a:r>
            <a:r>
              <a:rPr lang="en-GB"/>
              <a:t> material</a:t>
            </a:r>
          </a:p>
          <a:p>
            <a:pPr marL="285750" indent="-285750">
              <a:buFont typeface="Arial" panose="020B0604020202020204" pitchFamily="34" charset="0"/>
              <a:buChar char="•"/>
            </a:pPr>
            <a:r>
              <a:rPr lang="en-GB"/>
              <a:t>Authors can </a:t>
            </a:r>
            <a:r>
              <a:rPr lang="en-GB">
                <a:solidFill>
                  <a:srgbClr val="C00000"/>
                </a:solidFill>
              </a:rPr>
              <a:t>update</a:t>
            </a:r>
            <a:r>
              <a:rPr lang="en-GB"/>
              <a:t> their records, however the </a:t>
            </a:r>
            <a:r>
              <a:rPr lang="en-GB">
                <a:solidFill>
                  <a:srgbClr val="C00000"/>
                </a:solidFill>
              </a:rPr>
              <a:t>old version </a:t>
            </a:r>
            <a:r>
              <a:rPr lang="en-GB"/>
              <a:t>will stay on the site as well</a:t>
            </a:r>
          </a:p>
          <a:p>
            <a:pPr marL="285750" indent="-285750">
              <a:buFont typeface="Arial" panose="020B0604020202020204" pitchFamily="34" charset="0"/>
              <a:buChar char="•"/>
            </a:pPr>
            <a:r>
              <a:rPr lang="en-GB"/>
              <a:t>Moderators ensure compliance to </a:t>
            </a:r>
            <a:r>
              <a:rPr lang="en-GB" err="1"/>
              <a:t>arXiv’s</a:t>
            </a:r>
            <a:r>
              <a:rPr lang="en-GB"/>
              <a:t> policies, and can reject submissions</a:t>
            </a:r>
          </a:p>
          <a:p>
            <a:pPr marL="285750" indent="-285750">
              <a:buFont typeface="Arial" panose="020B0604020202020204" pitchFamily="34" charset="0"/>
              <a:buChar char="•"/>
            </a:pPr>
            <a:r>
              <a:rPr lang="en-GB"/>
              <a:t>Gives full text access to 1,305,973 e-prints (as of 21/09/2017)</a:t>
            </a:r>
          </a:p>
        </p:txBody>
      </p:sp>
      <p:sp>
        <p:nvSpPr>
          <p:cNvPr id="6" name="Rectangle 5"/>
          <p:cNvSpPr/>
          <p:nvPr/>
        </p:nvSpPr>
        <p:spPr>
          <a:xfrm>
            <a:off x="0" y="4654938"/>
            <a:ext cx="1705916" cy="461665"/>
          </a:xfrm>
          <a:prstGeom prst="rect">
            <a:avLst/>
          </a:prstGeom>
          <a:solidFill>
            <a:schemeClr val="accent3"/>
          </a:solidFill>
        </p:spPr>
        <p:txBody>
          <a:bodyPr wrap="none" lIns="91440" tIns="45720" rIns="91440" bIns="45720">
            <a:spAutoFit/>
          </a:bodyPr>
          <a:lstStyle/>
          <a:p>
            <a:pPr algn="ctr"/>
            <a:r>
              <a:rPr lang="en-US" sz="2400">
                <a:ln w="0"/>
                <a:effectLst>
                  <a:outerShdw blurRad="38100" dist="19050" dir="2700000" algn="tl" rotWithShape="0">
                    <a:schemeClr val="dk1">
                      <a:alpha val="40000"/>
                    </a:schemeClr>
                  </a:outerShdw>
                </a:effectLst>
              </a:rPr>
              <a:t>Quick facts</a:t>
            </a:r>
          </a:p>
        </p:txBody>
      </p:sp>
      <p:sp>
        <p:nvSpPr>
          <p:cNvPr id="12" name="Rectangle 11"/>
          <p:cNvSpPr/>
          <p:nvPr/>
        </p:nvSpPr>
        <p:spPr>
          <a:xfrm>
            <a:off x="467544" y="1844824"/>
            <a:ext cx="8136904" cy="646331"/>
          </a:xfrm>
          <a:prstGeom prst="rect">
            <a:avLst/>
          </a:prstGeom>
        </p:spPr>
        <p:txBody>
          <a:bodyPr wrap="square">
            <a:spAutoFit/>
          </a:bodyPr>
          <a:lstStyle/>
          <a:p>
            <a:r>
              <a:rPr lang="en-GB"/>
              <a:t>An open access e-print archive covering physics, mathematics, computer science, nonlinear sciences, quantitative biology and statistics.</a:t>
            </a:r>
          </a:p>
        </p:txBody>
      </p:sp>
      <p:sp>
        <p:nvSpPr>
          <p:cNvPr id="3" name="Rectangle 2"/>
          <p:cNvSpPr/>
          <p:nvPr/>
        </p:nvSpPr>
        <p:spPr>
          <a:xfrm>
            <a:off x="3276709" y="3233899"/>
            <a:ext cx="2590581" cy="769441"/>
          </a:xfrm>
          <a:prstGeom prst="rect">
            <a:avLst/>
          </a:prstGeom>
        </p:spPr>
        <p:txBody>
          <a:bodyPr wrap="none">
            <a:spAutoFit/>
          </a:bodyPr>
          <a:lstStyle/>
          <a:p>
            <a:r>
              <a:rPr lang="en-GB" sz="4400" b="1"/>
              <a:t>arXiv.org</a:t>
            </a:r>
          </a:p>
        </p:txBody>
      </p:sp>
    </p:spTree>
    <p:extLst>
      <p:ext uri="{BB962C8B-B14F-4D97-AF65-F5344CB8AC3E}">
        <p14:creationId xmlns:p14="http://schemas.microsoft.com/office/powerpoint/2010/main" val="2019671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library-sande@qmul.ac.uk</a:t>
            </a:r>
            <a:endParaRPr lang="en-GB"/>
          </a:p>
        </p:txBody>
      </p:sp>
      <p:pic>
        <p:nvPicPr>
          <p:cNvPr id="5" name="Picture 4"/>
          <p:cNvPicPr>
            <a:picLocks noChangeAspect="1"/>
          </p:cNvPicPr>
          <p:nvPr/>
        </p:nvPicPr>
        <p:blipFill>
          <a:blip r:embed="rId2"/>
          <a:stretch>
            <a:fillRect/>
          </a:stretch>
        </p:blipFill>
        <p:spPr>
          <a:xfrm>
            <a:off x="0" y="0"/>
            <a:ext cx="9144000" cy="6857999"/>
          </a:xfrm>
          <a:prstGeom prst="rect">
            <a:avLst/>
          </a:prstGeom>
        </p:spPr>
      </p:pic>
      <p:sp>
        <p:nvSpPr>
          <p:cNvPr id="6" name="Rectangle 5"/>
          <p:cNvSpPr/>
          <p:nvPr/>
        </p:nvSpPr>
        <p:spPr>
          <a:xfrm>
            <a:off x="228394" y="2989456"/>
            <a:ext cx="3407502" cy="1519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283968" y="3540015"/>
            <a:ext cx="2112965"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Allows you to track changes in the database.</a:t>
            </a:r>
          </a:p>
        </p:txBody>
      </p:sp>
      <p:cxnSp>
        <p:nvCxnSpPr>
          <p:cNvPr id="8" name="Straight Arrow Connector 7"/>
          <p:cNvCxnSpPr/>
          <p:nvPr/>
        </p:nvCxnSpPr>
        <p:spPr>
          <a:xfrm flipH="1">
            <a:off x="3707905" y="3749288"/>
            <a:ext cx="5760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47864" y="708881"/>
            <a:ext cx="2112965" cy="1200329"/>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The easiest way to access articles are if you have the article-id</a:t>
            </a:r>
          </a:p>
        </p:txBody>
      </p:sp>
      <p:cxnSp>
        <p:nvCxnSpPr>
          <p:cNvPr id="13" name="Straight Arrow Connector 12"/>
          <p:cNvCxnSpPr>
            <a:stCxn id="12" idx="3"/>
          </p:cNvCxnSpPr>
          <p:nvPr/>
        </p:nvCxnSpPr>
        <p:spPr>
          <a:xfrm>
            <a:off x="5460829" y="1309046"/>
            <a:ext cx="786370" cy="1646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21995" y="1917495"/>
            <a:ext cx="2112965" cy="1477328"/>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If you do not have the article-id or want to know what is around for different subject.</a:t>
            </a:r>
          </a:p>
        </p:txBody>
      </p:sp>
      <p:cxnSp>
        <p:nvCxnSpPr>
          <p:cNvPr id="16" name="Straight Arrow Connector 15"/>
          <p:cNvCxnSpPr/>
          <p:nvPr/>
        </p:nvCxnSpPr>
        <p:spPr>
          <a:xfrm flipV="1">
            <a:off x="8351493" y="1309045"/>
            <a:ext cx="335307" cy="6001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55947" y="5758161"/>
            <a:ext cx="2890665" cy="923330"/>
          </a:xfrm>
          <a:prstGeom prst="rect">
            <a:avLst/>
          </a:prstGeom>
          <a:solidFill>
            <a:schemeClr val="accent1">
              <a:lumMod val="40000"/>
              <a:lumOff val="60000"/>
            </a:schemeClr>
          </a:solidFill>
          <a:ln w="38100">
            <a:solidFill>
              <a:srgbClr val="FF0000"/>
            </a:solidFill>
          </a:ln>
        </p:spPr>
        <p:txBody>
          <a:bodyPr wrap="square" lIns="91440" tIns="45720" rIns="91440" bIns="45720" rtlCol="0" anchor="t">
            <a:spAutoFit/>
          </a:bodyPr>
          <a:lstStyle/>
          <a:p>
            <a:r>
              <a:rPr lang="en-GB">
                <a:latin typeface="Arial"/>
                <a:cs typeface="Arial"/>
              </a:rPr>
              <a:t>If you are interested in a certain area you can  </a:t>
            </a:r>
            <a:r>
              <a:rPr lang="en-GB" err="1">
                <a:latin typeface="Arial"/>
                <a:cs typeface="Arial"/>
              </a:rPr>
              <a:t>specificy</a:t>
            </a:r>
            <a:r>
              <a:rPr lang="en-GB">
                <a:latin typeface="Arial"/>
                <a:cs typeface="Arial"/>
              </a:rPr>
              <a:t> it here.</a:t>
            </a:r>
          </a:p>
        </p:txBody>
      </p:sp>
      <p:cxnSp>
        <p:nvCxnSpPr>
          <p:cNvPr id="20" name="Straight Arrow Connector 19"/>
          <p:cNvCxnSpPr>
            <a:stCxn id="19" idx="1"/>
          </p:cNvCxnSpPr>
          <p:nvPr/>
        </p:nvCxnSpPr>
        <p:spPr>
          <a:xfrm flipH="1">
            <a:off x="3062114" y="6219826"/>
            <a:ext cx="1193833" cy="1293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706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80513" cy="6857999"/>
          </a:xfrm>
          <a:prstGeom prst="rect">
            <a:avLst/>
          </a:prstGeom>
        </p:spPr>
      </p:pic>
      <p:sp>
        <p:nvSpPr>
          <p:cNvPr id="6" name="TextBox 5"/>
          <p:cNvSpPr txBox="1"/>
          <p:nvPr/>
        </p:nvSpPr>
        <p:spPr>
          <a:xfrm>
            <a:off x="4874750" y="4325482"/>
            <a:ext cx="3657690" cy="2031325"/>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In the Advance search you can be more specific. If you are doing a wider search it is possible to search both in title or abstract.</a:t>
            </a:r>
          </a:p>
          <a:p>
            <a:endParaRPr lang="en-GB"/>
          </a:p>
          <a:p>
            <a:r>
              <a:rPr lang="en-GB"/>
              <a:t>There is also a new function to search with the full-text.</a:t>
            </a:r>
          </a:p>
        </p:txBody>
      </p:sp>
      <p:cxnSp>
        <p:nvCxnSpPr>
          <p:cNvPr id="7" name="Straight Arrow Connector 6"/>
          <p:cNvCxnSpPr/>
          <p:nvPr/>
        </p:nvCxnSpPr>
        <p:spPr>
          <a:xfrm flipH="1" flipV="1">
            <a:off x="4644008" y="3861048"/>
            <a:ext cx="504056" cy="4644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57543" y="2660719"/>
            <a:ext cx="3657690" cy="646331"/>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Check what else an author has written.</a:t>
            </a:r>
          </a:p>
        </p:txBody>
      </p:sp>
      <p:cxnSp>
        <p:nvCxnSpPr>
          <p:cNvPr id="12" name="Straight Arrow Connector 11"/>
          <p:cNvCxnSpPr>
            <a:stCxn id="11" idx="1"/>
          </p:cNvCxnSpPr>
          <p:nvPr/>
        </p:nvCxnSpPr>
        <p:spPr>
          <a:xfrm flipH="1">
            <a:off x="1619674" y="2983885"/>
            <a:ext cx="3637869" cy="3731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067944" y="5981666"/>
            <a:ext cx="806806" cy="2556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564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library-sande@qmul.ac.uk</a:t>
            </a:r>
            <a:endParaRPr lang="en-GB"/>
          </a:p>
        </p:txBody>
      </p:sp>
      <p:pic>
        <p:nvPicPr>
          <p:cNvPr id="5" name="Picture 4"/>
          <p:cNvPicPr>
            <a:picLocks noChangeAspect="1"/>
          </p:cNvPicPr>
          <p:nvPr/>
        </p:nvPicPr>
        <p:blipFill>
          <a:blip r:embed="rId2"/>
          <a:stretch>
            <a:fillRect/>
          </a:stretch>
        </p:blipFill>
        <p:spPr>
          <a:xfrm>
            <a:off x="0" y="116632"/>
            <a:ext cx="9108504" cy="6741368"/>
          </a:xfrm>
          <a:prstGeom prst="rect">
            <a:avLst/>
          </a:prstGeom>
        </p:spPr>
      </p:pic>
      <p:sp>
        <p:nvSpPr>
          <p:cNvPr id="6" name="TextBox 5"/>
          <p:cNvSpPr txBox="1"/>
          <p:nvPr/>
        </p:nvSpPr>
        <p:spPr>
          <a:xfrm>
            <a:off x="2809873" y="492457"/>
            <a:ext cx="3657690"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Click on the article-id to see an abstract and other important information</a:t>
            </a:r>
          </a:p>
        </p:txBody>
      </p:sp>
      <p:cxnSp>
        <p:nvCxnSpPr>
          <p:cNvPr id="7" name="Straight Arrow Connector 6"/>
          <p:cNvCxnSpPr/>
          <p:nvPr/>
        </p:nvCxnSpPr>
        <p:spPr>
          <a:xfrm flipH="1">
            <a:off x="1331640" y="492457"/>
            <a:ext cx="1478234" cy="1282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75856" y="2962738"/>
            <a:ext cx="3657690" cy="369332"/>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Get direct access to the PDF</a:t>
            </a:r>
          </a:p>
        </p:txBody>
      </p:sp>
      <p:cxnSp>
        <p:nvCxnSpPr>
          <p:cNvPr id="11" name="Straight Arrow Connector 10"/>
          <p:cNvCxnSpPr/>
          <p:nvPr/>
        </p:nvCxnSpPr>
        <p:spPr>
          <a:xfrm flipH="1">
            <a:off x="1547664" y="2962738"/>
            <a:ext cx="1728194" cy="682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946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US"/>
              <a:t>library-sande@qmul.ac.uk</a:t>
            </a:r>
            <a:endParaRPr lang="en-GB"/>
          </a:p>
        </p:txBody>
      </p:sp>
      <p:pic>
        <p:nvPicPr>
          <p:cNvPr id="5" name="Picture 4"/>
          <p:cNvPicPr>
            <a:picLocks noChangeAspect="1"/>
          </p:cNvPicPr>
          <p:nvPr/>
        </p:nvPicPr>
        <p:blipFill>
          <a:blip r:embed="rId2"/>
          <a:stretch>
            <a:fillRect/>
          </a:stretch>
        </p:blipFill>
        <p:spPr>
          <a:xfrm>
            <a:off x="0" y="1"/>
            <a:ext cx="9144000" cy="6858000"/>
          </a:xfrm>
          <a:prstGeom prst="rect">
            <a:avLst/>
          </a:prstGeom>
        </p:spPr>
      </p:pic>
      <p:sp>
        <p:nvSpPr>
          <p:cNvPr id="6" name="TextBox 5"/>
          <p:cNvSpPr txBox="1"/>
          <p:nvPr/>
        </p:nvSpPr>
        <p:spPr>
          <a:xfrm>
            <a:off x="4283968" y="5934671"/>
            <a:ext cx="3024336" cy="369332"/>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See the submission history.</a:t>
            </a:r>
          </a:p>
        </p:txBody>
      </p:sp>
      <p:cxnSp>
        <p:nvCxnSpPr>
          <p:cNvPr id="7" name="Straight Arrow Connector 6"/>
          <p:cNvCxnSpPr/>
          <p:nvPr/>
        </p:nvCxnSpPr>
        <p:spPr>
          <a:xfrm flipH="1">
            <a:off x="2733727" y="5934671"/>
            <a:ext cx="1550241" cy="1282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55976" y="5018167"/>
            <a:ext cx="3024336" cy="646331"/>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Read the abstract to see if the article is of interest.</a:t>
            </a:r>
          </a:p>
        </p:txBody>
      </p:sp>
      <p:cxnSp>
        <p:nvCxnSpPr>
          <p:cNvPr id="9" name="Straight Arrow Connector 8"/>
          <p:cNvCxnSpPr/>
          <p:nvPr/>
        </p:nvCxnSpPr>
        <p:spPr>
          <a:xfrm flipH="1" flipV="1">
            <a:off x="4355976" y="4581128"/>
            <a:ext cx="1" cy="4370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23728" y="1110343"/>
            <a:ext cx="3024336"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Another way of seeing what else the different authors have written.</a:t>
            </a:r>
          </a:p>
        </p:txBody>
      </p:sp>
      <p:cxnSp>
        <p:nvCxnSpPr>
          <p:cNvPr id="12" name="Straight Arrow Connector 11"/>
          <p:cNvCxnSpPr/>
          <p:nvPr/>
        </p:nvCxnSpPr>
        <p:spPr>
          <a:xfrm flipH="1">
            <a:off x="1907704" y="1862482"/>
            <a:ext cx="216024" cy="3423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547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GB" sz="4800" b="1">
                <a:solidFill>
                  <a:srgbClr val="C00000"/>
                </a:solidFill>
              </a:rPr>
              <a:t>Learning Objectives</a:t>
            </a:r>
          </a:p>
        </p:txBody>
      </p:sp>
      <p:sp>
        <p:nvSpPr>
          <p:cNvPr id="16387" name="Rectangle 3"/>
          <p:cNvSpPr>
            <a:spLocks noGrp="1" noChangeArrowheads="1"/>
          </p:cNvSpPr>
          <p:nvPr>
            <p:ph idx="1"/>
          </p:nvPr>
        </p:nvSpPr>
        <p:spPr>
          <a:xfrm>
            <a:off x="425951" y="1417638"/>
            <a:ext cx="8229600" cy="4819674"/>
          </a:xfrm>
        </p:spPr>
        <p:txBody>
          <a:bodyPr/>
          <a:lstStyle/>
          <a:p>
            <a:pPr marL="0" indent="0">
              <a:buNone/>
            </a:pPr>
            <a:r>
              <a:rPr lang="en-GB" sz="2800"/>
              <a:t>By the end of this session students will be able to:</a:t>
            </a:r>
          </a:p>
          <a:p>
            <a:pPr marL="0" indent="0">
              <a:buNone/>
            </a:pPr>
            <a:endParaRPr lang="en-GB" sz="2800"/>
          </a:p>
          <a:p>
            <a:pPr lvl="0"/>
            <a:r>
              <a:rPr lang="en-GB" sz="2800"/>
              <a:t>Effectively use the library and its resources</a:t>
            </a:r>
          </a:p>
          <a:p>
            <a:pPr lvl="0"/>
            <a:r>
              <a:rPr lang="en-GB" sz="2800"/>
              <a:t>Locate information from a range of sources, in and outside the Queen Mary Library</a:t>
            </a:r>
          </a:p>
          <a:p>
            <a:pPr lvl="0"/>
            <a:r>
              <a:rPr lang="en-GB" sz="2800"/>
              <a:t>Troubleshoot your search results, whether you retrieve too much or too little information</a:t>
            </a:r>
          </a:p>
        </p:txBody>
      </p:sp>
      <p:sp>
        <p:nvSpPr>
          <p:cNvPr id="4" name="Footer Placeholder 3"/>
          <p:cNvSpPr>
            <a:spLocks noGrp="1"/>
          </p:cNvSpPr>
          <p:nvPr>
            <p:ph type="ftr" sz="quarter" idx="11"/>
          </p:nvPr>
        </p:nvSpPr>
        <p:spPr/>
        <p:txBody>
          <a:bodyPr/>
          <a:lstStyle/>
          <a:p>
            <a:pPr>
              <a:defRPr/>
            </a:pPr>
            <a:r>
              <a:rPr lang="en-GB"/>
              <a:t>library-sande@qmul.ac.uk</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a:solidFill>
            <a:schemeClr val="accent1">
              <a:lumMod val="20000"/>
              <a:lumOff val="80000"/>
            </a:schemeClr>
          </a:solidFill>
          <a:effectLst>
            <a:outerShdw blurRad="50800" dist="38100" dir="5400000" algn="t" rotWithShape="0">
              <a:prstClr val="black">
                <a:alpha val="40000"/>
              </a:prstClr>
            </a:outerShdw>
          </a:effectLst>
        </p:spPr>
        <p:txBody>
          <a:bodyPr/>
          <a:lstStyle/>
          <a:p>
            <a:pPr algn="ctr"/>
            <a:r>
              <a:rPr lang="en-GB" b="1">
                <a:solidFill>
                  <a:schemeClr val="accent2"/>
                </a:solidFill>
              </a:rPr>
              <a:t>What is Web of Science?</a:t>
            </a:r>
          </a:p>
        </p:txBody>
      </p:sp>
      <p:sp>
        <p:nvSpPr>
          <p:cNvPr id="3" name="Content Placeholder 2"/>
          <p:cNvSpPr>
            <a:spLocks noGrp="1"/>
          </p:cNvSpPr>
          <p:nvPr>
            <p:ph idx="1"/>
          </p:nvPr>
        </p:nvSpPr>
        <p:spPr>
          <a:xfrm>
            <a:off x="155574" y="1597026"/>
            <a:ext cx="8988425" cy="959595"/>
          </a:xfrm>
        </p:spPr>
        <p:txBody>
          <a:bodyPr/>
          <a:lstStyle/>
          <a:p>
            <a:pPr marL="0" indent="0">
              <a:buNone/>
            </a:pPr>
            <a:r>
              <a:rPr lang="en-GB"/>
              <a:t>A multi-disciplined information database, covering mainly journals but also books, proceedings, patents and much more.</a:t>
            </a:r>
          </a:p>
          <a:p>
            <a:endParaRPr lang="en-GB"/>
          </a:p>
          <a:p>
            <a:pPr marL="0" indent="0">
              <a:buNone/>
            </a:pPr>
            <a:endParaRPr lang="en-GB"/>
          </a:p>
        </p:txBody>
      </p:sp>
      <p:sp>
        <p:nvSpPr>
          <p:cNvPr id="5" name="Rectangle 4"/>
          <p:cNvSpPr/>
          <p:nvPr/>
        </p:nvSpPr>
        <p:spPr>
          <a:xfrm>
            <a:off x="0" y="5654502"/>
            <a:ext cx="9144000" cy="1203499"/>
          </a:xfrm>
          <a:prstGeom prst="rect">
            <a:avLst/>
          </a:prstGeom>
          <a:solidFill>
            <a:schemeClr val="accent1">
              <a:lumMod val="20000"/>
              <a:lumOff val="80000"/>
            </a:schemeClr>
          </a:solidFill>
          <a:effectLst>
            <a:outerShdw blurRad="50800" dist="38100" dir="16200000" rotWithShape="0">
              <a:prstClr val="black">
                <a:alpha val="40000"/>
              </a:prstClr>
            </a:outerShdw>
          </a:effectLst>
        </p:spPr>
        <p:txBody>
          <a:bodyPr wrap="square">
            <a:spAutoFit/>
          </a:bodyPr>
          <a:lstStyle/>
          <a:p>
            <a:r>
              <a:rPr lang="en-GB">
                <a:solidFill>
                  <a:srgbClr val="505050"/>
                </a:solidFill>
                <a:latin typeface="Arial" panose="020B0604020202020204" pitchFamily="34" charset="0"/>
              </a:rPr>
              <a:t>• 100+ years of abstracts </a:t>
            </a:r>
            <a:br>
              <a:rPr lang="en-GB">
                <a:solidFill>
                  <a:srgbClr val="505050"/>
                </a:solidFill>
                <a:latin typeface="Arial" panose="020B0604020202020204" pitchFamily="34" charset="0"/>
              </a:rPr>
            </a:br>
            <a:r>
              <a:rPr lang="en-GB">
                <a:solidFill>
                  <a:srgbClr val="505050"/>
                </a:solidFill>
                <a:latin typeface="Arial" panose="020B0604020202020204" pitchFamily="34" charset="0"/>
              </a:rPr>
              <a:t>• Over 90 million records covering 5,300 social science publications in 55 disciplines </a:t>
            </a:r>
            <a:br>
              <a:rPr lang="en-GB">
                <a:solidFill>
                  <a:srgbClr val="505050"/>
                </a:solidFill>
                <a:latin typeface="Arial" panose="020B0604020202020204" pitchFamily="34" charset="0"/>
              </a:rPr>
            </a:br>
            <a:r>
              <a:rPr lang="en-GB">
                <a:solidFill>
                  <a:srgbClr val="505050"/>
                </a:solidFill>
                <a:latin typeface="Arial" panose="020B0604020202020204" pitchFamily="34" charset="0"/>
              </a:rPr>
              <a:t>• 800 million+ cited references </a:t>
            </a:r>
            <a:br>
              <a:rPr lang="en-GB">
                <a:solidFill>
                  <a:srgbClr val="505050"/>
                </a:solidFill>
                <a:latin typeface="Arial" panose="020B0604020202020204" pitchFamily="34" charset="0"/>
              </a:rPr>
            </a:br>
            <a:r>
              <a:rPr lang="en-GB">
                <a:solidFill>
                  <a:srgbClr val="505050"/>
                </a:solidFill>
                <a:latin typeface="Arial" panose="020B0604020202020204" pitchFamily="34" charset="0"/>
              </a:rPr>
              <a:t>• 8.2 million records across 160,000 conference proceedings</a:t>
            </a:r>
            <a:endParaRPr lang="en-GB"/>
          </a:p>
        </p:txBody>
      </p:sp>
      <p:sp>
        <p:nvSpPr>
          <p:cNvPr id="6" name="Rectangle 5"/>
          <p:cNvSpPr/>
          <p:nvPr/>
        </p:nvSpPr>
        <p:spPr>
          <a:xfrm>
            <a:off x="-23681" y="5188923"/>
            <a:ext cx="1705916" cy="461665"/>
          </a:xfrm>
          <a:prstGeom prst="rect">
            <a:avLst/>
          </a:prstGeom>
          <a:solidFill>
            <a:schemeClr val="accent3"/>
          </a:solidFill>
        </p:spPr>
        <p:txBody>
          <a:bodyPr wrap="none" lIns="91440" tIns="45720" rIns="91440" bIns="45720">
            <a:spAutoFit/>
          </a:bodyPr>
          <a:lstStyle/>
          <a:p>
            <a:pPr algn="ctr"/>
            <a:r>
              <a:rPr lang="en-US" sz="2400">
                <a:ln w="0"/>
                <a:effectLst>
                  <a:outerShdw blurRad="38100" dist="19050" dir="2700000" algn="tl" rotWithShape="0">
                    <a:schemeClr val="dk1">
                      <a:alpha val="40000"/>
                    </a:schemeClr>
                  </a:outerShdw>
                </a:effectLst>
              </a:rPr>
              <a:t>Quick facts</a:t>
            </a:r>
          </a:p>
        </p:txBody>
      </p:sp>
      <p:sp>
        <p:nvSpPr>
          <p:cNvPr id="4" name="TextBox 3"/>
          <p:cNvSpPr txBox="1"/>
          <p:nvPr/>
        </p:nvSpPr>
        <p:spPr>
          <a:xfrm>
            <a:off x="6496050" y="5281256"/>
            <a:ext cx="2647950" cy="369332"/>
          </a:xfrm>
          <a:prstGeom prst="rect">
            <a:avLst/>
          </a:prstGeom>
          <a:solidFill>
            <a:schemeClr val="bg1">
              <a:lumMod val="75000"/>
            </a:schemeClr>
          </a:solidFill>
        </p:spPr>
        <p:txBody>
          <a:bodyPr wrap="square" rtlCol="0">
            <a:spAutoFit/>
          </a:bodyPr>
          <a:lstStyle/>
          <a:p>
            <a:r>
              <a:rPr lang="en-GB"/>
              <a:t>Updates: Weekly</a:t>
            </a:r>
          </a:p>
        </p:txBody>
      </p:sp>
      <p:sp>
        <p:nvSpPr>
          <p:cNvPr id="9" name="AutoShape 2" descr="Image result for web of scienc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2411760" y="3739655"/>
            <a:ext cx="3703557" cy="683790"/>
          </a:xfrm>
          <a:prstGeom prst="rect">
            <a:avLst/>
          </a:prstGeom>
        </p:spPr>
      </p:pic>
    </p:spTree>
    <p:extLst>
      <p:ext uri="{BB962C8B-B14F-4D97-AF65-F5344CB8AC3E}">
        <p14:creationId xmlns:p14="http://schemas.microsoft.com/office/powerpoint/2010/main" val="3283811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286603" y="383830"/>
            <a:ext cx="8732559" cy="5932626"/>
          </a:xfrm>
          <a:prstGeom prst="rect">
            <a:avLst/>
          </a:prstGeom>
        </p:spPr>
      </p:pic>
      <p:sp>
        <p:nvSpPr>
          <p:cNvPr id="17" name="Footer Placeholder 16"/>
          <p:cNvSpPr>
            <a:spLocks noGrp="1"/>
          </p:cNvSpPr>
          <p:nvPr>
            <p:ph type="ftr" sz="quarter" idx="11"/>
          </p:nvPr>
        </p:nvSpPr>
        <p:spPr/>
        <p:txBody>
          <a:bodyPr/>
          <a:lstStyle/>
          <a:p>
            <a:pPr>
              <a:defRPr/>
            </a:pPr>
            <a:r>
              <a:rPr lang="en-US"/>
              <a:t>library-sande@qmul.ac.uk</a:t>
            </a:r>
            <a:endParaRPr lang="en-GB"/>
          </a:p>
        </p:txBody>
      </p:sp>
      <p:sp>
        <p:nvSpPr>
          <p:cNvPr id="5" name="Rectangle 4"/>
          <p:cNvSpPr/>
          <p:nvPr/>
        </p:nvSpPr>
        <p:spPr>
          <a:xfrm>
            <a:off x="2762656" y="4365112"/>
            <a:ext cx="5768502" cy="5175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86603" y="5296495"/>
            <a:ext cx="2408244" cy="670474"/>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To add more search fields </a:t>
            </a:r>
          </a:p>
        </p:txBody>
      </p:sp>
      <p:sp>
        <p:nvSpPr>
          <p:cNvPr id="11" name="TextBox 10"/>
          <p:cNvSpPr txBox="1"/>
          <p:nvPr/>
        </p:nvSpPr>
        <p:spPr>
          <a:xfrm>
            <a:off x="6774358" y="3115150"/>
            <a:ext cx="2369642"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Focus results by using one of the search fields.</a:t>
            </a:r>
          </a:p>
        </p:txBody>
      </p:sp>
      <p:cxnSp>
        <p:nvCxnSpPr>
          <p:cNvPr id="12" name="Straight Arrow Connector 11"/>
          <p:cNvCxnSpPr>
            <a:cxnSpLocks/>
          </p:cNvCxnSpPr>
          <p:nvPr/>
        </p:nvCxnSpPr>
        <p:spPr>
          <a:xfrm flipH="1" flipV="1">
            <a:off x="4873557" y="3429001"/>
            <a:ext cx="1900801" cy="164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V="1">
            <a:off x="2838940" y="5230281"/>
            <a:ext cx="227519" cy="8847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91862" y="5296495"/>
            <a:ext cx="2599267"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Use this field to limit the search to a certain time period</a:t>
            </a:r>
          </a:p>
        </p:txBody>
      </p:sp>
      <p:cxnSp>
        <p:nvCxnSpPr>
          <p:cNvPr id="18" name="Straight Arrow Connector 17"/>
          <p:cNvCxnSpPr>
            <a:cxnSpLocks/>
          </p:cNvCxnSpPr>
          <p:nvPr/>
        </p:nvCxnSpPr>
        <p:spPr>
          <a:xfrm flipV="1">
            <a:off x="6091129" y="4741700"/>
            <a:ext cx="348583" cy="12644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flipV="1">
            <a:off x="1786014" y="5148426"/>
            <a:ext cx="348582" cy="1480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2221" y="1346526"/>
            <a:ext cx="3865251"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Choose which collection you want to search. Extra useful if you are searching a subject with many uses.</a:t>
            </a:r>
          </a:p>
        </p:txBody>
      </p:sp>
      <p:cxnSp>
        <p:nvCxnSpPr>
          <p:cNvPr id="25" name="Straight Arrow Connector 24"/>
          <p:cNvCxnSpPr>
            <a:cxnSpLocks/>
          </p:cNvCxnSpPr>
          <p:nvPr/>
        </p:nvCxnSpPr>
        <p:spPr>
          <a:xfrm>
            <a:off x="762221" y="1757808"/>
            <a:ext cx="1146478" cy="1671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0800000" flipH="1" flipV="1">
            <a:off x="915806" y="6115038"/>
            <a:ext cx="2203254" cy="646331"/>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To access Advance Search.</a:t>
            </a:r>
          </a:p>
        </p:txBody>
      </p:sp>
    </p:spTree>
    <p:extLst>
      <p:ext uri="{BB962C8B-B14F-4D97-AF65-F5344CB8AC3E}">
        <p14:creationId xmlns:p14="http://schemas.microsoft.com/office/powerpoint/2010/main" val="127893548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69655" y="152835"/>
            <a:ext cx="8947885" cy="6051210"/>
          </a:xfrm>
          <a:prstGeom prst="rect">
            <a:avLst/>
          </a:prstGeom>
        </p:spPr>
      </p:pic>
      <p:sp>
        <p:nvSpPr>
          <p:cNvPr id="12" name="Footer Placeholder 11"/>
          <p:cNvSpPr>
            <a:spLocks noGrp="1"/>
          </p:cNvSpPr>
          <p:nvPr>
            <p:ph type="ftr" sz="quarter" idx="11"/>
          </p:nvPr>
        </p:nvSpPr>
        <p:spPr/>
        <p:txBody>
          <a:bodyPr/>
          <a:lstStyle/>
          <a:p>
            <a:pPr>
              <a:defRPr/>
            </a:pPr>
            <a:r>
              <a:rPr lang="en-US"/>
              <a:t>library-sande@qmul.ac.uk</a:t>
            </a:r>
            <a:endParaRPr lang="en-GB"/>
          </a:p>
        </p:txBody>
      </p:sp>
      <p:sp>
        <p:nvSpPr>
          <p:cNvPr id="6" name="Rectangle 5"/>
          <p:cNvSpPr/>
          <p:nvPr/>
        </p:nvSpPr>
        <p:spPr>
          <a:xfrm>
            <a:off x="69655" y="870013"/>
            <a:ext cx="1759665" cy="7447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a:cxnSpLocks/>
          </p:cNvCxnSpPr>
          <p:nvPr/>
        </p:nvCxnSpPr>
        <p:spPr>
          <a:xfrm flipH="1" flipV="1">
            <a:off x="4003829" y="3657600"/>
            <a:ext cx="762599" cy="4616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66428" y="3887804"/>
            <a:ext cx="1938867"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Check if we have full-text access to the resource.</a:t>
            </a:r>
          </a:p>
        </p:txBody>
      </p:sp>
      <p:cxnSp>
        <p:nvCxnSpPr>
          <p:cNvPr id="15" name="Straight Arrow Connector 14"/>
          <p:cNvCxnSpPr>
            <a:cxnSpLocks/>
            <a:stCxn id="16" idx="1"/>
          </p:cNvCxnSpPr>
          <p:nvPr/>
        </p:nvCxnSpPr>
        <p:spPr>
          <a:xfrm flipH="1">
            <a:off x="3901292" y="770221"/>
            <a:ext cx="1885664" cy="9835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86956" y="447055"/>
            <a:ext cx="2510738" cy="646331"/>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Sort the results after your requirements.</a:t>
            </a:r>
          </a:p>
        </p:txBody>
      </p:sp>
      <p:cxnSp>
        <p:nvCxnSpPr>
          <p:cNvPr id="19" name="Straight Arrow Connector 18"/>
          <p:cNvCxnSpPr>
            <a:cxnSpLocks/>
          </p:cNvCxnSpPr>
          <p:nvPr/>
        </p:nvCxnSpPr>
        <p:spPr>
          <a:xfrm flipH="1" flipV="1">
            <a:off x="632298" y="1225686"/>
            <a:ext cx="1197022" cy="1144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2370417"/>
            <a:ext cx="2228295" cy="2031325"/>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Refine your results further. It can be useful if you are researching a topic with application in many research areas.</a:t>
            </a:r>
          </a:p>
        </p:txBody>
      </p:sp>
    </p:spTree>
    <p:extLst>
      <p:ext uri="{BB962C8B-B14F-4D97-AF65-F5344CB8AC3E}">
        <p14:creationId xmlns:p14="http://schemas.microsoft.com/office/powerpoint/2010/main" val="359163503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0" y="-76177"/>
            <a:ext cx="8877670" cy="6356350"/>
          </a:xfrm>
          <a:prstGeom prst="rect">
            <a:avLst/>
          </a:prstGeom>
        </p:spPr>
      </p:pic>
      <p:sp>
        <p:nvSpPr>
          <p:cNvPr id="3" name="Rectangle 2"/>
          <p:cNvSpPr/>
          <p:nvPr/>
        </p:nvSpPr>
        <p:spPr>
          <a:xfrm>
            <a:off x="6550312" y="2649769"/>
            <a:ext cx="1915108" cy="16304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p:cNvCxnSpPr>
            <a:cxnSpLocks/>
          </p:cNvCxnSpPr>
          <p:nvPr/>
        </p:nvCxnSpPr>
        <p:spPr>
          <a:xfrm flipH="1">
            <a:off x="827929" y="423822"/>
            <a:ext cx="2072331" cy="1564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75882" y="3336587"/>
            <a:ext cx="2383276"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Find suitable keywords for a broader search.</a:t>
            </a:r>
          </a:p>
        </p:txBody>
      </p:sp>
      <p:cxnSp>
        <p:nvCxnSpPr>
          <p:cNvPr id="13" name="Straight Arrow Connector 12"/>
          <p:cNvCxnSpPr>
            <a:cxnSpLocks/>
            <a:stCxn id="12" idx="1"/>
          </p:cNvCxnSpPr>
          <p:nvPr/>
        </p:nvCxnSpPr>
        <p:spPr>
          <a:xfrm flipH="1" flipV="1">
            <a:off x="914400" y="2787588"/>
            <a:ext cx="661482" cy="10106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00260" y="387584"/>
            <a:ext cx="1938867" cy="1200329"/>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Read the abstract to find out if the article is relevant</a:t>
            </a:r>
          </a:p>
        </p:txBody>
      </p:sp>
      <p:sp>
        <p:nvSpPr>
          <p:cNvPr id="15" name="TextBox 14"/>
          <p:cNvSpPr txBox="1"/>
          <p:nvPr/>
        </p:nvSpPr>
        <p:spPr>
          <a:xfrm>
            <a:off x="7641816" y="749990"/>
            <a:ext cx="1413374" cy="2308324"/>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Once registered you can keep track of the article and see future additions</a:t>
            </a:r>
          </a:p>
        </p:txBody>
      </p:sp>
      <p:cxnSp>
        <p:nvCxnSpPr>
          <p:cNvPr id="16" name="Straight Arrow Connector 15"/>
          <p:cNvCxnSpPr>
            <a:cxnSpLocks/>
          </p:cNvCxnSpPr>
          <p:nvPr/>
        </p:nvCxnSpPr>
        <p:spPr>
          <a:xfrm flipH="1" flipV="1">
            <a:off x="8465420" y="97654"/>
            <a:ext cx="243574" cy="652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H="1" flipV="1">
            <a:off x="5881292" y="758501"/>
            <a:ext cx="374018" cy="11431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216063" y="1901669"/>
            <a:ext cx="2112943" cy="1200329"/>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Export the specific citation to a Reference Management Tool.</a:t>
            </a:r>
          </a:p>
        </p:txBody>
      </p:sp>
      <p:sp>
        <p:nvSpPr>
          <p:cNvPr id="22" name="TextBox 21"/>
          <p:cNvSpPr txBox="1"/>
          <p:nvPr/>
        </p:nvSpPr>
        <p:spPr>
          <a:xfrm>
            <a:off x="7401897" y="4181727"/>
            <a:ext cx="1663430" cy="923330"/>
          </a:xfrm>
          <a:prstGeom prst="rect">
            <a:avLst/>
          </a:prstGeom>
          <a:solidFill>
            <a:schemeClr val="accent1">
              <a:lumMod val="40000"/>
              <a:lumOff val="60000"/>
            </a:schemeClr>
          </a:solidFill>
          <a:ln w="38100">
            <a:solidFill>
              <a:srgbClr val="FF0000"/>
            </a:solidFill>
          </a:ln>
        </p:spPr>
        <p:txBody>
          <a:bodyPr wrap="square" rtlCol="0">
            <a:spAutoFit/>
          </a:bodyPr>
          <a:lstStyle/>
          <a:p>
            <a:r>
              <a:rPr lang="en-GB"/>
              <a:t>Find other relevant documents</a:t>
            </a:r>
          </a:p>
        </p:txBody>
      </p:sp>
      <p:cxnSp>
        <p:nvCxnSpPr>
          <p:cNvPr id="23" name="Straight Arrow Connector 22"/>
          <p:cNvCxnSpPr>
            <a:cxnSpLocks/>
          </p:cNvCxnSpPr>
          <p:nvPr/>
        </p:nvCxnSpPr>
        <p:spPr>
          <a:xfrm flipH="1" flipV="1">
            <a:off x="8221385" y="3524247"/>
            <a:ext cx="789450" cy="6970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Footer Placeholder 30"/>
          <p:cNvSpPr>
            <a:spLocks noGrp="1"/>
          </p:cNvSpPr>
          <p:nvPr>
            <p:ph type="ftr" sz="quarter" idx="11"/>
          </p:nvPr>
        </p:nvSpPr>
        <p:spPr/>
        <p:txBody>
          <a:bodyPr/>
          <a:lstStyle/>
          <a:p>
            <a:pPr>
              <a:defRPr/>
            </a:pPr>
            <a:r>
              <a:rPr lang="en-GB"/>
              <a:t>library-sande@qmul.ac.uk</a:t>
            </a:r>
          </a:p>
        </p:txBody>
      </p:sp>
    </p:spTree>
    <p:extLst>
      <p:ext uri="{BB962C8B-B14F-4D97-AF65-F5344CB8AC3E}">
        <p14:creationId xmlns:p14="http://schemas.microsoft.com/office/powerpoint/2010/main" val="199969284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pPr>
              <a:defRPr/>
            </a:pPr>
            <a:r>
              <a:rPr lang="en-US"/>
              <a:t>library-sande@qmul.ac.uk</a:t>
            </a:r>
            <a:endParaRPr lang="en-GB"/>
          </a:p>
        </p:txBody>
      </p:sp>
      <p:pic>
        <p:nvPicPr>
          <p:cNvPr id="10" name="Picture 9"/>
          <p:cNvPicPr>
            <a:picLocks noChangeAspect="1"/>
          </p:cNvPicPr>
          <p:nvPr/>
        </p:nvPicPr>
        <p:blipFill>
          <a:blip r:embed="rId3"/>
          <a:stretch>
            <a:fillRect/>
          </a:stretch>
        </p:blipFill>
        <p:spPr>
          <a:xfrm>
            <a:off x="2195736" y="3284984"/>
            <a:ext cx="4543425" cy="2600325"/>
          </a:xfrm>
          <a:prstGeom prst="rect">
            <a:avLst/>
          </a:prstGeom>
        </p:spPr>
      </p:pic>
      <p:sp>
        <p:nvSpPr>
          <p:cNvPr id="11" name="Rectangle 10"/>
          <p:cNvSpPr/>
          <p:nvPr/>
        </p:nvSpPr>
        <p:spPr>
          <a:xfrm>
            <a:off x="1142999" y="3068960"/>
            <a:ext cx="6858000"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683568" y="843843"/>
            <a:ext cx="7776864" cy="1569660"/>
          </a:xfrm>
          <a:prstGeom prst="rect">
            <a:avLst/>
          </a:prstGeom>
          <a:noFill/>
        </p:spPr>
        <p:txBody>
          <a:bodyPr wrap="square" rtlCol="0">
            <a:spAutoFit/>
          </a:bodyPr>
          <a:lstStyle/>
          <a:p>
            <a:r>
              <a:rPr lang="en-GB" sz="3200">
                <a:solidFill>
                  <a:srgbClr val="002060"/>
                </a:solidFill>
              </a:rPr>
              <a:t>Another possible avenue to full-text information is through Academics web presence, such as websites, resumes etc.</a:t>
            </a:r>
          </a:p>
        </p:txBody>
      </p:sp>
    </p:spTree>
    <p:extLst>
      <p:ext uri="{BB962C8B-B14F-4D97-AF65-F5344CB8AC3E}">
        <p14:creationId xmlns:p14="http://schemas.microsoft.com/office/powerpoint/2010/main" val="2886973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46029"/>
          </a:xfrm>
          <a:solidFill>
            <a:schemeClr val="bg1">
              <a:lumMod val="85000"/>
            </a:schemeClr>
          </a:solidFill>
        </p:spPr>
        <p:txBody>
          <a:bodyPr>
            <a:normAutofit/>
          </a:bodyPr>
          <a:lstStyle/>
          <a:p>
            <a:pPr algn="ctr"/>
            <a:r>
              <a:rPr lang="en-GB" sz="4400">
                <a:solidFill>
                  <a:srgbClr val="C00000"/>
                </a:solidFill>
                <a:latin typeface="+mn-lt"/>
              </a:rPr>
              <a:t>Exercise 3 : Use the search string</a:t>
            </a:r>
          </a:p>
        </p:txBody>
      </p:sp>
      <p:sp>
        <p:nvSpPr>
          <p:cNvPr id="3" name="Content Placeholder 2"/>
          <p:cNvSpPr>
            <a:spLocks noGrp="1"/>
          </p:cNvSpPr>
          <p:nvPr>
            <p:ph idx="1"/>
          </p:nvPr>
        </p:nvSpPr>
        <p:spPr>
          <a:xfrm>
            <a:off x="179512" y="1220001"/>
            <a:ext cx="8610128" cy="4729280"/>
          </a:xfrm>
        </p:spPr>
        <p:txBody>
          <a:bodyPr/>
          <a:lstStyle/>
          <a:p>
            <a:pPr>
              <a:buFont typeface="Wingdings" panose="05000000000000000000" pitchFamily="2" charset="2"/>
              <a:buChar char="v"/>
            </a:pPr>
            <a:r>
              <a:rPr lang="en-GB" sz="3100"/>
              <a:t>Find the Library Subject Guides for Mathematics (</a:t>
            </a:r>
            <a:r>
              <a:rPr lang="en-GB" sz="3100">
                <a:hlinkClick r:id="rId3"/>
              </a:rPr>
              <a:t>https://www.qmul.ac.uk/library/</a:t>
            </a:r>
            <a:r>
              <a:rPr lang="en-GB" sz="3100"/>
              <a:t>).</a:t>
            </a:r>
          </a:p>
          <a:p>
            <a:pPr marL="0" indent="0">
              <a:buNone/>
            </a:pPr>
            <a:endParaRPr lang="en-GB" sz="3100"/>
          </a:p>
          <a:p>
            <a:pPr>
              <a:buFont typeface="Wingdings" panose="05000000000000000000" pitchFamily="2" charset="2"/>
              <a:buChar char="v"/>
            </a:pPr>
            <a:r>
              <a:rPr lang="en-GB" sz="3100"/>
              <a:t>Trial the keywords/search string you identified in Exercise 2 in Web of Science and/or </a:t>
            </a:r>
            <a:r>
              <a:rPr lang="en-GB" sz="3100" err="1"/>
              <a:t>MathSciNet</a:t>
            </a:r>
            <a:r>
              <a:rPr lang="en-GB" sz="3100"/>
              <a:t>. </a:t>
            </a:r>
            <a:br>
              <a:rPr lang="en-GB" sz="3100"/>
            </a:br>
            <a:endParaRPr lang="en-GB" sz="3100"/>
          </a:p>
          <a:p>
            <a:pPr>
              <a:buFont typeface="Wingdings" panose="05000000000000000000" pitchFamily="2" charset="2"/>
              <a:buChar char="v"/>
            </a:pPr>
            <a:r>
              <a:rPr lang="en-GB" sz="3100"/>
              <a:t>Discuss in your pair which databases you used and how it worked out. Did you get good results? If not, how can you improve your results?</a:t>
            </a:r>
          </a:p>
        </p:txBody>
      </p:sp>
      <p:sp>
        <p:nvSpPr>
          <p:cNvPr id="5" name="Footer Placeholder 4"/>
          <p:cNvSpPr>
            <a:spLocks noGrp="1"/>
          </p:cNvSpPr>
          <p:nvPr>
            <p:ph type="ftr" sz="quarter" idx="11"/>
          </p:nvPr>
        </p:nvSpPr>
        <p:spPr/>
        <p:txBody>
          <a:bodyPr/>
          <a:lstStyle/>
          <a:p>
            <a:r>
              <a:rPr lang="en-GB">
                <a:hlinkClick r:id="rId3"/>
              </a:rPr>
              <a:t>https://www.qmul.ac.uk/library/</a:t>
            </a:r>
            <a:endParaRPr lang="en-GB"/>
          </a:p>
          <a:p>
            <a:endParaRPr lang="en-GB"/>
          </a:p>
        </p:txBody>
      </p:sp>
    </p:spTree>
    <p:extLst>
      <p:ext uri="{BB962C8B-B14F-4D97-AF65-F5344CB8AC3E}">
        <p14:creationId xmlns:p14="http://schemas.microsoft.com/office/powerpoint/2010/main" val="2012543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bg1">
              <a:alpha val="70000"/>
            </a:schemeClr>
          </a:solidFill>
        </p:spPr>
      </p:pic>
      <p:sp>
        <p:nvSpPr>
          <p:cNvPr id="5" name="Title 4"/>
          <p:cNvSpPr>
            <a:spLocks noGrp="1"/>
          </p:cNvSpPr>
          <p:nvPr>
            <p:ph type="title" idx="4294967295"/>
          </p:nvPr>
        </p:nvSpPr>
        <p:spPr>
          <a:xfrm>
            <a:off x="5834" y="5373216"/>
            <a:ext cx="9144000" cy="1143000"/>
          </a:xfrm>
          <a:solidFill>
            <a:srgbClr val="DFDDE0">
              <a:alpha val="67000"/>
            </a:srgbClr>
          </a:solidFill>
        </p:spPr>
        <p:txBody>
          <a:bodyPr/>
          <a:lstStyle/>
          <a:p>
            <a:r>
              <a:rPr lang="en-GB">
                <a:solidFill>
                  <a:srgbClr val="C00000"/>
                </a:solidFill>
              </a:rPr>
              <a:t>TROUBLESHOOTING YOUR RESULTS</a:t>
            </a:r>
          </a:p>
        </p:txBody>
      </p:sp>
      <p:sp>
        <p:nvSpPr>
          <p:cNvPr id="2" name="Footer Placeholder 1"/>
          <p:cNvSpPr>
            <a:spLocks noGrp="1"/>
          </p:cNvSpPr>
          <p:nvPr>
            <p:ph type="ftr" sz="quarter" idx="11"/>
          </p:nvPr>
        </p:nvSpPr>
        <p:spPr/>
        <p:txBody>
          <a:bodyPr/>
          <a:lstStyle/>
          <a:p>
            <a:pPr>
              <a:defRPr/>
            </a:pPr>
            <a:r>
              <a:rPr lang="en-US"/>
              <a:t>library-sande@qmul.ac.uk</a:t>
            </a:r>
            <a:endParaRPr lang="en-GB"/>
          </a:p>
        </p:txBody>
      </p:sp>
    </p:spTree>
    <p:extLst>
      <p:ext uri="{BB962C8B-B14F-4D97-AF65-F5344CB8AC3E}">
        <p14:creationId xmlns:p14="http://schemas.microsoft.com/office/powerpoint/2010/main" val="903346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lumMod val="20000"/>
              <a:lumOff val="80000"/>
            </a:schemeClr>
          </a:solidFill>
        </p:spPr>
        <p:txBody>
          <a:bodyPr/>
          <a:lstStyle/>
          <a:p>
            <a:r>
              <a:rPr lang="en-GB" sz="4000" b="1">
                <a:solidFill>
                  <a:srgbClr val="C00000"/>
                </a:solidFill>
              </a:rPr>
              <a:t>What to do if you get too many results?</a:t>
            </a:r>
          </a:p>
        </p:txBody>
      </p:sp>
      <p:sp>
        <p:nvSpPr>
          <p:cNvPr id="3" name="Content Placeholder 2"/>
          <p:cNvSpPr>
            <a:spLocks noGrp="1"/>
          </p:cNvSpPr>
          <p:nvPr>
            <p:ph idx="1"/>
          </p:nvPr>
        </p:nvSpPr>
        <p:spPr>
          <a:xfrm>
            <a:off x="457200" y="1408057"/>
            <a:ext cx="8229600" cy="4525963"/>
          </a:xfrm>
        </p:spPr>
        <p:txBody>
          <a:bodyPr/>
          <a:lstStyle/>
          <a:p>
            <a:r>
              <a:rPr lang="en-GB" sz="2800">
                <a:solidFill>
                  <a:srgbClr val="002060"/>
                </a:solidFill>
              </a:rPr>
              <a:t>Use more search terms linked with </a:t>
            </a:r>
            <a:r>
              <a:rPr lang="en-GB" sz="2800">
                <a:solidFill>
                  <a:schemeClr val="accent2">
                    <a:lumMod val="75000"/>
                  </a:schemeClr>
                </a:solidFill>
              </a:rPr>
              <a:t>AND </a:t>
            </a:r>
            <a:r>
              <a:rPr lang="en-GB" sz="2800">
                <a:solidFill>
                  <a:srgbClr val="002060"/>
                </a:solidFill>
              </a:rPr>
              <a:t>between each term</a:t>
            </a:r>
          </a:p>
          <a:p>
            <a:endParaRPr lang="en-GB" sz="2800">
              <a:solidFill>
                <a:srgbClr val="002060"/>
              </a:solidFill>
            </a:endParaRPr>
          </a:p>
          <a:p>
            <a:r>
              <a:rPr lang="en-GB" sz="2800"/>
              <a:t>Exclude irrelevant subjects by typing </a:t>
            </a:r>
            <a:r>
              <a:rPr lang="en-GB" sz="2800">
                <a:solidFill>
                  <a:schemeClr val="accent2">
                    <a:lumMod val="75000"/>
                  </a:schemeClr>
                </a:solidFill>
              </a:rPr>
              <a:t>NOT</a:t>
            </a:r>
            <a:r>
              <a:rPr lang="en-GB" sz="2800"/>
              <a:t> before the term you wish to exclude</a:t>
            </a:r>
          </a:p>
          <a:p>
            <a:endParaRPr lang="en-GB" sz="2800">
              <a:solidFill>
                <a:srgbClr val="002060"/>
              </a:solidFill>
            </a:endParaRPr>
          </a:p>
          <a:p>
            <a:r>
              <a:rPr lang="en-GB" sz="2800"/>
              <a:t>Use the search fields to limit your results by </a:t>
            </a:r>
            <a:r>
              <a:rPr lang="en-GB" sz="2800">
                <a:solidFill>
                  <a:schemeClr val="accent2">
                    <a:lumMod val="75000"/>
                  </a:schemeClr>
                </a:solidFill>
              </a:rPr>
              <a:t>date range</a:t>
            </a:r>
            <a:r>
              <a:rPr lang="en-GB" sz="2800"/>
              <a:t>.</a:t>
            </a:r>
          </a:p>
          <a:p>
            <a:endParaRPr lang="en-GB" sz="2800">
              <a:solidFill>
                <a:srgbClr val="002060"/>
              </a:solidFill>
            </a:endParaRPr>
          </a:p>
          <a:p>
            <a:r>
              <a:rPr lang="en-GB" sz="2800">
                <a:solidFill>
                  <a:schemeClr val="accent2">
                    <a:lumMod val="75000"/>
                  </a:schemeClr>
                </a:solidFill>
              </a:rPr>
              <a:t>Limit</a:t>
            </a:r>
            <a:r>
              <a:rPr lang="en-GB" sz="2800"/>
              <a:t> your search to particular fields</a:t>
            </a:r>
            <a:endParaRPr lang="en-GB" sz="2800" b="1">
              <a:solidFill>
                <a:srgbClr val="002060"/>
              </a:solidFill>
            </a:endParaRPr>
          </a:p>
        </p:txBody>
      </p:sp>
      <p:sp>
        <p:nvSpPr>
          <p:cNvPr id="4" name="Footer Placeholder 3"/>
          <p:cNvSpPr>
            <a:spLocks noGrp="1"/>
          </p:cNvSpPr>
          <p:nvPr>
            <p:ph type="ftr" sz="quarter" idx="11"/>
          </p:nvPr>
        </p:nvSpPr>
        <p:spPr/>
        <p:txBody>
          <a:bodyPr/>
          <a:lstStyle/>
          <a:p>
            <a:pPr>
              <a:defRPr/>
            </a:pPr>
            <a:r>
              <a:rPr lang="en-GB"/>
              <a:t>library-sande@qmul.ac.uk</a:t>
            </a:r>
          </a:p>
        </p:txBody>
      </p:sp>
    </p:spTree>
    <p:extLst>
      <p:ext uri="{BB962C8B-B14F-4D97-AF65-F5344CB8AC3E}">
        <p14:creationId xmlns:p14="http://schemas.microsoft.com/office/powerpoint/2010/main" val="644631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1">
              <a:lumMod val="20000"/>
              <a:lumOff val="80000"/>
            </a:schemeClr>
          </a:solidFill>
        </p:spPr>
        <p:txBody>
          <a:bodyPr/>
          <a:lstStyle/>
          <a:p>
            <a:br>
              <a:rPr lang="en-GB" sz="4000" b="1"/>
            </a:br>
            <a:r>
              <a:rPr lang="en-GB" sz="4000" b="1">
                <a:solidFill>
                  <a:srgbClr val="C00000"/>
                </a:solidFill>
              </a:rPr>
              <a:t>What to do if you only get a few results?</a:t>
            </a:r>
            <a:br>
              <a:rPr lang="en-GB" b="1"/>
            </a:br>
            <a:endParaRPr lang="en-GB"/>
          </a:p>
        </p:txBody>
      </p:sp>
      <p:sp>
        <p:nvSpPr>
          <p:cNvPr id="3" name="Content Placeholder 2"/>
          <p:cNvSpPr>
            <a:spLocks noGrp="1"/>
          </p:cNvSpPr>
          <p:nvPr>
            <p:ph idx="1"/>
          </p:nvPr>
        </p:nvSpPr>
        <p:spPr/>
        <p:txBody>
          <a:bodyPr/>
          <a:lstStyle/>
          <a:p>
            <a:pPr lvl="0"/>
            <a:r>
              <a:rPr lang="en-GB" b="1">
                <a:solidFill>
                  <a:schemeClr val="accent2">
                    <a:lumMod val="75000"/>
                  </a:schemeClr>
                </a:solidFill>
              </a:rPr>
              <a:t>Spelling</a:t>
            </a:r>
            <a:r>
              <a:rPr lang="en-GB">
                <a:solidFill>
                  <a:schemeClr val="accent2">
                    <a:lumMod val="75000"/>
                  </a:schemeClr>
                </a:solidFill>
              </a:rPr>
              <a:t> </a:t>
            </a:r>
            <a:r>
              <a:rPr lang="en-GB">
                <a:solidFill>
                  <a:srgbClr val="002060"/>
                </a:solidFill>
              </a:rPr>
              <a:t>– see if you can use wild card </a:t>
            </a:r>
            <a:r>
              <a:rPr lang="en-GB" b="1">
                <a:solidFill>
                  <a:srgbClr val="00B0F0"/>
                </a:solidFill>
              </a:rPr>
              <a:t>?</a:t>
            </a:r>
            <a:r>
              <a:rPr lang="en-GB">
                <a:solidFill>
                  <a:srgbClr val="002060"/>
                </a:solidFill>
              </a:rPr>
              <a:t> to replace the letter that is different.</a:t>
            </a:r>
          </a:p>
          <a:p>
            <a:pPr>
              <a:buNone/>
            </a:pPr>
            <a:r>
              <a:rPr lang="en-GB" b="1">
                <a:solidFill>
                  <a:srgbClr val="002060"/>
                </a:solidFill>
              </a:rPr>
              <a:t> </a:t>
            </a:r>
            <a:endParaRPr lang="en-GB">
              <a:solidFill>
                <a:srgbClr val="002060"/>
              </a:solidFill>
            </a:endParaRPr>
          </a:p>
          <a:p>
            <a:pPr lvl="0"/>
            <a:r>
              <a:rPr lang="en-GB">
                <a:solidFill>
                  <a:srgbClr val="002060"/>
                </a:solidFill>
              </a:rPr>
              <a:t>Include all possible </a:t>
            </a:r>
            <a:r>
              <a:rPr lang="en-GB">
                <a:solidFill>
                  <a:schemeClr val="accent2">
                    <a:lumMod val="75000"/>
                  </a:schemeClr>
                </a:solidFill>
              </a:rPr>
              <a:t>synonyms</a:t>
            </a:r>
            <a:r>
              <a:rPr lang="en-GB">
                <a:solidFill>
                  <a:srgbClr val="002060"/>
                </a:solidFill>
              </a:rPr>
              <a:t>. </a:t>
            </a:r>
          </a:p>
          <a:p>
            <a:pPr>
              <a:buNone/>
            </a:pPr>
            <a:r>
              <a:rPr lang="en-GB">
                <a:solidFill>
                  <a:srgbClr val="002060"/>
                </a:solidFill>
              </a:rPr>
              <a:t> </a:t>
            </a:r>
          </a:p>
          <a:p>
            <a:pPr lvl="0"/>
            <a:r>
              <a:rPr lang="en-GB">
                <a:solidFill>
                  <a:srgbClr val="002060"/>
                </a:solidFill>
              </a:rPr>
              <a:t>Use </a:t>
            </a:r>
            <a:r>
              <a:rPr lang="en-GB">
                <a:solidFill>
                  <a:schemeClr val="accent2">
                    <a:lumMod val="75000"/>
                  </a:schemeClr>
                </a:solidFill>
              </a:rPr>
              <a:t>broader</a:t>
            </a:r>
            <a:r>
              <a:rPr lang="en-GB">
                <a:solidFill>
                  <a:srgbClr val="002060"/>
                </a:solidFill>
              </a:rPr>
              <a:t> search terms</a:t>
            </a:r>
          </a:p>
          <a:p>
            <a:pPr lvl="0"/>
            <a:endParaRPr lang="en-GB"/>
          </a:p>
          <a:p>
            <a:pPr lvl="0"/>
            <a:r>
              <a:rPr lang="en-GB">
                <a:solidFill>
                  <a:schemeClr val="accent2">
                    <a:lumMod val="75000"/>
                  </a:schemeClr>
                </a:solidFill>
              </a:rPr>
              <a:t>Truncate</a:t>
            </a:r>
            <a:r>
              <a:rPr lang="en-GB">
                <a:solidFill>
                  <a:srgbClr val="002060"/>
                </a:solidFill>
              </a:rPr>
              <a:t> words *</a:t>
            </a:r>
          </a:p>
          <a:p>
            <a:endParaRPr lang="en-GB" sz="2400"/>
          </a:p>
        </p:txBody>
      </p:sp>
      <p:sp>
        <p:nvSpPr>
          <p:cNvPr id="4" name="Footer Placeholder 3"/>
          <p:cNvSpPr>
            <a:spLocks noGrp="1"/>
          </p:cNvSpPr>
          <p:nvPr>
            <p:ph type="ftr" sz="quarter" idx="11"/>
          </p:nvPr>
        </p:nvSpPr>
        <p:spPr/>
        <p:txBody>
          <a:bodyPr/>
          <a:lstStyle/>
          <a:p>
            <a:pPr>
              <a:defRPr/>
            </a:pPr>
            <a:r>
              <a:rPr lang="en-GB"/>
              <a:t>library-sande@qmul.ac.uk</a:t>
            </a:r>
          </a:p>
        </p:txBody>
      </p:sp>
    </p:spTree>
    <p:extLst>
      <p:ext uri="{BB962C8B-B14F-4D97-AF65-F5344CB8AC3E}">
        <p14:creationId xmlns:p14="http://schemas.microsoft.com/office/powerpoint/2010/main" val="2739001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a:solidFill>
            <a:schemeClr val="accent1">
              <a:lumMod val="20000"/>
              <a:lumOff val="80000"/>
            </a:schemeClr>
          </a:solidFill>
        </p:spPr>
        <p:txBody>
          <a:bodyPr/>
          <a:lstStyle/>
          <a:p>
            <a:r>
              <a:rPr lang="en-GB" sz="4000" b="1">
                <a:solidFill>
                  <a:srgbClr val="C00000"/>
                </a:solidFill>
              </a:rPr>
              <a:t>What to do if you only get a few results?</a:t>
            </a:r>
            <a:endParaRPr lang="en-GB"/>
          </a:p>
        </p:txBody>
      </p:sp>
      <p:sp>
        <p:nvSpPr>
          <p:cNvPr id="3" name="Content Placeholder 2"/>
          <p:cNvSpPr>
            <a:spLocks noGrp="1"/>
          </p:cNvSpPr>
          <p:nvPr>
            <p:ph idx="1"/>
          </p:nvPr>
        </p:nvSpPr>
        <p:spPr/>
        <p:txBody>
          <a:bodyPr/>
          <a:lstStyle/>
          <a:p>
            <a:pPr marL="0" indent="0">
              <a:buNone/>
            </a:pPr>
            <a:r>
              <a:rPr lang="en-GB" b="1" i="1">
                <a:solidFill>
                  <a:srgbClr val="002060"/>
                </a:solidFill>
              </a:rPr>
              <a:t>Snowballing</a:t>
            </a:r>
            <a:endParaRPr lang="en-GB">
              <a:solidFill>
                <a:srgbClr val="002060"/>
              </a:solidFill>
            </a:endParaRPr>
          </a:p>
          <a:p>
            <a:pPr marL="0" indent="0">
              <a:buNone/>
            </a:pPr>
            <a:endParaRPr lang="en-GB" sz="1400">
              <a:solidFill>
                <a:srgbClr val="002060"/>
              </a:solidFill>
            </a:endParaRPr>
          </a:p>
          <a:p>
            <a:r>
              <a:rPr lang="en-GB" sz="2800">
                <a:solidFill>
                  <a:srgbClr val="002060"/>
                </a:solidFill>
              </a:rPr>
              <a:t>If you find even one relevant reference you can use it to help you find others</a:t>
            </a:r>
          </a:p>
          <a:p>
            <a:endParaRPr lang="en-GB" sz="1400">
              <a:solidFill>
                <a:srgbClr val="002060"/>
              </a:solidFill>
            </a:endParaRPr>
          </a:p>
          <a:p>
            <a:r>
              <a:rPr lang="en-GB" sz="2800">
                <a:solidFill>
                  <a:srgbClr val="002060"/>
                </a:solidFill>
              </a:rPr>
              <a:t>Check the references and bibliography at the end of the article for related works</a:t>
            </a:r>
          </a:p>
          <a:p>
            <a:endParaRPr lang="en-GB" sz="1400">
              <a:solidFill>
                <a:srgbClr val="002060"/>
              </a:solidFill>
            </a:endParaRPr>
          </a:p>
          <a:p>
            <a:r>
              <a:rPr lang="en-GB" sz="2800">
                <a:solidFill>
                  <a:srgbClr val="002060"/>
                </a:solidFill>
              </a:rPr>
              <a:t>Many databases provide direct links to related articles displayed in these fields</a:t>
            </a:r>
          </a:p>
          <a:p>
            <a:endParaRPr lang="en-GB" sz="2800"/>
          </a:p>
        </p:txBody>
      </p:sp>
      <p:sp>
        <p:nvSpPr>
          <p:cNvPr id="5" name="Footer Placeholder 4"/>
          <p:cNvSpPr>
            <a:spLocks noGrp="1"/>
          </p:cNvSpPr>
          <p:nvPr>
            <p:ph type="ftr" sz="quarter" idx="11"/>
          </p:nvPr>
        </p:nvSpPr>
        <p:spPr/>
        <p:txBody>
          <a:bodyPr/>
          <a:lstStyle/>
          <a:p>
            <a:pPr>
              <a:defRPr/>
            </a:pPr>
            <a:r>
              <a:rPr lang="en-GB"/>
              <a:t>library-sande@qmul.ac.uk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wrap="square" anchor="ctr">
            <a:normAutofit/>
          </a:bodyPr>
          <a:lstStyle/>
          <a:p>
            <a:r>
              <a:rPr lang="en-GB" b="1">
                <a:solidFill>
                  <a:srgbClr val="C00000"/>
                </a:solidFill>
              </a:rPr>
              <a:t>The Library </a:t>
            </a:r>
            <a:r>
              <a:rPr lang="en-GB">
                <a:solidFill>
                  <a:srgbClr val="C00000"/>
                </a:solidFill>
              </a:rPr>
              <a:t>online</a:t>
            </a:r>
            <a:endParaRPr lang="en-GB" b="1">
              <a:solidFill>
                <a:srgbClr val="C00000"/>
              </a:solidFill>
              <a:cs typeface="Calibri"/>
            </a:endParaRPr>
          </a:p>
        </p:txBody>
      </p:sp>
      <p:pic>
        <p:nvPicPr>
          <p:cNvPr id="3" name="Picture 3">
            <a:extLst>
              <a:ext uri="{FF2B5EF4-FFF2-40B4-BE49-F238E27FC236}">
                <a16:creationId xmlns:a16="http://schemas.microsoft.com/office/drawing/2014/main" id="{442FADDA-496B-464A-B0A8-8477F7B764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9552" y="1173958"/>
            <a:ext cx="7754165" cy="4722982"/>
          </a:xfrm>
          <a:prstGeom prst="rect">
            <a:avLst/>
          </a:prstGeom>
          <a:noFill/>
        </p:spPr>
      </p:pic>
      <p:sp>
        <p:nvSpPr>
          <p:cNvPr id="5" name="Footer Placeholder 4"/>
          <p:cNvSpPr>
            <a:spLocks noGrp="1"/>
          </p:cNvSpPr>
          <p:nvPr>
            <p:ph type="ftr" sz="quarter" idx="11"/>
          </p:nvPr>
        </p:nvSpPr>
        <p:spPr>
          <a:xfrm>
            <a:off x="3124200" y="6356350"/>
            <a:ext cx="2895600" cy="365125"/>
          </a:xfrm>
        </p:spPr>
        <p:txBody>
          <a:bodyPr vert="horz" lIns="91440" tIns="45720" rIns="91440" bIns="45720" rtlCol="0" anchor="ctr">
            <a:noAutofit/>
          </a:bodyPr>
          <a:lstStyle/>
          <a:p>
            <a:pPr>
              <a:spcAft>
                <a:spcPts val="600"/>
              </a:spcAft>
              <a:defRPr/>
            </a:pPr>
            <a:endParaRPr lang="en-GB"/>
          </a:p>
          <a:p>
            <a:pPr>
              <a:spcAft>
                <a:spcPts val="600"/>
              </a:spcAft>
              <a:defRPr/>
            </a:pPr>
            <a:r>
              <a:rPr lang="en-GB" sz="1800"/>
              <a:t>library-sande@qmul.ac.uk</a:t>
            </a:r>
            <a:endParaRPr lang="en-GB" sz="1800">
              <a:cs typeface="Calibri"/>
            </a:endParaRPr>
          </a:p>
        </p:txBody>
      </p:sp>
      <p:sp>
        <p:nvSpPr>
          <p:cNvPr id="4" name="TextBox 3">
            <a:extLst>
              <a:ext uri="{FF2B5EF4-FFF2-40B4-BE49-F238E27FC236}">
                <a16:creationId xmlns:a16="http://schemas.microsoft.com/office/drawing/2014/main" id="{B6B2993A-63E4-4D27-AF71-3AC058330A3D}"/>
              </a:ext>
            </a:extLst>
          </p:cNvPr>
          <p:cNvSpPr txBox="1"/>
          <p:nvPr/>
        </p:nvSpPr>
        <p:spPr>
          <a:xfrm rot="10800000" flipV="1">
            <a:off x="2853706" y="5820802"/>
            <a:ext cx="55492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Arial"/>
                <a:cs typeface="Arial"/>
                <a:hlinkClick r:id="rId3"/>
              </a:rPr>
              <a:t>https://www.qmul.ac.uk/library/</a:t>
            </a:r>
            <a:r>
              <a:rPr lang="en-GB" sz="2800">
                <a:latin typeface="Calibri"/>
                <a:cs typeface="Calibri"/>
              </a:rPr>
              <a:t>​</a:t>
            </a:r>
            <a:endParaRPr lang="en-GB" sz="2800">
              <a:cs typeface="Arial"/>
            </a:endParaRPr>
          </a:p>
        </p:txBody>
      </p:sp>
    </p:spTree>
    <p:extLst>
      <p:ext uri="{BB962C8B-B14F-4D97-AF65-F5344CB8AC3E}">
        <p14:creationId xmlns:p14="http://schemas.microsoft.com/office/powerpoint/2010/main" val="2709850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50136"/>
          <a:stretch/>
        </p:blipFill>
        <p:spPr>
          <a:xfrm>
            <a:off x="3347864" y="1628800"/>
            <a:ext cx="5381504" cy="4004964"/>
          </a:xfrm>
          <a:prstGeom prst="rect">
            <a:avLst/>
          </a:prstGeom>
          <a:ln cmpd="thickThin">
            <a:solidFill>
              <a:srgbClr val="FFFF00"/>
            </a:solidFill>
            <a:prstDash val="dashDot"/>
          </a:ln>
        </p:spPr>
      </p:pic>
      <p:sp>
        <p:nvSpPr>
          <p:cNvPr id="2" name="Title 1"/>
          <p:cNvSpPr>
            <a:spLocks noGrp="1"/>
          </p:cNvSpPr>
          <p:nvPr>
            <p:ph type="title" idx="4294967295"/>
          </p:nvPr>
        </p:nvSpPr>
        <p:spPr>
          <a:xfrm>
            <a:off x="-18256" y="0"/>
            <a:ext cx="9180512" cy="1143000"/>
          </a:xfrm>
          <a:solidFill>
            <a:schemeClr val="accent1">
              <a:lumMod val="20000"/>
              <a:lumOff val="80000"/>
            </a:schemeClr>
          </a:solidFill>
        </p:spPr>
        <p:txBody>
          <a:bodyPr/>
          <a:lstStyle/>
          <a:p>
            <a:r>
              <a:rPr lang="en-GB">
                <a:solidFill>
                  <a:srgbClr val="C00000"/>
                </a:solidFill>
              </a:rPr>
              <a:t>Bibliography/References</a:t>
            </a:r>
          </a:p>
        </p:txBody>
      </p:sp>
      <p:sp>
        <p:nvSpPr>
          <p:cNvPr id="8" name="Rectangle 7"/>
          <p:cNvSpPr/>
          <p:nvPr/>
        </p:nvSpPr>
        <p:spPr>
          <a:xfrm>
            <a:off x="323528" y="4575423"/>
            <a:ext cx="4572000" cy="193899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GB" sz="2000" err="1">
                <a:latin typeface="+mj-lt"/>
                <a:ea typeface="Calibri" panose="020F0502020204030204" pitchFamily="34" charset="0"/>
              </a:rPr>
              <a:t>Grünewald</a:t>
            </a:r>
            <a:r>
              <a:rPr lang="en-GB" sz="2000">
                <a:latin typeface="+mj-lt"/>
                <a:ea typeface="Calibri" panose="020F0502020204030204" pitchFamily="34" charset="0"/>
              </a:rPr>
              <a:t>, P. D., </a:t>
            </a:r>
            <a:r>
              <a:rPr lang="en-GB" sz="2000" err="1">
                <a:latin typeface="+mj-lt"/>
                <a:ea typeface="Calibri" panose="020F0502020204030204" pitchFamily="34" charset="0"/>
              </a:rPr>
              <a:t>Dawid</a:t>
            </a:r>
            <a:r>
              <a:rPr lang="en-GB" sz="2000">
                <a:latin typeface="+mj-lt"/>
                <a:ea typeface="Calibri" panose="020F0502020204030204" pitchFamily="34" charset="0"/>
              </a:rPr>
              <a:t>, P. (2004). </a:t>
            </a:r>
            <a:endParaRPr lang="en-GB" sz="2000">
              <a:latin typeface="+mj-lt"/>
            </a:endParaRPr>
          </a:p>
          <a:p>
            <a:r>
              <a:rPr lang="en-GB" sz="2000">
                <a:latin typeface="+mj-lt"/>
              </a:rPr>
              <a:t>Game Theory, Maximum Entropy, Minimum Discrepancy and Robust Bayesian Decision Theory</a:t>
            </a:r>
            <a:r>
              <a:rPr lang="en-GB" sz="2000">
                <a:latin typeface="+mj-lt"/>
                <a:ea typeface="Calibri" panose="020F0502020204030204" pitchFamily="34" charset="0"/>
              </a:rPr>
              <a:t>. The </a:t>
            </a:r>
            <a:r>
              <a:rPr lang="en-GB" sz="2000" i="1">
                <a:latin typeface="+mj-lt"/>
                <a:ea typeface="Calibri" panose="020F0502020204030204" pitchFamily="34" charset="0"/>
              </a:rPr>
              <a:t>Annals of Statistics, 32</a:t>
            </a:r>
            <a:r>
              <a:rPr lang="en-GB" sz="2000">
                <a:latin typeface="+mj-lt"/>
                <a:ea typeface="Calibri" panose="020F0502020204030204" pitchFamily="34" charset="0"/>
              </a:rPr>
              <a:t>(4), 1367-1433. </a:t>
            </a:r>
            <a:r>
              <a:rPr lang="en-GB" sz="2000" err="1">
                <a:latin typeface="+mj-lt"/>
                <a:ea typeface="Calibri" panose="020F0502020204030204" pitchFamily="34" charset="0"/>
              </a:rPr>
              <a:t>doi</a:t>
            </a:r>
            <a:r>
              <a:rPr lang="en-GB" sz="2000">
                <a:latin typeface="+mj-lt"/>
                <a:ea typeface="Calibri" panose="020F0502020204030204" pitchFamily="34" charset="0"/>
              </a:rPr>
              <a:t>:</a:t>
            </a:r>
          </a:p>
          <a:p>
            <a:pPr marL="457200" indent="-457200">
              <a:spcAft>
                <a:spcPts val="0"/>
              </a:spcAft>
            </a:pPr>
            <a:r>
              <a:rPr lang="en-GB" sz="2000">
                <a:latin typeface="+mj-lt"/>
              </a:rPr>
              <a:t>10.1214/009053604000000553</a:t>
            </a:r>
            <a:r>
              <a:rPr lang="en-GB" sz="2000">
                <a:latin typeface="+mj-lt"/>
                <a:ea typeface="Calibri" panose="020F0502020204030204" pitchFamily="34" charset="0"/>
              </a:rPr>
              <a:t> </a:t>
            </a:r>
            <a:endParaRPr lang="en-GB" sz="2000">
              <a:effectLst/>
              <a:latin typeface="+mj-lt"/>
              <a:ea typeface="Calibri" panose="020F0502020204030204" pitchFamily="34" charset="0"/>
            </a:endParaRPr>
          </a:p>
        </p:txBody>
      </p:sp>
      <p:sp>
        <p:nvSpPr>
          <p:cNvPr id="4" name="Oval 3"/>
          <p:cNvSpPr/>
          <p:nvPr/>
        </p:nvSpPr>
        <p:spPr>
          <a:xfrm>
            <a:off x="5436096" y="2499170"/>
            <a:ext cx="1224136" cy="4257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4276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9144000" cy="6858000"/>
          </a:xfrm>
          <a:solidFill>
            <a:srgbClr val="C0C1C6"/>
          </a:solidFill>
        </p:spPr>
      </p:pic>
      <p:sp>
        <p:nvSpPr>
          <p:cNvPr id="2" name="Title 1"/>
          <p:cNvSpPr>
            <a:spLocks noGrp="1"/>
          </p:cNvSpPr>
          <p:nvPr>
            <p:ph type="title" idx="4294967295"/>
          </p:nvPr>
        </p:nvSpPr>
        <p:spPr>
          <a:xfrm>
            <a:off x="0" y="4077073"/>
            <a:ext cx="9144000" cy="1512168"/>
          </a:xfrm>
          <a:solidFill>
            <a:schemeClr val="accent1">
              <a:lumMod val="20000"/>
              <a:lumOff val="80000"/>
              <a:alpha val="84000"/>
            </a:schemeClr>
          </a:solidFill>
        </p:spPr>
        <p:txBody>
          <a:bodyPr/>
          <a:lstStyle/>
          <a:p>
            <a:r>
              <a:rPr lang="en-GB" b="1">
                <a:solidFill>
                  <a:srgbClr val="C00000"/>
                </a:solidFill>
              </a:rPr>
              <a:t>WHAT IF I CAN’T ACCESS THE </a:t>
            </a:r>
            <a:r>
              <a:rPr lang="en-GB">
                <a:solidFill>
                  <a:srgbClr val="C00000"/>
                </a:solidFill>
              </a:rPr>
              <a:t>ARTICLE/BOOK IN</a:t>
            </a:r>
            <a:r>
              <a:rPr lang="en-GB" b="1">
                <a:solidFill>
                  <a:srgbClr val="C00000"/>
                </a:solidFill>
              </a:rPr>
              <a:t> FULL-TEXT?</a:t>
            </a:r>
          </a:p>
        </p:txBody>
      </p:sp>
    </p:spTree>
    <p:extLst>
      <p:ext uri="{BB962C8B-B14F-4D97-AF65-F5344CB8AC3E}">
        <p14:creationId xmlns:p14="http://schemas.microsoft.com/office/powerpoint/2010/main" val="3554569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864545"/>
          </a:xfrm>
          <a:prstGeom prst="rect">
            <a:avLst/>
          </a:prstGeom>
        </p:spPr>
      </p:pic>
      <p:sp>
        <p:nvSpPr>
          <p:cNvPr id="2" name="Title 1"/>
          <p:cNvSpPr>
            <a:spLocks noGrp="1"/>
          </p:cNvSpPr>
          <p:nvPr>
            <p:ph type="title"/>
          </p:nvPr>
        </p:nvSpPr>
        <p:spPr>
          <a:xfrm>
            <a:off x="-840" y="2616376"/>
            <a:ext cx="9144839" cy="663348"/>
          </a:xfrm>
          <a:solidFill>
            <a:schemeClr val="bg1">
              <a:lumMod val="85000"/>
            </a:schemeClr>
          </a:solidFill>
        </p:spPr>
        <p:txBody>
          <a:bodyPr/>
          <a:lstStyle/>
          <a:p>
            <a:r>
              <a:rPr lang="en-GB">
                <a:solidFill>
                  <a:srgbClr val="C00000"/>
                </a:solidFill>
              </a:rPr>
              <a:t>Get it for me</a:t>
            </a:r>
            <a:endParaRPr lang="en-US"/>
          </a:p>
        </p:txBody>
      </p:sp>
      <p:sp>
        <p:nvSpPr>
          <p:cNvPr id="3" name="Content Placeholder 2"/>
          <p:cNvSpPr>
            <a:spLocks noGrp="1"/>
          </p:cNvSpPr>
          <p:nvPr>
            <p:ph idx="1"/>
          </p:nvPr>
        </p:nvSpPr>
        <p:spPr>
          <a:xfrm>
            <a:off x="332552" y="3573016"/>
            <a:ext cx="8607600" cy="2620888"/>
          </a:xfrm>
        </p:spPr>
        <p:txBody>
          <a:bodyPr/>
          <a:lstStyle/>
          <a:p>
            <a:pPr marL="0" indent="0">
              <a:buNone/>
            </a:pPr>
            <a:r>
              <a:rPr lang="en-GB">
                <a:ea typeface="+mn-lt"/>
                <a:cs typeface="+mn-lt"/>
              </a:rPr>
              <a:t>Please let us know if we don’t have an information resource which you need:</a:t>
            </a:r>
          </a:p>
          <a:p>
            <a:pPr marL="0" indent="0">
              <a:buNone/>
            </a:pPr>
            <a:endParaRPr lang="en-GB" sz="1600">
              <a:cs typeface="Calibri"/>
            </a:endParaRPr>
          </a:p>
          <a:p>
            <a:pPr marL="0" indent="0">
              <a:buNone/>
            </a:pPr>
            <a:r>
              <a:rPr lang="en-GB">
                <a:ea typeface="+mn-lt"/>
                <a:cs typeface="+mn-lt"/>
                <a:hlinkClick r:id="rId3"/>
              </a:rPr>
              <a:t>https://www.qmul.ac.uk/library/self-service/get-it-for-me/</a:t>
            </a:r>
            <a:r>
              <a:rPr lang="en-GB">
                <a:ea typeface="+mn-lt"/>
                <a:cs typeface="+mn-lt"/>
              </a:rPr>
              <a:t> </a:t>
            </a:r>
            <a:endParaRPr lang="en-GB">
              <a:cs typeface="Calibri"/>
            </a:endParaRPr>
          </a:p>
          <a:p>
            <a:pPr>
              <a:buNone/>
            </a:pPr>
            <a:endParaRPr lang="en-GB">
              <a:cs typeface="Calibri"/>
            </a:endParaRPr>
          </a:p>
          <a:p>
            <a:pPr marL="0" indent="0">
              <a:buNone/>
            </a:pPr>
            <a:endParaRPr lang="en-GB">
              <a:cs typeface="Calibri"/>
            </a:endParaRPr>
          </a:p>
          <a:p>
            <a:pPr marL="0" indent="0">
              <a:buNone/>
            </a:pPr>
            <a:endParaRPr lang="en-GB">
              <a:cs typeface="Calibri"/>
            </a:endParaRPr>
          </a:p>
        </p:txBody>
      </p:sp>
      <p:sp>
        <p:nvSpPr>
          <p:cNvPr id="5" name="Footer Placeholder 4"/>
          <p:cNvSpPr>
            <a:spLocks noGrp="1"/>
          </p:cNvSpPr>
          <p:nvPr>
            <p:ph type="ftr" sz="quarter" idx="11"/>
          </p:nvPr>
        </p:nvSpPr>
        <p:spPr/>
        <p:txBody>
          <a:bodyPr/>
          <a:lstStyle/>
          <a:p>
            <a:pPr>
              <a:defRPr/>
            </a:pPr>
            <a:r>
              <a:rPr lang="en-US"/>
              <a:t>library-sande@qmul.ac.uk</a:t>
            </a:r>
          </a:p>
        </p:txBody>
      </p:sp>
    </p:spTree>
    <p:extLst>
      <p:ext uri="{BB962C8B-B14F-4D97-AF65-F5344CB8AC3E}">
        <p14:creationId xmlns:p14="http://schemas.microsoft.com/office/powerpoint/2010/main" val="2944940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GB"/>
              <a:t>library-sande@qmul.ac.uk</a:t>
            </a:r>
          </a:p>
        </p:txBody>
      </p:sp>
      <p:sp>
        <p:nvSpPr>
          <p:cNvPr id="22531" name="Rectangle 3"/>
          <p:cNvSpPr>
            <a:spLocks noGrp="1" noChangeArrowheads="1"/>
          </p:cNvSpPr>
          <p:nvPr>
            <p:ph type="body" idx="4294967295"/>
          </p:nvPr>
        </p:nvSpPr>
        <p:spPr>
          <a:xfrm>
            <a:off x="457200" y="1844824"/>
            <a:ext cx="8229600" cy="3849688"/>
          </a:xfrm>
        </p:spPr>
        <p:txBody>
          <a:bodyPr rtlCol="0">
            <a:normAutofit lnSpcReduction="10000"/>
          </a:bodyPr>
          <a:lstStyle/>
          <a:p>
            <a:pPr algn="ctr">
              <a:buNone/>
              <a:defRPr/>
            </a:pPr>
            <a:r>
              <a:rPr lang="en-GB" sz="2700" b="1">
                <a:solidFill>
                  <a:srgbClr val="2749F1"/>
                </a:solidFill>
              </a:rPr>
              <a:t>http://www.bl.uk/</a:t>
            </a:r>
          </a:p>
          <a:p>
            <a:pPr>
              <a:buNone/>
              <a:defRPr/>
            </a:pPr>
            <a:endParaRPr lang="en-GB"/>
          </a:p>
          <a:p>
            <a:pPr marL="0" indent="0">
              <a:buNone/>
              <a:defRPr/>
            </a:pPr>
            <a:r>
              <a:rPr lang="en-GB" sz="2700">
                <a:solidFill>
                  <a:srgbClr val="002060"/>
                </a:solidFill>
              </a:rPr>
              <a:t>The </a:t>
            </a:r>
            <a:r>
              <a:rPr lang="en-GB" sz="2700" b="1">
                <a:solidFill>
                  <a:srgbClr val="002060"/>
                </a:solidFill>
              </a:rPr>
              <a:t>British Library</a:t>
            </a:r>
            <a:r>
              <a:rPr lang="en-GB" sz="2700">
                <a:solidFill>
                  <a:srgbClr val="002060"/>
                </a:solidFill>
              </a:rPr>
              <a:t> (</a:t>
            </a:r>
            <a:r>
              <a:rPr lang="en-GB" sz="2700" b="1">
                <a:solidFill>
                  <a:srgbClr val="002060"/>
                </a:solidFill>
              </a:rPr>
              <a:t>BL</a:t>
            </a:r>
            <a:r>
              <a:rPr lang="en-GB" sz="2700">
                <a:solidFill>
                  <a:srgbClr val="002060"/>
                </a:solidFill>
              </a:rPr>
              <a:t>) is the national library of the United Kingdom. It is located in London and is one of the world's largest research libraries, holding over 150 million items in all known languages and formats </a:t>
            </a:r>
          </a:p>
          <a:p>
            <a:pPr marL="0" indent="0">
              <a:buNone/>
              <a:defRPr/>
            </a:pPr>
            <a:endParaRPr lang="en-GB" sz="2700">
              <a:solidFill>
                <a:srgbClr val="002060"/>
              </a:solidFill>
            </a:endParaRPr>
          </a:p>
          <a:p>
            <a:pPr marL="0" indent="0">
              <a:buNone/>
              <a:defRPr/>
            </a:pPr>
            <a:r>
              <a:rPr lang="en-GB" sz="2700">
                <a:solidFill>
                  <a:srgbClr val="002060"/>
                </a:solidFill>
              </a:rPr>
              <a:t>All printed publications in the UK since 1911 need to be deposited here.</a:t>
            </a:r>
          </a:p>
        </p:txBody>
      </p:sp>
      <p:sp>
        <p:nvSpPr>
          <p:cNvPr id="25602" name="Rectangle 2"/>
          <p:cNvSpPr>
            <a:spLocks noGrp="1" noChangeArrowheads="1"/>
          </p:cNvSpPr>
          <p:nvPr>
            <p:ph type="title" idx="4294967295"/>
          </p:nvPr>
        </p:nvSpPr>
        <p:spPr>
          <a:xfrm>
            <a:off x="2627784" y="1053307"/>
            <a:ext cx="3797300" cy="993775"/>
          </a:xfrm>
        </p:spPr>
        <p:txBody>
          <a:bodyPr rtlCol="0">
            <a:normAutofit fontScale="90000"/>
          </a:bodyPr>
          <a:lstStyle/>
          <a:p>
            <a:pPr>
              <a:defRPr/>
            </a:pPr>
            <a:br>
              <a:rPr lang="en-GB" sz="3000"/>
            </a:br>
            <a:r>
              <a:rPr lang="en-GB" sz="3975" b="1">
                <a:solidFill>
                  <a:srgbClr val="C00000"/>
                </a:solidFill>
              </a:rPr>
              <a:t>British Library</a:t>
            </a:r>
            <a:br>
              <a:rPr lang="en-GB" sz="3000" b="1">
                <a:solidFill>
                  <a:srgbClr val="0000FF"/>
                </a:solidFill>
              </a:rPr>
            </a:br>
            <a:endParaRPr lang="en-GB" sz="3000" b="1">
              <a:solidFill>
                <a:srgbClr val="0000F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4665" y="635402"/>
            <a:ext cx="786239" cy="1560917"/>
          </a:xfrm>
          <a:prstGeom prst="rect">
            <a:avLst/>
          </a:prstGeom>
          <a:effectLst>
            <a:outerShdw blurRad="482600" dist="38100" dir="2700000" algn="tl" rotWithShape="0">
              <a:prstClr val="black">
                <a:alpha val="40000"/>
              </a:prstClr>
            </a:outerShdw>
          </a:effectLst>
        </p:spPr>
      </p:pic>
    </p:spTree>
    <p:extLst>
      <p:ext uri="{BB962C8B-B14F-4D97-AF65-F5344CB8AC3E}">
        <p14:creationId xmlns:p14="http://schemas.microsoft.com/office/powerpoint/2010/main" val="2502645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25226"/>
            <a:ext cx="8229600" cy="4525963"/>
          </a:xfrm>
        </p:spPr>
        <p:txBody>
          <a:bodyPr/>
          <a:lstStyle/>
          <a:p>
            <a:pPr marL="0" indent="0">
              <a:buNone/>
            </a:pPr>
            <a:r>
              <a:rPr lang="en-GB" b="1" err="1"/>
              <a:t>Sconul</a:t>
            </a:r>
            <a:r>
              <a:rPr lang="en-GB" b="1"/>
              <a:t> Access</a:t>
            </a:r>
          </a:p>
          <a:p>
            <a:pPr marL="0" indent="0">
              <a:buNone/>
            </a:pPr>
            <a:r>
              <a:rPr lang="en-GB" b="1"/>
              <a:t>(</a:t>
            </a:r>
            <a:r>
              <a:rPr lang="en-GB" b="1">
                <a:hlinkClick r:id="rId3"/>
              </a:rPr>
              <a:t>https://www.sconul.ac.uk/sconul-access</a:t>
            </a:r>
            <a:r>
              <a:rPr lang="en-GB" b="1"/>
              <a:t>)</a:t>
            </a:r>
          </a:p>
          <a:p>
            <a:pPr marL="0" indent="0">
              <a:buNone/>
            </a:pPr>
            <a:endParaRPr lang="en-GB" b="1"/>
          </a:p>
          <a:p>
            <a:pPr marL="0" indent="0">
              <a:buNone/>
            </a:pPr>
            <a:r>
              <a:rPr lang="en-GB" b="1"/>
              <a:t>The London Mathematical Society (</a:t>
            </a:r>
            <a:r>
              <a:rPr lang="en-GB" b="1">
                <a:hlinkClick r:id="rId4"/>
              </a:rPr>
              <a:t>https://www.lms.ac.uk/library-archives</a:t>
            </a:r>
            <a:r>
              <a:rPr lang="en-GB" b="1"/>
              <a:t>)</a:t>
            </a:r>
          </a:p>
          <a:p>
            <a:endParaRPr lang="en-GB" b="1"/>
          </a:p>
          <a:p>
            <a:pPr marL="0" indent="0">
              <a:buNone/>
            </a:pPr>
            <a:r>
              <a:rPr lang="en-GB" b="1"/>
              <a:t>Senate House Library (</a:t>
            </a:r>
            <a:r>
              <a:rPr lang="en-GB" b="1">
                <a:hlinkClick r:id="rId5"/>
              </a:rPr>
              <a:t>http://senatehouselibrary.ac.uk/</a:t>
            </a:r>
            <a:r>
              <a:rPr lang="en-GB" b="1"/>
              <a:t>) </a:t>
            </a:r>
          </a:p>
        </p:txBody>
      </p:sp>
      <p:sp>
        <p:nvSpPr>
          <p:cNvPr id="2" name="Title 1"/>
          <p:cNvSpPr>
            <a:spLocks noGrp="1"/>
          </p:cNvSpPr>
          <p:nvPr>
            <p:ph type="title" idx="4294967295"/>
          </p:nvPr>
        </p:nvSpPr>
        <p:spPr>
          <a:xfrm>
            <a:off x="0" y="0"/>
            <a:ext cx="9144000" cy="1143000"/>
          </a:xfrm>
          <a:solidFill>
            <a:schemeClr val="accent1">
              <a:lumMod val="20000"/>
              <a:lumOff val="80000"/>
            </a:schemeClr>
          </a:solidFill>
        </p:spPr>
        <p:txBody>
          <a:bodyPr/>
          <a:lstStyle/>
          <a:p>
            <a:r>
              <a:rPr lang="en-GB">
                <a:solidFill>
                  <a:srgbClr val="C00000"/>
                </a:solidFill>
              </a:rPr>
              <a:t>Other Libraries</a:t>
            </a:r>
          </a:p>
        </p:txBody>
      </p:sp>
      <p:sp>
        <p:nvSpPr>
          <p:cNvPr id="6" name="Footer Placeholder 5"/>
          <p:cNvSpPr>
            <a:spLocks noGrp="1"/>
          </p:cNvSpPr>
          <p:nvPr>
            <p:ph type="ftr" sz="quarter" idx="11"/>
          </p:nvPr>
        </p:nvSpPr>
        <p:spPr/>
        <p:txBody>
          <a:bodyPr/>
          <a:lstStyle/>
          <a:p>
            <a:pPr>
              <a:defRPr/>
            </a:pPr>
            <a:r>
              <a:rPr lang="en-US"/>
              <a:t>library-sande@qmul.ac.uk</a:t>
            </a:r>
          </a:p>
        </p:txBody>
      </p:sp>
    </p:spTree>
    <p:extLst>
      <p:ext uri="{BB962C8B-B14F-4D97-AF65-F5344CB8AC3E}">
        <p14:creationId xmlns:p14="http://schemas.microsoft.com/office/powerpoint/2010/main" val="3838192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 y="0"/>
            <a:ext cx="9148355" cy="6858000"/>
          </a:xfrm>
          <a:prstGeom prst="rect">
            <a:avLst/>
          </a:prstGeom>
        </p:spPr>
      </p:pic>
      <p:sp>
        <p:nvSpPr>
          <p:cNvPr id="2" name="Title 1"/>
          <p:cNvSpPr>
            <a:spLocks noGrp="1"/>
          </p:cNvSpPr>
          <p:nvPr>
            <p:ph type="title"/>
          </p:nvPr>
        </p:nvSpPr>
        <p:spPr>
          <a:xfrm>
            <a:off x="18510" y="5445224"/>
            <a:ext cx="9144000" cy="1143000"/>
          </a:xfrm>
          <a:solidFill>
            <a:schemeClr val="bg1">
              <a:lumMod val="85000"/>
              <a:alpha val="87000"/>
            </a:schemeClr>
          </a:solidFill>
        </p:spPr>
        <p:txBody>
          <a:bodyPr/>
          <a:lstStyle/>
          <a:p>
            <a:r>
              <a:rPr lang="en-GB">
                <a:solidFill>
                  <a:srgbClr val="C00000"/>
                </a:solidFill>
              </a:rPr>
              <a:t>MANAGE YOUR REFERENCES</a:t>
            </a:r>
          </a:p>
        </p:txBody>
      </p:sp>
    </p:spTree>
    <p:extLst>
      <p:ext uri="{BB962C8B-B14F-4D97-AF65-F5344CB8AC3E}">
        <p14:creationId xmlns:p14="http://schemas.microsoft.com/office/powerpoint/2010/main" val="1344508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Footer Placeholder 5"/>
          <p:cNvSpPr>
            <a:spLocks noGrp="1"/>
          </p:cNvSpPr>
          <p:nvPr>
            <p:ph type="ftr" sz="quarter" idx="11"/>
          </p:nvPr>
        </p:nvSpPr>
        <p:spPr>
          <a:noFill/>
        </p:spPr>
        <p:txBody>
          <a:bodyPr/>
          <a:lstStyle/>
          <a:p>
            <a:r>
              <a:rPr lang="en-US"/>
              <a:t>library-sande@qmul.ac.uk</a:t>
            </a:r>
          </a:p>
        </p:txBody>
      </p:sp>
      <p:sp>
        <p:nvSpPr>
          <p:cNvPr id="33795" name="Rectangle 3"/>
          <p:cNvSpPr>
            <a:spLocks noGrp="1" noChangeArrowheads="1"/>
          </p:cNvSpPr>
          <p:nvPr>
            <p:ph type="body" idx="4294967295"/>
          </p:nvPr>
        </p:nvSpPr>
        <p:spPr>
          <a:xfrm>
            <a:off x="647700" y="1643063"/>
            <a:ext cx="8496300" cy="4713287"/>
          </a:xfrm>
        </p:spPr>
        <p:txBody>
          <a:bodyPr/>
          <a:lstStyle/>
          <a:p>
            <a:pPr>
              <a:buClr>
                <a:srgbClr val="002060"/>
              </a:buClr>
            </a:pPr>
            <a:endParaRPr lang="en-US" sz="2800">
              <a:solidFill>
                <a:srgbClr val="000066"/>
              </a:solidFill>
              <a:latin typeface="Calibri" pitchFamily="34" charset="0"/>
            </a:endParaRPr>
          </a:p>
          <a:p>
            <a:pPr>
              <a:buClr>
                <a:srgbClr val="002060"/>
              </a:buClr>
            </a:pPr>
            <a:endParaRPr lang="en-US" sz="2800">
              <a:solidFill>
                <a:srgbClr val="000066"/>
              </a:solidFill>
              <a:latin typeface="Calibri" pitchFamily="34" charset="0"/>
            </a:endParaRPr>
          </a:p>
          <a:p>
            <a:pPr>
              <a:buClr>
                <a:srgbClr val="002060"/>
              </a:buClr>
              <a:buFont typeface="Arial" panose="020B0604020202020204" pitchFamily="34" charset="0"/>
              <a:buChar char="•"/>
            </a:pPr>
            <a:r>
              <a:rPr lang="en-US" sz="2800">
                <a:solidFill>
                  <a:srgbClr val="000066"/>
                </a:solidFill>
                <a:latin typeface="Calibri" pitchFamily="34" charset="0"/>
              </a:rPr>
              <a:t>Collect and organize references</a:t>
            </a:r>
          </a:p>
          <a:p>
            <a:pPr>
              <a:buClr>
                <a:srgbClr val="002060"/>
              </a:buClr>
              <a:buFontTx/>
              <a:buNone/>
            </a:pPr>
            <a:endParaRPr lang="en-GB" sz="2800">
              <a:solidFill>
                <a:srgbClr val="000066"/>
              </a:solidFill>
              <a:latin typeface="Calibri" pitchFamily="34" charset="0"/>
            </a:endParaRPr>
          </a:p>
          <a:p>
            <a:pPr>
              <a:buClr>
                <a:srgbClr val="002060"/>
              </a:buClr>
              <a:buFont typeface="Arial" panose="020B0604020202020204" pitchFamily="34" charset="0"/>
              <a:buChar char="•"/>
            </a:pPr>
            <a:r>
              <a:rPr lang="en-GB" sz="2800">
                <a:solidFill>
                  <a:srgbClr val="000066"/>
                </a:solidFill>
                <a:latin typeface="Calibri" pitchFamily="34" charset="0"/>
              </a:rPr>
              <a:t>Import references and related PDFs directly from databases</a:t>
            </a:r>
            <a:endParaRPr lang="en-US" sz="2800">
              <a:solidFill>
                <a:srgbClr val="000066"/>
              </a:solidFill>
              <a:latin typeface="Calibri" pitchFamily="34" charset="0"/>
            </a:endParaRPr>
          </a:p>
          <a:p>
            <a:pPr>
              <a:buClr>
                <a:srgbClr val="002060"/>
              </a:buClr>
              <a:buFontTx/>
              <a:buNone/>
            </a:pPr>
            <a:endParaRPr lang="en-GB" sz="2800">
              <a:solidFill>
                <a:srgbClr val="000066"/>
              </a:solidFill>
              <a:latin typeface="Calibri" pitchFamily="34" charset="0"/>
            </a:endParaRPr>
          </a:p>
          <a:p>
            <a:pPr>
              <a:buClr>
                <a:srgbClr val="002060"/>
              </a:buClr>
              <a:buFont typeface="Arial" panose="020B0604020202020204" pitchFamily="34" charset="0"/>
              <a:buChar char="•"/>
            </a:pPr>
            <a:r>
              <a:rPr lang="en-GB" sz="2800">
                <a:solidFill>
                  <a:srgbClr val="000066"/>
                </a:solidFill>
                <a:latin typeface="Calibri" pitchFamily="34" charset="0"/>
              </a:rPr>
              <a:t>Insert citations and bibliographies into Word documents</a:t>
            </a:r>
          </a:p>
          <a:p>
            <a:pPr>
              <a:buClr>
                <a:srgbClr val="006699"/>
              </a:buClr>
              <a:buFontTx/>
              <a:buNone/>
            </a:pPr>
            <a:endParaRPr lang="en-GB" sz="2800">
              <a:solidFill>
                <a:srgbClr val="000066"/>
              </a:solidFill>
              <a:latin typeface="Calibri" pitchFamily="34" charset="0"/>
            </a:endParaRPr>
          </a:p>
        </p:txBody>
      </p:sp>
      <p:sp>
        <p:nvSpPr>
          <p:cNvPr id="33794" name="Rectangle 2"/>
          <p:cNvSpPr>
            <a:spLocks noGrp="1" noChangeArrowheads="1"/>
          </p:cNvSpPr>
          <p:nvPr>
            <p:ph type="title" idx="4294967295"/>
          </p:nvPr>
        </p:nvSpPr>
        <p:spPr>
          <a:xfrm>
            <a:off x="0" y="50655"/>
            <a:ext cx="9144000" cy="1143000"/>
          </a:xfrm>
          <a:solidFill>
            <a:schemeClr val="accent1">
              <a:lumMod val="20000"/>
              <a:lumOff val="80000"/>
            </a:schemeClr>
          </a:solidFill>
        </p:spPr>
        <p:txBody>
          <a:bodyPr/>
          <a:lstStyle/>
          <a:p>
            <a:r>
              <a:rPr lang="en-GB" b="1">
                <a:solidFill>
                  <a:srgbClr val="C00000"/>
                </a:solidFill>
              </a:rPr>
              <a:t>Reference Management</a:t>
            </a:r>
            <a:endParaRPr lang="en-GB" b="1" i="1">
              <a:solidFill>
                <a:srgbClr val="C00000"/>
              </a:solidFill>
            </a:endParaRPr>
          </a:p>
        </p:txBody>
      </p:sp>
      <p:pic>
        <p:nvPicPr>
          <p:cNvPr id="2" name="Picture 1"/>
          <p:cNvPicPr>
            <a:picLocks noChangeAspect="1"/>
          </p:cNvPicPr>
          <p:nvPr/>
        </p:nvPicPr>
        <p:blipFill>
          <a:blip r:embed="rId3"/>
          <a:stretch>
            <a:fillRect/>
          </a:stretch>
        </p:blipFill>
        <p:spPr>
          <a:xfrm>
            <a:off x="357188" y="1620000"/>
            <a:ext cx="2499577" cy="554784"/>
          </a:xfrm>
          <a:prstGeom prst="rect">
            <a:avLst/>
          </a:prstGeom>
        </p:spPr>
      </p:pic>
      <p:pic>
        <p:nvPicPr>
          <p:cNvPr id="3" name="Picture 2"/>
          <p:cNvPicPr>
            <a:picLocks noChangeAspect="1"/>
          </p:cNvPicPr>
          <p:nvPr/>
        </p:nvPicPr>
        <p:blipFill>
          <a:blip r:embed="rId4"/>
          <a:stretch>
            <a:fillRect/>
          </a:stretch>
        </p:blipFill>
        <p:spPr>
          <a:xfrm>
            <a:off x="6197162" y="1656000"/>
            <a:ext cx="2469094" cy="530398"/>
          </a:xfrm>
          <a:prstGeom prst="rect">
            <a:avLst/>
          </a:prstGeom>
        </p:spPr>
      </p:pic>
      <p:pic>
        <p:nvPicPr>
          <p:cNvPr id="4" name="Picture 3"/>
          <p:cNvPicPr>
            <a:picLocks noChangeAspect="1"/>
          </p:cNvPicPr>
          <p:nvPr/>
        </p:nvPicPr>
        <p:blipFill>
          <a:blip r:embed="rId5"/>
          <a:stretch>
            <a:fillRect/>
          </a:stretch>
        </p:blipFill>
        <p:spPr>
          <a:xfrm>
            <a:off x="3353382" y="1643063"/>
            <a:ext cx="2347163" cy="579170"/>
          </a:xfrm>
          <a:prstGeom prst="rect">
            <a:avLst/>
          </a:prstGeom>
        </p:spPr>
      </p:pic>
    </p:spTree>
    <p:extLst>
      <p:ext uri="{BB962C8B-B14F-4D97-AF65-F5344CB8AC3E}">
        <p14:creationId xmlns:p14="http://schemas.microsoft.com/office/powerpoint/2010/main" val="4261421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library-sande@qmul.ac.uk</a:t>
            </a:r>
            <a:endParaRPr lang="en-GB"/>
          </a:p>
        </p:txBody>
      </p:sp>
      <p:pic>
        <p:nvPicPr>
          <p:cNvPr id="2052" name="Picture 4" descr="Quiz, Question, Game, Test, Answer, Symbo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16" y="282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152" y="4653136"/>
            <a:ext cx="2390398" cy="1200329"/>
          </a:xfrm>
          <a:prstGeom prst="rect">
            <a:avLst/>
          </a:prstGeom>
          <a:solidFill>
            <a:schemeClr val="accent4">
              <a:lumMod val="40000"/>
              <a:lumOff val="60000"/>
            </a:schemeClr>
          </a:solidFill>
        </p:spPr>
        <p:txBody>
          <a:bodyPr wrap="none" rtlCol="0">
            <a:spAutoFit/>
          </a:bodyPr>
          <a:lstStyle/>
          <a:p>
            <a:r>
              <a:rPr lang="en-GB" sz="7200"/>
              <a:t>TIME</a:t>
            </a:r>
          </a:p>
        </p:txBody>
      </p:sp>
      <p:pic>
        <p:nvPicPr>
          <p:cNvPr id="2054" name="Picture 6" descr="Party Hat, Celebration, Birthday, Holiday, Occa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56184">
            <a:off x="-14744" y="4166133"/>
            <a:ext cx="1774075" cy="23437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ppy Birthday, Hat, Party, Pink, Birthday, Celeb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8577">
            <a:off x="7433124" y="-18276"/>
            <a:ext cx="1794851" cy="237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0030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a:xfrm>
            <a:off x="0" y="5445224"/>
            <a:ext cx="9144000" cy="1143000"/>
          </a:xfrm>
          <a:solidFill>
            <a:srgbClr val="AFBACC">
              <a:alpha val="44000"/>
            </a:srgbClr>
          </a:solidFill>
        </p:spPr>
        <p:txBody>
          <a:bodyPr/>
          <a:lstStyle/>
          <a:p>
            <a:r>
              <a:rPr lang="en-GB">
                <a:solidFill>
                  <a:srgbClr val="C00000"/>
                </a:solidFill>
              </a:rPr>
              <a:t>FURTHER HELP</a:t>
            </a:r>
          </a:p>
        </p:txBody>
      </p:sp>
    </p:spTree>
    <p:extLst>
      <p:ext uri="{BB962C8B-B14F-4D97-AF65-F5344CB8AC3E}">
        <p14:creationId xmlns:p14="http://schemas.microsoft.com/office/powerpoint/2010/main" val="564424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a:defRPr/>
            </a:pPr>
            <a:r>
              <a:rPr lang="en-US"/>
              <a:t>library-sande@qmul.ac.uk</a:t>
            </a:r>
          </a:p>
        </p:txBody>
      </p:sp>
      <p:sp>
        <p:nvSpPr>
          <p:cNvPr id="72707" name="Rectangle 3"/>
          <p:cNvSpPr>
            <a:spLocks noGrp="1" noChangeArrowheads="1"/>
          </p:cNvSpPr>
          <p:nvPr>
            <p:ph idx="4294967295"/>
          </p:nvPr>
        </p:nvSpPr>
        <p:spPr>
          <a:xfrm>
            <a:off x="457200" y="1628800"/>
            <a:ext cx="8229600" cy="3816745"/>
          </a:xfrm>
        </p:spPr>
        <p:txBody>
          <a:bodyPr/>
          <a:lstStyle/>
          <a:p>
            <a:pPr>
              <a:buFont typeface="Arial" panose="020B0604020202020204" pitchFamily="34" charset="0"/>
              <a:buChar char="•"/>
            </a:pPr>
            <a:r>
              <a:rPr lang="en-GB" sz="2800" b="1"/>
              <a:t>Welcome Desk </a:t>
            </a:r>
            <a:r>
              <a:rPr lang="en-GB" sz="2800"/>
              <a:t>on the Ground Floor - entry/exit issues and circulation problems</a:t>
            </a:r>
            <a:br>
              <a:rPr lang="en-GB" sz="2800"/>
            </a:br>
            <a:endParaRPr lang="en-GB" sz="1000"/>
          </a:p>
          <a:p>
            <a:pPr>
              <a:buFont typeface="Arial" panose="020B0604020202020204" pitchFamily="34" charset="0"/>
              <a:buChar char="•"/>
            </a:pPr>
            <a:r>
              <a:rPr lang="en-GB" sz="2800" b="1"/>
              <a:t>Roving Staff </a:t>
            </a:r>
            <a:r>
              <a:rPr lang="en-GB" sz="2800"/>
              <a:t>on all floors - general enquiries</a:t>
            </a:r>
          </a:p>
          <a:p>
            <a:pPr>
              <a:buFont typeface="Arial" panose="020B0604020202020204" pitchFamily="34" charset="0"/>
              <a:buChar char="•"/>
            </a:pPr>
            <a:endParaRPr lang="en-GB" sz="1000"/>
          </a:p>
          <a:p>
            <a:pPr>
              <a:buFont typeface="Arial" panose="020B0604020202020204" pitchFamily="34" charset="0"/>
              <a:buChar char="•"/>
            </a:pPr>
            <a:r>
              <a:rPr lang="en-GB" sz="2800" b="1"/>
              <a:t>Online</a:t>
            </a:r>
            <a:r>
              <a:rPr lang="en-GB" sz="2800"/>
              <a:t>: </a:t>
            </a:r>
            <a:r>
              <a:rPr lang="en-GB" sz="2800">
                <a:hlinkClick r:id="rId2"/>
              </a:rPr>
              <a:t>http://www.library.qmul.ac.uk/contact-us</a:t>
            </a:r>
            <a:endParaRPr lang="en-GB" sz="2800"/>
          </a:p>
          <a:p>
            <a:pPr>
              <a:buFont typeface="Arial" panose="020B0604020202020204" pitchFamily="34" charset="0"/>
              <a:buChar char="•"/>
            </a:pPr>
            <a:endParaRPr lang="en-GB" sz="1000"/>
          </a:p>
          <a:p>
            <a:pPr>
              <a:buFont typeface="Arial" panose="020B0604020202020204" pitchFamily="34" charset="0"/>
              <a:buChar char="•"/>
            </a:pPr>
            <a:r>
              <a:rPr lang="en-GB" sz="2800" b="1"/>
              <a:t>Subject-related enquiries</a:t>
            </a:r>
            <a:r>
              <a:rPr lang="en-GB" sz="2800"/>
              <a:t> – Faculty Liaison Librarian</a:t>
            </a:r>
          </a:p>
        </p:txBody>
      </p:sp>
      <p:sp>
        <p:nvSpPr>
          <p:cNvPr id="72706" name="Rectangle 2"/>
          <p:cNvSpPr>
            <a:spLocks noGrp="1" noChangeArrowheads="1"/>
          </p:cNvSpPr>
          <p:nvPr>
            <p:ph type="title" idx="4294967295"/>
          </p:nvPr>
        </p:nvSpPr>
        <p:spPr>
          <a:xfrm>
            <a:off x="0" y="17738"/>
            <a:ext cx="9144000" cy="1323030"/>
          </a:xfrm>
          <a:solidFill>
            <a:schemeClr val="bg1"/>
          </a:solidFill>
        </p:spPr>
        <p:txBody>
          <a:bodyPr/>
          <a:lstStyle/>
          <a:p>
            <a:r>
              <a:rPr>
                <a:solidFill>
                  <a:srgbClr val="C00000"/>
                </a:solidFill>
              </a:rPr>
              <a:t>Further Help</a:t>
            </a:r>
          </a:p>
        </p:txBody>
      </p:sp>
    </p:spTree>
    <p:extLst>
      <p:ext uri="{BB962C8B-B14F-4D97-AF65-F5344CB8AC3E}">
        <p14:creationId xmlns:p14="http://schemas.microsoft.com/office/powerpoint/2010/main" val="54878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45" y="719644"/>
            <a:ext cx="7603981" cy="5723786"/>
          </a:xfrm>
          <a:prstGeom prst="rect">
            <a:avLst/>
          </a:prstGeom>
        </p:spPr>
      </p:pic>
      <p:sp>
        <p:nvSpPr>
          <p:cNvPr id="95239" name="Line 7"/>
          <p:cNvSpPr>
            <a:spLocks noChangeShapeType="1"/>
          </p:cNvSpPr>
          <p:nvPr/>
        </p:nvSpPr>
        <p:spPr bwMode="auto">
          <a:xfrm flipH="1">
            <a:off x="7282959" y="3097096"/>
            <a:ext cx="932155" cy="2193996"/>
          </a:xfrm>
          <a:prstGeom prst="line">
            <a:avLst/>
          </a:prstGeom>
          <a:noFill/>
          <a:ln w="38100">
            <a:solidFill>
              <a:srgbClr val="FF0000"/>
            </a:solidFill>
            <a:round/>
            <a:headEnd/>
            <a:tailEnd type="stealth" w="med" len="med"/>
          </a:ln>
        </p:spPr>
        <p:txBody>
          <a:bodyPr/>
          <a:lstStyle/>
          <a:p>
            <a:endParaRPr lang="en-GB">
              <a:solidFill>
                <a:prstClr val="black"/>
              </a:solidFill>
            </a:endParaRPr>
          </a:p>
        </p:txBody>
      </p:sp>
      <p:sp>
        <p:nvSpPr>
          <p:cNvPr id="9" name="TextBox 8"/>
          <p:cNvSpPr txBox="1"/>
          <p:nvPr/>
        </p:nvSpPr>
        <p:spPr>
          <a:xfrm>
            <a:off x="6136001" y="1711513"/>
            <a:ext cx="2839323" cy="1323439"/>
          </a:xfrm>
          <a:prstGeom prst="rect">
            <a:avLst/>
          </a:prstGeom>
          <a:solidFill>
            <a:schemeClr val="bg1"/>
          </a:solidFill>
          <a:ln w="38100">
            <a:solidFill>
              <a:srgbClr val="FF0000"/>
            </a:solidFill>
          </a:ln>
        </p:spPr>
        <p:txBody>
          <a:bodyPr wrap="square" lIns="91440" tIns="45720" rIns="91440" bIns="45720" anchor="t">
            <a:spAutoFit/>
          </a:bodyPr>
          <a:lstStyle/>
          <a:p>
            <a:pPr>
              <a:defRPr/>
            </a:pPr>
            <a:r>
              <a:rPr lang="en-GB" sz="2000">
                <a:solidFill>
                  <a:srgbClr val="020774"/>
                </a:solidFill>
                <a:latin typeface="Calibri"/>
              </a:rPr>
              <a:t>From the Library Website investigate the subject guides for</a:t>
            </a:r>
            <a:r>
              <a:rPr lang="en-GB" sz="2000" i="1">
                <a:solidFill>
                  <a:srgbClr val="020774"/>
                </a:solidFill>
                <a:latin typeface="Calibri"/>
              </a:rPr>
              <a:t> Mathematical Sciences</a:t>
            </a:r>
            <a:endParaRPr lang="en-GB" sz="2000">
              <a:solidFill>
                <a:srgbClr val="020774"/>
              </a:solidFill>
              <a:latin typeface="Calibri"/>
              <a:cs typeface="Calibri"/>
            </a:endParaRPr>
          </a:p>
        </p:txBody>
      </p:sp>
    </p:spTree>
    <p:extLst>
      <p:ext uri="{BB962C8B-B14F-4D97-AF65-F5344CB8AC3E}">
        <p14:creationId xmlns:p14="http://schemas.microsoft.com/office/powerpoint/2010/main" val="11206413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 y="-9834"/>
            <a:ext cx="9145003" cy="6867833"/>
          </a:xfrm>
          <a:prstGeom prst="rect">
            <a:avLst/>
          </a:prstGeom>
        </p:spPr>
      </p:pic>
      <p:sp>
        <p:nvSpPr>
          <p:cNvPr id="4" name="Content Placeholder 2"/>
          <p:cNvSpPr>
            <a:spLocks noGrp="1"/>
          </p:cNvSpPr>
          <p:nvPr>
            <p:ph type="title" idx="4294967295"/>
          </p:nvPr>
        </p:nvSpPr>
        <p:spPr>
          <a:xfrm>
            <a:off x="323528" y="3429000"/>
            <a:ext cx="6696744" cy="2879403"/>
          </a:xfrm>
          <a:solidFill>
            <a:schemeClr val="bg1"/>
          </a:solidFill>
        </p:spPr>
        <p:txBody>
          <a:bodyPr>
            <a:noAutofit/>
          </a:bodyPr>
          <a:lstStyle/>
          <a:p>
            <a:pPr algn="l"/>
            <a:r>
              <a:rPr lang="en-GB" sz="3200" b="1">
                <a:solidFill>
                  <a:srgbClr val="C00000"/>
                </a:solidFill>
              </a:rPr>
              <a:t>How to contact your S&amp;E team?</a:t>
            </a:r>
          </a:p>
          <a:p>
            <a:pPr algn="l"/>
            <a:r>
              <a:rPr lang="en-GB" sz="2800" b="1">
                <a:solidFill>
                  <a:srgbClr val="002060"/>
                </a:solidFill>
              </a:rPr>
              <a:t>Email: </a:t>
            </a:r>
            <a:r>
              <a:rPr lang="en-GB" sz="2800" b="1">
                <a:solidFill>
                  <a:srgbClr val="002060"/>
                </a:solidFill>
                <a:hlinkClick r:id="rId4"/>
              </a:rPr>
              <a:t>library-sande@qmul.ac.uk</a:t>
            </a:r>
            <a:br>
              <a:rPr lang="en-GB" sz="2800" b="1">
                <a:solidFill>
                  <a:srgbClr val="002060"/>
                </a:solidFill>
              </a:rPr>
            </a:br>
            <a:endParaRPr lang="en-GB" sz="2800" b="1">
              <a:solidFill>
                <a:srgbClr val="002060"/>
              </a:solidFill>
            </a:endParaRPr>
          </a:p>
          <a:p>
            <a:pPr algn="l"/>
            <a:r>
              <a:rPr lang="en-GB" sz="3200" b="1">
                <a:solidFill>
                  <a:srgbClr val="C00000"/>
                </a:solidFill>
              </a:rPr>
              <a:t>For news and recent developments:</a:t>
            </a:r>
          </a:p>
          <a:p>
            <a:pPr algn="l"/>
            <a:r>
              <a:rPr lang="en-GB" sz="2800" b="1">
                <a:solidFill>
                  <a:srgbClr val="002060"/>
                </a:solidFill>
              </a:rPr>
              <a:t>Twitter: </a:t>
            </a:r>
            <a:r>
              <a:rPr lang="en-GB" sz="2800" b="1">
                <a:solidFill>
                  <a:srgbClr val="0000FF"/>
                </a:solidFill>
              </a:rPr>
              <a:t>@</a:t>
            </a:r>
            <a:r>
              <a:rPr lang="en-GB" sz="2800" b="1" err="1">
                <a:solidFill>
                  <a:srgbClr val="0000FF"/>
                </a:solidFill>
              </a:rPr>
              <a:t>QMLibrarySciEng</a:t>
            </a:r>
            <a:r>
              <a:rPr lang="en-GB" sz="2800" b="1">
                <a:solidFill>
                  <a:srgbClr val="0000FF"/>
                </a:solidFill>
              </a:rPr>
              <a:t> (general)</a:t>
            </a:r>
            <a:br>
              <a:rPr lang="en-GB" sz="2800" b="1">
                <a:solidFill>
                  <a:srgbClr val="0000FF"/>
                </a:solidFill>
              </a:rPr>
            </a:br>
            <a:r>
              <a:rPr lang="en-GB" sz="2800">
                <a:solidFill>
                  <a:srgbClr val="180A6C"/>
                </a:solidFill>
              </a:rPr>
              <a:t>Twitter</a:t>
            </a:r>
            <a:r>
              <a:rPr lang="en-GB" sz="2800">
                <a:solidFill>
                  <a:srgbClr val="0000FF"/>
                </a:solidFill>
              </a:rPr>
              <a:t>: </a:t>
            </a:r>
            <a:r>
              <a:rPr lang="en-GB" sz="2400">
                <a:solidFill>
                  <a:srgbClr val="0000FF"/>
                </a:solidFill>
              </a:rPr>
              <a:t>@</a:t>
            </a:r>
            <a:r>
              <a:rPr lang="en-GB" sz="2800" err="1">
                <a:solidFill>
                  <a:srgbClr val="0000FF"/>
                </a:solidFill>
              </a:rPr>
              <a:t>seqmullibupdate</a:t>
            </a:r>
            <a:r>
              <a:rPr lang="en-GB" sz="2800">
                <a:solidFill>
                  <a:srgbClr val="0000FF"/>
                </a:solidFill>
              </a:rPr>
              <a:t> (research)</a:t>
            </a:r>
            <a:endParaRPr lang="en-GB" sz="2800" b="1">
              <a:solidFill>
                <a:schemeClr val="accent1">
                  <a:lumMod val="75000"/>
                </a:schemeClr>
              </a:solidFill>
            </a:endParaRPr>
          </a:p>
        </p:txBody>
      </p:sp>
    </p:spTree>
    <p:extLst>
      <p:ext uri="{BB962C8B-B14F-4D97-AF65-F5344CB8AC3E}">
        <p14:creationId xmlns:p14="http://schemas.microsoft.com/office/powerpoint/2010/main" val="794186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051C-C8C8-4AD6-A25D-810541F43CCD}"/>
              </a:ext>
            </a:extLst>
          </p:cNvPr>
          <p:cNvSpPr>
            <a:spLocks noGrp="1"/>
          </p:cNvSpPr>
          <p:nvPr>
            <p:ph type="title"/>
          </p:nvPr>
        </p:nvSpPr>
        <p:spPr/>
        <p:txBody>
          <a:bodyPr/>
          <a:lstStyle/>
          <a:p>
            <a:r>
              <a:rPr lang="en-GB"/>
              <a:t>How did we do?</a:t>
            </a:r>
          </a:p>
        </p:txBody>
      </p:sp>
      <p:sp>
        <p:nvSpPr>
          <p:cNvPr id="4" name="Footer Placeholder 3">
            <a:extLst>
              <a:ext uri="{FF2B5EF4-FFF2-40B4-BE49-F238E27FC236}">
                <a16:creationId xmlns:a16="http://schemas.microsoft.com/office/drawing/2014/main" id="{B5FEC578-3E06-429D-8AA4-957DE1C2D943}"/>
              </a:ext>
            </a:extLst>
          </p:cNvPr>
          <p:cNvSpPr>
            <a:spLocks noGrp="1"/>
          </p:cNvSpPr>
          <p:nvPr>
            <p:ph type="ftr" sz="quarter" idx="11"/>
          </p:nvPr>
        </p:nvSpPr>
        <p:spPr/>
        <p:txBody>
          <a:bodyPr/>
          <a:lstStyle/>
          <a:p>
            <a:pPr>
              <a:defRPr/>
            </a:pPr>
            <a:r>
              <a:rPr lang="en-US"/>
              <a:t>library-sande@qmul.ac.uk</a:t>
            </a:r>
            <a:endParaRPr lang="en-GB"/>
          </a:p>
        </p:txBody>
      </p:sp>
      <p:sp>
        <p:nvSpPr>
          <p:cNvPr id="7" name="TextBox 6">
            <a:extLst>
              <a:ext uri="{FF2B5EF4-FFF2-40B4-BE49-F238E27FC236}">
                <a16:creationId xmlns:a16="http://schemas.microsoft.com/office/drawing/2014/main" id="{352EACB3-48E6-67F3-1480-18698CE1E3E0}"/>
              </a:ext>
            </a:extLst>
          </p:cNvPr>
          <p:cNvSpPr txBox="1"/>
          <p:nvPr/>
        </p:nvSpPr>
        <p:spPr>
          <a:xfrm>
            <a:off x="905108" y="5356302"/>
            <a:ext cx="80957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Arial"/>
                <a:cs typeface="Arial"/>
              </a:rPr>
              <a:t>https://forms.office.com/e/FMuWGyNmDd</a:t>
            </a:r>
          </a:p>
        </p:txBody>
      </p:sp>
      <p:pic>
        <p:nvPicPr>
          <p:cNvPr id="1026" name="Picture 2">
            <a:extLst>
              <a:ext uri="{FF2B5EF4-FFF2-40B4-BE49-F238E27FC236}">
                <a16:creationId xmlns:a16="http://schemas.microsoft.com/office/drawing/2014/main" id="{AC5382C1-7A22-D7A5-FE05-9B67B7676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8534" y="1417638"/>
            <a:ext cx="3562165" cy="356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5807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3833445"/>
          </a:xfrm>
          <a:prstGeom prst="rect">
            <a:avLst/>
          </a:prstGeom>
        </p:spPr>
      </p:pic>
      <p:pic>
        <p:nvPicPr>
          <p:cNvPr id="3" name="Picture 2"/>
          <p:cNvPicPr>
            <a:picLocks noChangeAspect="1"/>
          </p:cNvPicPr>
          <p:nvPr/>
        </p:nvPicPr>
        <p:blipFill>
          <a:blip r:embed="rId3"/>
          <a:stretch>
            <a:fillRect/>
          </a:stretch>
        </p:blipFill>
        <p:spPr>
          <a:xfrm>
            <a:off x="0" y="4794738"/>
            <a:ext cx="9144000" cy="2063262"/>
          </a:xfrm>
          <a:prstGeom prst="rect">
            <a:avLst/>
          </a:prstGeom>
        </p:spPr>
      </p:pic>
      <p:sp>
        <p:nvSpPr>
          <p:cNvPr id="18434" name="Rectangle 2"/>
          <p:cNvSpPr>
            <a:spLocks noGrp="1" noChangeArrowheads="1"/>
          </p:cNvSpPr>
          <p:nvPr>
            <p:ph type="title"/>
          </p:nvPr>
        </p:nvSpPr>
        <p:spPr>
          <a:xfrm>
            <a:off x="0" y="3669322"/>
            <a:ext cx="9144000" cy="1125416"/>
          </a:xfrm>
          <a:solidFill>
            <a:schemeClr val="bg2"/>
          </a:solidFill>
          <a:ln>
            <a:solidFill>
              <a:srgbClr val="FF0000"/>
            </a:solidFill>
          </a:ln>
        </p:spPr>
        <p:txBody>
          <a:bodyPr/>
          <a:lstStyle/>
          <a:p>
            <a:r>
              <a:rPr lang="en-GB" altLang="en-US" b="1">
                <a:solidFill>
                  <a:srgbClr val="C00000"/>
                </a:solidFill>
              </a:rPr>
              <a:t>The </a:t>
            </a:r>
            <a:r>
              <a:rPr altLang="en-US" b="1">
                <a:solidFill>
                  <a:srgbClr val="C00000"/>
                </a:solidFill>
              </a:rPr>
              <a:t>Library on </a:t>
            </a:r>
            <a:r>
              <a:rPr altLang="en-US" b="1" err="1">
                <a:solidFill>
                  <a:srgbClr val="C00000"/>
                </a:solidFill>
              </a:rPr>
              <a:t>QMplus</a:t>
            </a:r>
            <a:endParaRPr altLang="en-US" b="1">
              <a:solidFill>
                <a:srgbClr val="C00000"/>
              </a:solidFill>
            </a:endParaRPr>
          </a:p>
        </p:txBody>
      </p:sp>
      <p:cxnSp>
        <p:nvCxnSpPr>
          <p:cNvPr id="6" name="Curved Connector 5"/>
          <p:cNvCxnSpPr/>
          <p:nvPr/>
        </p:nvCxnSpPr>
        <p:spPr>
          <a:xfrm rot="5400000">
            <a:off x="5627077" y="4818187"/>
            <a:ext cx="539265" cy="492368"/>
          </a:xfrm>
          <a:prstGeom prst="curvedConnector3">
            <a:avLst>
              <a:gd name="adj1" fmla="val 50000"/>
            </a:avLst>
          </a:prstGeom>
          <a:ln w="92075">
            <a:solidFill>
              <a:srgbClr val="FF0000">
                <a:alpha val="99000"/>
              </a:srgbClr>
            </a:solidFill>
            <a:tailEnd type="triangle"/>
          </a:ln>
        </p:spPr>
        <p:style>
          <a:lnRef idx="1">
            <a:schemeClr val="accent1"/>
          </a:lnRef>
          <a:fillRef idx="0">
            <a:schemeClr val="accent1"/>
          </a:fillRef>
          <a:effectRef idx="0">
            <a:schemeClr val="accent1"/>
          </a:effectRef>
          <a:fontRef idx="minor">
            <a:schemeClr val="tx1"/>
          </a:fontRef>
        </p:style>
      </p:cxnSp>
      <p:sp>
        <p:nvSpPr>
          <p:cNvPr id="4" name="AutoShape 2" descr="https://ukc-powerpoint.officeapps.live.com/pods/GetClipboardImage.ashx?Id=bfe725dd-fc88-4460-811f-2b5b65ef6e34&amp;DC=GUK1&amp;pkey=af95fe09-8f92-41d1-91ca-4bb65fed8fe2&amp;wdwaccluster=GUK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09601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324061" y="1222087"/>
            <a:ext cx="7469115" cy="5239383"/>
          </a:xfrm>
          <a:prstGeom prst="rect">
            <a:avLst/>
          </a:prstGeom>
        </p:spPr>
      </p:pic>
      <p:sp>
        <p:nvSpPr>
          <p:cNvPr id="5" name="Footer Placeholder 4"/>
          <p:cNvSpPr>
            <a:spLocks noGrp="1"/>
          </p:cNvSpPr>
          <p:nvPr>
            <p:ph type="ftr" sz="quarter" idx="11"/>
          </p:nvPr>
        </p:nvSpPr>
        <p:spPr/>
        <p:txBody>
          <a:bodyPr/>
          <a:lstStyle/>
          <a:p>
            <a:pPr>
              <a:defRPr/>
            </a:pPr>
            <a:r>
              <a:rPr lang="en-GB"/>
              <a:t>library-sande@qmul.ac.uk</a:t>
            </a:r>
          </a:p>
        </p:txBody>
      </p:sp>
      <p:sp>
        <p:nvSpPr>
          <p:cNvPr id="8" name="TextBox 7"/>
          <p:cNvSpPr txBox="1"/>
          <p:nvPr/>
        </p:nvSpPr>
        <p:spPr>
          <a:xfrm>
            <a:off x="7414351" y="1582340"/>
            <a:ext cx="1632905" cy="3970318"/>
          </a:xfrm>
          <a:prstGeom prst="rect">
            <a:avLst/>
          </a:prstGeom>
          <a:solidFill>
            <a:schemeClr val="bg1"/>
          </a:solidFill>
          <a:ln w="28575">
            <a:solidFill>
              <a:srgbClr val="FF0000"/>
            </a:solidFill>
          </a:ln>
        </p:spPr>
        <p:txBody>
          <a:bodyPr wrap="square" rtlCol="0">
            <a:spAutoFit/>
          </a:bodyPr>
          <a:lstStyle/>
          <a:p>
            <a:r>
              <a:rPr lang="en-GB"/>
              <a:t>On the Subject Guide you can find links to:</a:t>
            </a:r>
          </a:p>
          <a:p>
            <a:pPr marL="285750" indent="-285750">
              <a:buFont typeface="Arial" panose="020B0604020202020204" pitchFamily="34" charset="0"/>
              <a:buChar char="•"/>
            </a:pPr>
            <a:r>
              <a:rPr lang="en-GB"/>
              <a:t>Literature</a:t>
            </a:r>
          </a:p>
          <a:p>
            <a:pPr marL="285750" indent="-285750">
              <a:buFont typeface="Arial" panose="020B0604020202020204" pitchFamily="34" charset="0"/>
              <a:buChar char="•"/>
            </a:pPr>
            <a:r>
              <a:rPr lang="en-GB"/>
              <a:t>Databases</a:t>
            </a:r>
          </a:p>
          <a:p>
            <a:pPr marL="285750" indent="-285750">
              <a:buFont typeface="Arial" panose="020B0604020202020204" pitchFamily="34" charset="0"/>
              <a:buChar char="•"/>
            </a:pPr>
            <a:r>
              <a:rPr lang="en-GB"/>
              <a:t>Useful Website</a:t>
            </a:r>
          </a:p>
          <a:p>
            <a:pPr marL="285750" indent="-285750">
              <a:buFont typeface="Arial" panose="020B0604020202020204" pitchFamily="34" charset="0"/>
              <a:buChar char="•"/>
            </a:pPr>
            <a:r>
              <a:rPr lang="en-GB"/>
              <a:t>Grey Literature</a:t>
            </a:r>
          </a:p>
          <a:p>
            <a:pPr marL="285750" indent="-285750">
              <a:buFont typeface="Arial" panose="020B0604020202020204" pitchFamily="34" charset="0"/>
              <a:buChar char="•"/>
            </a:pPr>
            <a:r>
              <a:rPr lang="en-GB"/>
              <a:t>Open Access</a:t>
            </a:r>
          </a:p>
          <a:p>
            <a:pPr marL="285750" indent="-285750">
              <a:buFont typeface="Arial" panose="020B0604020202020204" pitchFamily="34" charset="0"/>
              <a:buChar char="•"/>
            </a:pPr>
            <a:r>
              <a:rPr lang="en-GB"/>
              <a:t>Other Libraries</a:t>
            </a:r>
          </a:p>
        </p:txBody>
      </p:sp>
      <p:sp>
        <p:nvSpPr>
          <p:cNvPr id="3" name="TextBox 2">
            <a:extLst>
              <a:ext uri="{FF2B5EF4-FFF2-40B4-BE49-F238E27FC236}">
                <a16:creationId xmlns:a16="http://schemas.microsoft.com/office/drawing/2014/main" id="{38C0A7F0-E12D-4F7A-9E6C-E3F6DE8EB32D}"/>
              </a:ext>
            </a:extLst>
          </p:cNvPr>
          <p:cNvSpPr txBox="1"/>
          <p:nvPr/>
        </p:nvSpPr>
        <p:spPr>
          <a:xfrm>
            <a:off x="462225" y="3769"/>
            <a:ext cx="835771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b="1">
              <a:solidFill>
                <a:srgbClr val="C00000"/>
              </a:solidFill>
              <a:latin typeface="Arial"/>
              <a:cs typeface="Arial"/>
            </a:endParaRPr>
          </a:p>
          <a:p>
            <a:r>
              <a:rPr lang="en-GB" sz="4400" b="1">
                <a:solidFill>
                  <a:srgbClr val="C00000"/>
                </a:solidFill>
              </a:rPr>
              <a:t>Resources guides by subject</a:t>
            </a:r>
          </a:p>
          <a:p>
            <a:pPr algn="l"/>
            <a:endParaRPr lang="en-GB">
              <a:latin typeface="Arial"/>
              <a:cs typeface="Arial"/>
            </a:endParaRPr>
          </a:p>
        </p:txBody>
      </p:sp>
      <p:sp>
        <p:nvSpPr>
          <p:cNvPr id="4" name="Frame 3">
            <a:extLst>
              <a:ext uri="{FF2B5EF4-FFF2-40B4-BE49-F238E27FC236}">
                <a16:creationId xmlns:a16="http://schemas.microsoft.com/office/drawing/2014/main" id="{29490177-4BE6-3A49-BFC0-AD0AF300C587}"/>
              </a:ext>
            </a:extLst>
          </p:cNvPr>
          <p:cNvSpPr/>
          <p:nvPr/>
        </p:nvSpPr>
        <p:spPr>
          <a:xfrm>
            <a:off x="2032985" y="4004157"/>
            <a:ext cx="1349405" cy="47051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C5456243-FB35-4CC6-B17B-AD51F2F4879E}"/>
              </a:ext>
            </a:extLst>
          </p:cNvPr>
          <p:cNvSpPr/>
          <p:nvPr/>
        </p:nvSpPr>
        <p:spPr>
          <a:xfrm>
            <a:off x="324061" y="1222087"/>
            <a:ext cx="1558004" cy="360253"/>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3464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7" name="Title 6"/>
          <p:cNvSpPr>
            <a:spLocks noGrp="1"/>
          </p:cNvSpPr>
          <p:nvPr>
            <p:ph type="title" idx="4294967295"/>
          </p:nvPr>
        </p:nvSpPr>
        <p:spPr>
          <a:xfrm>
            <a:off x="0" y="5300663"/>
            <a:ext cx="9144000" cy="792162"/>
          </a:xfrm>
          <a:solidFill>
            <a:schemeClr val="bg1">
              <a:alpha val="80000"/>
            </a:schemeClr>
          </a:solidFill>
        </p:spPr>
        <p:txBody>
          <a:bodyPr/>
          <a:lstStyle/>
          <a:p>
            <a:pPr algn="ctr"/>
            <a:r>
              <a:rPr lang="en-GB" sz="4800">
                <a:solidFill>
                  <a:srgbClr val="C00000"/>
                </a:solidFill>
              </a:rPr>
              <a:t>JOURNALS</a:t>
            </a:r>
          </a:p>
        </p:txBody>
      </p:sp>
    </p:spTree>
    <p:extLst>
      <p:ext uri="{BB962C8B-B14F-4D97-AF65-F5344CB8AC3E}">
        <p14:creationId xmlns:p14="http://schemas.microsoft.com/office/powerpoint/2010/main" val="791252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solidFill>
                  <a:srgbClr val="002060"/>
                </a:solidFill>
              </a:rPr>
              <a:t>library-sande@qmul.ac.uk</a:t>
            </a:r>
            <a:endParaRPr lang="en-GB">
              <a:solidFill>
                <a:srgbClr val="002060"/>
              </a:solidFill>
            </a:endParaRPr>
          </a:p>
        </p:txBody>
      </p:sp>
      <p:pic>
        <p:nvPicPr>
          <p:cNvPr id="4" name="Introduction to Journal Literature (Short ver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03130609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5efd484-15aa-41a0-83f6-0646502cb6d6" xsi:nil="true"/>
    <lcf76f155ced4ddcb4097134ff3c332f xmlns="83c3f42d-fbdf-40b1-a77e-4e3fe3a04ce5">
      <Terms xmlns="http://schemas.microsoft.com/office/infopath/2007/PartnerControls"/>
    </lcf76f155ced4ddcb4097134ff3c332f>
    <SharedWithUsers xmlns="402f004c-fb2d-497b-9aaa-773d22782fa4">
      <UserInfo>
        <DisplayName>Ian Morris</DisplayName>
        <AccountId>1121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FEE5DCDE3B3A41AB604A58385A0BF9" ma:contentTypeVersion="17" ma:contentTypeDescription="Create a new document." ma:contentTypeScope="" ma:versionID="4f90c40d556e3dd6a798a63fcbe007dd">
  <xsd:schema xmlns:xsd="http://www.w3.org/2001/XMLSchema" xmlns:xs="http://www.w3.org/2001/XMLSchema" xmlns:p="http://schemas.microsoft.com/office/2006/metadata/properties" xmlns:ns2="83c3f42d-fbdf-40b1-a77e-4e3fe3a04ce5" xmlns:ns3="402f004c-fb2d-497b-9aaa-773d22782fa4" xmlns:ns4="d5efd484-15aa-41a0-83f6-0646502cb6d6" targetNamespace="http://schemas.microsoft.com/office/2006/metadata/properties" ma:root="true" ma:fieldsID="ac7f2f0066c8f071fc16cb906e65804b" ns2:_="" ns3:_="" ns4:_="">
    <xsd:import namespace="83c3f42d-fbdf-40b1-a77e-4e3fe3a04ce5"/>
    <xsd:import namespace="402f004c-fb2d-497b-9aaa-773d22782fa4"/>
    <xsd:import namespace="d5efd484-15aa-41a0-83f6-0646502cb6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c3f42d-fbdf-40b1-a77e-4e3fe3a04c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18f9b8-5ae4-4f0b-a238-a922c51e2d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2f004c-fb2d-497b-9aaa-773d22782f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efd484-15aa-41a0-83f6-0646502cb6d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13fe69e-8267-4d9f-a470-7a5af5ae3866}" ma:internalName="TaxCatchAll" ma:showField="CatchAllData" ma:web="402f004c-fb2d-497b-9aaa-773d22782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05724F-3D33-4968-A7E5-972A06F8094C}">
  <ds:schemaRefs>
    <ds:schemaRef ds:uri="402f004c-fb2d-497b-9aaa-773d22782fa4"/>
    <ds:schemaRef ds:uri="83c3f42d-fbdf-40b1-a77e-4e3fe3a04ce5"/>
    <ds:schemaRef ds:uri="d5efd484-15aa-41a0-83f6-0646502cb6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D586E0-2495-49C6-9F7A-FE87B234AED6}">
  <ds:schemaRefs>
    <ds:schemaRef ds:uri="http://schemas.microsoft.com/sharepoint/v3/contenttype/forms"/>
  </ds:schemaRefs>
</ds:datastoreItem>
</file>

<file path=customXml/itemProps3.xml><?xml version="1.0" encoding="utf-8"?>
<ds:datastoreItem xmlns:ds="http://schemas.openxmlformats.org/officeDocument/2006/customXml" ds:itemID="{D0123516-1715-4801-AB02-6F7900BDB163}">
  <ds:schemaRefs>
    <ds:schemaRef ds:uri="402f004c-fb2d-497b-9aaa-773d22782fa4"/>
    <ds:schemaRef ds:uri="83c3f42d-fbdf-40b1-a77e-4e3fe3a04ce5"/>
    <ds:schemaRef ds:uri="d5efd484-15aa-41a0-83f6-0646502cb6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62</Slides>
  <Notes>30</Notes>
  <HiddenSlides>11</HiddenSlide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2_Office Theme</vt:lpstr>
      <vt:lpstr>Office Theme</vt:lpstr>
      <vt:lpstr>Find it!  Journal Literature and Subject Information Databases</vt:lpstr>
      <vt:lpstr>Science &amp; Engineering Faculty Liaison Team</vt:lpstr>
      <vt:lpstr>PowerPoint Presentation</vt:lpstr>
      <vt:lpstr>Learning Objectives</vt:lpstr>
      <vt:lpstr>The Library online</vt:lpstr>
      <vt:lpstr>PowerPoint Presentation</vt:lpstr>
      <vt:lpstr>PowerPoint Presentation</vt:lpstr>
      <vt:lpstr>JOURNALS</vt:lpstr>
      <vt:lpstr>PowerPoint Presentation</vt:lpstr>
      <vt:lpstr>PowerPoint Presentation</vt:lpstr>
      <vt:lpstr>Search Techniques</vt:lpstr>
      <vt:lpstr>Develop an effective search strategy</vt:lpstr>
      <vt:lpstr>Exercise 1: Preparation</vt:lpstr>
      <vt:lpstr>Wildcards</vt:lpstr>
      <vt:lpstr>Wildcards</vt:lpstr>
      <vt:lpstr>Phrase Searching</vt:lpstr>
      <vt:lpstr>Boolean operators</vt:lpstr>
      <vt:lpstr>Combining Boolean operators</vt:lpstr>
      <vt:lpstr>Exercise 2: Defining a search</vt:lpstr>
      <vt:lpstr>Searching the web</vt:lpstr>
      <vt:lpstr>Web Search</vt:lpstr>
      <vt:lpstr>PowerPoint Presentation</vt:lpstr>
      <vt:lpstr>PowerPoint Presentation</vt:lpstr>
      <vt:lpstr>Using Google Scholar</vt:lpstr>
      <vt:lpstr>Google Scholar</vt:lpstr>
      <vt:lpstr>Settings: Library Links</vt:lpstr>
      <vt:lpstr>Settings: Bibliography Manager</vt:lpstr>
      <vt:lpstr>Advanced Search</vt:lpstr>
      <vt:lpstr>Results</vt:lpstr>
      <vt:lpstr>DATABASES</vt:lpstr>
      <vt:lpstr>Databases: what are they?</vt:lpstr>
      <vt:lpstr>What is MathSciNet?</vt:lpstr>
      <vt:lpstr>PowerPoint Presentation</vt:lpstr>
      <vt:lpstr>PowerPoint Presentation</vt:lpstr>
      <vt:lpstr>What is arXiv?</vt:lpstr>
      <vt:lpstr>PowerPoint Presentation</vt:lpstr>
      <vt:lpstr>PowerPoint Presentation</vt:lpstr>
      <vt:lpstr>PowerPoint Presentation</vt:lpstr>
      <vt:lpstr>PowerPoint Presentation</vt:lpstr>
      <vt:lpstr>What is Web of Science?</vt:lpstr>
      <vt:lpstr>PowerPoint Presentation</vt:lpstr>
      <vt:lpstr>PowerPoint Presentation</vt:lpstr>
      <vt:lpstr>PowerPoint Presentation</vt:lpstr>
      <vt:lpstr>PowerPoint Presentation</vt:lpstr>
      <vt:lpstr>Exercise 3 : Use the search string</vt:lpstr>
      <vt:lpstr>TROUBLESHOOTING YOUR RESULTS</vt:lpstr>
      <vt:lpstr>What to do if you get too many results?</vt:lpstr>
      <vt:lpstr> What to do if you only get a few results? </vt:lpstr>
      <vt:lpstr>What to do if you only get a few results?</vt:lpstr>
      <vt:lpstr>Bibliography/References</vt:lpstr>
      <vt:lpstr>WHAT IF I CAN’T ACCESS THE ARTICLE/BOOK IN FULL-TEXT?</vt:lpstr>
      <vt:lpstr>Get it for me</vt:lpstr>
      <vt:lpstr> British Library </vt:lpstr>
      <vt:lpstr>Other Libraries</vt:lpstr>
      <vt:lpstr>MANAGE YOUR REFERENCES</vt:lpstr>
      <vt:lpstr>Reference Management</vt:lpstr>
      <vt:lpstr>PowerPoint Presentation</vt:lpstr>
      <vt:lpstr>FURTHER HELP</vt:lpstr>
      <vt:lpstr>Further Help</vt:lpstr>
      <vt:lpstr>How to contact your S&amp;E team? Email: library-sande@qmul.ac.uk  For news and recent developments: Twitter: @QMLibrarySciEng (general) Twitter: @seqmullibupdate (research)</vt:lpstr>
      <vt:lpstr>How did we do?</vt:lpstr>
      <vt:lpstr>The Library on QMplus</vt:lpstr>
    </vt:vector>
  </TitlesOfParts>
  <Company>qmul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Skills  Subject Information  Databases and Journal Literature</dc:title>
  <dc:creator>Martin</dc:creator>
  <cp:revision>2</cp:revision>
  <cp:lastPrinted>2018-09-25T09:03:32Z</cp:lastPrinted>
  <dcterms:created xsi:type="dcterms:W3CDTF">2010-05-25T08:02:28Z</dcterms:created>
  <dcterms:modified xsi:type="dcterms:W3CDTF">2023-10-23T16:57:48Z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0x010100EEFEE5DCDE3B3A41AB604A58385A0BF9</vt:lpwstr>
  </property>
  <property fmtid="{D5CDD505-2E9C-101B-9397-08002B2CF9AE}" pid="3" name="TaxKeyword">
    <vt:lpwstr/>
  </property>
  <property fmtid="{D5CDD505-2E9C-101B-9397-08002B2CF9AE}" pid="4" name="QMULDocumentStatus">
    <vt:lpwstr/>
  </property>
  <property fmtid="{D5CDD505-2E9C-101B-9397-08002B2CF9AE}" pid="5" name="QMULInformationClassification">
    <vt:lpwstr>1;#Protect|9124d8d9-0c1c-41e9-aa14-aba001e9a028</vt:lpwstr>
  </property>
  <property fmtid="{D5CDD505-2E9C-101B-9397-08002B2CF9AE}" pid="6" name="QMULLocation">
    <vt:lpwstr/>
  </property>
  <property fmtid="{D5CDD505-2E9C-101B-9397-08002B2CF9AE}" pid="7" name="QMULDepartment">
    <vt:lpwstr/>
  </property>
  <property fmtid="{D5CDD505-2E9C-101B-9397-08002B2CF9AE}" pid="8" name="QMULDocumentType">
    <vt:lpwstr/>
  </property>
  <property fmtid="{D5CDD505-2E9C-101B-9397-08002B2CF9AE}" pid="9" name="QMULSchool">
    <vt:lpwstr/>
  </property>
  <property fmtid="{D5CDD505-2E9C-101B-9397-08002B2CF9AE}" pid="10" name="Order">
    <vt:r8>276300</vt:r8>
  </property>
  <property fmtid="{D5CDD505-2E9C-101B-9397-08002B2CF9AE}" pid="11" name="xd_Signature">
    <vt:bool>false</vt:bool>
  </property>
  <property fmtid="{D5CDD505-2E9C-101B-9397-08002B2CF9AE}" pid="12" name="xd_ProgID">
    <vt:lpwstr/>
  </property>
  <property fmtid="{D5CDD505-2E9C-101B-9397-08002B2CF9AE}" pid="13" name="Team">
    <vt:lpwstr>SE FLL</vt:lpwstr>
  </property>
  <property fmtid="{D5CDD505-2E9C-101B-9397-08002B2CF9AE}" pid="14" name="ComplianceAssetId">
    <vt:lpwstr/>
  </property>
  <property fmtid="{D5CDD505-2E9C-101B-9397-08002B2CF9AE}" pid="15" name="TemplateUrl">
    <vt:lpwstr/>
  </property>
  <property fmtid="{D5CDD505-2E9C-101B-9397-08002B2CF9AE}" pid="16" name="QMULInformationClassificationTaxHTField0">
    <vt:lpwstr>Protect|9124d8d9-0c1c-41e9-aa14-aba001e9a028</vt:lpwstr>
  </property>
  <property fmtid="{D5CDD505-2E9C-101B-9397-08002B2CF9AE}" pid="17" name="QMULAcademicYear">
    <vt:r8>2020</vt:r8>
  </property>
  <property fmtid="{D5CDD505-2E9C-101B-9397-08002B2CF9AE}" pid="18" name="_ExtendedDescription">
    <vt:lpwstr/>
  </property>
  <property fmtid="{D5CDD505-2E9C-101B-9397-08002B2CF9AE}" pid="19" name="MediaServiceImageTags">
    <vt:lpwstr/>
  </property>
</Properties>
</file>