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3"/>
    <p:sldMasterId id="2147483827" r:id="rId4"/>
    <p:sldMasterId id="2147483652" r:id="rId5"/>
    <p:sldMasterId id="2147483654" r:id="rId6"/>
  </p:sldMasterIdLst>
  <p:notesMasterIdLst>
    <p:notesMasterId r:id="rId63"/>
  </p:notesMasterIdLst>
  <p:handoutMasterIdLst>
    <p:handoutMasterId r:id="rId64"/>
  </p:handoutMasterIdLst>
  <p:sldIdLst>
    <p:sldId id="273" r:id="rId7"/>
    <p:sldId id="412" r:id="rId8"/>
    <p:sldId id="274" r:id="rId9"/>
    <p:sldId id="503" r:id="rId10"/>
    <p:sldId id="504" r:id="rId11"/>
    <p:sldId id="505" r:id="rId12"/>
    <p:sldId id="471" r:id="rId13"/>
    <p:sldId id="483" r:id="rId14"/>
    <p:sldId id="414" r:id="rId15"/>
    <p:sldId id="416" r:id="rId16"/>
    <p:sldId id="417" r:id="rId17"/>
    <p:sldId id="418" r:id="rId18"/>
    <p:sldId id="419" r:id="rId19"/>
    <p:sldId id="422" r:id="rId20"/>
    <p:sldId id="420" r:id="rId21"/>
    <p:sldId id="421" r:id="rId22"/>
    <p:sldId id="423" r:id="rId23"/>
    <p:sldId id="502" r:id="rId24"/>
    <p:sldId id="464" r:id="rId25"/>
    <p:sldId id="465" r:id="rId26"/>
    <p:sldId id="466" r:id="rId27"/>
    <p:sldId id="492" r:id="rId28"/>
    <p:sldId id="491" r:id="rId29"/>
    <p:sldId id="467" r:id="rId30"/>
    <p:sldId id="490" r:id="rId31"/>
    <p:sldId id="485" r:id="rId32"/>
    <p:sldId id="476" r:id="rId33"/>
    <p:sldId id="437" r:id="rId34"/>
    <p:sldId id="440" r:id="rId35"/>
    <p:sldId id="493" r:id="rId36"/>
    <p:sldId id="497" r:id="rId37"/>
    <p:sldId id="494" r:id="rId38"/>
    <p:sldId id="486" r:id="rId39"/>
    <p:sldId id="441" r:id="rId40"/>
    <p:sldId id="443" r:id="rId41"/>
    <p:sldId id="500" r:id="rId42"/>
    <p:sldId id="442" r:id="rId43"/>
    <p:sldId id="501" r:id="rId44"/>
    <p:sldId id="444" r:id="rId45"/>
    <p:sldId id="445" r:id="rId46"/>
    <p:sldId id="446" r:id="rId47"/>
    <p:sldId id="495" r:id="rId48"/>
    <p:sldId id="482" r:id="rId49"/>
    <p:sldId id="498" r:id="rId50"/>
    <p:sldId id="488" r:id="rId51"/>
    <p:sldId id="447" r:id="rId52"/>
    <p:sldId id="448" r:id="rId53"/>
    <p:sldId id="449" r:id="rId54"/>
    <p:sldId id="489" r:id="rId55"/>
    <p:sldId id="453" r:id="rId56"/>
    <p:sldId id="454" r:id="rId57"/>
    <p:sldId id="455" r:id="rId58"/>
    <p:sldId id="460" r:id="rId59"/>
    <p:sldId id="462" r:id="rId60"/>
    <p:sldId id="499" r:id="rId61"/>
    <p:sldId id="473" r:id="rId62"/>
  </p:sldIdLst>
  <p:sldSz cx="9144000" cy="5143500" type="screen16x9"/>
  <p:notesSz cx="7099300" cy="9398000"/>
  <p:custDataLst>
    <p:tags r:id="rId6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0A3D69-FEA6-2CE5-B0ED-32F6E453BD7B}" v="12" dt="2024-11-21T23:07:38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7" autoAdjust="0"/>
    <p:restoredTop sz="94626"/>
  </p:normalViewPr>
  <p:slideViewPr>
    <p:cSldViewPr>
      <p:cViewPr varScale="1">
        <p:scale>
          <a:sx n="151" d="100"/>
          <a:sy n="151" d="100"/>
        </p:scale>
        <p:origin x="200" y="3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1.xml"/><Relationship Id="rId71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presProps" Target="presProps.xml"/><Relationship Id="rId5" Type="http://schemas.openxmlformats.org/officeDocument/2006/relationships/slideMaster" Target="slideMasters/slideMaster3.xml"/><Relationship Id="rId61" Type="http://schemas.openxmlformats.org/officeDocument/2006/relationships/slide" Target="slides/slide5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viewProps" Target="view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tags" Target="tags/tag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IEH, Dawud (BARTS HEALTH NHS TRUST)" userId="S::dawud.masieh@nhs.net::58e88cf0-62fc-49a4-b57c-12517d022a88" providerId="AD" clId="Web-{6AC242F4-66E1-164C-AEFD-51AB13745A27}"/>
    <pc:docChg chg="addSld delSld modSld sldOrd addMainMaster delMainMaster">
      <pc:chgData name="MASIEH, Dawud (BARTS HEALTH NHS TRUST)" userId="S::dawud.masieh@nhs.net::58e88cf0-62fc-49a4-b57c-12517d022a88" providerId="AD" clId="Web-{6AC242F4-66E1-164C-AEFD-51AB13745A27}" dt="2024-11-19T16:31:43.548" v="426"/>
      <pc:docMkLst>
        <pc:docMk/>
      </pc:docMkLst>
      <pc:sldChg chg="delSp modSp mod modClrScheme chgLayout">
        <pc:chgData name="MASIEH, Dawud (BARTS HEALTH NHS TRUST)" userId="S::dawud.masieh@nhs.net::58e88cf0-62fc-49a4-b57c-12517d022a88" providerId="AD" clId="Web-{6AC242F4-66E1-164C-AEFD-51AB13745A27}" dt="2024-11-19T16:14:28.690" v="253"/>
        <pc:sldMkLst>
          <pc:docMk/>
          <pc:sldMk cId="0" sldId="273"/>
        </pc:sldMkLst>
        <pc:spChg chg="del">
          <ac:chgData name="MASIEH, Dawud (BARTS HEALTH NHS TRUST)" userId="S::dawud.masieh@nhs.net::58e88cf0-62fc-49a4-b57c-12517d022a88" providerId="AD" clId="Web-{6AC242F4-66E1-164C-AEFD-51AB13745A27}" dt="2024-11-19T16:14:28.690" v="253"/>
          <ac:spMkLst>
            <pc:docMk/>
            <pc:sldMk cId="0" sldId="273"/>
            <ac:spMk id="10" creationId="{BD29C7A5-7846-CDF2-EF35-CE646F080FEE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273"/>
            <ac:spMk id="21505" creationId="{142BAA7F-EBBC-4E99-B9A0-92AD551C53C1}"/>
          </ac:spMkLst>
        </pc:spChg>
      </pc:sldChg>
      <pc:sldChg chg="modSp mod ord modClrScheme chgLayout">
        <pc:chgData name="MASIEH, Dawud (BARTS HEALTH NHS TRUST)" userId="S::dawud.masieh@nhs.net::58e88cf0-62fc-49a4-b57c-12517d022a88" providerId="AD" clId="Web-{6AC242F4-66E1-164C-AEFD-51AB13745A27}" dt="2024-11-19T16:25:47.507" v="376"/>
        <pc:sldMkLst>
          <pc:docMk/>
          <pc:sldMk cId="0" sldId="27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274"/>
            <ac:spMk id="25601" creationId="{B00AED05-1B84-F692-48BD-FB44A0AFD28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4:52.097" v="254" actId="20577"/>
          <ac:spMkLst>
            <pc:docMk/>
            <pc:sldMk cId="0" sldId="274"/>
            <ac:spMk id="25602" creationId="{71414E5A-1E37-E0E6-07CC-A819C7135DE6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1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2"/>
            <ac:spMk id="23553" creationId="{2B0F3682-A24E-C09E-24A6-98D58E47C884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2"/>
            <ac:spMk id="23554" creationId="{E73FCB6B-522F-A818-C3EB-BC9183320FB7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6:00.286" v="266" actId="20577"/>
        <pc:sldMkLst>
          <pc:docMk/>
          <pc:sldMk cId="0" sldId="41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4"/>
            <ac:spMk id="30721" creationId="{449D58C9-6A64-46A4-4FCE-962FD11F860A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6:00.286" v="266" actId="20577"/>
          <ac:spMkLst>
            <pc:docMk/>
            <pc:sldMk cId="0" sldId="414"/>
            <ac:spMk id="31746" creationId="{BA463B96-8F10-CCD3-EE93-236795E4D862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16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6"/>
            <ac:spMk id="32769" creationId="{BFB0FFDA-FC18-9344-D6C9-1E751582D3D7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6"/>
            <ac:spMk id="32770" creationId="{06E54512-28FB-D51E-9F07-62E343F3159B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17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7"/>
            <ac:spMk id="34817" creationId="{138FABE2-EA41-ABEF-8837-BB15CC4F048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7"/>
            <ac:spMk id="34818" creationId="{C01CC19B-61D0-7243-2878-E5D5ECDACC88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18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8"/>
            <ac:spMk id="36865" creationId="{A0C1B126-DE06-10AB-67EF-013E03116EB2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8"/>
            <ac:spMk id="36866" creationId="{8E7C5E77-A77C-EF44-1463-BB8F0D8C461B}"/>
          </ac:spMkLst>
        </pc:spChg>
      </pc:sldChg>
      <pc:sldChg chg="modSp mod ord modClrScheme chgLayout">
        <pc:chgData name="MASIEH, Dawud (BARTS HEALTH NHS TRUST)" userId="S::dawud.masieh@nhs.net::58e88cf0-62fc-49a4-b57c-12517d022a88" providerId="AD" clId="Web-{6AC242F4-66E1-164C-AEFD-51AB13745A27}" dt="2024-11-19T16:31:43.548" v="426"/>
        <pc:sldMkLst>
          <pc:docMk/>
          <pc:sldMk cId="0" sldId="419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9"/>
            <ac:spMk id="38913" creationId="{85779D0E-D017-0C05-97BB-1651D34476F6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19"/>
            <ac:spMk id="38914" creationId="{CE5CC787-939E-B507-9556-C214D7D5547B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20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0"/>
            <ac:spMk id="43009" creationId="{B876D5FF-392A-F86A-83B0-001C00D6114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0"/>
            <ac:spMk id="43010" creationId="{1D46E218-EDCE-A0B1-4008-193F6AEB1A60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21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1"/>
            <ac:spMk id="45057" creationId="{B7C76A88-28CB-C510-6425-16038C84E67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1"/>
            <ac:spMk id="45058" creationId="{51194DD1-F666-ACA4-6361-BA39CD6736B5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2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2"/>
            <ac:spMk id="40961" creationId="{1F52D4BD-5A5F-CAC4-924B-ECB0E63141EF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2"/>
            <ac:spMk id="40962" creationId="{B056350A-30B1-00DF-CC2C-1059BB5D93E8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2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3"/>
            <ac:spMk id="47105" creationId="{6138A255-F0CD-D750-606A-3FBAD6A03C97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23"/>
            <ac:spMk id="47106" creationId="{2C405057-62CD-93A3-EE61-69D8F5DFC341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37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37"/>
            <ac:spMk id="65537" creationId="{7033360B-EDE5-46EB-8FBB-7FA5DE33FA2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37"/>
            <ac:spMk id="65538" creationId="{6BD6A10C-DD1F-8C0D-5A15-5012C033BCA9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0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0"/>
            <ac:spMk id="67585" creationId="{7F7D60BD-BE1C-FC62-C4BC-635BF50A0D4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0"/>
            <ac:spMk id="67586" creationId="{1CEE82CC-217F-0079-445C-20951A88E196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1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1"/>
            <ac:spMk id="73729" creationId="{FAA24193-224C-6DF4-D65E-9D5DDA5172A7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1"/>
            <ac:spMk id="73730" creationId="{D08933EF-C529-4E05-EAF2-4CC290149272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2"/>
            <ac:spMk id="78849" creationId="{BBB7033D-7F27-E136-9973-40F4EEE57F7B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2"/>
            <ac:spMk id="78850" creationId="{05520E9A-AC46-FACE-DE1F-E1B2941928C4}"/>
          </ac:spMkLst>
        </pc:spChg>
      </pc:sldChg>
      <pc:sldChg chg="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3"/>
        </pc:sldMkLst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4"/>
            <ac:spMk id="82945" creationId="{5935182E-EE49-0B6C-8B49-D1D2FB8DC06F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4"/>
            <ac:spMk id="82946" creationId="{595F88C3-02FB-F845-E56E-15F6DE7A85CC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5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5"/>
            <ac:spMk id="84993" creationId="{B115F9AD-69E1-BCC9-155A-BF7E1745DCAA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5"/>
            <ac:spMk id="84994" creationId="{17A5128C-B514-2ABC-B7FA-094378F686F1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6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6"/>
            <ac:spMk id="87041" creationId="{F97A0246-686D-0DCB-6A72-B5335834DD0E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6"/>
            <ac:spMk id="87042" creationId="{A29F27AC-0440-5F24-06E5-5467375F9BC8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7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7"/>
            <ac:spMk id="93185" creationId="{39C33600-153A-7F3E-4890-8FBB2A28993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7"/>
            <ac:spMk id="93186" creationId="{7D4F21A0-431D-B4B9-96C9-48BC22E04AD9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8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8"/>
            <ac:spMk id="95233" creationId="{0A298AFF-5370-D947-42AE-D348A9AFD571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8"/>
            <ac:spMk id="95234" creationId="{8A685CAD-D663-7A70-AD54-16C226DD6EA1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49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9"/>
            <ac:spMk id="97281" creationId="{284DD541-0B95-F662-928C-979E2E4F063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49"/>
            <ac:spMk id="117763" creationId="{86B2140A-71F8-287D-B45F-D093B724A0D2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5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53"/>
            <ac:spMk id="100353" creationId="{CC26FB90-DA92-6062-CFDD-053C04F33066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5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54"/>
            <ac:spMk id="102401" creationId="{97170228-6CB3-6813-6964-8F18A5D876B5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55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55"/>
            <ac:spMk id="104449" creationId="{6FB4260C-9F06-5F38-EDC8-833B25C7E373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0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0"/>
            <ac:spMk id="106497" creationId="{8DAFE4E7-091E-3000-169C-9E57997ECFB2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0"/>
            <ac:spMk id="106498" creationId="{668DA89D-F8C2-313B-00DA-CE83076C3527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2"/>
        </pc:sldMkLst>
        <pc:spChg chg="mod">
          <ac:chgData name="MASIEH, Dawud (BARTS HEALTH NHS TRUST)" userId="S::dawud.masieh@nhs.net::58e88cf0-62fc-49a4-b57c-12517d022a88" providerId="AD" clId="Web-{6AC242F4-66E1-164C-AEFD-51AB13745A27}" dt="2024-11-19T15:51:56.572" v="119" actId="1076"/>
          <ac:spMkLst>
            <pc:docMk/>
            <pc:sldMk cId="0" sldId="462"/>
            <ac:spMk id="6" creationId="{60872995-7F08-6B09-A638-FC4CD65102F8}"/>
          </ac:spMkLst>
        </pc:spChg>
        <pc:graphicFrameChg chg="mod">
          <ac:chgData name="MASIEH, Dawud (BARTS HEALTH NHS TRUST)" userId="S::dawud.masieh@nhs.net::58e88cf0-62fc-49a4-b57c-12517d022a88" providerId="AD" clId="Web-{6AC242F4-66E1-164C-AEFD-51AB13745A27}" dt="2024-11-19T15:51:47.603" v="118" actId="1076"/>
          <ac:graphicFrameMkLst>
            <pc:docMk/>
            <pc:sldMk cId="0" sldId="462"/>
            <ac:graphicFrameMk id="2" creationId="{86D111CB-822D-BF0B-0C63-48588AB4B542}"/>
          </ac:graphicFrameMkLst>
        </pc:graphicFrame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4"/>
            <ac:spMk id="50177" creationId="{1EADE431-123B-778B-6192-D8E3AC2682E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4"/>
            <ac:spMk id="50178" creationId="{4921ECE2-1132-1EDA-1603-1B1E5058ABF0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5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5"/>
            <ac:spMk id="52225" creationId="{88A22378-F97B-33F0-4563-62F3B914201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5"/>
            <ac:spMk id="52226" creationId="{EF29060A-42B1-7D0D-DF15-C15632E2244B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6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6"/>
            <ac:spMk id="54273" creationId="{ACFCF636-E4A5-9085-ABB0-FAC49D57AE34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6"/>
            <ac:spMk id="73731" creationId="{FBDFE8F3-FAF0-F671-058D-01E2A50F2BAD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67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7"/>
            <ac:spMk id="59393" creationId="{2F78B7A2-CA34-9082-855B-0EE94D615C9D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67"/>
            <ac:spMk id="59394" creationId="{F56C5F79-922C-0D91-9CA5-5A67F6C4957E}"/>
          </ac:spMkLst>
        </pc:spChg>
      </pc:sldChg>
      <pc:sldChg chg="addSp delSp 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71"/>
        </pc:sldMkLst>
        <pc:spChg chg="add del">
          <ac:chgData name="MASIEH, Dawud (BARTS HEALTH NHS TRUST)" userId="S::dawud.masieh@nhs.net::58e88cf0-62fc-49a4-b57c-12517d022a88" providerId="AD" clId="Web-{6AC242F4-66E1-164C-AEFD-51AB13745A27}" dt="2024-11-19T16:13:47.376" v="251"/>
          <ac:spMkLst>
            <pc:docMk/>
            <pc:sldMk cId="0" sldId="471"/>
            <ac:spMk id="6" creationId="{69E1140D-423A-0E9B-769F-9739A6D123F8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71"/>
            <ac:spMk id="25602" creationId="{4660C68E-E07E-3C10-58EA-AF61F1D544DB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71"/>
            <ac:spMk id="27649" creationId="{834FE875-94B7-EE80-91B8-E377E86681B1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7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73"/>
            <ac:spMk id="59395" creationId="{13F59031-331A-E1E1-EAE8-6220C6D2C82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73"/>
            <ac:spMk id="110593" creationId="{7759E138-BF54-989B-4EAE-342AD0D0A8F2}"/>
          </ac:spMkLst>
        </pc:spChg>
      </pc:sldChg>
      <pc:sldChg chg="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76"/>
        </pc:sldMkLst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2"/>
            <ac:spMk id="90113" creationId="{E63E5557-3D07-5213-C4B0-0BA8E1CB67CD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2"/>
            <ac:spMk id="90114" creationId="{94E20B11-88B1-B5D5-28CA-527CF9A5A86D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3"/>
            <ac:spMk id="2" creationId="{E3CADB57-C6DE-C090-F3A6-C68D2EE28C2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3"/>
            <ac:spMk id="3" creationId="{08CA37D8-583E-4BDB-F047-FDADDA11282C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5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5"/>
            <ac:spMk id="2" creationId="{931B3D3C-E48D-B593-E38E-32552E360FAB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5"/>
            <ac:spMk id="3" creationId="{09172933-A734-3E1A-E27D-F0C0764AF53E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6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6"/>
            <ac:spMk id="2" creationId="{E2C1B92A-0EF4-ABB3-E30E-725BCE2AB7D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6"/>
            <ac:spMk id="3" creationId="{CA781EEB-B864-4F05-2806-1096760B802E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8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8"/>
            <ac:spMk id="2" creationId="{7506E9C7-7CCD-A368-238B-659703CE7ACF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8"/>
            <ac:spMk id="3" creationId="{195526FD-F522-E998-1EA7-2062AD7E6802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89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9"/>
            <ac:spMk id="2" creationId="{F1615CB0-AF81-2CDD-DA01-AA5C635553D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89"/>
            <ac:spMk id="3" creationId="{FB738276-84F9-46F2-5302-5565D9620D73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0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0"/>
            <ac:spMk id="61441" creationId="{A0F8BE47-D618-2E53-2441-A16D826538CB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0"/>
            <ac:spMk id="61442" creationId="{A6A67673-3536-AAF4-814C-045CF71C6D7E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1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1"/>
            <ac:spMk id="2" creationId="{34552433-1D09-5201-8314-E4F89CCDFE91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1"/>
            <ac:spMk id="3" creationId="{FBE68905-E3E6-460E-B00C-BD17BDC059F7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2"/>
            <ac:spMk id="56321" creationId="{32C9A832-72D2-0CAE-942C-6CFAEFC54350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2"/>
            <ac:spMk id="56322" creationId="{C9CEC24E-50C0-3C06-F982-C47231E0EDAF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3"/>
            <ac:spMk id="2" creationId="{53A4D191-C00F-731B-E47B-59D20D8928CC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3"/>
            <ac:spMk id="3" creationId="{C37C0E2B-CB96-29A3-AF06-68C87924DE33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4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4"/>
            <ac:spMk id="2" creationId="{A2D36686-EA51-7AE6-C83B-899386C17ADB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4"/>
            <ac:spMk id="3" creationId="{C5EA397C-C6CD-D271-D38E-1378DB9DA267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5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5"/>
            <ac:spMk id="2" creationId="{D50AD1BE-B7B9-49D1-E61E-9A5060684959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5"/>
            <ac:spMk id="3" creationId="{2A6B40FF-229A-3C1E-1AF4-15A51BC08093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7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7"/>
            <ac:spMk id="2" creationId="{75D11A4B-2186-CB87-88E7-DAD98DBDDBF1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7"/>
            <ac:spMk id="3" creationId="{F85008C0-B447-78CF-93A6-DF724011991F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8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8"/>
            <ac:spMk id="2" creationId="{A1708B83-B07C-AC59-EAEA-FF6B0A2A77A8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498"/>
            <ac:spMk id="3" creationId="{302A86EC-B40A-3E4E-F32A-333828C38BAC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499"/>
        </pc:sldMkLst>
        <pc:spChg chg="mod">
          <ac:chgData name="MASIEH, Dawud (BARTS HEALTH NHS TRUST)" userId="S::dawud.masieh@nhs.net::58e88cf0-62fc-49a4-b57c-12517d022a88" providerId="AD" clId="Web-{6AC242F4-66E1-164C-AEFD-51AB13745A27}" dt="2024-11-19T15:51:32.071" v="117" actId="20577"/>
          <ac:spMkLst>
            <pc:docMk/>
            <pc:sldMk cId="0" sldId="499"/>
            <ac:spMk id="3" creationId="{8FCAF4A9-F63F-F944-6BD6-539EE2A5F830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500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0"/>
            <ac:spMk id="76801" creationId="{295915F2-26FA-C651-3763-9C8BEB7BE5ED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0"/>
            <ac:spMk id="76802" creationId="{7FDE5DB9-0469-73D9-C764-686C9575A1DD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501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1"/>
            <ac:spMk id="80897" creationId="{C2E9F68D-243B-E451-CAC6-B0658FDC2E2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1"/>
            <ac:spMk id="80898" creationId="{DF32B707-AE37-7A99-DC74-87AC88A0D5B4}"/>
          </ac:spMkLst>
        </pc:spChg>
      </pc:sldChg>
      <pc:sldChg chg="modSp mod modClrScheme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0" sldId="502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2"/>
            <ac:spMk id="2" creationId="{88AB7E93-A7BE-B063-DC41-1F6C7D643768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0" sldId="502"/>
            <ac:spMk id="3" creationId="{B8247D21-0C90-3A93-8D25-02D434D48EF8}"/>
          </ac:spMkLst>
        </pc:spChg>
      </pc:sldChg>
      <pc:sldChg chg="new del">
        <pc:chgData name="MASIEH, Dawud (BARTS HEALTH NHS TRUST)" userId="S::dawud.masieh@nhs.net::58e88cf0-62fc-49a4-b57c-12517d022a88" providerId="AD" clId="Web-{6AC242F4-66E1-164C-AEFD-51AB13745A27}" dt="2024-11-19T12:21:52.837" v="84"/>
        <pc:sldMkLst>
          <pc:docMk/>
          <pc:sldMk cId="2227284603" sldId="503"/>
        </pc:sldMkLst>
      </pc:sldChg>
      <pc:sldChg chg="modSp new mod modClrScheme addAnim chgLayout">
        <pc:chgData name="MASIEH, Dawud (BARTS HEALTH NHS TRUST)" userId="S::dawud.masieh@nhs.net::58e88cf0-62fc-49a4-b57c-12517d022a88" providerId="AD" clId="Web-{6AC242F4-66E1-164C-AEFD-51AB13745A27}" dt="2024-11-19T16:13:49.689" v="252"/>
        <pc:sldMkLst>
          <pc:docMk/>
          <pc:sldMk cId="2872185116" sldId="503"/>
        </pc:sldMkLst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2872185116" sldId="503"/>
            <ac:spMk id="2" creationId="{FEBBCEBB-F396-6EB7-1AC1-E17A8FFC29F5}"/>
          </ac:spMkLst>
        </pc:spChg>
        <pc:spChg chg="mod ord">
          <ac:chgData name="MASIEH, Dawud (BARTS HEALTH NHS TRUST)" userId="S::dawud.masieh@nhs.net::58e88cf0-62fc-49a4-b57c-12517d022a88" providerId="AD" clId="Web-{6AC242F4-66E1-164C-AEFD-51AB13745A27}" dt="2024-11-19T16:13:49.689" v="252"/>
          <ac:spMkLst>
            <pc:docMk/>
            <pc:sldMk cId="2872185116" sldId="503"/>
            <ac:spMk id="3" creationId="{1F992E2B-9231-2A65-DA7D-D02BEFC47E81}"/>
          </ac:spMkLst>
        </pc:spChg>
      </pc:sldChg>
      <pc:sldChg chg="modSp new addAnim delAnim">
        <pc:chgData name="MASIEH, Dawud (BARTS HEALTH NHS TRUST)" userId="S::dawud.masieh@nhs.net::58e88cf0-62fc-49a4-b57c-12517d022a88" providerId="AD" clId="Web-{6AC242F4-66E1-164C-AEFD-51AB13745A27}" dt="2024-11-19T16:24:43.911" v="375" actId="20577"/>
        <pc:sldMkLst>
          <pc:docMk/>
          <pc:sldMk cId="2636930095" sldId="504"/>
        </pc:sldMkLst>
        <pc:spChg chg="mod">
          <ac:chgData name="MASIEH, Dawud (BARTS HEALTH NHS TRUST)" userId="S::dawud.masieh@nhs.net::58e88cf0-62fc-49a4-b57c-12517d022a88" providerId="AD" clId="Web-{6AC242F4-66E1-164C-AEFD-51AB13745A27}" dt="2024-11-19T16:19:28.105" v="271" actId="20577"/>
          <ac:spMkLst>
            <pc:docMk/>
            <pc:sldMk cId="2636930095" sldId="504"/>
            <ac:spMk id="2" creationId="{2DCC54DA-E586-BCD2-F30E-0F5000431685}"/>
          </ac:spMkLst>
        </pc:spChg>
        <pc:spChg chg="mod">
          <ac:chgData name="MASIEH, Dawud (BARTS HEALTH NHS TRUST)" userId="S::dawud.masieh@nhs.net::58e88cf0-62fc-49a4-b57c-12517d022a88" providerId="AD" clId="Web-{6AC242F4-66E1-164C-AEFD-51AB13745A27}" dt="2024-11-19T16:24:43.911" v="375" actId="20577"/>
          <ac:spMkLst>
            <pc:docMk/>
            <pc:sldMk cId="2636930095" sldId="504"/>
            <ac:spMk id="3" creationId="{3E66A2FA-EF31-118A-050A-421C74A6CFA1}"/>
          </ac:spMkLst>
        </pc:spChg>
      </pc:sldChg>
      <pc:sldChg chg="modSp new addAnim">
        <pc:chgData name="MASIEH, Dawud (BARTS HEALTH NHS TRUST)" userId="S::dawud.masieh@nhs.net::58e88cf0-62fc-49a4-b57c-12517d022a88" providerId="AD" clId="Web-{6AC242F4-66E1-164C-AEFD-51AB13745A27}" dt="2024-11-19T16:28:29.168" v="424"/>
        <pc:sldMkLst>
          <pc:docMk/>
          <pc:sldMk cId="1331325116" sldId="505"/>
        </pc:sldMkLst>
        <pc:spChg chg="mod">
          <ac:chgData name="MASIEH, Dawud (BARTS HEALTH NHS TRUST)" userId="S::dawud.masieh@nhs.net::58e88cf0-62fc-49a4-b57c-12517d022a88" providerId="AD" clId="Web-{6AC242F4-66E1-164C-AEFD-51AB13745A27}" dt="2024-11-19T16:26:31.852" v="379" actId="20577"/>
          <ac:spMkLst>
            <pc:docMk/>
            <pc:sldMk cId="1331325116" sldId="505"/>
            <ac:spMk id="2" creationId="{2A6A7BBF-C56F-410B-A039-35F6B50C7C60}"/>
          </ac:spMkLst>
        </pc:spChg>
        <pc:spChg chg="mod">
          <ac:chgData name="MASIEH, Dawud (BARTS HEALTH NHS TRUST)" userId="S::dawud.masieh@nhs.net::58e88cf0-62fc-49a4-b57c-12517d022a88" providerId="AD" clId="Web-{6AC242F4-66E1-164C-AEFD-51AB13745A27}" dt="2024-11-19T16:28:05.104" v="423" actId="20577"/>
          <ac:spMkLst>
            <pc:docMk/>
            <pc:sldMk cId="1331325116" sldId="505"/>
            <ac:spMk id="3" creationId="{703C249C-F0D3-3EDD-243D-3607AD9C5F2D}"/>
          </ac:spMkLst>
        </pc:spChg>
      </pc:sldChg>
      <pc:sldMasterChg chg="add del addSldLayout delSldLayout modSldLayout">
        <pc:chgData name="MASIEH, Dawud (BARTS HEALTH NHS TRUST)" userId="S::dawud.masieh@nhs.net::58e88cf0-62fc-49a4-b57c-12517d022a88" providerId="AD" clId="Web-{6AC242F4-66E1-164C-AEFD-51AB13745A27}" dt="2024-11-19T16:13:49.689" v="252"/>
        <pc:sldMasterMkLst>
          <pc:docMk/>
          <pc:sldMasterMk cId="2300696177" sldId="2147485572"/>
        </pc:sldMasterMkLst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788972218" sldId="2147485573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890995662" sldId="2147485574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16068184" sldId="2147485575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255739863" sldId="2147485576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133933098" sldId="2147485577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1963550775" sldId="2147485578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88124530" sldId="2147485579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109381092" sldId="2147485580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754749990" sldId="2147485581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027336564" sldId="2147485582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1244474671" sldId="2147485583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9.689" v="252"/>
          <pc:sldLayoutMkLst>
            <pc:docMk/>
            <pc:sldMasterMk cId="2300696177" sldId="2147485572"/>
            <pc:sldLayoutMk cId="3489592550" sldId="2147485584"/>
          </pc:sldLayoutMkLst>
        </pc:sldLayoutChg>
      </pc:sldMasterChg>
      <pc:sldMasterChg chg="add del addSldLayout delSldLayout modSldLayout">
        <pc:chgData name="MASIEH, Dawud (BARTS HEALTH NHS TRUST)" userId="S::dawud.masieh@nhs.net::58e88cf0-62fc-49a4-b57c-12517d022a88" providerId="AD" clId="Web-{6AC242F4-66E1-164C-AEFD-51AB13745A27}" dt="2024-11-19T16:13:45.642" v="250"/>
        <pc:sldMasterMkLst>
          <pc:docMk/>
          <pc:sldMasterMk cId="56691674" sldId="2147485585"/>
        </pc:sldMasterMkLst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3392635160" sldId="2147485586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265260229" sldId="2147485587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1213977561" sldId="2147485588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287176045" sldId="2147485589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1714492653" sldId="2147485590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2417837152" sldId="2147485591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1788062468" sldId="2147485592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559040951" sldId="2147485593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941653006" sldId="2147485594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203088604" sldId="2147485595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1606657861" sldId="2147485596"/>
          </pc:sldLayoutMkLst>
        </pc:sldLayoutChg>
        <pc:sldLayoutChg chg="add del mod replId">
          <pc:chgData name="MASIEH, Dawud (BARTS HEALTH NHS TRUST)" userId="S::dawud.masieh@nhs.net::58e88cf0-62fc-49a4-b57c-12517d022a88" providerId="AD" clId="Web-{6AC242F4-66E1-164C-AEFD-51AB13745A27}" dt="2024-11-19T16:13:45.642" v="250"/>
          <pc:sldLayoutMkLst>
            <pc:docMk/>
            <pc:sldMasterMk cId="56691674" sldId="2147485585"/>
            <pc:sldLayoutMk cId="543209882" sldId="2147485597"/>
          </pc:sldLayoutMkLst>
        </pc:sldLayoutChg>
      </pc:sldMasterChg>
    </pc:docChg>
  </pc:docChgLst>
  <pc:docChgLst>
    <pc:chgData clId="Web-{230A3D69-FEA6-2CE5-B0ED-32F6E453BD7B}"/>
    <pc:docChg chg="modSld">
      <pc:chgData name="" userId="" providerId="" clId="Web-{230A3D69-FEA6-2CE5-B0ED-32F6E453BD7B}" dt="2024-11-21T23:07:21.687" v="5" actId="20577"/>
      <pc:docMkLst>
        <pc:docMk/>
      </pc:docMkLst>
      <pc:sldChg chg="modSp">
        <pc:chgData name="" userId="" providerId="" clId="Web-{230A3D69-FEA6-2CE5-B0ED-32F6E453BD7B}" dt="2024-11-21T23:07:21.687" v="5" actId="20577"/>
        <pc:sldMkLst>
          <pc:docMk/>
          <pc:sldMk cId="0" sldId="273"/>
        </pc:sldMkLst>
        <pc:spChg chg="mod">
          <ac:chgData name="" userId="" providerId="" clId="Web-{230A3D69-FEA6-2CE5-B0ED-32F6E453BD7B}" dt="2024-11-21T23:07:21.687" v="5" actId="20577"/>
          <ac:spMkLst>
            <pc:docMk/>
            <pc:sldMk cId="0" sldId="273"/>
            <ac:spMk id="21505" creationId="{142BAA7F-EBBC-4E99-B9A0-92AD551C53C1}"/>
          </ac:spMkLst>
        </pc:spChg>
      </pc:sldChg>
    </pc:docChg>
  </pc:docChgLst>
  <pc:docChgLst>
    <pc:chgData name="MASIEH, Dawud (BARTS HEALTH NHS TRUST)" userId="S::dawud.masieh@nhs.net::58e88cf0-62fc-49a4-b57c-12517d022a88" providerId="AD" clId="Web-{230A3D69-FEA6-2CE5-B0ED-32F6E453BD7B}"/>
    <pc:docChg chg="modSld">
      <pc:chgData name="MASIEH, Dawud (BARTS HEALTH NHS TRUST)" userId="S::dawud.masieh@nhs.net::58e88cf0-62fc-49a4-b57c-12517d022a88" providerId="AD" clId="Web-{230A3D69-FEA6-2CE5-B0ED-32F6E453BD7B}" dt="2024-11-21T23:07:38.469" v="5" actId="20577"/>
      <pc:docMkLst>
        <pc:docMk/>
      </pc:docMkLst>
      <pc:sldChg chg="modSp">
        <pc:chgData name="MASIEH, Dawud (BARTS HEALTH NHS TRUST)" userId="S::dawud.masieh@nhs.net::58e88cf0-62fc-49a4-b57c-12517d022a88" providerId="AD" clId="Web-{230A3D69-FEA6-2CE5-B0ED-32F6E453BD7B}" dt="2024-11-21T23:07:38.469" v="5" actId="20577"/>
        <pc:sldMkLst>
          <pc:docMk/>
          <pc:sldMk cId="0" sldId="273"/>
        </pc:sldMkLst>
        <pc:spChg chg="mod">
          <ac:chgData name="MASIEH, Dawud (BARTS HEALTH NHS TRUST)" userId="S::dawud.masieh@nhs.net::58e88cf0-62fc-49a4-b57c-12517d022a88" providerId="AD" clId="Web-{230A3D69-FEA6-2CE5-B0ED-32F6E453BD7B}" dt="2024-11-21T23:07:38.469" v="5" actId="20577"/>
          <ac:spMkLst>
            <pc:docMk/>
            <pc:sldMk cId="0" sldId="273"/>
            <ac:spMk id="21505" creationId="{142BAA7F-EBBC-4E99-B9A0-92AD551C53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8C38F6B4-F579-01E0-7BB4-0E32C983F1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24242896-B9C6-ED74-79EA-E845169016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3E0E503B-72AF-A54F-B2BB-C26F35ABEBA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1941F768-A7C0-A6A2-B47D-577A962C097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164B5CF-D5B1-4564-93F2-79533A4295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13EE56CA-8A98-C18C-F20A-01E6F0440A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65EF0BC-27D1-2D87-5ED0-CECE4BBA71F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0FCA54D-9AB6-48DB-C5C7-A07C88A938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7513" y="704850"/>
            <a:ext cx="626427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3" name="Rectangle 5">
            <a:extLst>
              <a:ext uri="{FF2B5EF4-FFF2-40B4-BE49-F238E27FC236}">
                <a16:creationId xmlns:a16="http://schemas.microsoft.com/office/drawing/2014/main" id="{EAEA11EC-F75B-0A1A-1ED5-F6B5CBF0B9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78854" name="Rectangle 6">
            <a:extLst>
              <a:ext uri="{FF2B5EF4-FFF2-40B4-BE49-F238E27FC236}">
                <a16:creationId xmlns:a16="http://schemas.microsoft.com/office/drawing/2014/main" id="{AC79D8FC-978A-8F88-FC0A-54FD6C4ABAB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8855" name="Rectangle 7">
            <a:extLst>
              <a:ext uri="{FF2B5EF4-FFF2-40B4-BE49-F238E27FC236}">
                <a16:creationId xmlns:a16="http://schemas.microsoft.com/office/drawing/2014/main" id="{A126AA58-449B-9B58-16C2-71604A103E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6B2CF2-E3B1-4753-A2B5-C23C0100BC1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15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184150" indent="-18097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363538" indent="-17780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549275" indent="-184150" algn="l" rtl="0" eaLnBrk="0" fontAlgn="base" hangingPunct="0">
      <a:spcBef>
        <a:spcPct val="30000"/>
      </a:spcBef>
      <a:spcAft>
        <a:spcPct val="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3C57E63C-5BA7-102B-4137-7168490771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053D046-7E47-434F-8592-7A323996E83C}" type="slidenum">
              <a:rPr lang="en-US" altLang="en-US" b="0"/>
              <a:pPr>
                <a:spcBef>
                  <a:spcPct val="0"/>
                </a:spcBef>
              </a:pPr>
              <a:t>1</a:t>
            </a:fld>
            <a:endParaRPr lang="en-US" altLang="en-US" b="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761985A-649D-DB34-B8B7-733892F185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F9F736E-4023-A475-D8F3-E9AA8FAE24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Aims of the session:</a:t>
            </a:r>
          </a:p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To make sure you are confident and safe enough to manage a patient with common toxidromes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7E67C1F0-4612-D64E-43F2-F1B47B92B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1B79B4-41E4-4229-97B6-41B1D1D0C733}" type="slidenum">
              <a:rPr lang="en-US" altLang="en-US" b="0"/>
              <a:pPr>
                <a:spcBef>
                  <a:spcPct val="0"/>
                </a:spcBef>
              </a:pPr>
              <a:t>14</a:t>
            </a:fld>
            <a:endParaRPr lang="en-US" altLang="en-US" b="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117F7E0-E50E-339C-54EF-EA6214BADF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F3B7D60-BC28-10D8-06F1-949F979151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55422FDF-13BF-D423-F8F8-0B8AE7C0F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F06EB9B-F040-4BB4-AD18-B36E33135DCA}" type="slidenum">
              <a:rPr lang="en-US" altLang="en-US" b="0"/>
              <a:pPr>
                <a:spcBef>
                  <a:spcPct val="0"/>
                </a:spcBef>
              </a:pPr>
              <a:t>15</a:t>
            </a:fld>
            <a:endParaRPr lang="en-US" altLang="en-US" b="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3B931D3F-5804-6E7C-3F08-5F6BFE2480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780F931-51C8-BCD0-C167-69BA10651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37E7726E-016B-3C83-F1A9-45AA060308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BF931FE-A597-44FD-BBF0-697B3257F964}" type="slidenum">
              <a:rPr lang="en-US" altLang="en-US" b="0"/>
              <a:pPr>
                <a:spcBef>
                  <a:spcPct val="0"/>
                </a:spcBef>
              </a:pPr>
              <a:t>16</a:t>
            </a:fld>
            <a:endParaRPr lang="en-US" altLang="en-US" b="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9EC09C0-20A2-1AE0-78FD-4DC1C0F2A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C4EDF967-412E-174C-4208-DADE35C87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9C413FF7-18BC-E6AC-5581-5026DD29A6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5D26518-D883-4BF8-BCB3-D194377AAC57}" type="slidenum">
              <a:rPr lang="en-US" altLang="en-US" b="0"/>
              <a:pPr>
                <a:spcBef>
                  <a:spcPct val="0"/>
                </a:spcBef>
              </a:pPr>
              <a:t>17</a:t>
            </a:fld>
            <a:endParaRPr lang="en-US" altLang="en-US" b="0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A16C133-2D42-6803-71BB-FB3957BA22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1A2C09-3170-C730-7B6A-B8A0B77BF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0513E78D-419F-3F05-8061-4D08F1A918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80EB242-262B-493C-9569-A053C277D049}" type="slidenum">
              <a:rPr lang="en-US" altLang="en-US" b="0"/>
              <a:pPr>
                <a:spcBef>
                  <a:spcPct val="0"/>
                </a:spcBef>
              </a:pPr>
              <a:t>19</a:t>
            </a:fld>
            <a:endParaRPr lang="en-US" altLang="en-US" b="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EA3B1FB8-ADAE-1B8A-8936-CAD9AAF2D9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F2350799-DE3E-6B00-A017-C66F51BC9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0FC3A506-E0C4-4309-016E-4B63F6C8D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3E6CA55-27D5-431D-8330-D00CBA3E7B3B}" type="slidenum">
              <a:rPr lang="en-US" altLang="en-US" b="0"/>
              <a:pPr>
                <a:spcBef>
                  <a:spcPct val="0"/>
                </a:spcBef>
              </a:pPr>
              <a:t>20</a:t>
            </a:fld>
            <a:endParaRPr lang="en-US" altLang="en-US" b="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B0431B48-CAC4-26E2-ECE9-FDF2C5DC45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D6A971A-48C5-293D-71FB-B835C4D2B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2387C2D5-2933-64CA-8214-01F3F0836A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5D266CB-5A81-4E63-AA69-12C6F8AFBD1C}" type="slidenum">
              <a:rPr lang="en-US" altLang="en-US" b="0"/>
              <a:pPr>
                <a:spcBef>
                  <a:spcPct val="0"/>
                </a:spcBef>
              </a:pPr>
              <a:t>21</a:t>
            </a:fld>
            <a:endParaRPr lang="en-US" altLang="en-US" b="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507B5D82-F327-CCE8-DC00-B2715FAEEE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058EE50C-076D-73F7-72BF-6E7BDD9D6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F786B402-A2F9-19EA-1D2F-A76EE7E060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E44434-2412-41F7-A655-1DAF974AAFE5}" type="slidenum">
              <a:rPr lang="en-US" altLang="en-US" b="0"/>
              <a:pPr>
                <a:spcBef>
                  <a:spcPct val="0"/>
                </a:spcBef>
              </a:pPr>
              <a:t>22</a:t>
            </a:fld>
            <a:endParaRPr lang="en-US" altLang="en-US" b="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EEA32D2A-A8FC-437D-3993-4458FFA6B2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FAE0C5A-D22C-7EDC-BE92-6F86EDAFCE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>
            <a:extLst>
              <a:ext uri="{FF2B5EF4-FFF2-40B4-BE49-F238E27FC236}">
                <a16:creationId xmlns:a16="http://schemas.microsoft.com/office/drawing/2014/main" id="{E06F1047-E18A-08FC-93A6-9FBDE7A0C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EBA975-55F0-41FD-AD08-15C3CEE2DDC9}" type="slidenum">
              <a:rPr lang="en-US" altLang="en-US" b="0"/>
              <a:pPr>
                <a:spcBef>
                  <a:spcPct val="0"/>
                </a:spcBef>
              </a:pPr>
              <a:t>24</a:t>
            </a:fld>
            <a:endParaRPr lang="en-US" altLang="en-US" b="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202D3477-0AD3-BDA5-4FA5-DF6493FD59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9F526A85-37DE-537A-5F7B-CA9DC3A83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>
            <a:extLst>
              <a:ext uri="{FF2B5EF4-FFF2-40B4-BE49-F238E27FC236}">
                <a16:creationId xmlns:a16="http://schemas.microsoft.com/office/drawing/2014/main" id="{07BD65C6-89C5-39F0-C6CA-A64478EEBC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8F7E910-7DF2-49E4-A6D5-48976F32F77C}" type="slidenum">
              <a:rPr lang="en-US" altLang="en-US" b="0"/>
              <a:pPr>
                <a:spcBef>
                  <a:spcPct val="0"/>
                </a:spcBef>
              </a:pPr>
              <a:t>25</a:t>
            </a:fld>
            <a:endParaRPr lang="en-US" altLang="en-US" b="0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C3D49E90-792A-1BB7-45B5-B8CD072C18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63F2DCCF-F5A6-53C2-5007-CCE7FE706C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EEC94452-77B6-247B-BD16-87D8700FE4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99466C-BBF0-4845-A574-565B7501505D}" type="slidenum">
              <a:rPr lang="en-US" altLang="en-US" b="0"/>
              <a:pPr>
                <a:spcBef>
                  <a:spcPct val="0"/>
                </a:spcBef>
              </a:pPr>
              <a:t>2</a:t>
            </a:fld>
            <a:endParaRPr lang="en-US" altLang="en-US" b="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98B3F61B-7D73-65B1-6B6F-2B9737B812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233FAD6E-7BEA-0FF3-DF44-57AB4BF98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>
            <a:extLst>
              <a:ext uri="{FF2B5EF4-FFF2-40B4-BE49-F238E27FC236}">
                <a16:creationId xmlns:a16="http://schemas.microsoft.com/office/drawing/2014/main" id="{7C749D45-816F-172A-A4E9-B2EA45F82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2F375F5-E6E5-442B-B8B9-CF4696164BBB}" type="slidenum">
              <a:rPr lang="en-US" altLang="en-US" b="0"/>
              <a:pPr>
                <a:spcBef>
                  <a:spcPct val="0"/>
                </a:spcBef>
              </a:pPr>
              <a:t>28</a:t>
            </a:fld>
            <a:endParaRPr lang="en-US" altLang="en-US" b="0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6BCC42EC-5BEF-C5F8-2564-20BA2A283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248892F6-70C6-8918-C935-BD24DB438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>
            <a:extLst>
              <a:ext uri="{FF2B5EF4-FFF2-40B4-BE49-F238E27FC236}">
                <a16:creationId xmlns:a16="http://schemas.microsoft.com/office/drawing/2014/main" id="{6DD64371-3718-F83C-E0DF-E7864E03B9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81BFC36-B304-408C-AE49-0690184F9DAC}" type="slidenum">
              <a:rPr lang="en-US" altLang="en-US" b="0"/>
              <a:pPr>
                <a:spcBef>
                  <a:spcPct val="0"/>
                </a:spcBef>
              </a:pPr>
              <a:t>29</a:t>
            </a:fld>
            <a:endParaRPr lang="en-US" altLang="en-US" b="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7887728F-37E5-C817-0B16-5D53315EBF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B65982F5-2ACC-BE1C-4D60-18FCFC0C74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>
            <a:extLst>
              <a:ext uri="{FF2B5EF4-FFF2-40B4-BE49-F238E27FC236}">
                <a16:creationId xmlns:a16="http://schemas.microsoft.com/office/drawing/2014/main" id="{8442E9B8-23F0-1455-E52B-53EC016E2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A0EADFA-D135-4789-87C2-C727DF19470F}" type="slidenum">
              <a:rPr lang="en-US" altLang="en-US" b="0"/>
              <a:pPr>
                <a:spcBef>
                  <a:spcPct val="0"/>
                </a:spcBef>
              </a:pPr>
              <a:t>34</a:t>
            </a:fld>
            <a:endParaRPr lang="en-US" altLang="en-US" b="0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8B7B45D9-793B-4569-F9F5-DF97E0F7E8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7FB54053-D764-D0AB-B05E-5D923EB11A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BNF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>
            <a:extLst>
              <a:ext uri="{FF2B5EF4-FFF2-40B4-BE49-F238E27FC236}">
                <a16:creationId xmlns:a16="http://schemas.microsoft.com/office/drawing/2014/main" id="{6B1FC155-887A-FBE2-2036-F1CDF0B916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374C0D-74B8-4CB3-A687-3111A7F84D5A}" type="slidenum">
              <a:rPr lang="en-US" altLang="en-US" b="0"/>
              <a:pPr>
                <a:spcBef>
                  <a:spcPct val="0"/>
                </a:spcBef>
              </a:pPr>
              <a:t>36</a:t>
            </a:fld>
            <a:endParaRPr lang="en-US" altLang="en-US" b="0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B1E631B3-D8C9-B701-D022-8D450F6875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D0A53AE3-9C10-92C8-5454-73B20D158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>
            <a:extLst>
              <a:ext uri="{FF2B5EF4-FFF2-40B4-BE49-F238E27FC236}">
                <a16:creationId xmlns:a16="http://schemas.microsoft.com/office/drawing/2014/main" id="{4CE2AF7A-7B09-0F2F-BD59-E9FF27AB8E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50B34F-F4D7-42B4-A5FF-2F4FE611E7EA}" type="slidenum">
              <a:rPr lang="en-US" altLang="en-US" b="0"/>
              <a:pPr>
                <a:spcBef>
                  <a:spcPct val="0"/>
                </a:spcBef>
              </a:pPr>
              <a:t>37</a:t>
            </a:fld>
            <a:endParaRPr lang="en-US" altLang="en-US" b="0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1F1A4000-2D74-2BDB-7B2D-C26AF8F798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CBF9627-22E9-6B96-6141-10BBD629DF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>
            <a:extLst>
              <a:ext uri="{FF2B5EF4-FFF2-40B4-BE49-F238E27FC236}">
                <a16:creationId xmlns:a16="http://schemas.microsoft.com/office/drawing/2014/main" id="{632DBC4F-2B8B-7B43-EE74-5EADD8CB26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9C3BB71-BDF1-413C-8774-983FBCEF6519}" type="slidenum">
              <a:rPr lang="en-US" altLang="en-US" b="0"/>
              <a:pPr>
                <a:spcBef>
                  <a:spcPct val="0"/>
                </a:spcBef>
              </a:pPr>
              <a:t>38</a:t>
            </a:fld>
            <a:endParaRPr lang="en-US" altLang="en-US" b="0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8D1398DF-E8C5-AD37-DA5B-83EC28074B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83810DA3-6627-9C54-100A-53141B88C4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>
            <a:extLst>
              <a:ext uri="{FF2B5EF4-FFF2-40B4-BE49-F238E27FC236}">
                <a16:creationId xmlns:a16="http://schemas.microsoft.com/office/drawing/2014/main" id="{568069DA-4279-EB21-8B14-2A2605F889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CD5183B-00F9-4EDF-B0E5-7D3F85942CC6}" type="slidenum">
              <a:rPr lang="en-US" altLang="en-US" b="0"/>
              <a:pPr>
                <a:spcBef>
                  <a:spcPct val="0"/>
                </a:spcBef>
              </a:pPr>
              <a:t>39</a:t>
            </a:fld>
            <a:endParaRPr lang="en-US" altLang="en-US" b="0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5743334F-6137-165A-04BF-1243C03D31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6AAB1CE-D0C6-6F6F-47B0-BCFAACA92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>
            <a:extLst>
              <a:ext uri="{FF2B5EF4-FFF2-40B4-BE49-F238E27FC236}">
                <a16:creationId xmlns:a16="http://schemas.microsoft.com/office/drawing/2014/main" id="{4680F9CB-3260-565D-2054-A4EAC67AD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FB3C9F1-358F-48DD-A30C-7F7C578EC95E}" type="slidenum">
              <a:rPr lang="en-US" altLang="en-US" b="0"/>
              <a:pPr>
                <a:spcBef>
                  <a:spcPct val="0"/>
                </a:spcBef>
              </a:pPr>
              <a:t>40</a:t>
            </a:fld>
            <a:endParaRPr lang="en-US" altLang="en-US" b="0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B02FDC65-A0DB-4E01-C1B1-9D41B88142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B3DCD117-BB36-9BE2-458C-FA0CD8148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>
            <a:extLst>
              <a:ext uri="{FF2B5EF4-FFF2-40B4-BE49-F238E27FC236}">
                <a16:creationId xmlns:a16="http://schemas.microsoft.com/office/drawing/2014/main" id="{53B44B32-3D77-F786-E3E9-5E49CB7298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560F6D3-1C02-498C-829D-A7973E98E767}" type="slidenum">
              <a:rPr lang="en-US" altLang="en-US" b="0"/>
              <a:pPr>
                <a:spcBef>
                  <a:spcPct val="0"/>
                </a:spcBef>
              </a:pPr>
              <a:t>41</a:t>
            </a:fld>
            <a:endParaRPr lang="en-US" altLang="en-US" b="0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3C5C23ED-6C7E-8560-0345-5372F9F326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7AFA6B0-9FA5-EA7B-C3D4-1C0C00EC5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>
            <a:extLst>
              <a:ext uri="{FF2B5EF4-FFF2-40B4-BE49-F238E27FC236}">
                <a16:creationId xmlns:a16="http://schemas.microsoft.com/office/drawing/2014/main" id="{93627121-37D3-7058-D27D-E0010519FD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FB019D-40FB-4F1F-8F39-AB14EF1D302C}" type="slidenum">
              <a:rPr lang="en-US" altLang="en-US" b="0"/>
              <a:pPr>
                <a:spcBef>
                  <a:spcPct val="0"/>
                </a:spcBef>
              </a:pPr>
              <a:t>46</a:t>
            </a:fld>
            <a:endParaRPr lang="en-US" altLang="en-US" b="0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1DD1A926-6B2D-E3D7-A9F8-06DB321894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E6780095-4DE4-BA1D-076F-7070546680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BNF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125790FA-E3D3-EEAC-42EB-36D685CA8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99840F8-C19F-488C-86C6-945A787909B3}" type="slidenum">
              <a:rPr lang="en-US" altLang="en-US" b="0"/>
              <a:pPr>
                <a:spcBef>
                  <a:spcPct val="0"/>
                </a:spcBef>
              </a:pPr>
              <a:t>3</a:t>
            </a:fld>
            <a:endParaRPr lang="en-US" altLang="en-US" b="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A1FA2D8D-FAF2-0B56-DF6B-96FCE48E1E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66EE51D-F3D7-A3F1-55FF-DDEF89F35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>
            <a:extLst>
              <a:ext uri="{FF2B5EF4-FFF2-40B4-BE49-F238E27FC236}">
                <a16:creationId xmlns:a16="http://schemas.microsoft.com/office/drawing/2014/main" id="{3F0E555A-0CE6-13E1-AC97-14EBF44028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3C55CA-F0D6-49D6-A8CF-18295372B59C}" type="slidenum">
              <a:rPr lang="en-US" altLang="en-US" b="0"/>
              <a:pPr>
                <a:spcBef>
                  <a:spcPct val="0"/>
                </a:spcBef>
              </a:pPr>
              <a:t>47</a:t>
            </a:fld>
            <a:endParaRPr lang="en-US" altLang="en-US" b="0"/>
          </a:p>
        </p:txBody>
      </p:sp>
      <p:sp>
        <p:nvSpPr>
          <p:cNvPr id="96258" name="Rectangle 2">
            <a:extLst>
              <a:ext uri="{FF2B5EF4-FFF2-40B4-BE49-F238E27FC236}">
                <a16:creationId xmlns:a16="http://schemas.microsoft.com/office/drawing/2014/main" id="{59FCCE43-7449-7DB7-7BF8-3AC57E61BF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3C106396-5F0A-A19D-F987-67BF315B2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>
            <a:extLst>
              <a:ext uri="{FF2B5EF4-FFF2-40B4-BE49-F238E27FC236}">
                <a16:creationId xmlns:a16="http://schemas.microsoft.com/office/drawing/2014/main" id="{F0637A79-E40B-358E-EC34-58B992C53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90764D-29BC-4FB5-8721-481B3476FBE2}" type="slidenum">
              <a:rPr lang="en-US" altLang="en-US" b="0"/>
              <a:pPr>
                <a:spcBef>
                  <a:spcPct val="0"/>
                </a:spcBef>
              </a:pPr>
              <a:t>48</a:t>
            </a:fld>
            <a:endParaRPr lang="en-US" altLang="en-US" b="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6F05A93F-F2F2-473E-12C5-A1F943024E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0893D215-EB1E-59D7-3D06-3F12381C2E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>
            <a:extLst>
              <a:ext uri="{FF2B5EF4-FFF2-40B4-BE49-F238E27FC236}">
                <a16:creationId xmlns:a16="http://schemas.microsoft.com/office/drawing/2014/main" id="{6E21EF28-D204-1A37-10D9-EBD6E34A24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A5ADCF4-1A12-4AF1-B649-625CEC396235}" type="slidenum">
              <a:rPr lang="en-US" altLang="en-US" b="0"/>
              <a:pPr>
                <a:spcBef>
                  <a:spcPct val="0"/>
                </a:spcBef>
              </a:pPr>
              <a:t>50</a:t>
            </a:fld>
            <a:endParaRPr lang="en-US" altLang="en-US" b="0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273A8320-0E41-CED9-8D10-3A54D84497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1891154A-79D6-53F7-55E7-D863BF172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>
            <a:extLst>
              <a:ext uri="{FF2B5EF4-FFF2-40B4-BE49-F238E27FC236}">
                <a16:creationId xmlns:a16="http://schemas.microsoft.com/office/drawing/2014/main" id="{C4E03489-996E-63C6-F94A-80FD9905B4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57CF687-3D6F-4AB7-8ED2-4D23239B97EF}" type="slidenum">
              <a:rPr lang="en-US" altLang="en-US" b="0"/>
              <a:pPr>
                <a:spcBef>
                  <a:spcPct val="0"/>
                </a:spcBef>
              </a:pPr>
              <a:t>51</a:t>
            </a:fld>
            <a:endParaRPr lang="en-US" altLang="en-US" b="0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9B01545-CBE3-FD30-A43D-33C2281ACD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EDD33E07-CDD8-ADC6-AA3A-1B7F93F2F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>
            <a:extLst>
              <a:ext uri="{FF2B5EF4-FFF2-40B4-BE49-F238E27FC236}">
                <a16:creationId xmlns:a16="http://schemas.microsoft.com/office/drawing/2014/main" id="{F726134A-AE90-06C7-7C16-968FC27E5D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6A1C91-B8D2-4630-81D5-1820B8796A77}" type="slidenum">
              <a:rPr lang="en-US" altLang="en-US" b="0"/>
              <a:pPr>
                <a:spcBef>
                  <a:spcPct val="0"/>
                </a:spcBef>
              </a:pPr>
              <a:t>52</a:t>
            </a:fld>
            <a:endParaRPr lang="en-US" altLang="en-US" b="0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804CFF20-9AE2-5CEE-F1C8-8084BE21C4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A919D99-24F4-92C2-D0E7-66479F553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>
            <a:extLst>
              <a:ext uri="{FF2B5EF4-FFF2-40B4-BE49-F238E27FC236}">
                <a16:creationId xmlns:a16="http://schemas.microsoft.com/office/drawing/2014/main" id="{570E7D43-438B-3DB6-8949-FC047B1000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169A91-B058-4F12-AFE6-AA91E2B1D946}" type="slidenum">
              <a:rPr lang="en-US" altLang="en-US" b="0"/>
              <a:pPr>
                <a:spcBef>
                  <a:spcPct val="0"/>
                </a:spcBef>
              </a:pPr>
              <a:t>53</a:t>
            </a:fld>
            <a:endParaRPr lang="en-US" altLang="en-US" b="0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2C96B10C-AA5A-5A59-6C3D-341FCFB4BA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4187D2E5-C97C-D31E-193E-E781E9513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>
            <a:extLst>
              <a:ext uri="{FF2B5EF4-FFF2-40B4-BE49-F238E27FC236}">
                <a16:creationId xmlns:a16="http://schemas.microsoft.com/office/drawing/2014/main" id="{C7E132B9-4F2D-3D14-E941-EE552CC2E4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01304C5-AB85-4906-81E4-E2CBCD9497F6}" type="slidenum">
              <a:rPr lang="en-US" altLang="en-US" b="0"/>
              <a:pPr>
                <a:spcBef>
                  <a:spcPct val="0"/>
                </a:spcBef>
              </a:pPr>
              <a:t>56</a:t>
            </a:fld>
            <a:endParaRPr lang="en-US" altLang="en-US" b="0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DB228B93-4CC9-945A-908B-6657656C5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BEC6A98A-41A2-62FF-62DD-4AF32D46FA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DC147287-F23E-DE2F-363D-38E46EFE73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19A7EC3-25B4-4282-BF8E-147AE64352AC}" type="slidenum">
              <a:rPr lang="en-US" altLang="en-US" b="0"/>
              <a:pPr>
                <a:spcBef>
                  <a:spcPct val="0"/>
                </a:spcBef>
              </a:pPr>
              <a:t>7</a:t>
            </a:fld>
            <a:endParaRPr lang="en-US" altLang="en-US" b="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FAC6D65C-FDF7-8682-9ACC-7E235008AA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3AB6DBC-DECE-6F92-DD71-919E473B2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3118438E-A9F0-3875-FD0D-29D418ABEB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0E791CC-071F-4C6D-BA79-55E70E679DFC}" type="slidenum">
              <a:rPr lang="en-US" altLang="en-US" b="0"/>
              <a:pPr>
                <a:spcBef>
                  <a:spcPct val="0"/>
                </a:spcBef>
              </a:pPr>
              <a:t>9</a:t>
            </a:fld>
            <a:endParaRPr lang="en-US" altLang="en-US" b="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9A3F85C-49EC-74E6-C6E6-E8B8F5FF03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DE2E766-938D-F239-4D36-922CAC950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B2B99575-152A-A3A0-C485-EA088CA4AA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4D43FE-007E-4E90-AA48-6A9A3A010DBD}" type="slidenum">
              <a:rPr lang="en-US" altLang="en-US" b="0"/>
              <a:pPr>
                <a:spcBef>
                  <a:spcPct val="0"/>
                </a:spcBef>
              </a:pPr>
              <a:t>10</a:t>
            </a:fld>
            <a:endParaRPr lang="en-US" altLang="en-US" b="0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7F801D76-6C62-DC19-2540-92E71FA955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0723A1D-8D70-1653-939D-94DA58716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C7EFAD1B-B388-ACB0-165D-1360547FAA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0948FF2-C951-4DD7-A5AC-FCC0687ADDE7}" type="slidenum">
              <a:rPr lang="en-US" altLang="en-US" b="0"/>
              <a:pPr>
                <a:spcBef>
                  <a:spcPct val="0"/>
                </a:spcBef>
              </a:pPr>
              <a:t>11</a:t>
            </a:fld>
            <a:endParaRPr lang="en-US" altLang="en-US" b="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68C788D-6C7A-CA0F-8674-A2F9F8E0C8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AA178E0-43B3-4FE4-073A-5B35A2BC09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FE322F8D-2C7C-3CA8-6274-03E5B111E2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EB567A9-E55F-4CE8-80D0-41C297338801}" type="slidenum">
              <a:rPr lang="en-US" altLang="en-US" b="0"/>
              <a:pPr>
                <a:spcBef>
                  <a:spcPct val="0"/>
                </a:spcBef>
              </a:pPr>
              <a:t>12</a:t>
            </a:fld>
            <a:endParaRPr lang="en-US" altLang="en-US" b="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C8BCBA5-22EE-301E-D444-80BF2040A4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C872E5F-7B77-F8B3-F06D-1376FAD93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5F88B6C3-96B1-4918-077A-9B6FBA2311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C4D4109-F2FB-4355-8604-671D938F5581}" type="slidenum">
              <a:rPr lang="en-US" altLang="en-US" b="0"/>
              <a:pPr>
                <a:spcBef>
                  <a:spcPct val="0"/>
                </a:spcBef>
              </a:pPr>
              <a:t>13</a:t>
            </a:fld>
            <a:endParaRPr lang="en-US" altLang="en-US" b="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7A1C8A9D-3BBD-C610-B4C8-0CD82BF8B9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F13C281-88BD-E58E-7E0D-B249A9A6D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6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9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7"/>
            <a:ext cx="2068512" cy="3556397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7"/>
            <a:ext cx="6056313" cy="355639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18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861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8AC42-B48D-FF36-D053-557EEC550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EEDAC-3117-477B-81B2-0D61FCE6E88A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10556A-4538-62C6-9DF9-683496752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7CC10-DD23-A581-92D3-4CF15AD67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3995-A243-440F-B8FC-B9C7BB5003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362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132E3-B626-1F69-39A9-5799E168D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DCE6-7A25-4363-9504-6719B1403768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1BFFB-C2CB-A959-2D7A-DE2EC73F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FF2DD-2F14-F44D-8A5C-09362C8A1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0F7D9-B59E-4FC6-BCDF-E0C25BA4E8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2024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6AA7B-E1A7-430A-470A-D046B7D69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D2D73-ABE5-4F91-A6AB-A23A26B50B83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0652D-CC84-B4B1-D1AC-1F89C6D2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52FCB-8C87-6CB9-80D5-2B0BAC0C6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E7D1A-4A6F-427C-AB3D-87EA630893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79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8D0D5F-EF38-F62C-A461-BA6CD6666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9B15D-9E4E-4105-93D6-6DC6C121848C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C74575-696C-63AF-79C7-1690DF528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1A1345-344D-01A4-A3F3-851759C5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F7559-BA17-44C8-85BC-7DFA925837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761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E6464D-8FE8-C57D-060D-B23404D6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B509A-D508-445F-AD89-6904BC0E0BB4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F9237CF-9020-7CAD-0916-D82A34B7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C11D0C4-E0C8-88D6-C47A-9652B5B83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277A2-4423-4D17-922E-1491FBF49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2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70ED298-BC75-0679-D88D-7289EDE5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2163-A49A-4AA1-A81C-8E9FEAB3E6C7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F7E6813-25B4-0E32-C0AD-B0BD06A5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613502-5D78-DF78-CD43-976992C0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CBCF8-AF3B-419B-993C-1FA33B462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412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9D61F65-A944-ADEA-7BF3-BEC713BA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71F0C-9306-4DB5-A826-5ACF9DBA8E23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812A48-5280-BE27-9ED1-1B08BF44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FFCAF4-A1E3-F0E8-879A-AF62AADE3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25A1F-8006-489E-964F-CBD9FB246B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224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60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ABA0EA-B0CF-E293-5918-C29A054B9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F81D2-8035-4A71-9485-938E29D4D853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BE9935-A879-95F4-BFB1-FB96FB1CE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8F6FD2E-3805-7A03-00D9-8C14CE883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A2A6B-F5F2-4A14-89E9-1DC8055706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6826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4F8E1B0-9C22-D9A9-F9A5-DCF9EA5A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9554F-C804-4BD5-B4B1-B1C9A9D0B4C3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8150D34-AE87-17CC-D98D-15FD317F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4C5CC9-2D12-3EC2-839A-7FA97F49A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374B5-83B4-4B8D-904B-0BD7714A57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322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55920-773E-4678-10CB-A888EAABB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B4F2E-27F4-4AF6-B226-74EFC8D53702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33EE6-E63C-743F-11E0-4405559A3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B6E7F2-BCBD-A851-9EE4-DCFE52EEB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704EF-CE0A-4E1A-A22A-20764D567C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6684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1D82A-6940-24EF-5A60-202F3D26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881A6-BEF1-4BD4-946C-9551EFA837B9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22CD4-0076-A4C3-7ADD-01DED71E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0918A-03B2-743E-5103-0C4BEA0B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1BA66-EFCD-4326-8E10-C6E7D2E726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6550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F85F578-7DCE-105E-A172-81F7B69C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4776A-AD85-4AA4-A327-9D87BEC366F6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2D7496-D347-383C-D5AC-6482BC7A5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A1A7B6-9EDF-E70D-E5E2-5B486676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0BC0B-DBFB-429A-99CE-A36A75B860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929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B2437DC-7DA3-1170-39B8-27C2F48A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323850"/>
            <a:ext cx="4102100" cy="809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30B8038-49B6-E07D-E863-DD1FC232E0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1217613"/>
            <a:ext cx="4102100" cy="2428875"/>
          </a:xfrm>
          <a:prstGeom prst="rect">
            <a:avLst/>
          </a:prstGeom>
          <a:solidFill>
            <a:schemeClr val="accent1">
              <a:alpha val="79999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FE7CDA97-5E68-E73D-B5F4-658077AB192D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3240088"/>
            <a:ext cx="1482725" cy="323850"/>
            <a:chOff x="1849" y="2465"/>
            <a:chExt cx="934" cy="272"/>
          </a:xfrm>
        </p:grpSpPr>
        <p:sp>
          <p:nvSpPr>
            <p:cNvPr id="5" name="AutoShape 9">
              <a:extLst>
                <a:ext uri="{FF2B5EF4-FFF2-40B4-BE49-F238E27FC236}">
                  <a16:creationId xmlns:a16="http://schemas.microsoft.com/office/drawing/2014/main" id="{26481945-8C29-F4AE-7CBC-B15B549DE02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97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6" name="AutoShape 10">
              <a:extLst>
                <a:ext uri="{FF2B5EF4-FFF2-40B4-BE49-F238E27FC236}">
                  <a16:creationId xmlns:a16="http://schemas.microsoft.com/office/drawing/2014/main" id="{323E7546-8869-C8C2-E4D5-857BE976921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88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7" name="AutoShape 11">
              <a:extLst>
                <a:ext uri="{FF2B5EF4-FFF2-40B4-BE49-F238E27FC236}">
                  <a16:creationId xmlns:a16="http://schemas.microsoft.com/office/drawing/2014/main" id="{DBD41F70-8439-4BE8-2430-DA094588A0D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7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89803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8" name="AutoShape 12">
              <a:extLst>
                <a:ext uri="{FF2B5EF4-FFF2-40B4-BE49-F238E27FC236}">
                  <a16:creationId xmlns:a16="http://schemas.microsoft.com/office/drawing/2014/main" id="{61896D5C-46AA-4880-2A1D-FD37F9B5B82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70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9" name="AutoShape 13">
              <a:extLst>
                <a:ext uri="{FF2B5EF4-FFF2-40B4-BE49-F238E27FC236}">
                  <a16:creationId xmlns:a16="http://schemas.microsoft.com/office/drawing/2014/main" id="{26290C32-6F2F-35C7-3F37-DE609566730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06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0" name="AutoShape 14">
              <a:extLst>
                <a:ext uri="{FF2B5EF4-FFF2-40B4-BE49-F238E27FC236}">
                  <a16:creationId xmlns:a16="http://schemas.microsoft.com/office/drawing/2014/main" id="{0EC450B6-B7F9-4C56-9887-DF2B7FB148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1" name="AutoShape 15">
              <a:extLst>
                <a:ext uri="{FF2B5EF4-FFF2-40B4-BE49-F238E27FC236}">
                  <a16:creationId xmlns:a16="http://schemas.microsoft.com/office/drawing/2014/main" id="{B2B6C1E8-6FD2-2577-6583-A7C047E69B5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123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2" name="AutoShape 16">
              <a:extLst>
                <a:ext uri="{FF2B5EF4-FFF2-40B4-BE49-F238E27FC236}">
                  <a16:creationId xmlns:a16="http://schemas.microsoft.com/office/drawing/2014/main" id="{30FD4B09-50CA-E9B3-9F3D-E60C53B82163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32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3" name="AutoShape 17">
              <a:extLst>
                <a:ext uri="{FF2B5EF4-FFF2-40B4-BE49-F238E27FC236}">
                  <a16:creationId xmlns:a16="http://schemas.microsoft.com/office/drawing/2014/main" id="{96E94E73-90ED-ADE6-4124-C1C290979ED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41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E28381CC-7329-BBF1-95D3-6D16406059E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84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1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id="{0D6F0BE1-6053-3299-680D-C9351F0D9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459163"/>
            <a:ext cx="2863850" cy="1031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675" b="1">
                <a:solidFill>
                  <a:schemeClr val="bg1"/>
                </a:solidFill>
              </a:rPr>
              <a:t>www.londondeanery.ac.uk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1E97FC86-5E0D-A7F9-7C1F-2115904F4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4284663"/>
            <a:ext cx="4102100" cy="539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00163"/>
            <a:ext cx="3898900" cy="100131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</a:t>
            </a:r>
            <a:br>
              <a:rPr lang="en-GB"/>
            </a:br>
            <a:r>
              <a:rPr lang="en-GB"/>
              <a:t>style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301479"/>
            <a:ext cx="3887788" cy="378619"/>
          </a:xfrm>
        </p:spPr>
        <p:txBody>
          <a:bodyPr/>
          <a:lstStyle>
            <a:lvl1pPr>
              <a:lnSpc>
                <a:spcPct val="90000"/>
              </a:lnSpc>
              <a:defRPr sz="15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18495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079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3287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361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1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92362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106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78515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12257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64473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75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7"/>
            <a:ext cx="2068512" cy="355639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7"/>
            <a:ext cx="6056313" cy="355639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517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741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2714C78-4F3F-00EC-A06C-9D7508037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323850"/>
            <a:ext cx="4102100" cy="809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5227435-A334-8058-4E7C-CD965AF0A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1217613"/>
            <a:ext cx="4102100" cy="2428875"/>
          </a:xfrm>
          <a:prstGeom prst="rect">
            <a:avLst/>
          </a:prstGeom>
          <a:solidFill>
            <a:schemeClr val="accent1">
              <a:alpha val="79999"/>
            </a:schemeClr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grpSp>
        <p:nvGrpSpPr>
          <p:cNvPr id="4" name="Group 7">
            <a:extLst>
              <a:ext uri="{FF2B5EF4-FFF2-40B4-BE49-F238E27FC236}">
                <a16:creationId xmlns:a16="http://schemas.microsoft.com/office/drawing/2014/main" id="{9F3C3ACC-DE5F-C5B6-2581-160CFF60B419}"/>
              </a:ext>
            </a:extLst>
          </p:cNvPr>
          <p:cNvGrpSpPr>
            <a:grpSpLocks/>
          </p:cNvGrpSpPr>
          <p:nvPr/>
        </p:nvGrpSpPr>
        <p:grpSpPr bwMode="auto">
          <a:xfrm>
            <a:off x="2944813" y="3240088"/>
            <a:ext cx="1482725" cy="323850"/>
            <a:chOff x="1849" y="2465"/>
            <a:chExt cx="934" cy="272"/>
          </a:xfrm>
        </p:grpSpPr>
        <p:sp>
          <p:nvSpPr>
            <p:cNvPr id="5" name="AutoShape 8">
              <a:extLst>
                <a:ext uri="{FF2B5EF4-FFF2-40B4-BE49-F238E27FC236}">
                  <a16:creationId xmlns:a16="http://schemas.microsoft.com/office/drawing/2014/main" id="{621D8178-66C6-65E2-5729-20C37487DCC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97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6" name="AutoShape 9">
              <a:extLst>
                <a:ext uri="{FF2B5EF4-FFF2-40B4-BE49-F238E27FC236}">
                  <a16:creationId xmlns:a16="http://schemas.microsoft.com/office/drawing/2014/main" id="{342C86D0-3D36-3A37-78BA-17B76639042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488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7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7" name="AutoShape 10">
              <a:extLst>
                <a:ext uri="{FF2B5EF4-FFF2-40B4-BE49-F238E27FC236}">
                  <a16:creationId xmlns:a16="http://schemas.microsoft.com/office/drawing/2014/main" id="{A35408BC-3D0E-8C73-DD81-CFAEEF47196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57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89803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8" name="AutoShape 11">
              <a:extLst>
                <a:ext uri="{FF2B5EF4-FFF2-40B4-BE49-F238E27FC236}">
                  <a16:creationId xmlns:a16="http://schemas.microsoft.com/office/drawing/2014/main" id="{FD964788-28C2-0B87-355F-F945E114759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670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9" name="AutoShape 12">
              <a:extLst>
                <a:ext uri="{FF2B5EF4-FFF2-40B4-BE49-F238E27FC236}">
                  <a16:creationId xmlns:a16="http://schemas.microsoft.com/office/drawing/2014/main" id="{A59F0E3C-9572-CCFA-59A0-7AF2AC2DAE7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306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0" name="AutoShape 13">
              <a:extLst>
                <a:ext uri="{FF2B5EF4-FFF2-40B4-BE49-F238E27FC236}">
                  <a16:creationId xmlns:a16="http://schemas.microsoft.com/office/drawing/2014/main" id="{04A9F62A-C734-08C2-6D2B-A622196B20E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214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50195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1" name="AutoShape 14">
              <a:extLst>
                <a:ext uri="{FF2B5EF4-FFF2-40B4-BE49-F238E27FC236}">
                  <a16:creationId xmlns:a16="http://schemas.microsoft.com/office/drawing/2014/main" id="{DF04DAD2-EC50-E6B8-136E-53AF21C86D2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123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2" name="AutoShape 15">
              <a:extLst>
                <a:ext uri="{FF2B5EF4-FFF2-40B4-BE49-F238E27FC236}">
                  <a16:creationId xmlns:a16="http://schemas.microsoft.com/office/drawing/2014/main" id="{676C112E-FE08-B5B8-1E53-D139A5D5060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32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3" name="AutoShape 16">
              <a:extLst>
                <a:ext uri="{FF2B5EF4-FFF2-40B4-BE49-F238E27FC236}">
                  <a16:creationId xmlns:a16="http://schemas.microsoft.com/office/drawing/2014/main" id="{397DB2DB-F056-5152-9F20-0787BEA83CF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941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  <p:sp>
          <p:nvSpPr>
            <p:cNvPr id="14" name="AutoShape 17">
              <a:extLst>
                <a:ext uri="{FF2B5EF4-FFF2-40B4-BE49-F238E27FC236}">
                  <a16:creationId xmlns:a16="http://schemas.microsoft.com/office/drawing/2014/main" id="{FA281E81-630F-7E74-4CFB-14C8A6F081A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849" y="2465"/>
              <a:ext cx="113" cy="272"/>
            </a:xfrm>
            <a:prstGeom prst="chevron">
              <a:avLst>
                <a:gd name="adj" fmla="val 56639"/>
              </a:avLst>
            </a:prstGeom>
            <a:solidFill>
              <a:schemeClr val="bg1">
                <a:alpha val="10196"/>
              </a:schemeClr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defRPr/>
              </a:pPr>
              <a:endParaRPr lang="en-US" altLang="en-US" sz="1350"/>
            </a:p>
          </p:txBody>
        </p:sp>
      </p:grpSp>
      <p:sp>
        <p:nvSpPr>
          <p:cNvPr id="15" name="Text Box 18">
            <a:extLst>
              <a:ext uri="{FF2B5EF4-FFF2-40B4-BE49-F238E27FC236}">
                <a16:creationId xmlns:a16="http://schemas.microsoft.com/office/drawing/2014/main" id="{6B9962C5-53EC-000B-BA95-E937C3833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459163"/>
            <a:ext cx="2863850" cy="1031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675" b="1">
                <a:solidFill>
                  <a:schemeClr val="bg1"/>
                </a:solidFill>
              </a:rPr>
              <a:t>www.londondeanery.ac.uk</a:t>
            </a: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E2AF6491-9E36-797F-635E-78D6DCB05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8" y="4284663"/>
            <a:ext cx="4102100" cy="539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1350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00163"/>
            <a:ext cx="3898900" cy="100131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2301479"/>
            <a:ext cx="3887788" cy="378619"/>
          </a:xfrm>
        </p:spPr>
        <p:txBody>
          <a:bodyPr/>
          <a:lstStyle>
            <a:lvl1pPr>
              <a:lnSpc>
                <a:spcPct val="90000"/>
              </a:lnSpc>
              <a:defRPr sz="1500" b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85593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788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>
            <a:lvl1pPr algn="l">
              <a:defRPr sz="3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20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539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284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8151" y="1615679"/>
            <a:ext cx="4062413" cy="27622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615679"/>
            <a:ext cx="4062412" cy="276225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43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647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415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441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7732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45146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634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6863" y="813198"/>
            <a:ext cx="2068512" cy="356473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8151" y="813198"/>
            <a:ext cx="6056313" cy="356473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8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8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48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6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611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8A0F53A-CAB0-9B05-F59E-A2BD5C692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717BA88-4B3D-6C95-41D5-B9718CC06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8" name="Picture 6" descr="NHS_LDN_logo_allwhite">
            <a:extLst>
              <a:ext uri="{FF2B5EF4-FFF2-40B4-BE49-F238E27FC236}">
                <a16:creationId xmlns:a16="http://schemas.microsoft.com/office/drawing/2014/main" id="{14ED2B10-11F6-9B58-FB04-C5A247084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Line 9">
            <a:extLst>
              <a:ext uri="{FF2B5EF4-FFF2-40B4-BE49-F238E27FC236}">
                <a16:creationId xmlns:a16="http://schemas.microsoft.com/office/drawing/2014/main" id="{CF0D88F7-ECA6-F6E8-DD9B-936AD3392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0" name="Picture 10" descr="NHS_LDN_logo_black">
            <a:extLst>
              <a:ext uri="{FF2B5EF4-FFF2-40B4-BE49-F238E27FC236}">
                <a16:creationId xmlns:a16="http://schemas.microsoft.com/office/drawing/2014/main" id="{F496E098-3135-F306-DB61-1DF38FDB3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4521200"/>
            <a:ext cx="63023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538" r:id="rId1"/>
    <p:sldLayoutId id="2147485539" r:id="rId2"/>
    <p:sldLayoutId id="2147485540" r:id="rId3"/>
    <p:sldLayoutId id="2147485541" r:id="rId4"/>
    <p:sldLayoutId id="2147485542" r:id="rId5"/>
    <p:sldLayoutId id="2147485543" r:id="rId6"/>
    <p:sldLayoutId id="2147485544" r:id="rId7"/>
    <p:sldLayoutId id="2147485545" r:id="rId8"/>
    <p:sldLayoutId id="2147485546" r:id="rId9"/>
    <p:sldLayoutId id="2147485547" r:id="rId10"/>
    <p:sldLayoutId id="2147485548" r:id="rId11"/>
    <p:sldLayoutId id="2147485525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B784C1E0-7830-005E-69E5-BA93A96EEE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AD26373F-4E59-BB29-10EC-FBA555EEE6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12ACD-D240-2DF2-9F9A-E4D58D8E8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E7151A5-740C-4312-903E-31FE5142606D}" type="datetime1">
              <a:rPr lang="en-US" altLang="en-US"/>
              <a:pPr>
                <a:defRPr/>
              </a:pPr>
              <a:t>11/21/2024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CB2A5-B411-5437-0447-1FFE215EF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1CB16-A86F-7721-EBCA-CD5F7FFFE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F8500-7BAA-44D9-9379-DC26CA41F2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6" r:id="rId1"/>
    <p:sldLayoutId id="2147485527" r:id="rId2"/>
    <p:sldLayoutId id="2147485528" r:id="rId3"/>
    <p:sldLayoutId id="2147485529" r:id="rId4"/>
    <p:sldLayoutId id="2147485530" r:id="rId5"/>
    <p:sldLayoutId id="2147485531" r:id="rId6"/>
    <p:sldLayoutId id="2147485532" r:id="rId7"/>
    <p:sldLayoutId id="2147485533" r:id="rId8"/>
    <p:sldLayoutId id="2147485534" r:id="rId9"/>
    <p:sldLayoutId id="2147485535" r:id="rId10"/>
    <p:sldLayoutId id="2147485536" r:id="rId11"/>
    <p:sldLayoutId id="2147485537" r:id="rId12"/>
  </p:sldLayoutIdLst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A1CB950-015B-9A13-6B1B-2F863803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E04242F-9332-19FC-BFFF-370F7987BC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5ECF27AE-DA39-3FC2-535F-70ADEBFE6B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747713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F21011CC-B4F4-D4B0-6F8D-5B34B623C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1439863"/>
            <a:ext cx="8277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5366" name="Picture 6" descr="NHS_LDN_logo_allwhite">
            <a:extLst>
              <a:ext uri="{FF2B5EF4-FFF2-40B4-BE49-F238E27FC236}">
                <a16:creationId xmlns:a16="http://schemas.microsoft.com/office/drawing/2014/main" id="{5941D2A3-8C3B-717A-3E0F-B0C71F5CF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8">
            <a:extLst>
              <a:ext uri="{FF2B5EF4-FFF2-40B4-BE49-F238E27FC236}">
                <a16:creationId xmlns:a16="http://schemas.microsoft.com/office/drawing/2014/main" id="{F95E5962-727F-25CB-A56F-D73965C6A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536575"/>
            <a:ext cx="1930400" cy="1381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900" b="1" i="1"/>
              <a:t>insert</a:t>
            </a:r>
            <a:r>
              <a:rPr lang="en-US" sz="900"/>
              <a:t> Specialty School of Paediatrics</a:t>
            </a:r>
          </a:p>
        </p:txBody>
      </p:sp>
      <p:sp>
        <p:nvSpPr>
          <p:cNvPr id="15368" name="Line 9">
            <a:extLst>
              <a:ext uri="{FF2B5EF4-FFF2-40B4-BE49-F238E27FC236}">
                <a16:creationId xmlns:a16="http://schemas.microsoft.com/office/drawing/2014/main" id="{E3C1FE87-116D-DD75-F05D-B114E9AA2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9" r:id="rId1"/>
    <p:sldLayoutId id="2147485550" r:id="rId2"/>
    <p:sldLayoutId id="2147485551" r:id="rId3"/>
    <p:sldLayoutId id="2147485552" r:id="rId4"/>
    <p:sldLayoutId id="2147485553" r:id="rId5"/>
    <p:sldLayoutId id="2147485554" r:id="rId6"/>
    <p:sldLayoutId id="2147485555" r:id="rId7"/>
    <p:sldLayoutId id="2147485556" r:id="rId8"/>
    <p:sldLayoutId id="2147485557" r:id="rId9"/>
    <p:sldLayoutId id="2147485558" r:id="rId10"/>
    <p:sldLayoutId id="2147485559" r:id="rId11"/>
    <p:sldLayoutId id="2147485560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600"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7BA4784-98D0-E152-7BEF-0B5BF79A3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8150" y="812800"/>
            <a:ext cx="827722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AC8BBD8-E085-689F-F64A-12B51419D5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1616075"/>
            <a:ext cx="82772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What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9442AC27-FC07-12BD-F14E-FC5D5B2C83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747713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3" name="Picture 5" descr="NHS_LDN_logo_allwhite">
            <a:extLst>
              <a:ext uri="{FF2B5EF4-FFF2-40B4-BE49-F238E27FC236}">
                <a16:creationId xmlns:a16="http://schemas.microsoft.com/office/drawing/2014/main" id="{9878C27B-A31F-38EA-E13F-D205DAADB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638" y="4525963"/>
            <a:ext cx="460375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7">
            <a:extLst>
              <a:ext uri="{FF2B5EF4-FFF2-40B4-BE49-F238E27FC236}">
                <a16:creationId xmlns:a16="http://schemas.microsoft.com/office/drawing/2014/main" id="{28101C13-E9D0-C7C9-9FBD-8908C88C6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527050"/>
            <a:ext cx="2289175" cy="13811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900"/>
              <a:t>LonSpecialty School of General Practitioners</a:t>
            </a:r>
          </a:p>
        </p:txBody>
      </p:sp>
      <p:sp>
        <p:nvSpPr>
          <p:cNvPr id="17415" name="Line 8">
            <a:extLst>
              <a:ext uri="{FF2B5EF4-FFF2-40B4-BE49-F238E27FC236}">
                <a16:creationId xmlns:a16="http://schemas.microsoft.com/office/drawing/2014/main" id="{3C0A260B-47DE-507B-8EED-FE25721396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4440238"/>
            <a:ext cx="8277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6" name="Picture 9" descr="NHS_LDN_logo_black">
            <a:extLst>
              <a:ext uri="{FF2B5EF4-FFF2-40B4-BE49-F238E27FC236}">
                <a16:creationId xmlns:a16="http://schemas.microsoft.com/office/drawing/2014/main" id="{B4C15ABF-945D-6285-7343-BA930B713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8313" y="4521200"/>
            <a:ext cx="630237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7" name="Line 10">
            <a:extLst>
              <a:ext uri="{FF2B5EF4-FFF2-40B4-BE49-F238E27FC236}">
                <a16:creationId xmlns:a16="http://schemas.microsoft.com/office/drawing/2014/main" id="{B8A382BE-5FA3-E8E0-DFB2-4E589C827B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" y="1439863"/>
            <a:ext cx="8277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1" r:id="rId1"/>
    <p:sldLayoutId id="2147485562" r:id="rId2"/>
    <p:sldLayoutId id="2147485563" r:id="rId3"/>
    <p:sldLayoutId id="2147485564" r:id="rId4"/>
    <p:sldLayoutId id="2147485565" r:id="rId5"/>
    <p:sldLayoutId id="2147485566" r:id="rId6"/>
    <p:sldLayoutId id="2147485567" r:id="rId7"/>
    <p:sldLayoutId id="2147485568" r:id="rId8"/>
    <p:sldLayoutId id="2147485569" r:id="rId9"/>
    <p:sldLayoutId id="2147485570" r:id="rId10"/>
    <p:sldLayoutId id="2147485571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3429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6pPr>
      <a:lvl7pPr marL="6858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7pPr>
      <a:lvl8pPr marL="10287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8pPr>
      <a:lvl9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100" b="1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b="1">
          <a:solidFill>
            <a:srgbClr val="4D4D4D"/>
          </a:solidFill>
          <a:latin typeface="+mn-lt"/>
          <a:ea typeface="ＭＳ Ｐゴシック" charset="-128"/>
          <a:cs typeface="ＭＳ Ｐゴシック" charset="-128"/>
        </a:defRPr>
      </a:lvl1pPr>
      <a:lvl2pPr indent="341313" algn="l" rtl="0" eaLnBrk="0" fontAlgn="base" hangingPunct="0">
        <a:spcBef>
          <a:spcPct val="40000"/>
        </a:spcBef>
        <a:spcAft>
          <a:spcPct val="0"/>
        </a:spcAft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2pPr>
      <a:lvl3pPr marL="134938" indent="-133350" algn="l" rtl="0" eaLnBrk="0" fontAlgn="base" hangingPunct="0">
        <a:spcBef>
          <a:spcPct val="30000"/>
        </a:spcBef>
        <a:spcAft>
          <a:spcPct val="0"/>
        </a:spcAft>
        <a:buChar char="•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3pPr>
      <a:lvl4pPr marL="307975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4pPr>
      <a:lvl5pPr marL="481013" indent="-171450" algn="l" rtl="0" eaLnBrk="0" fontAlgn="base" hangingPunct="0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  <a:cs typeface="ＭＳ Ｐゴシック"/>
        </a:defRPr>
      </a:lvl5pPr>
      <a:lvl6pPr marL="8239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6pPr>
      <a:lvl7pPr marL="11668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7pPr>
      <a:lvl8pPr marL="15097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8pPr>
      <a:lvl9pPr marL="1852613" indent="-171450" algn="l" rtl="0" fontAlgn="base">
        <a:spcBef>
          <a:spcPct val="3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3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3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Layout" Target="../slideLayouts/slideLayout3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4" Type="http://schemas.openxmlformats.org/officeDocument/2006/relationships/slideLayout" Target="../slideLayouts/slideLayout3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slideLayout" Target="../slideLayouts/slideLayout3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slideLayout" Target="../slideLayouts/slideLayout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slideLayout" Target="../slideLayouts/slideLayout3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slideLayout" Target="../slideLayouts/slideLayout3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142BAA7F-EBBC-4E99-B9A0-92AD551C53C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93875" y="812800"/>
            <a:ext cx="6207125" cy="63341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Clinical Toxicology &amp;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/>
              </a:rPr>
              <a:t>Management of the Poisoned Patient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Dr Dawud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/>
              </a:rPr>
              <a:t>Masieh</a:t>
            </a: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en-US" sz="1200" dirty="0">
                <a:ea typeface="ＭＳ Ｐゴシック" panose="020B0600070205080204" pitchFamily="34" charset="-128"/>
              </a:rPr>
            </a:br>
            <a:r>
              <a:rPr lang="en-US" altLang="en-US" sz="1200" dirty="0">
                <a:solidFill>
                  <a:srgbClr val="00070C"/>
                </a:solidFill>
                <a:ea typeface="ＭＳ Ｐゴシック"/>
              </a:rPr>
              <a:t>Registrar in Clinical Pharmacology and Internal Medicine</a:t>
            </a: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en-US" sz="1200" dirty="0">
                <a:ea typeface="ＭＳ Ｐゴシック" panose="020B0600070205080204" pitchFamily="34" charset="-128"/>
              </a:rPr>
            </a:br>
            <a:br>
              <a:rPr lang="en-US" altLang="ja-JP" sz="1200" dirty="0">
                <a:ea typeface="ＭＳ Ｐゴシック" panose="020B0600070205080204" pitchFamily="34" charset="-128"/>
              </a:rPr>
            </a:br>
            <a:br>
              <a:rPr lang="en-US" altLang="ja-JP" dirty="0">
                <a:ea typeface="ＭＳ Ｐゴシック" panose="020B0600070205080204" pitchFamily="34" charset="-128"/>
              </a:rPr>
            </a:br>
            <a:br>
              <a:rPr lang="en-US" altLang="ja-JP" dirty="0">
                <a:ea typeface="ＭＳ Ｐゴシック" panose="020B0600070205080204" pitchFamily="34" charset="-128"/>
              </a:rPr>
            </a:b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F66467-C5EB-A257-59B7-4750C30AD182}"/>
              </a:ext>
            </a:extLst>
          </p:cNvPr>
          <p:cNvSpPr/>
          <p:nvPr/>
        </p:nvSpPr>
        <p:spPr>
          <a:xfrm>
            <a:off x="7143750" y="4514850"/>
            <a:ext cx="62865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BFB0FFDA-FC18-9344-D6C9-1E751582D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06E54512-28FB-D51E-9F07-62E343F31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/>
              </a:rPr>
              <a:t>History</a:t>
            </a:r>
          </a:p>
          <a:p>
            <a:pPr lvl="3" eaLnBrk="1" hangingPunct="1">
              <a:spcAft>
                <a:spcPts val="450"/>
              </a:spcAft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What drug(s) were taken? (unstated, unknown)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spcAft>
                <a:spcPts val="450"/>
              </a:spcAft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What amount was taken?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When were they taken?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Were they taken all at once or staggered?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Are there empty packets/bottles of drugs?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	Witnesses?</a:t>
            </a:r>
          </a:p>
          <a:p>
            <a:pPr lvl="3" eaLnBrk="1" hangingPunct="1">
              <a:spcAft>
                <a:spcPts val="450"/>
              </a:spcAft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8F1F03-A079-59FD-BC9C-EAD42671F86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138FABE2-EA41-ABEF-8837-BB15CC4F04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C01CC19B-61D0-7243-2878-E5D5ECDAC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co-morbidities are present?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are the concomitant drugs/toxins?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Is there evidence of high suicidal risk (notes etc.)?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7536EB-63E7-0463-9D6F-8B67999B62B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A0C1B126-DE06-10AB-67EF-013E03116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8E7C5E77-A77C-EF44-1463-BB8F0D8C46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Allergies?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Last meal?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Previous poisonings?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27DEDD-1EA5-F144-B0FE-A7CA1428D70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85779D0E-D017-0C05-97BB-1651D3447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CE5CC787-939E-B507-9556-C214D7D554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History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Current symptoms?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8DEE85-8F51-E7B4-1D83-95908233EE6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1F52D4BD-5A5F-CAC4-924B-ECB0E6314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B056350A-30B1-00DF-CC2C-1059BB5D9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Examination</a:t>
            </a:r>
          </a:p>
          <a:p>
            <a:pPr lvl="3" eaLnBrk="1" hangingPunct="1">
              <a:buNone/>
            </a:pPr>
            <a:r>
              <a:rPr lang="en-US" altLang="en-US" sz="2100" dirty="0">
                <a:ea typeface="ＭＳ Ｐゴシック"/>
              </a:rPr>
              <a:t>	</a:t>
            </a:r>
            <a:r>
              <a:rPr lang="en-US" altLang="en-US" sz="1800">
                <a:ea typeface="ＭＳ Ｐゴシック"/>
              </a:rPr>
              <a:t>What are the cardio-respiratory observations?</a:t>
            </a:r>
          </a:p>
          <a:p>
            <a:pPr lvl="3"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Is there evidence of specific organ failure?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What is the temperature?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 panose="020B0600070205080204" pitchFamily="34" charset="-128"/>
              </a:rPr>
              <a:t>	Is the patient sweating?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BE7AEB-5452-1872-DD15-7E213A897E4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B876D5FF-392A-F86A-83B0-001C00D61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D46E218-EDCE-A0B1-4008-193F6AEB1A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Examination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What is the level of consciousness?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What are the pupil size/pupillary responses to light?</a:t>
            </a: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Are there signs of CNS involvement?</a:t>
            </a:r>
          </a:p>
          <a:p>
            <a:pPr lvl="3" eaLnBrk="1" hangingPunct="1">
              <a:buNone/>
            </a:pPr>
            <a:r>
              <a:rPr lang="en-US" altLang="en-US" sz="1800" dirty="0">
                <a:ea typeface="ＭＳ Ｐゴシック"/>
              </a:rPr>
              <a:t>		Agitation; neck stiffness; clonus; rigidity</a:t>
            </a:r>
            <a:endParaRPr lang="en-US" altLang="en-US" sz="1800" dirty="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 dirty="0">
                <a:ea typeface="ＭＳ Ｐゴシック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ED35F3-44E8-FC7E-7AAC-7A5E4570E82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B7C76A88-28CB-C510-6425-16038C84E6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51194DD1-F666-ACA4-6361-BA39CD6736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Investigation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Can we test for the specific poison of interest?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	What tests are required for monitoring of likely affected organs?</a:t>
            </a:r>
          </a:p>
          <a:p>
            <a:pPr lvl="3" eaLnBrk="1" hangingPunct="1">
              <a:buFontTx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2C1937-B6A5-7372-71E3-DF677466822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38A255-F0CD-D750-606A-3FBAD6A03C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Evaluation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2C405057-62CD-93A3-EE61-69D8F5DFC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Is there evidence of a classical toxidrome?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Does analytical drug assay change alter the management?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Do I require the help of NPIS?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37AE5A-9A2A-8B92-2858-8508164D5D8C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88AB7E93-A7BE-B063-DC41-1F6C7D64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B8247D21-0C90-3A93-8D25-02D434D48EF8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Assess with blood tests 4 hours after ingestion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intravenously 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chloride 1L intravenously over 4 hours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8B80D01-1D22-4CE4-C39A-E7C8779E20CA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0C136AA-9583-0BC4-4784-9945E5E81A96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 err="1">
                <a:solidFill>
                  <a:sysClr val="windowText" lastClr="000000"/>
                </a:solidFill>
                <a:latin typeface="Calibri"/>
                <a:ea typeface="+mn-ea"/>
              </a:rPr>
              <a:t>MANxxx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D8949B97-CE7D-B2C3-16C7-65BDB7380A71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290CB8-ACC0-B83A-A624-DCFA99CE549D}"/>
              </a:ext>
            </a:extLst>
          </p:cNvPr>
          <p:cNvSpPr txBox="1"/>
          <p:nvPr/>
        </p:nvSpPr>
        <p:spPr>
          <a:xfrm>
            <a:off x="1274763" y="519113"/>
            <a:ext cx="3286125" cy="90011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45 year-old attends the Emergency Department reporting that he has taken 36 g paracetamol orally, 30 minutes ago.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He is alert and cooperative.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506623-D134-06BD-07A8-35D043394342}"/>
              </a:ext>
            </a:extLst>
          </p:cNvPr>
          <p:cNvSpPr txBox="1"/>
          <p:nvPr/>
        </p:nvSpPr>
        <p:spPr>
          <a:xfrm>
            <a:off x="1255713" y="416877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49160" name="Straight Connector 20">
            <a:extLst>
              <a:ext uri="{FF2B5EF4-FFF2-40B4-BE49-F238E27FC236}">
                <a16:creationId xmlns:a16="http://schemas.microsoft.com/office/drawing/2014/main" id="{F4E8B5AD-F715-345B-53E2-D095994A2DB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B76C19D7-ADBB-1401-83FB-17F7B288EB3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52950" y="519113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1EADE431-123B-778B-6192-D8E3AC268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0" y="357188"/>
            <a:ext cx="6208713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0178" name="Rectangle 3">
            <a:extLst>
              <a:ext uri="{FF2B5EF4-FFF2-40B4-BE49-F238E27FC236}">
                <a16:creationId xmlns:a16="http://schemas.microsoft.com/office/drawing/2014/main" id="{4921ECE2-1132-1EDA-1603-1B1E5058A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950913"/>
            <a:ext cx="6165850" cy="341947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Prevent absorption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Activated charcoal </a:t>
            </a:r>
            <a:r>
              <a:rPr lang="en-US" altLang="en-US" sz="1500" b="1">
                <a:solidFill>
                  <a:srgbClr val="00070C"/>
                </a:solidFill>
                <a:ea typeface="ＭＳ Ｐゴシック" panose="020B0600070205080204" pitchFamily="34" charset="-128"/>
              </a:rPr>
              <a:t>within 1h ingestion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In conscious patient, 50mg orally 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If obtunded, consider 50mg by NG tube with protected airway</a:t>
            </a:r>
          </a:p>
          <a:p>
            <a:pPr marL="308372" lvl="3" eaLnBrk="1" hangingPunct="1"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b="1">
                <a:solidFill>
                  <a:srgbClr val="00070C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 for substances that do not bind to charcoal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Ethylene glycol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Iron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Lithium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Methanol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Strong acids and alkalis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2B0F3682-A24E-C09E-24A6-98D58E47C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/>
              </a:rPr>
              <a:t>Objectives of this session are</a:t>
            </a:r>
          </a:p>
        </p:txBody>
      </p:sp>
      <p:sp>
        <p:nvSpPr>
          <p:cNvPr id="23554" name="Rectangle 3">
            <a:extLst>
              <a:ext uri="{FF2B5EF4-FFF2-40B4-BE49-F238E27FC236}">
                <a16:creationId xmlns:a16="http://schemas.microsoft.com/office/drawing/2014/main" id="{E73FCB6B-522F-A818-C3EB-BC9183320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understand the general management of poisoned patients</a:t>
            </a:r>
            <a:endParaRPr lang="en-US" dirty="0"/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recognize patterns of presentations common to different medications in overdose (</a:t>
            </a:r>
            <a:r>
              <a:rPr lang="en-US" altLang="en-US" sz="21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toxidrome)</a:t>
            </a: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 learn the specific management of common poisonings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2744F3-72F1-DE08-E567-F0420A23F027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88A22378-F97B-33F0-4563-62F3B91420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2226" name="Rectangle 3">
            <a:extLst>
              <a:ext uri="{FF2B5EF4-FFF2-40B4-BE49-F238E27FC236}">
                <a16:creationId xmlns:a16="http://schemas.microsoft.com/office/drawing/2014/main" id="{EF29060A-42B1-7D0D-DF15-C15632E22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Prevent absorption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Gastric lavage 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Limited use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Indicated only for iron, lithium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Needs endo-tracheal intubation</a:t>
            </a:r>
          </a:p>
          <a:p>
            <a:pPr marL="308372" lvl="3" eaLnBrk="1" hangingPunct="1"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Whole-bowel irrigation 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Very limited use</a:t>
            </a:r>
          </a:p>
          <a:p>
            <a:pPr lvl="4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Considered for </a:t>
            </a:r>
            <a:r>
              <a:rPr lang="en-US" altLang="en-US" sz="1500" i="1">
                <a:solidFill>
                  <a:srgbClr val="00070C"/>
                </a:solidFill>
                <a:ea typeface="ＭＳ Ｐゴシック" panose="020B0600070205080204" pitchFamily="34" charset="-128"/>
              </a:rPr>
              <a:t>body packers</a:t>
            </a: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5CC17F-A254-09FC-33B8-A536EAC6E4F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ACFCF636-E4A5-9085-ABB0-FAC49D57AE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284163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FBDFE8F3-FAF0-F671-058D-01E2A50F2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06475"/>
            <a:ext cx="6529387" cy="33639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2100" b="1" u="sng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marL="308372" lvl="3" eaLnBrk="1" hangingPunct="1"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Multi-dose activated charcoal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50g every 4hours</a:t>
            </a:r>
          </a:p>
          <a:p>
            <a:pPr marL="308372" lvl="3" eaLnBrk="1" hangingPunct="1">
              <a:defRPr/>
            </a:pP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Indicated for several drugs</a:t>
            </a:r>
          </a:p>
          <a:p>
            <a:pPr lvl="4" eaLnBrk="1" hangingPunct="1">
              <a:defRPr/>
            </a:pP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Carbamezepine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defRPr/>
            </a:pP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Dapsone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Phenobarbital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Quinine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Theophylline </a:t>
            </a:r>
          </a:p>
          <a:p>
            <a:pPr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May be useful in certain other overdoses but limited data</a:t>
            </a:r>
          </a:p>
          <a:p>
            <a:pPr marL="136922" lvl="3" indent="0" eaLnBrk="1" hangingPunct="1">
              <a:buFontTx/>
              <a:buNone/>
              <a:defRPr/>
            </a:pP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E58DB4-E6F7-A779-D9E8-DDEE93573AA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32C9A832-72D2-0CAE-942C-6CFAEFC543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6322" name="Rectangle 3">
            <a:extLst>
              <a:ext uri="{FF2B5EF4-FFF2-40B4-BE49-F238E27FC236}">
                <a16:creationId xmlns:a16="http://schemas.microsoft.com/office/drawing/2014/main" id="{C9CEC24E-50C0-3C06-F982-C47231E0ED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Urine alkalinization for aspirin</a:t>
            </a:r>
          </a:p>
          <a:p>
            <a:pPr lvl="3" eaLnBrk="1" hangingPunct="1"/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E.g. 1L sodium bicarbonate 1.26% over 4 hours</a:t>
            </a:r>
          </a:p>
          <a:p>
            <a:pPr lvl="3" eaLnBrk="1" hangingPunct="1"/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(NOTE: sodium bicarbonate also used in tricyclic antidepressant poisoning with broad QRS complex, but not for the purposes of enhanced elimination)</a:t>
            </a: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34552433-1D09-5201-8314-E4F89CCDF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BE68905-E3E6-460E-B00C-BD17BDC059F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intravenously 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Reduce lithium carbonate (</a:t>
            </a:r>
            <a:r>
              <a:rPr lang="en-GB" sz="1200" dirty="0" err="1">
                <a:solidFill>
                  <a:srgbClr val="00070C"/>
                </a:solidFill>
              </a:rPr>
              <a:t>Camcolit</a:t>
            </a:r>
            <a:r>
              <a:rPr lang="en-GB" sz="1200" dirty="0">
                <a:solidFill>
                  <a:srgbClr val="00070C"/>
                </a:solidFill>
              </a:rPr>
              <a:t>® modified release tablet) dose to 500 mg orally daily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chloride 1L intravenously over 4 hours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B5BFBEF-77B2-BAAD-9490-210F7EDB3179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3A33BC5-3988-9554-EFB5-4A4B49FE9C24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MAN045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8199360A-C6FC-E2CD-380E-72CBE4C34952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F50E45-09DA-A2F8-FB66-F468E5E3A5E9}"/>
              </a:ext>
            </a:extLst>
          </p:cNvPr>
          <p:cNvSpPr txBox="1"/>
          <p:nvPr/>
        </p:nvSpPr>
        <p:spPr>
          <a:xfrm>
            <a:off x="1274763" y="519113"/>
            <a:ext cx="3286125" cy="15462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45 year-old is brought to the Emergency Department by his partner, who reports weakness, poor coordination and balance.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PMH.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Bipolar disorder.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DH.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Lithium carbonate (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Camcolit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® modified-release tablet) 1g orally daily.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lithium concentration 1.4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 (target 0.4-1.0)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203B2A5-822A-2EA5-68C0-4BDCB6EA20C0}"/>
              </a:ext>
            </a:extLst>
          </p:cNvPr>
          <p:cNvSpPr txBox="1"/>
          <p:nvPr/>
        </p:nvSpPr>
        <p:spPr>
          <a:xfrm>
            <a:off x="1255713" y="416877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58376" name="Straight Connector 20">
            <a:extLst>
              <a:ext uri="{FF2B5EF4-FFF2-40B4-BE49-F238E27FC236}">
                <a16:creationId xmlns:a16="http://schemas.microsoft.com/office/drawing/2014/main" id="{F59F1B6B-10AB-7657-9DCE-FE6769532C9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83E7E50F-DF51-3755-E531-1C4EB74177B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2344738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2F78B7A2-CA34-9082-855B-0EE94D615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F56C5F79-922C-0D91-9CA5-5A67F6C49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Intravenous fluids for (moderate) lithium poisoning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For severe poisoning, consider haemodialysis (see next slide)</a:t>
            </a: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A0F8BE47-D618-2E53-2441-A16D82653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411163"/>
            <a:ext cx="6208712" cy="63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measures in overdose patients</a:t>
            </a:r>
          </a:p>
        </p:txBody>
      </p:sp>
      <p:sp>
        <p:nvSpPr>
          <p:cNvPr id="61442" name="Rectangle 3">
            <a:extLst>
              <a:ext uri="{FF2B5EF4-FFF2-40B4-BE49-F238E27FC236}">
                <a16:creationId xmlns:a16="http://schemas.microsoft.com/office/drawing/2014/main" id="{A6A67673-3536-AAF4-814C-045CF71C6D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330325"/>
            <a:ext cx="5908675" cy="304006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Enhanced elimination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 consider for </a:t>
            </a:r>
            <a:r>
              <a:rPr lang="en-US" altLang="en-US" sz="1500" i="1">
                <a:solidFill>
                  <a:srgbClr val="00070C"/>
                </a:solidFill>
                <a:ea typeface="ＭＳ Ｐゴシック" panose="020B0600070205080204" pitchFamily="34" charset="-128"/>
              </a:rPr>
              <a:t>severe poisoning </a:t>
            </a: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with drug having low volume of distribution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Aspirin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Toxic alcohols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Lithium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Valproate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931B3D3C-E48D-B593-E38E-32552E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09172933-A734-3E1A-E27D-F0C0764AF53E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Atropine 3mg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Calcium gluconate 10% 10mls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Hydrocortisone 200mg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50mmol intravenously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79550AB-0E7E-1519-C865-2AD6903DEDF9}"/>
              </a:ext>
            </a:extLst>
          </p:cNvPr>
          <p:cNvSpPr txBox="1">
            <a:spLocks/>
          </p:cNvSpPr>
          <p:nvPr/>
        </p:nvSpPr>
        <p:spPr>
          <a:xfrm>
            <a:off x="1260475" y="61913"/>
            <a:ext cx="1985963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Adverse Drug Reactions Item – Type 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6B21E08-0FAA-527A-FBCC-E60B72EDDC7F}"/>
              </a:ext>
            </a:extLst>
          </p:cNvPr>
          <p:cNvSpPr txBox="1">
            <a:spLocks/>
          </p:cNvSpPr>
          <p:nvPr/>
        </p:nvSpPr>
        <p:spPr>
          <a:xfrm>
            <a:off x="3992563" y="61913"/>
            <a:ext cx="554037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ADR406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782F0D3-022F-0C3B-74C4-40D8A7327398}"/>
              </a:ext>
            </a:extLst>
          </p:cNvPr>
          <p:cNvSpPr txBox="1">
            <a:spLocks/>
          </p:cNvSpPr>
          <p:nvPr/>
        </p:nvSpPr>
        <p:spPr>
          <a:xfrm>
            <a:off x="3722688" y="61913"/>
            <a:ext cx="271462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19ACB16-A007-BBC4-816F-B4342716E13C}"/>
              </a:ext>
            </a:extLst>
          </p:cNvPr>
          <p:cNvSpPr txBox="1"/>
          <p:nvPr/>
        </p:nvSpPr>
        <p:spPr>
          <a:xfrm>
            <a:off x="1260475" y="449263"/>
            <a:ext cx="3286125" cy="10620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75-year-old man took an overdose of his amitriptyline.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On presentation, he was tachycardic and drowsy. His ECG shows a sinus tachycardia with QRS duration of 130ms.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55262B-DE31-616C-2B7D-E2F6B3AF29A5}"/>
              </a:ext>
            </a:extLst>
          </p:cNvPr>
          <p:cNvSpPr txBox="1"/>
          <p:nvPr/>
        </p:nvSpPr>
        <p:spPr>
          <a:xfrm>
            <a:off x="1260475" y="225742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option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for the management of this adverse drug event.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3496" name="Straight Connector 20">
            <a:extLst>
              <a:ext uri="{FF2B5EF4-FFF2-40B4-BE49-F238E27FC236}">
                <a16:creationId xmlns:a16="http://schemas.microsoft.com/office/drawing/2014/main" id="{BD53CA08-CABC-2C1E-65D3-F67FC799153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51100" y="26050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CAI1" title="Correct Answer Indicator">
            <a:extLst>
              <a:ext uri="{FF2B5EF4-FFF2-40B4-BE49-F238E27FC236}">
                <a16:creationId xmlns:a16="http://schemas.microsoft.com/office/drawing/2014/main" id="{0A834009-597C-1957-E190-18AC3BEC90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1797050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E8FF7DF8-E14C-2009-0237-CD9F99C0053D}"/>
              </a:ext>
            </a:extLst>
          </p:cNvPr>
          <p:cNvSpPr txBox="1">
            <a:spLocks/>
          </p:cNvSpPr>
          <p:nvPr/>
        </p:nvSpPr>
        <p:spPr>
          <a:xfrm>
            <a:off x="1260475" y="61913"/>
            <a:ext cx="1985963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Adverse Drug Reactions Item – Type D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85AB38A-51EB-0111-57EE-A3B53730045F}"/>
              </a:ext>
            </a:extLst>
          </p:cNvPr>
          <p:cNvSpPr txBox="1">
            <a:spLocks/>
          </p:cNvSpPr>
          <p:nvPr/>
        </p:nvSpPr>
        <p:spPr>
          <a:xfrm>
            <a:off x="3992563" y="61913"/>
            <a:ext cx="554037" cy="234950"/>
          </a:xfrm>
          <a:prstGeom prst="rect">
            <a:avLst/>
          </a:prstGeom>
          <a:solidFill>
            <a:srgbClr val="FFFF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ADR</a:t>
            </a:r>
            <a:r>
              <a:rPr lang="en-US" sz="788" kern="0" dirty="0">
                <a:solidFill>
                  <a:sysClr val="windowText" lastClr="000000"/>
                </a:solidFill>
                <a:latin typeface="Calibri"/>
              </a:rPr>
              <a:t>406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561C4655-61AA-89DF-986E-431DB2949193}"/>
              </a:ext>
            </a:extLst>
          </p:cNvPr>
          <p:cNvSpPr txBox="1">
            <a:spLocks/>
          </p:cNvSpPr>
          <p:nvPr/>
        </p:nvSpPr>
        <p:spPr>
          <a:xfrm>
            <a:off x="3722688" y="61913"/>
            <a:ext cx="271462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FC617A7-3711-428F-418C-CEA4AFB88F9B}"/>
              </a:ext>
            </a:extLst>
          </p:cNvPr>
          <p:cNvSpPr txBox="1">
            <a:spLocks/>
          </p:cNvSpPr>
          <p:nvPr/>
        </p:nvSpPr>
        <p:spPr>
          <a:xfrm>
            <a:off x="4673600" y="61913"/>
            <a:ext cx="1811338" cy="23495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25" kern="0" dirty="0">
                <a:solidFill>
                  <a:sysClr val="windowText" lastClr="000000"/>
                </a:solidFill>
                <a:latin typeface="Calibri"/>
                <a:ea typeface="+mn-ea"/>
              </a:rPr>
              <a:t>This item is worth </a:t>
            </a:r>
            <a:r>
              <a:rPr lang="en-US" sz="825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2 marks</a:t>
            </a:r>
            <a:endParaRPr lang="en-US" sz="825" b="1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650E0ABE-B77B-FA53-FDBD-7104F52AB14C}"/>
              </a:ext>
            </a:extLst>
          </p:cNvPr>
          <p:cNvSpPr txBox="1">
            <a:spLocks/>
          </p:cNvSpPr>
          <p:nvPr/>
        </p:nvSpPr>
        <p:spPr>
          <a:xfrm>
            <a:off x="6746875" y="61913"/>
            <a:ext cx="681038" cy="234950"/>
          </a:xfrm>
          <a:prstGeom prst="rect">
            <a:avLst/>
          </a:prstGeom>
          <a:ln w="317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ysClr val="windowText" lastClr="000000"/>
                </a:solidFill>
                <a:latin typeface="Calibri"/>
                <a:ea typeface="+mn-ea"/>
              </a:rPr>
              <a:t>You may use  the BNF at any time </a:t>
            </a:r>
          </a:p>
        </p:txBody>
      </p:sp>
      <p:pic>
        <p:nvPicPr>
          <p:cNvPr id="64518" name="Picture 13" descr="Screen shot 2011-01-25 at 16.58.44.png">
            <a:extLst>
              <a:ext uri="{FF2B5EF4-FFF2-40B4-BE49-F238E27FC236}">
                <a16:creationId xmlns:a16="http://schemas.microsoft.com/office/drawing/2014/main" id="{7A854305-16CB-C934-108C-E908AD7DB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13" y="61913"/>
            <a:ext cx="547687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E4EEBD1-F739-AB0A-A08D-57C491FEBB3A}"/>
              </a:ext>
            </a:extLst>
          </p:cNvPr>
          <p:cNvSpPr txBox="1"/>
          <p:nvPr/>
        </p:nvSpPr>
        <p:spPr>
          <a:xfrm>
            <a:off x="1260475" y="449263"/>
            <a:ext cx="3286125" cy="106203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</a:rPr>
              <a:t>A 75-year-old man took an overdose of his amitriptyline.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</a:rPr>
              <a:t>On presentation, he was </a:t>
            </a:r>
            <a:r>
              <a:rPr lang="en-GB" sz="1050" dirty="0" err="1">
                <a:solidFill>
                  <a:prstClr val="black"/>
                </a:solidFill>
                <a:latin typeface="Calibri"/>
              </a:rPr>
              <a:t>tachycardic</a:t>
            </a:r>
            <a:r>
              <a:rPr lang="en-GB" sz="1050" dirty="0">
                <a:solidFill>
                  <a:prstClr val="black"/>
                </a:solidFill>
                <a:latin typeface="Calibri"/>
              </a:rPr>
              <a:t> and drowsy. His ECG shows a sinus tachycardia with QRS duration of 130ms.</a:t>
            </a:r>
            <a:endParaRPr lang="en-US" sz="105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EE33AE5-0525-7529-6425-A193EC801429}"/>
              </a:ext>
            </a:extLst>
          </p:cNvPr>
          <p:cNvSpPr txBox="1"/>
          <p:nvPr/>
        </p:nvSpPr>
        <p:spPr>
          <a:xfrm>
            <a:off x="1260475" y="2257425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option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for the management of this adverse drug event.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4521" name="Straight Connector 20">
            <a:extLst>
              <a:ext uri="{FF2B5EF4-FFF2-40B4-BE49-F238E27FC236}">
                <a16:creationId xmlns:a16="http://schemas.microsoft.com/office/drawing/2014/main" id="{14175B38-6B94-9200-8001-5D84ACE3072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51100" y="26050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F9FF608A-63CC-0DE6-EB57-27B682EC3748}"/>
              </a:ext>
            </a:extLst>
          </p:cNvPr>
          <p:cNvGraphicFramePr>
            <a:graphicFrameLocks noGrp="1"/>
          </p:cNvGraphicFramePr>
          <p:nvPr/>
        </p:nvGraphicFramePr>
        <p:xfrm>
          <a:off x="4733925" y="2355850"/>
          <a:ext cx="3179763" cy="277667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701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210">
                <a:tc gridSpan="2">
                  <a:txBody>
                    <a:bodyPr/>
                    <a:lstStyle/>
                    <a:p>
                      <a:r>
                        <a:rPr lang="en-US" sz="1100" dirty="0"/>
                        <a:t>Answer box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A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742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Atropine is indicated to reverse bradycardia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B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Calcium gluconate protects cardiac myocytes from the effects of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hyperkalaemia</a:t>
                      </a:r>
                      <a:endParaRPr lang="en-US" sz="800" dirty="0">
                        <a:solidFill>
                          <a:srgbClr val="00070C"/>
                        </a:solidFill>
                      </a:endParaRP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C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Haemodialysis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 is indicated with overdoses with likely organ failure in overdoses with a small volume of distribution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D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403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Hydrocortisone has a role in the emergency treatment of anaphylactic and Addisonian crises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032">
                <a:tc>
                  <a:txBody>
                    <a:bodyPr/>
                    <a:lstStyle/>
                    <a:p>
                      <a:r>
                        <a:rPr lang="en-US" sz="600" b="1" dirty="0">
                          <a:solidFill>
                            <a:srgbClr val="00070C"/>
                          </a:solidFill>
                        </a:rPr>
                        <a:t>Option E</a:t>
                      </a:r>
                    </a:p>
                  </a:txBody>
                  <a:tcPr marL="68578" marR="68578" marT="34293" marB="34293"/>
                </a:tc>
                <a:tc>
                  <a:txBody>
                    <a:bodyPr/>
                    <a:lstStyle/>
                    <a:p>
                      <a:r>
                        <a:rPr lang="en-US" sz="600" dirty="0">
                          <a:solidFill>
                            <a:srgbClr val="00070C"/>
                          </a:solidFill>
                        </a:rPr>
                        <a:t>Justification</a:t>
                      </a:r>
                    </a:p>
                  </a:txBody>
                  <a:tcPr marL="68578" marR="68578" marT="34293" marB="34293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6220">
                <a:tc gridSpan="2"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TCA overdoses leads to sodium channel blocking in the myocardium that predisposes to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tachyarrythmia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. Prolongation of QRS complex is an indication of impending cardiac complications. Sodium bicarbonate </a:t>
                      </a:r>
                      <a:r>
                        <a:rPr lang="en-US" sz="800" dirty="0" err="1">
                          <a:solidFill>
                            <a:srgbClr val="00070C"/>
                          </a:solidFill>
                        </a:rPr>
                        <a:t>icreases</a:t>
                      </a:r>
                      <a:r>
                        <a:rPr lang="en-US" sz="800" dirty="0">
                          <a:solidFill>
                            <a:srgbClr val="00070C"/>
                          </a:solidFill>
                        </a:rPr>
                        <a:t> TCA protein binding and elimination</a:t>
                      </a:r>
                    </a:p>
                  </a:txBody>
                  <a:tcPr marL="68578" marR="68578" marT="34293" marB="3429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3" name="TPAnswers" title="Answer Text">
            <a:extLst>
              <a:ext uri="{FF2B5EF4-FFF2-40B4-BE49-F238E27FC236}">
                <a16:creationId xmlns:a16="http://schemas.microsoft.com/office/drawing/2014/main" id="{F4E40637-E7FD-1425-7B36-09B00A3585A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733925" y="449263"/>
            <a:ext cx="2484438" cy="3505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1588" indent="455613" algn="l" rtl="0" eaLnBrk="0" fontAlgn="base" hangingPunct="0">
              <a:spcBef>
                <a:spcPct val="40000"/>
              </a:spcBef>
              <a:spcAft>
                <a:spcPct val="0"/>
              </a:spcAft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180975" indent="-177800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411163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641350" indent="-228600" algn="l" rtl="0" eaLnBrk="0" fontAlgn="base" hangingPunct="0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10985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6pPr>
            <a:lvl7pPr marL="15557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7pPr>
            <a:lvl8pPr marL="20129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8pPr>
            <a:lvl9pPr marL="2470150" indent="-228600" algn="l" rtl="0" fontAlgn="base">
              <a:spcBef>
                <a:spcPct val="30000"/>
              </a:spcBef>
              <a:spcAft>
                <a:spcPct val="0"/>
              </a:spcAft>
              <a:buChar char="–"/>
              <a:defRPr sz="1600">
                <a:solidFill>
                  <a:srgbClr val="4D4D4D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Atropine 3mg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Calcium gluconate 10% 10mls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Hydrocortisone 200mg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kern="0">
                <a:solidFill>
                  <a:srgbClr val="00070C"/>
                </a:solidFill>
              </a:rPr>
              <a:t>Sodium bicarbonate 50mmol intravenously</a:t>
            </a:r>
            <a:endParaRPr lang="en-GB" sz="1200" kern="0" dirty="0">
              <a:solidFill>
                <a:srgbClr val="00070C"/>
              </a:solidFill>
            </a:endParaRPr>
          </a:p>
        </p:txBody>
      </p:sp>
      <p:sp>
        <p:nvSpPr>
          <p:cNvPr id="14" name="CAI1" title="Correct Answer Indicator">
            <a:extLst>
              <a:ext uri="{FF2B5EF4-FFF2-40B4-BE49-F238E27FC236}">
                <a16:creationId xmlns:a16="http://schemas.microsoft.com/office/drawing/2014/main" id="{612DBFAB-236D-71E8-7FE2-63800BA3CC4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0800000">
            <a:off x="4543425" y="1797050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7033360B-EDE5-46EB-8FBB-7FA5DE33FA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357188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Tricyclic antidepressant overdose</a:t>
            </a:r>
          </a:p>
        </p:txBody>
      </p:sp>
      <p:sp>
        <p:nvSpPr>
          <p:cNvPr id="65538" name="Rectangle 3">
            <a:extLst>
              <a:ext uri="{FF2B5EF4-FFF2-40B4-BE49-F238E27FC236}">
                <a16:creationId xmlns:a16="http://schemas.microsoft.com/office/drawing/2014/main" id="{6BD6A10C-DD1F-8C0D-5A15-5012C033BC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60450"/>
            <a:ext cx="6208712" cy="3779838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Toxicity is associated with anti-muscarinic effects, myocardial sodium channel blockade, alpha-1 adrenergic antagonism, CNS effects 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b="1" u="sng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Toxidrome:</a:t>
            </a: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C21A8-9E62-380D-5A53-A4D6BDF21424}"/>
              </a:ext>
            </a:extLst>
          </p:cNvPr>
          <p:cNvGraphicFramePr>
            <a:graphicFrameLocks noGrp="1"/>
          </p:cNvGraphicFramePr>
          <p:nvPr/>
        </p:nvGraphicFramePr>
        <p:xfrm>
          <a:off x="1487488" y="2679700"/>
          <a:ext cx="6192837" cy="2195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7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5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066">
                <a:tc>
                  <a:txBody>
                    <a:bodyPr/>
                    <a:lstStyle/>
                    <a:p>
                      <a:r>
                        <a:rPr lang="en-GB" sz="1400" dirty="0"/>
                        <a:t>Pharmacological</a:t>
                      </a:r>
                      <a:r>
                        <a:rPr lang="en-GB" sz="1400" baseline="0" dirty="0"/>
                        <a:t> effect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Symptoms / findings</a:t>
                      </a:r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415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Anti-muscarinic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Confusion, agitation, hyperthermia,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Dry skin, thirst, dry mouth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 err="1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Mydriasis</a:t>
                      </a: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, tachycardia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Urinary retention, ileus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516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Na-channel blockade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Broad QRS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Any </a:t>
                      </a:r>
                      <a:r>
                        <a:rPr lang="en-US" altLang="en-US" sz="1400" dirty="0" err="1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arrthythmia</a:t>
                      </a:r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 from asystole to VF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16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CNS effects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Confusion, delirium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Myoclonus, seizures</a:t>
                      </a:r>
                      <a:endParaRPr lang="en-GB" sz="1400" dirty="0"/>
                    </a:p>
                  </a:txBody>
                  <a:tcPr marL="68581" marR="68581" marT="34308" marB="343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7F7D60BD-BE1C-FC62-C4BC-635BF50A0D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Tricyclic antidepressant overdose</a:t>
            </a:r>
          </a:p>
        </p:txBody>
      </p:sp>
      <p:sp>
        <p:nvSpPr>
          <p:cNvPr id="67586" name="Rectangle 3">
            <a:extLst>
              <a:ext uri="{FF2B5EF4-FFF2-40B4-BE49-F238E27FC236}">
                <a16:creationId xmlns:a16="http://schemas.microsoft.com/office/drawing/2014/main" id="{1CEE82CC-217F-0079-445C-20951A88E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Treatment is supportive generally</a:t>
            </a:r>
          </a:p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100" b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acidotic or QRS widening</a:t>
            </a:r>
            <a:endParaRPr lang="en-US" altLang="en-US" sz="21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give </a:t>
            </a:r>
            <a:r>
              <a:rPr lang="en-US" altLang="en-US" sz="21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sodium bicarbonate</a:t>
            </a:r>
          </a:p>
          <a:p>
            <a:pPr lvl="4" eaLnBrk="1" hangingPunct="1"/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cardiac rhythm abnormalities fail to respond to above, consider intra-lipid </a:t>
            </a:r>
            <a:r>
              <a:rPr lang="en-US" altLang="en-US" sz="1800" i="1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3" eaLnBrk="1" hangingPunct="1"/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/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Cardiac rhythm abnormalities do not tend to respond to anti-</a:t>
            </a:r>
            <a:r>
              <a:rPr lang="en-US" altLang="en-US" sz="21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arrhythmics</a:t>
            </a: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or DC cardioversion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EF5418-13C4-57E6-71CA-6405BE1B6EE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B00AED05-1B84-F692-48BD-FB44A0AFD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Why is clinical toxicology important?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71414E5A-1E37-E0E6-07CC-A819C7135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3-5% of all ED attendances</a:t>
            </a:r>
            <a:endParaRPr lang="en-US" dirty="0"/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~2000 deaths per year</a:t>
            </a: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UK has high rate of deliberate self-poisoning relative to Europe</a:t>
            </a:r>
          </a:p>
          <a:p>
            <a:pPr marL="1270" lvl="2" indent="0" eaLnBrk="1" hangingPunct="1">
              <a:spcAft>
                <a:spcPts val="450"/>
              </a:spcAft>
              <a:buNone/>
            </a:pPr>
            <a:r>
              <a:rPr lang="en-US" altLang="en-US" sz="21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Management often required without knowledge of specific drug/dosage taken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995268-674B-8F88-E617-52A893B5B206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53A4D191-C00F-731B-E47B-59D20D89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37C0E2B-CB96-29A3-AF06-68C87924DE3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00095C-058B-F290-09E6-4172DA433BD8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C001C9-84C1-98F5-029B-B5B822DDD44F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started taking the tablets at 1:30AM.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560CEF0-E7F5-8FC0-6071-0DC9779CAD89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69638" name="Straight Connector 20">
            <a:extLst>
              <a:ext uri="{FF2B5EF4-FFF2-40B4-BE49-F238E27FC236}">
                <a16:creationId xmlns:a16="http://schemas.microsoft.com/office/drawing/2014/main" id="{20D67155-1140-7974-8D4D-782A8280117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8F632074-5CB2-CBCB-660E-3ED3C2B752B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9463" y="449263"/>
            <a:ext cx="180975" cy="18097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25B7018-7BC1-77C4-7E00-381116E930A5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MAN046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C5CBE76-5670-9F5C-C292-0D1E00DBCE12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75D11A4B-2186-CB87-88E7-DAD98DBDD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85008C0-B447-78CF-93A6-DF724011991F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F278E32-0999-732B-BE80-5AA6AB603AF3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BA2764-74FE-3203-FD19-CF3A352C97F5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3AM following a deliberate self-ingestion of paracetamol. He started taking the tablets at 1:30AM.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DED53EB-CF9B-8F01-F7A4-0D4144085D2C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0662" name="Straight Connector 20">
            <a:extLst>
              <a:ext uri="{FF2B5EF4-FFF2-40B4-BE49-F238E27FC236}">
                <a16:creationId xmlns:a16="http://schemas.microsoft.com/office/drawing/2014/main" id="{71CABB0B-9667-CB52-D42E-25B4CD8D55E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9C731D0A-CEED-3F20-852B-84BA601685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1373188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09DF5F2-3833-8A4C-F164-0856FD8AB6C8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MAN047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CE6395BA-6B1C-9CFC-A700-199F39229727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2D36686-EA51-7AE6-C83B-899386C17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738" y="246063"/>
            <a:ext cx="6208712" cy="633412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5EA397C-C6CD-D271-D38E-1378DB9DA267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now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EE0AF14-CF1A-1C11-5C5A-1CBCB947B19D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BA4A2B-9A2B-5252-1122-23E9FB101DF2}"/>
              </a:ext>
            </a:extLst>
          </p:cNvPr>
          <p:cNvSpPr txBox="1"/>
          <p:nvPr/>
        </p:nvSpPr>
        <p:spPr>
          <a:xfrm>
            <a:off x="1274763" y="519113"/>
            <a:ext cx="3286125" cy="154622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thinks he took 28 tablets in total at 4pm.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7506E4-23B4-6FA1-3812-0D6AB2D32A70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immediate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1686" name="Straight Connector 20">
            <a:extLst>
              <a:ext uri="{FF2B5EF4-FFF2-40B4-BE49-F238E27FC236}">
                <a16:creationId xmlns:a16="http://schemas.microsoft.com/office/drawing/2014/main" id="{33FE9590-2339-AAE9-48FD-BDC7BDBC6692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7D18713A-7906-CA3B-3889-F8F25E198B5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AA6AD52-2CF0-2E7D-6A42-86A4E95B9826}"/>
              </a:ext>
            </a:extLst>
          </p:cNvPr>
          <p:cNvSpPr txBox="1">
            <a:spLocks/>
          </p:cNvSpPr>
          <p:nvPr/>
        </p:nvSpPr>
        <p:spPr>
          <a:xfrm>
            <a:off x="3725863" y="128588"/>
            <a:ext cx="863600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MAN048 (CLO-MAN018)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B067B60-123D-4041-FBAF-6ADD3C45A1BC}"/>
              </a:ext>
            </a:extLst>
          </p:cNvPr>
          <p:cNvSpPr txBox="1">
            <a:spLocks/>
          </p:cNvSpPr>
          <p:nvPr/>
        </p:nvSpPr>
        <p:spPr>
          <a:xfrm>
            <a:off x="3440113" y="128588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2C1B92A-0EF4-ABB3-E30E-725BCE2AB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CA781EEB-B864-4F05-2806-1096760B802E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N-</a:t>
            </a:r>
            <a:r>
              <a:rPr lang="en-GB" sz="1200" dirty="0" err="1">
                <a:solidFill>
                  <a:srgbClr val="00070C"/>
                </a:solidFill>
              </a:rPr>
              <a:t>acetylcysteine</a:t>
            </a:r>
            <a:r>
              <a:rPr lang="en-GB" sz="1200" dirty="0">
                <a:solidFill>
                  <a:srgbClr val="00070C"/>
                </a:solidFill>
              </a:rPr>
              <a:t> therapy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blood alcohol level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serum paracetamol level at 5:30AM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Test liver function tests and discharge if ALT &lt;2x upper limit of normal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D82485F-5087-611E-00E0-1C569071E548}"/>
              </a:ext>
            </a:extLst>
          </p:cNvPr>
          <p:cNvSpPr txBox="1">
            <a:spLocks/>
          </p:cNvSpPr>
          <p:nvPr/>
        </p:nvSpPr>
        <p:spPr>
          <a:xfrm>
            <a:off x="1274763" y="131763"/>
            <a:ext cx="1462087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7AE7CF-EC30-CE0A-16F1-AACC92D03D92}"/>
              </a:ext>
            </a:extLst>
          </p:cNvPr>
          <p:cNvSpPr txBox="1"/>
          <p:nvPr/>
        </p:nvSpPr>
        <p:spPr>
          <a:xfrm>
            <a:off x="1274763" y="51911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 year-old man present to the resuscitation room at 2am following a deliberate self-ingestion of paracetamol. He started taking the tablets at 8pm and finished around midnight. He thinks he took 28 tablets in total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 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Temperature 37C, HR 90/min and regular, BP 140/80 mmHg, RR 14/min, O</a:t>
            </a:r>
            <a:r>
              <a:rPr lang="en-GB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 sat  99% on air.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Breath smells of recent alcohol ingestion.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5B01DF-1C41-2788-AB34-8ACD25005A69}"/>
              </a:ext>
            </a:extLst>
          </p:cNvPr>
          <p:cNvSpPr txBox="1"/>
          <p:nvPr/>
        </p:nvSpPr>
        <p:spPr>
          <a:xfrm>
            <a:off x="1274763" y="4210050"/>
            <a:ext cx="3286125" cy="738188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option at this stage.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72710" name="Straight Connector 20">
            <a:extLst>
              <a:ext uri="{FF2B5EF4-FFF2-40B4-BE49-F238E27FC236}">
                <a16:creationId xmlns:a16="http://schemas.microsoft.com/office/drawing/2014/main" id="{EE8D2461-1C3E-EADA-7F21-56F5A4BAEE0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465388" y="2674938"/>
            <a:ext cx="4313237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B508F9D4-8610-010D-7402-BB7F28D806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49CA7D55-7F0B-E5F4-4220-CC7B04598AE8}"/>
              </a:ext>
            </a:extLst>
          </p:cNvPr>
          <p:cNvSpPr txBox="1">
            <a:spLocks/>
          </p:cNvSpPr>
          <p:nvPr/>
        </p:nvSpPr>
        <p:spPr>
          <a:xfrm>
            <a:off x="4006850" y="131763"/>
            <a:ext cx="554038" cy="234950"/>
          </a:xfrm>
          <a:prstGeom prst="rect">
            <a:avLst/>
          </a:prstGeom>
          <a:solidFill>
            <a:srgbClr val="E9322E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MAN018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E9C5427F-302D-B0ED-71B3-A58601505B5B}"/>
              </a:ext>
            </a:extLst>
          </p:cNvPr>
          <p:cNvSpPr txBox="1">
            <a:spLocks/>
          </p:cNvSpPr>
          <p:nvPr/>
        </p:nvSpPr>
        <p:spPr>
          <a:xfrm>
            <a:off x="3736975" y="13176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FAA24193-224C-6DF4-D65E-9D5DDA517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4313" y="514350"/>
            <a:ext cx="6207125" cy="63341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D08933EF-C529-4E05-EAF2-4CC290149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74763"/>
            <a:ext cx="6016625" cy="309562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Treatment dependent on </a:t>
            </a:r>
            <a:r>
              <a:rPr lang="en-US" altLang="en-US" sz="1800" b="1">
                <a:solidFill>
                  <a:srgbClr val="00070C"/>
                </a:solidFill>
                <a:ea typeface="ＭＳ Ｐゴシック" panose="020B0600070205080204" pitchFamily="34" charset="-128"/>
              </a:rPr>
              <a:t>single-line</a:t>
            </a: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 nomogram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Toxic dose normally &gt;150mg/kg in 24h</a:t>
            </a: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Monitor INR, ALT, creatinine and liver tenderness pre- and post-treatment</a:t>
            </a:r>
          </a:p>
          <a:p>
            <a:pPr lvl="4" eaLnBrk="1" hangingPunct="1">
              <a:defRPr/>
            </a:pPr>
            <a:endParaRPr lang="en-US" altLang="en-US" sz="135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>
                <a:solidFill>
                  <a:srgbClr val="00070C"/>
                </a:solidFill>
                <a:ea typeface="ＭＳ Ｐゴシック" panose="020B0600070205080204" pitchFamily="34" charset="-128"/>
              </a:rPr>
              <a:t>Different management plans for:</a:t>
            </a:r>
          </a:p>
          <a:p>
            <a:pPr lvl="4" eaLnBrk="1" hangingPunct="1">
              <a:defRPr/>
            </a:pPr>
            <a:r>
              <a:rPr lang="en-US" altLang="en-US" sz="1350">
                <a:solidFill>
                  <a:srgbClr val="00070C"/>
                </a:solidFill>
                <a:ea typeface="ＭＳ Ｐゴシック" panose="020B0600070205080204" pitchFamily="34" charset="-128"/>
              </a:rPr>
              <a:t>Different time of presentation (0-1 hrs, 2-4 hrs, 4-8hrs, 8-24hrs, &gt;24hrs)</a:t>
            </a:r>
          </a:p>
          <a:p>
            <a:pPr lvl="4" eaLnBrk="1" hangingPunct="1">
              <a:defRPr/>
            </a:pPr>
            <a:r>
              <a:rPr lang="en-US" altLang="en-US" sz="1350">
                <a:solidFill>
                  <a:srgbClr val="00070C"/>
                </a:solidFill>
                <a:ea typeface="ＭＳ Ｐゴシック" panose="020B0600070205080204" pitchFamily="34" charset="-128"/>
              </a:rPr>
              <a:t>Staggered overdoses</a:t>
            </a:r>
          </a:p>
          <a:p>
            <a:pPr lvl="4" eaLnBrk="1" hangingPunct="1">
              <a:defRPr/>
            </a:pPr>
            <a:endParaRPr lang="en-US" altLang="en-US" sz="15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3E5D7C-D760-F08A-F7DC-5B7C0C102310}"/>
              </a:ext>
            </a:extLst>
          </p:cNvPr>
          <p:cNvSpPr/>
          <p:nvPr/>
        </p:nvSpPr>
        <p:spPr>
          <a:xfrm>
            <a:off x="1143000" y="4229100"/>
            <a:ext cx="68580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5E06C9-A749-DF22-EF81-88B608B5EC90}"/>
              </a:ext>
            </a:extLst>
          </p:cNvPr>
          <p:cNvSpPr/>
          <p:nvPr/>
        </p:nvSpPr>
        <p:spPr>
          <a:xfrm>
            <a:off x="4686300" y="685800"/>
            <a:ext cx="2971800" cy="1600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562EA7-290D-45A7-85AB-6D5FEB70ED08}"/>
              </a:ext>
            </a:extLst>
          </p:cNvPr>
          <p:cNvSpPr/>
          <p:nvPr/>
        </p:nvSpPr>
        <p:spPr>
          <a:xfrm>
            <a:off x="1143000" y="1885950"/>
            <a:ext cx="3143250" cy="2571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5780" name="Picture 6" descr="Screen Shot 2013-11-24 at 22.11.00.png">
            <a:extLst>
              <a:ext uri="{FF2B5EF4-FFF2-40B4-BE49-F238E27FC236}">
                <a16:creationId xmlns:a16="http://schemas.microsoft.com/office/drawing/2014/main" id="{C8F9959A-7191-432A-2187-ECE5DE96F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295915F2-26FA-C651-3763-9C8BEB7BE5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(0-1h)</a:t>
            </a:r>
          </a:p>
        </p:txBody>
      </p:sp>
      <p:sp>
        <p:nvSpPr>
          <p:cNvPr id="76802" name="Rectangle 3">
            <a:extLst>
              <a:ext uri="{FF2B5EF4-FFF2-40B4-BE49-F238E27FC236}">
                <a16:creationId xmlns:a16="http://schemas.microsoft.com/office/drawing/2014/main" id="{7FDE5DB9-0469-73D9-C764-686C9575A1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If within first hour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, 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and potentially toxic overdose (</a:t>
            </a:r>
            <a:r>
              <a:rPr lang="en-GB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single ingestion of more than 150 mg/kg)</a:t>
            </a: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Consider activated charcoal (50 grams orally)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>
            <a:extLst>
              <a:ext uri="{FF2B5EF4-FFF2-40B4-BE49-F238E27FC236}">
                <a16:creationId xmlns:a16="http://schemas.microsoft.com/office/drawing/2014/main" id="{BBB7033D-7F27-E136-9973-40F4EEE57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(1-4h)</a:t>
            </a:r>
          </a:p>
        </p:txBody>
      </p:sp>
      <p:sp>
        <p:nvSpPr>
          <p:cNvPr id="78850" name="Rectangle 3">
            <a:extLst>
              <a:ext uri="{FF2B5EF4-FFF2-40B4-BE49-F238E27FC236}">
                <a16:creationId xmlns:a16="http://schemas.microsoft.com/office/drawing/2014/main" id="{05520E9A-AC46-FACE-DE1F-E1B294192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at </a:t>
            </a: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4h post ingestion</a:t>
            </a: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above nomogram,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150mg/kg over 1h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50mg/kg over 4h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100mg/kg over 16h</a:t>
            </a: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>
            <a:extLst>
              <a:ext uri="{FF2B5EF4-FFF2-40B4-BE49-F238E27FC236}">
                <a16:creationId xmlns:a16="http://schemas.microsoft.com/office/drawing/2014/main" id="{C2E9F68D-243B-E451-CAC6-B0658FDC2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514350"/>
            <a:ext cx="6208712" cy="9318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(4-8h)</a:t>
            </a:r>
          </a:p>
        </p:txBody>
      </p:sp>
      <p:sp>
        <p:nvSpPr>
          <p:cNvPr id="80898" name="Rectangle 3">
            <a:extLst>
              <a:ext uri="{FF2B5EF4-FFF2-40B4-BE49-F238E27FC236}">
                <a16:creationId xmlns:a16="http://schemas.microsoft.com/office/drawing/2014/main" id="{DF32B707-AE37-7A99-DC74-87AC88A0D5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220788"/>
            <a:ext cx="5800725" cy="3149600"/>
          </a:xfrm>
        </p:spPr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</a:t>
            </a:r>
            <a:r>
              <a:rPr lang="en-US" altLang="en-US" sz="2100" b="1" u="sng">
                <a:solidFill>
                  <a:srgbClr val="00070C"/>
                </a:solidFill>
                <a:ea typeface="ＭＳ Ｐゴシック" panose="020B0600070205080204" pitchFamily="34" charset="-128"/>
              </a:rPr>
              <a:t>immediately</a:t>
            </a:r>
          </a:p>
          <a:p>
            <a:pPr lvl="3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above nomogram,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150mg/kg over 1h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50mg/kg over 4h</a:t>
            </a:r>
          </a:p>
          <a:p>
            <a:pPr lvl="4" eaLnBrk="1" hangingPunct="1"/>
            <a:r>
              <a:rPr lang="en-US" altLang="en-US" sz="1800" i="1">
                <a:solidFill>
                  <a:srgbClr val="00070C"/>
                </a:solidFill>
                <a:ea typeface="ＭＳ Ｐゴシック" panose="020B0600070205080204" pitchFamily="34" charset="-128"/>
              </a:rPr>
              <a:t>100mg/kg over 16h</a:t>
            </a: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	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>
            <a:extLst>
              <a:ext uri="{FF2B5EF4-FFF2-40B4-BE49-F238E27FC236}">
                <a16:creationId xmlns:a16="http://schemas.microsoft.com/office/drawing/2014/main" id="{5935182E-EE49-0B6C-8B49-D1D2FB8DC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(8-24h)</a:t>
            </a:r>
          </a:p>
        </p:txBody>
      </p:sp>
      <p:sp>
        <p:nvSpPr>
          <p:cNvPr id="82946" name="Rectangle 3">
            <a:extLst>
              <a:ext uri="{FF2B5EF4-FFF2-40B4-BE49-F238E27FC236}">
                <a16:creationId xmlns:a16="http://schemas.microsoft.com/office/drawing/2014/main" id="{595F88C3-02FB-F845-E56E-15F6DE7A85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5584825" cy="2754313"/>
          </a:xfrm>
        </p:spPr>
        <p:txBody>
          <a:bodyPr/>
          <a:lstStyle/>
          <a:p>
            <a:pPr marL="136525" lvl="3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Start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</a:t>
            </a:r>
          </a:p>
          <a:p>
            <a:pPr marL="309563" lvl="4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100" b="1">
                <a:solidFill>
                  <a:srgbClr val="00070C"/>
                </a:solidFill>
                <a:ea typeface="ＭＳ Ｐゴシック" panose="020B0600070205080204" pitchFamily="34" charset="-128"/>
              </a:rPr>
              <a:t>immediately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, even before plasma levels available)</a:t>
            </a:r>
          </a:p>
          <a:p>
            <a:pPr marL="136525" lvl="3" indent="0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525" lvl="3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Measure paracetamol </a:t>
            </a:r>
          </a:p>
          <a:p>
            <a:pPr marL="309563" lvl="4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Stop treatment if below treatment line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FD1FDF-7232-2AFC-ECD1-2A74932F9507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BCEBB-F396-6EB7-1AC1-E17A8FFC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Poisoning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92E2B-9231-2A65-DA7D-D02BEFC47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sz="2000" b="0" i="1" dirty="0">
                <a:ea typeface="ＭＳ Ｐゴシック"/>
              </a:rPr>
              <a:t>Illness</a:t>
            </a:r>
            <a:r>
              <a:rPr lang="en-US" sz="2000" b="0" dirty="0">
                <a:ea typeface="ＭＳ Ｐゴシック"/>
              </a:rPr>
              <a:t> or toxicity caused by exposure to a substance</a:t>
            </a:r>
            <a:endParaRPr lang="en-US" sz="2000" b="0" dirty="0"/>
          </a:p>
          <a:p>
            <a:pPr>
              <a:lnSpc>
                <a:spcPct val="100000"/>
              </a:lnSpc>
            </a:pPr>
            <a:endParaRPr lang="en-US" sz="2000" b="0" dirty="0"/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Radiation(s)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Molecules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Particles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Intentional / accidental / environmental / occupational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Time course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Class of illnesses with aetiologic factors like any other</a:t>
            </a:r>
          </a:p>
        </p:txBody>
      </p:sp>
    </p:spTree>
    <p:extLst>
      <p:ext uri="{BB962C8B-B14F-4D97-AF65-F5344CB8AC3E}">
        <p14:creationId xmlns:p14="http://schemas.microsoft.com/office/powerpoint/2010/main" val="287218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>
            <a:extLst>
              <a:ext uri="{FF2B5EF4-FFF2-40B4-BE49-F238E27FC236}">
                <a16:creationId xmlns:a16="http://schemas.microsoft.com/office/drawing/2014/main" id="{B115F9AD-69E1-BCC9-155A-BF7E1745D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(&gt;24h)</a:t>
            </a:r>
          </a:p>
        </p:txBody>
      </p:sp>
      <p:sp>
        <p:nvSpPr>
          <p:cNvPr id="84994" name="Rectangle 3">
            <a:extLst>
              <a:ext uri="{FF2B5EF4-FFF2-40B4-BE49-F238E27FC236}">
                <a16:creationId xmlns:a16="http://schemas.microsoft.com/office/drawing/2014/main" id="{17A5128C-B514-2ABC-B7FA-094378F686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 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jaundiced or hepatic tenderness</a:t>
            </a: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measurable paracetamol at 24h, likely very large OD, give full treatment of N-acetylcysteine </a:t>
            </a:r>
          </a:p>
          <a:p>
            <a:pPr marL="1588" lvl="2" indent="0" eaLnBrk="1" hangingPunct="1">
              <a:buFontTx/>
              <a:buNone/>
            </a:pPr>
            <a:endParaRPr lang="en-US" altLang="en-US" sz="21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588" lvl="2" indent="0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INR &lt;1.3, ALT&lt;2x ULN, unmeasurable paracetamol and asymptomatic, then no treatment required</a:t>
            </a: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525" lvl="3" indent="0" eaLnBrk="1" hangingPunct="1">
              <a:buFontTx/>
              <a:buNone/>
            </a:pP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7FA050-20FB-AB18-80C0-2D04D7BBAC69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>
            <a:extLst>
              <a:ext uri="{FF2B5EF4-FFF2-40B4-BE49-F238E27FC236}">
                <a16:creationId xmlns:a16="http://schemas.microsoft.com/office/drawing/2014/main" id="{F97A0246-686D-0DCB-6A72-B5335834DD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Paracetamol overdose </a:t>
            </a:r>
            <a:r>
              <a:rPr lang="en-US" altLang="en-US" u="sng">
                <a:ea typeface="ＭＳ Ｐゴシック" panose="020B0600070205080204" pitchFamily="34" charset="-128"/>
              </a:rPr>
              <a:t>(staggered)</a:t>
            </a:r>
          </a:p>
        </p:txBody>
      </p:sp>
      <p:sp>
        <p:nvSpPr>
          <p:cNvPr id="87042" name="Rectangle 3">
            <a:extLst>
              <a:ext uri="{FF2B5EF4-FFF2-40B4-BE49-F238E27FC236}">
                <a16:creationId xmlns:a16="http://schemas.microsoft.com/office/drawing/2014/main" id="{A29F27AC-0440-5F24-06E5-5467375F9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	If &gt;150mg/kg paracetamol taken over &gt;1h period (within 24h), give full treatment of N-acetylcysteine </a:t>
            </a: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iv </a:t>
            </a:r>
          </a:p>
          <a:p>
            <a:pPr lvl="2" eaLnBrk="1" hangingPunct="1">
              <a:buFontTx/>
              <a:buNone/>
            </a:pPr>
            <a:endParaRPr lang="en-US" altLang="en-US" sz="2100" i="1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2" eaLnBrk="1" hangingPunct="1">
              <a:buFontTx/>
              <a:buNone/>
            </a:pPr>
            <a:r>
              <a:rPr lang="en-US" altLang="en-US" sz="2100" i="1">
                <a:solidFill>
                  <a:srgbClr val="00070C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If &gt;75-150mg/kg paracetamol taken over &gt;1hr period (within 24h), toxicity can rarely occur, and clinical judgement is necessary</a:t>
            </a: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884C84-8D4B-3390-012E-19A56D8A7EFF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D50AD1BE-B7B9-49D1-E61E-9A5060684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2A6B40FF-229A-3C1E-1AF4-15A51BC0809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Glasgow coma scale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INR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Serum alkaline phosphatase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Serum potassium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Tympanic temperature</a:t>
            </a:r>
          </a:p>
        </p:txBody>
      </p: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03BFD18D-F089-0A27-EB37-AE53351EA7C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665163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AF37246-6E1D-A964-17A3-6899ED80B839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223963" cy="2349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Drug Monitoring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A26D830-0C39-A653-F85B-028AA1E5268E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rgbClr val="FCD5B5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TDM018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F964A9-1684-C643-677F-7428B5F94BD4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785CDF9-3E77-3F2E-636B-4592DE0CB94D}"/>
              </a:ext>
            </a:extLst>
          </p:cNvPr>
          <p:cNvSpPr txBox="1"/>
          <p:nvPr/>
        </p:nvSpPr>
        <p:spPr>
          <a:xfrm>
            <a:off x="1206500" y="474663"/>
            <a:ext cx="3286125" cy="73818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18-year-old woman is admitted with a staggered paracetamol overdose. She is commenced on intravenous N-acetylcysteine therapy.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D95D55-7F0E-3555-1EF5-0CBB5529F80C}"/>
              </a:ext>
            </a:extLst>
          </p:cNvPr>
          <p:cNvSpPr txBox="1"/>
          <p:nvPr/>
        </p:nvSpPr>
        <p:spPr>
          <a:xfrm>
            <a:off x="1206500" y="2306638"/>
            <a:ext cx="3286125" cy="900112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monitoring option to assess the whether to continue further antidote therapy after 21 hours.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89097" name="Straight Connector 20">
            <a:extLst>
              <a:ext uri="{FF2B5EF4-FFF2-40B4-BE49-F238E27FC236}">
                <a16:creationId xmlns:a16="http://schemas.microsoft.com/office/drawing/2014/main" id="{F5CDDB78-E226-58E2-EBF0-DFDEF214B97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itle 1">
            <a:extLst>
              <a:ext uri="{FF2B5EF4-FFF2-40B4-BE49-F238E27FC236}">
                <a16:creationId xmlns:a16="http://schemas.microsoft.com/office/drawing/2014/main" id="{E63E5557-3D07-5213-C4B0-0BA8E1CB6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ea typeface="ＭＳ Ｐゴシック" panose="020B0600070205080204" pitchFamily="34" charset="-128"/>
              </a:rPr>
              <a:t>Paracetamol OD monitoring</a:t>
            </a:r>
          </a:p>
        </p:txBody>
      </p:sp>
      <p:sp>
        <p:nvSpPr>
          <p:cNvPr id="90114" name="Content Placeholder 2">
            <a:extLst>
              <a:ext uri="{FF2B5EF4-FFF2-40B4-BE49-F238E27FC236}">
                <a16:creationId xmlns:a16="http://schemas.microsoft.com/office/drawing/2014/main" id="{94E20B11-88B1-B5D5-28CA-527CF9A5A8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Patient symptoms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Liver function tests (esp ALT / AST)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Serum creatinine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INR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Plasma paracetamol concentration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endParaRPr lang="en-GB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A1708B83-B07C-AC59-EAEA-FF6B0A2A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302A86EC-B40A-3E4E-F32A-333828C38BAC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Lansoprazole 30 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Potassium chloride 40 </a:t>
            </a:r>
            <a:r>
              <a:rPr lang="en-GB" sz="1200" dirty="0" err="1">
                <a:solidFill>
                  <a:srgbClr val="00070C"/>
                </a:solidFill>
              </a:rPr>
              <a:t>mmol</a:t>
            </a:r>
            <a:r>
              <a:rPr lang="en-GB" sz="1200" dirty="0">
                <a:solidFill>
                  <a:srgbClr val="00070C"/>
                </a:solidFill>
              </a:rPr>
              <a:t> intravenously via central venous catheter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1.26% 1L intravenously over 4 hours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DA0C676-DFB3-F4CE-F310-49520FE7834C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368425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Data Interpretation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6B3DC93-90B9-D9DE-DF24-A001C356B8A5}"/>
              </a:ext>
            </a:extLst>
          </p:cNvPr>
          <p:cNvSpPr txBox="1">
            <a:spLocks/>
          </p:cNvSpPr>
          <p:nvPr/>
        </p:nvSpPr>
        <p:spPr>
          <a:xfrm>
            <a:off x="3659188" y="87313"/>
            <a:ext cx="833437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DAT017 (CLO-DAT016)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6AEB97F-3A20-39D5-0059-854B23E4076F}"/>
              </a:ext>
            </a:extLst>
          </p:cNvPr>
          <p:cNvSpPr txBox="1">
            <a:spLocks/>
          </p:cNvSpPr>
          <p:nvPr/>
        </p:nvSpPr>
        <p:spPr>
          <a:xfrm>
            <a:off x="33893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954233-3FC5-7192-2433-296B8C445626}"/>
              </a:ext>
            </a:extLst>
          </p:cNvPr>
          <p:cNvSpPr txBox="1"/>
          <p:nvPr/>
        </p:nvSpPr>
        <p:spPr>
          <a:xfrm>
            <a:off x="1206500" y="474663"/>
            <a:ext cx="3286125" cy="13843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46-year old woman with asthma is admitted to hospital after taking an overdose of aspirin 6 hours previously. She is fully conscious with a respiratory rate of 35/min.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Arterial blood gas pH 7.2, bicarbonate 16.1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salicylate 624 mg/L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FF6759-1CF3-EC18-7419-502083A30BE6}"/>
              </a:ext>
            </a:extLst>
          </p:cNvPr>
          <p:cNvSpPr txBox="1"/>
          <p:nvPr/>
        </p:nvSpPr>
        <p:spPr>
          <a:xfrm>
            <a:off x="1206500" y="2306638"/>
            <a:ext cx="3286125" cy="738187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treatment based on the data.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1144" name="Straight Connector 20">
            <a:extLst>
              <a:ext uri="{FF2B5EF4-FFF2-40B4-BE49-F238E27FC236}">
                <a16:creationId xmlns:a16="http://schemas.microsoft.com/office/drawing/2014/main" id="{82C05AD8-4281-1E09-81F6-A92A64B90C2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F6306383-F5C5-2C3D-A040-EE55F178BAF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43425" y="2162175"/>
            <a:ext cx="238125" cy="238125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7506E9C7-7CCD-A368-238B-659703CE7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195526FD-F522-E998-1EA7-2062AD7E6802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Activated charcoal 50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Haemodialysis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Lansoprazole 30 mg intravenously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Potassium chloride 40 </a:t>
            </a:r>
            <a:r>
              <a:rPr lang="en-GB" sz="1200" dirty="0" err="1">
                <a:solidFill>
                  <a:srgbClr val="00070C"/>
                </a:solidFill>
              </a:rPr>
              <a:t>mmol</a:t>
            </a:r>
            <a:r>
              <a:rPr lang="en-GB" sz="1200" dirty="0">
                <a:solidFill>
                  <a:srgbClr val="00070C"/>
                </a:solidFill>
              </a:rPr>
              <a:t> intravenously via central venous catheter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Sodium bicarbonate 1.26% 1L intravenously over 4 hours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1D9103-6EA1-E3B4-0BA8-29B73134D4EA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368425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Data Interpretation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78AAC0E-551F-3ED7-4395-000E90822774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>
                <a:solidFill>
                  <a:sysClr val="windowText" lastClr="000000"/>
                </a:solidFill>
                <a:latin typeface="Calibri"/>
                <a:ea typeface="+mn-ea"/>
              </a:rPr>
              <a:t>DAT016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02271B-7253-93A4-9364-3028650C16DA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AAFEAF-E7A8-D540-1243-C36037340493}"/>
              </a:ext>
            </a:extLst>
          </p:cNvPr>
          <p:cNvSpPr txBox="1"/>
          <p:nvPr/>
        </p:nvSpPr>
        <p:spPr>
          <a:xfrm>
            <a:off x="1206500" y="474663"/>
            <a:ext cx="3286125" cy="138430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46-year old woman with asthma is admitted to hospital after taking an overdose of aspirin 6 hours previously. She is fully conscious with a respiratory rate of 35/min.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Investigations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Arterial blood gas pH 7.1, bicarbonate 13.1 </a:t>
            </a:r>
            <a:r>
              <a:rPr lang="en-GB" sz="1050" dirty="0" err="1">
                <a:solidFill>
                  <a:prstClr val="black"/>
                </a:solidFill>
                <a:latin typeface="Calibri"/>
                <a:ea typeface="+mn-ea"/>
              </a:rPr>
              <a:t>mmol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/L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Serum salicylate 824 mg/L</a:t>
            </a:r>
            <a:endParaRPr lang="en-US" sz="1050" dirty="0">
              <a:solidFill>
                <a:prstClr val="black"/>
              </a:solidFill>
              <a:latin typeface="Calibri"/>
              <a:ea typeface="+mn-e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B5EB1D-6535-DB61-CA18-95A0D19C953F}"/>
              </a:ext>
            </a:extLst>
          </p:cNvPr>
          <p:cNvSpPr txBox="1"/>
          <p:nvPr/>
        </p:nvSpPr>
        <p:spPr>
          <a:xfrm>
            <a:off x="1206500" y="2306638"/>
            <a:ext cx="3286125" cy="738187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treatment based on the data.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2168" name="Straight Connector 20">
            <a:extLst>
              <a:ext uri="{FF2B5EF4-FFF2-40B4-BE49-F238E27FC236}">
                <a16:creationId xmlns:a16="http://schemas.microsoft.com/office/drawing/2014/main" id="{2810F376-3156-5C4A-B5B2-C8304A0F5B4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30B1527F-CFB0-A67C-EB0D-CACE120C4B2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87788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39C33600-153A-7F3E-4890-8FBB2A289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93186" name="Rectangle 3">
            <a:extLst>
              <a:ext uri="{FF2B5EF4-FFF2-40B4-BE49-F238E27FC236}">
                <a16:creationId xmlns:a16="http://schemas.microsoft.com/office/drawing/2014/main" id="{7D4F21A0-431D-B4B9-96C9-48BC22E04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5908675" cy="2754313"/>
          </a:xfrm>
        </p:spPr>
        <p:txBody>
          <a:bodyPr/>
          <a:lstStyle/>
          <a:p>
            <a:pPr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Symptoms</a:t>
            </a:r>
            <a:endParaRPr lang="en-US" dirty="0">
              <a:ea typeface="ＭＳ Ｐゴシック"/>
            </a:endParaRPr>
          </a:p>
          <a:p>
            <a:pPr marL="480695" lvl="4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Nausea, vomiting,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/>
              </a:rPr>
              <a:t>hypoglycaemia</a:t>
            </a: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, hyperpyrexia, non-cardiogenic pulmonary oedema, coma</a:t>
            </a:r>
          </a:p>
          <a:p>
            <a:pPr marL="480695" lvl="4" eaLnBrk="1" hangingPunct="1">
              <a:defRPr/>
            </a:pPr>
            <a:r>
              <a:rPr lang="en-GB" altLang="en-US" sz="1500" dirty="0">
                <a:solidFill>
                  <a:srgbClr val="00070C"/>
                </a:solidFill>
                <a:ea typeface="ＭＳ Ｐゴシック"/>
              </a:rPr>
              <a:t>Initial respiratory alkalosis, followed by severe metabolic acidosis (with wide anion gap)</a:t>
            </a:r>
            <a:endParaRPr lang="en-GB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GB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r>
              <a:rPr lang="en-GB" altLang="en-US" sz="1800" dirty="0">
                <a:solidFill>
                  <a:srgbClr val="00070C"/>
                </a:solidFill>
                <a:ea typeface="ＭＳ Ｐゴシック"/>
              </a:rPr>
              <a:t>Outcomes related to degree of toxicity</a:t>
            </a:r>
          </a:p>
          <a:p>
            <a:pPr marL="480695"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&lt;125mg/kg unlikely severe toxicity</a:t>
            </a:r>
          </a:p>
          <a:p>
            <a:pPr marL="480695"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/>
              </a:rPr>
              <a:t>&gt;500mg/kg possibly fatal</a:t>
            </a:r>
          </a:p>
          <a:p>
            <a:pPr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AC4469-DD8E-A95F-DD8C-6AEE522A6AD4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>
            <a:extLst>
              <a:ext uri="{FF2B5EF4-FFF2-40B4-BE49-F238E27FC236}">
                <a16:creationId xmlns:a16="http://schemas.microsoft.com/office/drawing/2014/main" id="{0A298AFF-5370-D947-42AE-D348A9AFD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95234" name="Rectangle 3">
            <a:extLst>
              <a:ext uri="{FF2B5EF4-FFF2-40B4-BE49-F238E27FC236}">
                <a16:creationId xmlns:a16="http://schemas.microsoft.com/office/drawing/2014/main" id="{8A685CAD-D663-7A70-AD54-16C226DD6E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08372" lvl="3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2100">
                <a:solidFill>
                  <a:srgbClr val="00070C"/>
                </a:solidFill>
                <a:ea typeface="ＭＳ Ｐゴシック" panose="020B0600070205080204" pitchFamily="34" charset="-128"/>
              </a:rPr>
              <a:t>Plasma salicylate concentration can guide treatment/prognosis</a:t>
            </a:r>
          </a:p>
          <a:p>
            <a:pPr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Continued absorption can occur for enteric coated preparations</a:t>
            </a: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4" eaLnBrk="1" hangingPunct="1">
              <a:buFont typeface="Arial" panose="020B0604020202020204" pitchFamily="34" charset="0"/>
              <a:buChar char="•"/>
              <a:defRPr/>
            </a:pPr>
            <a:r>
              <a:rPr lang="en-US" altLang="en-US" sz="1800">
                <a:solidFill>
                  <a:srgbClr val="00070C"/>
                </a:solidFill>
                <a:ea typeface="ＭＳ Ｐゴシック" panose="020B0600070205080204" pitchFamily="34" charset="-128"/>
              </a:rPr>
              <a:t>Repeat levels required to ensure not increasing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6AB7DE-8C60-EFC9-CBD3-E02DA5CB6D21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>
            <a:extLst>
              <a:ext uri="{FF2B5EF4-FFF2-40B4-BE49-F238E27FC236}">
                <a16:creationId xmlns:a16="http://schemas.microsoft.com/office/drawing/2014/main" id="{284DD541-0B95-F662-928C-979E2E4F06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1613" y="369888"/>
            <a:ext cx="6208712" cy="63341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Aspirin overdose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86B2140A-71F8-287D-B45F-D093B724A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058863"/>
            <a:ext cx="5854700" cy="3311525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GB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Activated charcoal can be given within 1 hour of ingesting more than 125 mg/kg of aspirin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Plasma salicylate concentration can guide treatment / prognosis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metabolic acidosis, give sodium bicarbonate (50-100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mmol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); aim urine pH 7.5-8.5, blood pH&lt;7.55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&gt;500mg/L, give 225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mmol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sodium bicarbonate</a:t>
            </a: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&gt;700mg/L, consider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</a:t>
            </a:r>
            <a:endParaRPr lang="en-US" altLang="en-US" sz="18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308372" lvl="3" eaLnBrk="1" hangingPunct="1"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If coma, seizures, pulmonary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oedema</a:t>
            </a: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, renal failure, consider </a:t>
            </a:r>
            <a:r>
              <a:rPr lang="en-US" altLang="en-US" sz="15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haemodialysis</a:t>
            </a: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marL="136922" lvl="3" indent="0" eaLnBrk="1" hangingPunct="1">
              <a:buFontTx/>
              <a:buNone/>
              <a:defRPr/>
            </a:pPr>
            <a:r>
              <a:rPr lang="en-US" altLang="en-US" sz="15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		</a:t>
            </a:r>
          </a:p>
          <a:p>
            <a:pPr marL="308372" lvl="3" eaLnBrk="1" hangingPunct="1">
              <a:defRPr/>
            </a:pPr>
            <a:endParaRPr lang="en-US" altLang="en-US" sz="1500" dirty="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F1615CB0-AF81-2CDD-DA01-AA5C63555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GB" dirty="0"/>
              <a:t> </a:t>
            </a:r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FB738276-84F9-46F2-5302-5565D9620D73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733925" y="449263"/>
            <a:ext cx="2484438" cy="3505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 err="1">
                <a:solidFill>
                  <a:srgbClr val="00070C"/>
                </a:solidFill>
              </a:rPr>
              <a:t>Bisoprolol</a:t>
            </a:r>
            <a:r>
              <a:rPr lang="en-GB" sz="1200" dirty="0">
                <a:solidFill>
                  <a:srgbClr val="00070C"/>
                </a:solidFill>
              </a:rPr>
              <a:t> 5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Chilled intravenous fluids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Diazepam 10 mg orally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Observe in Emergency Department for 4 hours</a:t>
            </a:r>
          </a:p>
          <a:p>
            <a:pPr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lang="en-GB" sz="1200" dirty="0">
                <a:solidFill>
                  <a:srgbClr val="00070C"/>
                </a:solidFill>
              </a:rPr>
              <a:t>Safe to discharge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D0890A8-382A-3457-546D-F40656C37090}"/>
              </a:ext>
            </a:extLst>
          </p:cNvPr>
          <p:cNvSpPr txBox="1">
            <a:spLocks/>
          </p:cNvSpPr>
          <p:nvPr/>
        </p:nvSpPr>
        <p:spPr>
          <a:xfrm>
            <a:off x="1206500" y="87313"/>
            <a:ext cx="1474788" cy="23495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kern="0" dirty="0">
                <a:solidFill>
                  <a:sysClr val="windowText" lastClr="000000"/>
                </a:solidFill>
                <a:latin typeface="Calibri"/>
                <a:ea typeface="+mn-ea"/>
              </a:rPr>
              <a:t>Planning Management Item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3950C02-CB0F-CE41-23A1-3D709F7FE5E5}"/>
              </a:ext>
            </a:extLst>
          </p:cNvPr>
          <p:cNvSpPr txBox="1">
            <a:spLocks/>
          </p:cNvSpPr>
          <p:nvPr/>
        </p:nvSpPr>
        <p:spPr>
          <a:xfrm>
            <a:off x="3938588" y="87313"/>
            <a:ext cx="554037" cy="234950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88" kern="0" dirty="0" err="1">
                <a:solidFill>
                  <a:sysClr val="windowText" lastClr="000000"/>
                </a:solidFill>
                <a:latin typeface="Calibri"/>
                <a:ea typeface="+mn-ea"/>
              </a:rPr>
              <a:t>MANxxx</a:t>
            </a:r>
            <a:endParaRPr lang="en-US" sz="788" dirty="0">
              <a:solidFill>
                <a:sysClr val="windowText" lastClr="000000"/>
              </a:solidFill>
              <a:latin typeface="Calibri"/>
              <a:ea typeface="+mn-ea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E74DD3F-ADA2-AA41-16E5-B237E12F4961}"/>
              </a:ext>
            </a:extLst>
          </p:cNvPr>
          <p:cNvSpPr txBox="1">
            <a:spLocks/>
          </p:cNvSpPr>
          <p:nvPr/>
        </p:nvSpPr>
        <p:spPr>
          <a:xfrm>
            <a:off x="3668713" y="87313"/>
            <a:ext cx="269875" cy="234950"/>
          </a:xfrm>
          <a:prstGeom prst="rect">
            <a:avLst/>
          </a:prstGeom>
          <a:ln w="12700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pPr algn="ctr" defTabSz="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ysClr val="windowText" lastClr="000000"/>
                </a:solidFill>
                <a:latin typeface="Calibri"/>
                <a:ea typeface="+mn-ea"/>
              </a:rPr>
              <a:t>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E3E3CD-56F9-B914-969C-36E16BCD4EB5}"/>
              </a:ext>
            </a:extLst>
          </p:cNvPr>
          <p:cNvSpPr txBox="1"/>
          <p:nvPr/>
        </p:nvSpPr>
        <p:spPr>
          <a:xfrm>
            <a:off x="1206500" y="474663"/>
            <a:ext cx="3286125" cy="170815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prstClr val="black"/>
                </a:solidFill>
                <a:latin typeface="Calibri"/>
                <a:ea typeface="+mn-ea"/>
              </a:rPr>
              <a:t>Case presentation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 21-year old woman in admitted with agitation after taking ecstasy (MDMA). 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PMH.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Asthma. </a:t>
            </a: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DH. </a:t>
            </a:r>
            <a:r>
              <a:rPr lang="en-GB" sz="1050" dirty="0">
                <a:solidFill>
                  <a:prstClr val="black"/>
                </a:solidFill>
                <a:latin typeface="Calibri"/>
                <a:ea typeface="+mn-ea"/>
              </a:rPr>
              <a:t>Oral contraceptive pill.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050" dirty="0">
              <a:solidFill>
                <a:prstClr val="black"/>
              </a:solidFill>
              <a:latin typeface="Calibri"/>
              <a:ea typeface="+mn-ea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ea typeface="+mn-ea"/>
              </a:rPr>
              <a:t>On examination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Temperature 38.5C, BP 176/112 mmHg, HR 110/min regular, RR 35/min, O</a:t>
            </a:r>
            <a:r>
              <a:rPr lang="en-US" sz="1050" baseline="-25000" dirty="0">
                <a:solidFill>
                  <a:prstClr val="black"/>
                </a:solidFill>
                <a:latin typeface="Calibri"/>
                <a:ea typeface="+mn-ea"/>
              </a:rPr>
              <a:t>2</a:t>
            </a: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 </a:t>
            </a:r>
            <a:r>
              <a:rPr lang="en-US" sz="1050" dirty="0" err="1">
                <a:solidFill>
                  <a:prstClr val="black"/>
                </a:solidFill>
                <a:latin typeface="Calibri"/>
                <a:ea typeface="+mn-ea"/>
              </a:rPr>
              <a:t>Sats</a:t>
            </a: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 99% on air.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GCS 15/15.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prstClr val="black"/>
                </a:solidFill>
                <a:latin typeface="Calibri"/>
                <a:ea typeface="+mn-ea"/>
              </a:rPr>
              <a:t>Agitated and has bruxism.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224A1F-8804-95DE-1D6E-C3543347426F}"/>
              </a:ext>
            </a:extLst>
          </p:cNvPr>
          <p:cNvSpPr txBox="1"/>
          <p:nvPr/>
        </p:nvSpPr>
        <p:spPr>
          <a:xfrm>
            <a:off x="1206500" y="2844800"/>
            <a:ext cx="3286125" cy="57626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kern="0" dirty="0">
                <a:solidFill>
                  <a:prstClr val="black"/>
                </a:solidFill>
                <a:latin typeface="Calibri"/>
                <a:ea typeface="+mn-ea"/>
              </a:rPr>
              <a:t>Question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Select the 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most appropriate 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management at this point.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(</a:t>
            </a:r>
            <a:r>
              <a:rPr lang="en-US" sz="1050" i="1" kern="0" dirty="0">
                <a:solidFill>
                  <a:prstClr val="black"/>
                </a:solidFill>
                <a:latin typeface="Calibri"/>
                <a:ea typeface="+mn-ea"/>
              </a:rPr>
              <a:t>mark it with a tick</a:t>
            </a:r>
            <a:r>
              <a:rPr lang="en-US" sz="1050" kern="0" dirty="0">
                <a:solidFill>
                  <a:prstClr val="black"/>
                </a:solidFill>
                <a:latin typeface="Calibri"/>
                <a:ea typeface="+mn-ea"/>
              </a:rPr>
              <a:t>)</a:t>
            </a:r>
          </a:p>
        </p:txBody>
      </p:sp>
      <p:cxnSp>
        <p:nvCxnSpPr>
          <p:cNvPr id="99336" name="Straight Connector 20">
            <a:extLst>
              <a:ext uri="{FF2B5EF4-FFF2-40B4-BE49-F238E27FC236}">
                <a16:creationId xmlns:a16="http://schemas.microsoft.com/office/drawing/2014/main" id="{3875918C-9B2C-D35E-6F4E-4BA2BC3A6999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97125" y="2630488"/>
            <a:ext cx="4313237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CAI1" title="Correct Answer Indicator">
            <a:extLst>
              <a:ext uri="{FF2B5EF4-FFF2-40B4-BE49-F238E27FC236}">
                <a16:creationId xmlns:a16="http://schemas.microsoft.com/office/drawing/2014/main" id="{15A8B5F8-6BEE-36F3-3474-93909C78A3C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4581525" y="935038"/>
            <a:ext cx="190500" cy="19050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C54DA-E586-BCD2-F30E-0F5000431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Toxidromes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6A2FA-EF31-118A-050A-421C74A6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a typeface="ＭＳ Ｐゴシック"/>
              </a:rPr>
              <a:t>Constellation of signs and symptoms common to a toxin</a:t>
            </a:r>
          </a:p>
          <a:p>
            <a:endParaRPr lang="en-US" sz="2000" b="0" dirty="0">
              <a:ea typeface="ＭＳ Ｐゴシック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Sedation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Loss of protective reflexes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Respiratory depression</a:t>
            </a:r>
            <a:endParaRPr lang="en-US" sz="2000" b="0" dirty="0"/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b="0" dirty="0">
                <a:ea typeface="ＭＳ Ｐゴシック"/>
              </a:rPr>
              <a:t>Miosis</a:t>
            </a:r>
            <a:endParaRPr lang="en-US" sz="2000" b="0" dirty="0"/>
          </a:p>
          <a:p>
            <a:pPr marL="0" indent="0">
              <a:lnSpc>
                <a:spcPct val="150000"/>
              </a:lnSpc>
            </a:pPr>
            <a:r>
              <a:rPr lang="en-US" sz="2000" b="0" dirty="0">
                <a:ea typeface="ＭＳ Ｐゴシック"/>
              </a:rPr>
              <a:t>Archetypal opioid toxidrome</a:t>
            </a:r>
            <a:endParaRPr lang="en-US" sz="2000" b="0" dirty="0"/>
          </a:p>
          <a:p>
            <a:pPr marL="0" indent="0"/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6369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>
            <a:extLst>
              <a:ext uri="{FF2B5EF4-FFF2-40B4-BE49-F238E27FC236}">
                <a16:creationId xmlns:a16="http://schemas.microsoft.com/office/drawing/2014/main" id="{CC26FB90-DA92-6062-CFDD-053C04F33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- symptoms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A61E-0CF1-E799-6883-176F293EB6C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3EAE255-6951-56C5-B92A-8FA3DCEC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613" y="1616075"/>
            <a:ext cx="65293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08372" lvl="3" indent="-171450" eaLnBrk="1" hangingPunct="1">
              <a:spcBef>
                <a:spcPct val="30000"/>
              </a:spcBef>
              <a:defRPr/>
            </a:pPr>
            <a:r>
              <a:rPr lang="en-US" sz="2100" kern="0" dirty="0">
                <a:solidFill>
                  <a:srgbClr val="00070C"/>
                </a:solidFill>
                <a:latin typeface="+mn-lt"/>
                <a:ea typeface="ＭＳ Ｐゴシック" pitchFamily="-1" charset="-128"/>
                <a:cs typeface="ＭＳ Ｐゴシック"/>
              </a:rPr>
              <a:t>			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48E63F-F46E-1E25-40A1-02AAB1E4C8BB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573213"/>
          <a:ext cx="5908675" cy="1338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28">
                <a:tc>
                  <a:txBody>
                    <a:bodyPr/>
                    <a:lstStyle/>
                    <a:p>
                      <a:r>
                        <a:rPr lang="en-GB" sz="1000" dirty="0"/>
                        <a:t>System</a:t>
                      </a:r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Symptoms</a:t>
                      </a:r>
                      <a:r>
                        <a:rPr lang="en-GB" sz="1000" baseline="0" dirty="0"/>
                        <a:t> / findings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41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Neuromuscular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Hyperreflexia, clonus, tremor</a:t>
                      </a:r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41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CNS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Agitation, confusion, delirium, seizures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653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Autonomic</a:t>
                      </a:r>
                      <a:endParaRPr lang="en-GB" sz="1000" dirty="0"/>
                    </a:p>
                  </a:txBody>
                  <a:tcPr marL="68580" marR="68580" marT="34314" marB="34314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Hyperthermia, labile BP, bladder instability, flushing</a:t>
                      </a:r>
                    </a:p>
                  </a:txBody>
                  <a:tcPr marL="68580" marR="68580" marT="34314" marB="343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>
            <a:extLst>
              <a:ext uri="{FF2B5EF4-FFF2-40B4-BE49-F238E27FC236}">
                <a16:creationId xmlns:a16="http://schemas.microsoft.com/office/drawing/2014/main" id="{97170228-6CB3-6813-6964-8F18A5D87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– potential causes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4BD0C5-B3F5-5D2C-6B25-75AC1685A8A3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48E6E8B-C3E0-9EC7-B5EA-DE358CDB2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1613" y="1616075"/>
            <a:ext cx="65293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08372" lvl="3" indent="-171450" eaLnBrk="1" hangingPunct="1">
              <a:spcBef>
                <a:spcPct val="30000"/>
              </a:spcBef>
              <a:defRPr/>
            </a:pPr>
            <a:r>
              <a:rPr lang="en-US" sz="2100" kern="0" dirty="0">
                <a:solidFill>
                  <a:srgbClr val="00070C"/>
                </a:solidFill>
                <a:latin typeface="+mn-lt"/>
                <a:ea typeface="ＭＳ Ｐゴシック" pitchFamily="-1" charset="-128"/>
                <a:cs typeface="ＭＳ Ｐゴシック"/>
              </a:rPr>
              <a:t>			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1C5E92-16CD-5703-0FB5-CAE01E4A9385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879600"/>
          <a:ext cx="5908675" cy="112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178">
                <a:tc>
                  <a:txBody>
                    <a:bodyPr/>
                    <a:lstStyle/>
                    <a:p>
                      <a:r>
                        <a:rPr lang="en-GB" sz="1400" dirty="0"/>
                        <a:t>Drug types</a:t>
                      </a:r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Drugs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Anti-depressants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SSRIs, MAO-I, SNRI, (TCAs)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Recreational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MDMA, cocaine, amphetamine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17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Other</a:t>
                      </a:r>
                      <a:endParaRPr lang="en-GB" sz="1400" dirty="0"/>
                    </a:p>
                  </a:txBody>
                  <a:tcPr marL="68580" marR="68580" marT="34308" marB="34308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kern="0" dirty="0" err="1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triptans</a:t>
                      </a: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, tramadol, linezolid </a:t>
                      </a:r>
                    </a:p>
                  </a:txBody>
                  <a:tcPr marL="68580" marR="68580" marT="34308" marB="343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>
            <a:extLst>
              <a:ext uri="{FF2B5EF4-FFF2-40B4-BE49-F238E27FC236}">
                <a16:creationId xmlns:a16="http://schemas.microsoft.com/office/drawing/2014/main" id="{6FB4260C-9F06-5F38-EDC8-833B25C7E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Serotoninergic toxidrome -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24A5C9-DCC9-FF2D-1F98-6AEECCEA405C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284307-EC70-AA03-C3F0-9C0FF7460502}"/>
              </a:ext>
            </a:extLst>
          </p:cNvPr>
          <p:cNvGraphicFramePr>
            <a:graphicFrameLocks noGrp="1"/>
          </p:cNvGraphicFramePr>
          <p:nvPr/>
        </p:nvGraphicFramePr>
        <p:xfrm>
          <a:off x="1547813" y="1446213"/>
          <a:ext cx="5940425" cy="1624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108">
                <a:tc>
                  <a:txBody>
                    <a:bodyPr/>
                    <a:lstStyle/>
                    <a:p>
                      <a:r>
                        <a:rPr lang="en-GB" sz="1400" dirty="0"/>
                        <a:t>Symptoms</a:t>
                      </a:r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Supportive management</a:t>
                      </a: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Agitation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Benzodiazepine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Seizures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Benzodiazepine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108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Hypertension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Benzodiazepine (GTN, </a:t>
                      </a:r>
                      <a:r>
                        <a:rPr lang="en-US" sz="1400" kern="0" dirty="0" err="1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phentolamine</a:t>
                      </a:r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Arial" pitchFamily="-1" charset="0"/>
                          <a:ea typeface="ＭＳ Ｐゴシック" pitchFamily="-1" charset="-128"/>
                          <a:cs typeface="ＭＳ Ｐゴシック"/>
                        </a:rPr>
                        <a:t>, labetalol)</a:t>
                      </a: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579">
                <a:tc>
                  <a:txBody>
                    <a:bodyPr/>
                    <a:lstStyle/>
                    <a:p>
                      <a:r>
                        <a:rPr lang="en-US" sz="1400" kern="0" dirty="0">
                          <a:solidFill>
                            <a:srgbClr val="00070C"/>
                          </a:solidFill>
                          <a:latin typeface="+mn-lt"/>
                          <a:ea typeface="ＭＳ Ｐゴシック" pitchFamily="-1" charset="-128"/>
                          <a:cs typeface="ＭＳ Ｐゴシック"/>
                        </a:rPr>
                        <a:t>Hyperthermia</a:t>
                      </a:r>
                      <a:endParaRPr lang="en-GB" sz="1400" dirty="0"/>
                    </a:p>
                  </a:txBody>
                  <a:tcPr marL="68578" marR="68578" marT="34319" marB="34319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Conventional cooling, benzodiazepines</a:t>
                      </a:r>
                      <a:r>
                        <a:rPr lang="en-GB" sz="1400" baseline="0" dirty="0">
                          <a:solidFill>
                            <a:srgbClr val="00070C"/>
                          </a:solidFill>
                        </a:rPr>
                        <a:t> 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Active cooling, </a:t>
                      </a:r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dantrolene</a:t>
                      </a:r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, </a:t>
                      </a:r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cyproheptadine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78" marR="68578" marT="34319" marB="3431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>
            <a:extLst>
              <a:ext uri="{FF2B5EF4-FFF2-40B4-BE49-F238E27FC236}">
                <a16:creationId xmlns:a16="http://schemas.microsoft.com/office/drawing/2014/main" id="{8DAFE4E7-091E-3000-169C-9E57997ECF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Other toxidromes…</a:t>
            </a:r>
          </a:p>
        </p:txBody>
      </p:sp>
      <p:sp>
        <p:nvSpPr>
          <p:cNvPr id="106498" name="Rectangle 3">
            <a:extLst>
              <a:ext uri="{FF2B5EF4-FFF2-40B4-BE49-F238E27FC236}">
                <a16:creationId xmlns:a16="http://schemas.microsoft.com/office/drawing/2014/main" id="{668DA89D-F8C2-313B-00DA-CE83076C35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	</a:t>
            </a:r>
          </a:p>
          <a:p>
            <a:pPr lvl="3" eaLnBrk="1" hangingPunct="1">
              <a:buFontTx/>
              <a:buNone/>
            </a:pPr>
            <a:r>
              <a:rPr lang="en-US" altLang="en-US" sz="2100">
                <a:ea typeface="ＭＳ Ｐゴシック" panose="020B0600070205080204" pitchFamily="34" charset="-128"/>
              </a:rPr>
              <a:t>	</a:t>
            </a:r>
          </a:p>
          <a:p>
            <a:pPr lvl="3" eaLnBrk="1" hangingPunct="1">
              <a:buFontTx/>
              <a:buNone/>
            </a:pPr>
            <a:endParaRPr lang="en-US" altLang="en-US" sz="2100"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37A591-3A2C-EBAF-83E2-E3A7055D0CB5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69052A8-A37C-3224-B8B0-24A978AD3D3E}"/>
              </a:ext>
            </a:extLst>
          </p:cNvPr>
          <p:cNvGraphicFramePr>
            <a:graphicFrameLocks noGrp="1"/>
          </p:cNvGraphicFramePr>
          <p:nvPr/>
        </p:nvGraphicFramePr>
        <p:xfrm>
          <a:off x="1471613" y="1384300"/>
          <a:ext cx="6208712" cy="2857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6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37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948">
                <a:tc>
                  <a:txBody>
                    <a:bodyPr/>
                    <a:lstStyle/>
                    <a:p>
                      <a:r>
                        <a:rPr lang="en-GB" sz="1400" dirty="0" err="1">
                          <a:solidFill>
                            <a:schemeClr val="bg1"/>
                          </a:solidFill>
                        </a:rPr>
                        <a:t>Toxidrome</a:t>
                      </a:r>
                      <a:endParaRPr lang="en-GB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Findings/symptoms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Management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8735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Opioid syndrome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Depressed consciousness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Decreased RR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Decreased tidal volume</a:t>
                      </a:r>
                    </a:p>
                    <a:p>
                      <a:r>
                        <a:rPr lang="en-GB" sz="1400" dirty="0" err="1">
                          <a:solidFill>
                            <a:srgbClr val="00070C"/>
                          </a:solidFill>
                        </a:rPr>
                        <a:t>Miosis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Hypotension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Response to naloxone</a:t>
                      </a: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A/B/C/D/E</a:t>
                      </a:r>
                    </a:p>
                    <a:p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Naloxone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6817"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Sedative syndrome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Depressed consciousness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Decreased RR</a:t>
                      </a:r>
                    </a:p>
                    <a:p>
                      <a:r>
                        <a:rPr lang="en-US" altLang="en-US" sz="140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Ataxia, dysarthria, nystagmus</a:t>
                      </a:r>
                      <a:endParaRPr lang="en-GB" sz="1400" dirty="0">
                        <a:solidFill>
                          <a:srgbClr val="00070C"/>
                        </a:solidFill>
                      </a:endParaRPr>
                    </a:p>
                  </a:txBody>
                  <a:tcPr marL="68589" marR="68589" marT="34296" marB="34296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00070C"/>
                          </a:solidFill>
                        </a:rPr>
                        <a:t>A/B/C/D/E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Consider flumazenil 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200" b="0" dirty="0">
                          <a:solidFill>
                            <a:srgbClr val="00070C"/>
                          </a:solidFill>
                          <a:ea typeface="ＭＳ Ｐゴシック" panose="020B0600070205080204" pitchFamily="34" charset="-128"/>
                        </a:rPr>
                        <a:t>BUT only in documented benzodiazepine-only overdose as may cause fits if mixed overdose)</a:t>
                      </a:r>
                    </a:p>
                  </a:txBody>
                  <a:tcPr marL="68589" marR="68589" marT="34296" marB="342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D476CB-C7DA-9B33-D54F-BC8EA12577C4}"/>
              </a:ext>
            </a:extLst>
          </p:cNvPr>
          <p:cNvSpPr/>
          <p:nvPr/>
        </p:nvSpPr>
        <p:spPr>
          <a:xfrm>
            <a:off x="1143000" y="400050"/>
            <a:ext cx="6629400" cy="2571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6D111CB-822D-BF0B-0C63-48588AB4B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42690"/>
              </p:ext>
            </p:extLst>
          </p:nvPr>
        </p:nvGraphicFramePr>
        <p:xfrm>
          <a:off x="1427039" y="923471"/>
          <a:ext cx="6067425" cy="2979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0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1965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Indication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Antidote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Paracetamol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Acetylcysteine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Opiate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Naloxone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Benzodiazepine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Flumazemil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Consider with acute </a:t>
                      </a:r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dystonias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Procyclidine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93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Beta-blocker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Glucagon</a:t>
                      </a:r>
                    </a:p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Atropine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Bradycardia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Atropine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Malignant hyperpyrexia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Dantrolene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Iron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Desferioxamine</a:t>
                      </a:r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rgbClr val="00070C"/>
                          </a:solidFill>
                        </a:rPr>
                        <a:t>mesilate</a:t>
                      </a:r>
                      <a:endParaRPr lang="en-GB" sz="1200" b="0" dirty="0">
                        <a:solidFill>
                          <a:srgbClr val="00070C"/>
                        </a:solidFill>
                      </a:endParaRP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Digoxin / digitoxin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Digoxin antibody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487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Ethylene glycol and methanol poisoning</a:t>
                      </a:r>
                    </a:p>
                  </a:txBody>
                  <a:tcPr marL="68562" marR="68562" marT="34291" marB="34291"/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rgbClr val="00070C"/>
                          </a:solidFill>
                        </a:rPr>
                        <a:t>Fomepizole </a:t>
                      </a:r>
                    </a:p>
                  </a:txBody>
                  <a:tcPr marL="68562" marR="68562" marT="34291" marB="3429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75C280C2-4969-9A31-EF8C-739224F8EFB7}"/>
              </a:ext>
            </a:extLst>
          </p:cNvPr>
          <p:cNvSpPr txBox="1">
            <a:spLocks noChangeArrowheads="1"/>
          </p:cNvSpPr>
          <p:nvPr/>
        </p:nvSpPr>
        <p:spPr>
          <a:xfrm>
            <a:off x="1354138" y="336550"/>
            <a:ext cx="6207125" cy="63341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2400" kern="0" dirty="0">
                <a:ea typeface="ＭＳ Ｐゴシック" panose="020B0600070205080204" pitchFamily="34" charset="-128"/>
              </a:rPr>
              <a:t>List of (common) antidotes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872995-7F08-6B09-A638-FC4CD65102F8}"/>
              </a:ext>
            </a:extLst>
          </p:cNvPr>
          <p:cNvSpPr txBox="1"/>
          <p:nvPr/>
        </p:nvSpPr>
        <p:spPr>
          <a:xfrm>
            <a:off x="1379827" y="3985430"/>
            <a:ext cx="615950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b="1" u="sng" dirty="0">
                <a:solidFill>
                  <a:srgbClr val="00070C"/>
                </a:solidFill>
              </a:rPr>
              <a:t>Remember to also consider: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70C"/>
                </a:solidFill>
              </a:rPr>
              <a:t>Reducing absorption (e.g. activated charcoal within 1hr) 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070C"/>
                </a:solidFill>
              </a:rPr>
              <a:t>Increasing elimination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AF4A9-F63F-F944-6BD6-539EE2A5F830}"/>
              </a:ext>
            </a:extLst>
          </p:cNvPr>
          <p:cNvSpPr txBox="1"/>
          <p:nvPr/>
        </p:nvSpPr>
        <p:spPr>
          <a:xfrm>
            <a:off x="5322929" y="-3113"/>
            <a:ext cx="2700337" cy="4885953"/>
          </a:xfrm>
          <a:prstGeom prst="rect">
            <a:avLst/>
          </a:prstGeom>
          <a:noFill/>
        </p:spPr>
        <p:txBody>
          <a:bodyPr lIns="91440" tIns="45720" rIns="91440" bIns="45720" anchor="t">
            <a:spAutoFit/>
          </a:bodyPr>
          <a:lstStyle/>
          <a:p>
            <a:pPr>
              <a:spcBef>
                <a:spcPts val="450"/>
              </a:spcBef>
              <a:defRPr/>
            </a:pPr>
            <a:r>
              <a:rPr lang="en-GB" sz="1500" b="1" dirty="0">
                <a:solidFill>
                  <a:srgbClr val="00070C"/>
                </a:solidFill>
              </a:rPr>
              <a:t>Be familiar with this BNF resource</a:t>
            </a:r>
          </a:p>
          <a:p>
            <a:pPr>
              <a:spcBef>
                <a:spcPts val="450"/>
              </a:spcBef>
              <a:defRPr/>
            </a:pPr>
            <a:endParaRPr lang="en-GB" sz="750" dirty="0">
              <a:solidFill>
                <a:srgbClr val="00070C"/>
              </a:solidFill>
            </a:endParaRPr>
          </a:p>
          <a:p>
            <a:pPr>
              <a:spcBef>
                <a:spcPts val="450"/>
              </a:spcBef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Recommendations for: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Aspirin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Opioids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Paracetamol</a:t>
            </a:r>
            <a:endParaRPr lang="en-GB" sz="1600" dirty="0">
              <a:solidFill>
                <a:srgbClr val="00070C"/>
              </a:solidFill>
              <a:latin typeface="Arial"/>
              <a:ea typeface="ＭＳ Ｐゴシック"/>
              <a:cs typeface="Arial"/>
            </a:endParaRP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Tricyclic antidepressants</a:t>
            </a:r>
            <a:endParaRPr lang="en-GB" sz="1600">
              <a:cs typeface="Arial"/>
            </a:endParaRP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Dystonic reactions to antipsychotic medications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Benzodiazepines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Beta-blockers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Calcium-channel blockers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Lithium</a:t>
            </a:r>
          </a:p>
          <a:p>
            <a:pPr marL="213995" indent="-213995">
              <a:spcBef>
                <a:spcPts val="450"/>
              </a:spcBef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70C"/>
                </a:solidFill>
                <a:latin typeface="Arial"/>
                <a:ea typeface="ＭＳ Ｐゴシック"/>
                <a:cs typeface="Arial"/>
              </a:rPr>
              <a:t>Many more…</a:t>
            </a:r>
          </a:p>
        </p:txBody>
      </p:sp>
      <p:pic>
        <p:nvPicPr>
          <p:cNvPr id="109570" name="Picture 3">
            <a:extLst>
              <a:ext uri="{FF2B5EF4-FFF2-40B4-BE49-F238E27FC236}">
                <a16:creationId xmlns:a16="http://schemas.microsoft.com/office/drawing/2014/main" id="{D56733FA-1D05-7466-8A2A-1D274D9344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736600"/>
            <a:ext cx="4013200" cy="313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>
            <a:extLst>
              <a:ext uri="{FF2B5EF4-FFF2-40B4-BE49-F238E27FC236}">
                <a16:creationId xmlns:a16="http://schemas.microsoft.com/office/drawing/2014/main" id="{7759E138-BF54-989B-4EAE-342AD0D0A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Management of suspected poisoning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13F59031-331A-E1E1-EAE8-6220C6D2C8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Resuscitation + Stabilization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Evaluation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Identify what you can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Symptomatic care + monitoring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Prevention of deterioration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Treat symptoms</a:t>
            </a:r>
            <a:r>
              <a:rPr lang="en-US" sz="1800" dirty="0">
                <a:solidFill>
                  <a:srgbClr val="00070C"/>
                </a:solidFill>
                <a:ea typeface="ＭＳ Ｐゴシック" charset="0"/>
              </a:rPr>
              <a:t> </a:t>
            </a:r>
          </a:p>
          <a:p>
            <a:pPr marL="308372" lvl="3" eaLnBrk="1" hangingPunct="1">
              <a:buFontTx/>
              <a:buNone/>
              <a:defRPr/>
            </a:pPr>
            <a:r>
              <a:rPr lang="en-US" sz="1800" dirty="0">
                <a:solidFill>
                  <a:srgbClr val="00070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	Specific antidotes</a:t>
            </a:r>
            <a:endParaRPr lang="en-US" sz="1800" dirty="0">
              <a:solidFill>
                <a:srgbClr val="00070C"/>
              </a:solidFill>
              <a:ea typeface="ＭＳ Ｐゴシック" charset="0"/>
            </a:endParaRPr>
          </a:p>
          <a:p>
            <a:pPr marL="308372" lvl="3" eaLnBrk="1" hangingPunct="1">
              <a:buFontTx/>
              <a:buNone/>
              <a:defRPr/>
            </a:pPr>
            <a:endParaRPr lang="en-US" sz="1800" dirty="0">
              <a:solidFill>
                <a:srgbClr val="00070C"/>
              </a:solidFill>
              <a:ea typeface="ＭＳ Ｐゴシック" charset="0"/>
            </a:endParaRPr>
          </a:p>
          <a:p>
            <a:pPr marL="308372" lvl="3" eaLnBrk="1" hangingPunct="1">
              <a:buFontTx/>
              <a:buNone/>
              <a:defRPr/>
            </a:pPr>
            <a:endParaRPr lang="en-US" sz="1050" dirty="0">
              <a:solidFill>
                <a:srgbClr val="00070C"/>
              </a:solidFill>
              <a:ea typeface="ＭＳ Ｐゴシック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38BC41-531F-237A-C391-D8B005CB194A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A7BBF-C56F-410B-A039-35F6B50C7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/>
              </a:rPr>
              <a:t>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C249C-F0D3-3EDD-243D-3607AD9C5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>
                <a:ea typeface="ＭＳ Ｐゴシック"/>
              </a:rPr>
              <a:t>Assess urgency </a:t>
            </a:r>
            <a:r>
              <a:rPr lang="en-US" sz="2000" dirty="0">
                <a:ea typeface="ＭＳ Ｐゴシック"/>
              </a:rPr>
              <a:t>ABCDE</a:t>
            </a:r>
          </a:p>
          <a:p>
            <a:endParaRPr lang="en-US" sz="2000" dirty="0">
              <a:ea typeface="ＭＳ Ｐゴシック"/>
            </a:endParaRPr>
          </a:p>
          <a:p>
            <a:r>
              <a:rPr lang="en-US" sz="2000" b="0" dirty="0">
                <a:ea typeface="ＭＳ Ｐゴシック"/>
              </a:rPr>
              <a:t>History, examination, investigations, response to treatment...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33132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834FE875-94B7-EE80-91B8-E377E86681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You are on call on your first day as an FY1…</a:t>
            </a:r>
          </a:p>
        </p:txBody>
      </p:sp>
      <p:sp>
        <p:nvSpPr>
          <p:cNvPr id="25602" name="Rectangle 3">
            <a:extLst>
              <a:ext uri="{FF2B5EF4-FFF2-40B4-BE49-F238E27FC236}">
                <a16:creationId xmlns:a16="http://schemas.microsoft.com/office/drawing/2014/main" id="{4660C68E-E07E-3C10-58EA-AF61F1D54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Crash bleep goes off on ward 14F at 8pm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You are the first to arrive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 nurse is shouting that the patient has drunk a whole bottle of </a:t>
            </a:r>
            <a:r>
              <a:rPr lang="en-US" altLang="en-US" sz="1800" dirty="0" err="1">
                <a:solidFill>
                  <a:srgbClr val="00070C"/>
                </a:solidFill>
                <a:ea typeface="ＭＳ Ｐゴシック" panose="020B0600070205080204" pitchFamily="34" charset="-128"/>
              </a:rPr>
              <a:t>oramorph</a:t>
            </a: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 and collapsed on the floor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Another nurse is shouting that the patient is not breathing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Another nurse has brought the crash trolley</a:t>
            </a:r>
          </a:p>
          <a:p>
            <a:pPr lvl="2" eaLnBrk="1" hangingPunct="1">
              <a:spcAft>
                <a:spcPts val="450"/>
              </a:spcAft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You are still the only person that has arrived…</a:t>
            </a:r>
          </a:p>
          <a:p>
            <a:pPr lvl="3" eaLnBrk="1" hangingPunct="1">
              <a:buFontTx/>
              <a:buNone/>
            </a:pPr>
            <a:endParaRPr lang="en-US" altLang="en-US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E1140D-423A-0E9B-769F-9739A6D123F8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 title="Question Text">
            <a:extLst>
              <a:ext uri="{FF2B5EF4-FFF2-40B4-BE49-F238E27FC236}">
                <a16:creationId xmlns:a16="http://schemas.microsoft.com/office/drawing/2014/main" id="{E3CADB57-C6DE-C090-F3A6-C68D2EE28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06375"/>
            <a:ext cx="6208713" cy="63341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You are on call on your first day as an FY1…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What would you do first?</a:t>
            </a:r>
            <a:endParaRPr lang="en-GB" dirty="0"/>
          </a:p>
        </p:txBody>
      </p:sp>
      <p:sp>
        <p:nvSpPr>
          <p:cNvPr id="3" name="TPAnswers" title="Answer Text">
            <a:extLst>
              <a:ext uri="{FF2B5EF4-FFF2-40B4-BE49-F238E27FC236}">
                <a16:creationId xmlns:a16="http://schemas.microsoft.com/office/drawing/2014/main" id="{08CA37D8-583E-4BDB-F047-FDADDA11282C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485900" y="1544638"/>
            <a:ext cx="4762500" cy="2754312"/>
          </a:xfrm>
        </p:spPr>
        <p:txBody>
          <a:bodyPr/>
          <a:lstStyle/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Give naloxone 400 micrograms </a:t>
            </a:r>
            <a:r>
              <a:rPr lang="en-US" altLang="en-US" sz="1800" i="1" dirty="0" err="1">
                <a:ea typeface="ＭＳ Ｐゴシック" panose="020B0600070205080204" pitchFamily="34" charset="-128"/>
              </a:rPr>
              <a:t>im</a:t>
            </a:r>
            <a:endParaRPr lang="en-US" altLang="en-US" sz="1800" i="1" dirty="0">
              <a:ea typeface="ＭＳ Ｐゴシック" panose="020B0600070205080204" pitchFamily="34" charset="-128"/>
            </a:endParaRP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Get </a:t>
            </a:r>
            <a:r>
              <a:rPr lang="en-US" altLang="en-US" sz="1800" i="1" dirty="0">
                <a:ea typeface="ＭＳ Ｐゴシック" panose="020B0600070205080204" pitchFamily="34" charset="-128"/>
              </a:rPr>
              <a:t>iv</a:t>
            </a:r>
            <a:r>
              <a:rPr lang="en-US" altLang="en-US" sz="1800" dirty="0">
                <a:ea typeface="ＭＳ Ｐゴシック" panose="020B0600070205080204" pitchFamily="34" charset="-128"/>
              </a:rPr>
              <a:t> access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Get someone to put crash call out again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Give activated charcoal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Secure airway</a:t>
            </a:r>
          </a:p>
          <a:p>
            <a:pPr marL="479822" lvl="3" indent="-342900" eaLnBrk="1" hangingPunct="1">
              <a:buFontTx/>
              <a:buAutoNum type="alphaUcPeriod"/>
              <a:defRPr/>
            </a:pPr>
            <a:r>
              <a:rPr lang="en-US" altLang="en-US" sz="1800" dirty="0">
                <a:ea typeface="ＭＳ Ｐゴシック" panose="020B0600070205080204" pitchFamily="34" charset="-128"/>
              </a:rPr>
              <a:t>Check pupillary light response </a:t>
            </a:r>
          </a:p>
        </p:txBody>
      </p:sp>
      <p:sp>
        <p:nvSpPr>
          <p:cNvPr id="4" name="TPPolling" title="Polling Shape">
            <a:extLst>
              <a:ext uri="{FF2B5EF4-FFF2-40B4-BE49-F238E27FC236}">
                <a16:creationId xmlns:a16="http://schemas.microsoft.com/office/drawing/2014/main" id="{E4E4F409-7690-BFD9-7574-4C03689C3D65}"/>
              </a:ext>
            </a:extLst>
          </p:cNvPr>
          <p:cNvSpPr/>
          <p:nvPr/>
        </p:nvSpPr>
        <p:spPr>
          <a:xfrm>
            <a:off x="1143000" y="0"/>
            <a:ext cx="9525" cy="95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10000"/>
                </a:schemeClr>
              </a:gs>
              <a:gs pos="100000">
                <a:srgbClr val="7F7F7F">
                  <a:alpha val="10000"/>
                </a:srgb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CAI1" title="Correct Answer Indicator">
            <a:extLst>
              <a:ext uri="{FF2B5EF4-FFF2-40B4-BE49-F238E27FC236}">
                <a16:creationId xmlns:a16="http://schemas.microsoft.com/office/drawing/2014/main" id="{767609E7-150C-C9D6-FA07-E53EA7299BE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0800000">
            <a:off x="1257300" y="2984500"/>
            <a:ext cx="285750" cy="285750"/>
          </a:xfrm>
          <a:custGeom>
            <a:avLst/>
            <a:gdLst/>
            <a:ahLst/>
            <a:cxnLst/>
            <a:rect l="0" t="0" r="0" b="0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close/>
              </a:path>
            </a:pathLst>
          </a:custGeom>
          <a:gradFill flip="none" rotWithShape="1">
            <a:gsLst>
              <a:gs pos="0">
                <a:srgbClr val="00C800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449D58C9-6A64-46A4-4FCE-962FD11F8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Resuscitation &amp; Stabilization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BA463B96-8F10-CCD3-EE93-236795E4D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1613" y="1616075"/>
            <a:ext cx="6529387" cy="2754313"/>
          </a:xfrm>
        </p:spPr>
        <p:txBody>
          <a:bodyPr/>
          <a:lstStyle/>
          <a:p>
            <a:pPr lvl="3" eaLnBrk="1" hangingPunct="1">
              <a:spcAft>
                <a:spcPts val="450"/>
              </a:spcAft>
              <a:buFontTx/>
              <a:buNone/>
              <a:defRPr/>
            </a:pPr>
            <a:r>
              <a:rPr lang="en-US" altLang="en-US" sz="1800" dirty="0">
                <a:solidFill>
                  <a:srgbClr val="00070C"/>
                </a:solidFill>
                <a:ea typeface="ＭＳ Ｐゴシック" panose="020B0600070205080204" pitchFamily="34" charset="-128"/>
              </a:rPr>
              <a:t>Management of an acutely ill patient starts with:</a:t>
            </a:r>
            <a:endParaRPr lang="en-US" dirty="0"/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Airway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Evaluation of patency ± correction ± Oxygen</a:t>
            </a:r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Breathing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RR, air entry, SpO</a:t>
            </a:r>
            <a:r>
              <a:rPr lang="en-US" altLang="en-US" sz="1800" baseline="-25000" dirty="0">
                <a:solidFill>
                  <a:srgbClr val="00070C"/>
                </a:solidFill>
                <a:ea typeface="ＭＳ Ｐゴシック"/>
              </a:rPr>
              <a:t>2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…</a:t>
            </a:r>
          </a:p>
          <a:p>
            <a:pPr marL="136525" lvl="3" indent="0" eaLnBrk="1" hangingPunct="1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Circulation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central pulse, central capillary refill, brachial BP, ECG… ± </a:t>
            </a:r>
            <a:r>
              <a:rPr lang="en-US" altLang="en-US" sz="1800" i="1" dirty="0">
                <a:solidFill>
                  <a:srgbClr val="00070C"/>
                </a:solidFill>
                <a:ea typeface="ＭＳ Ｐゴシック"/>
              </a:rPr>
              <a:t>iv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fluids</a:t>
            </a:r>
          </a:p>
          <a:p>
            <a:pPr marL="136525" lvl="3" indent="0">
              <a:spcAft>
                <a:spcPts val="450"/>
              </a:spcAft>
              <a:buNone/>
              <a:defRPr/>
            </a:pPr>
            <a:r>
              <a:rPr lang="en-US" altLang="en-US" sz="1800" b="1" dirty="0">
                <a:solidFill>
                  <a:srgbClr val="00070C"/>
                </a:solidFill>
                <a:ea typeface="ＭＳ Ｐゴシック"/>
              </a:rPr>
              <a:t>Disability</a:t>
            </a:r>
            <a:r>
              <a:rPr lang="en-US" altLang="en-US" sz="1800" dirty="0">
                <a:solidFill>
                  <a:srgbClr val="00070C"/>
                </a:solidFill>
                <a:ea typeface="ＭＳ Ｐゴシック"/>
              </a:rPr>
              <a:t> – AVPU scale; pupils; capillary blood glucose</a:t>
            </a:r>
            <a:endParaRPr lang="en-US" dirty="0"/>
          </a:p>
          <a:p>
            <a:pPr lvl="3" eaLnBrk="1" hangingPunct="1">
              <a:buFontTx/>
              <a:buNone/>
              <a:defRPr/>
            </a:pPr>
            <a:endParaRPr lang="en-US" altLang="en-US" sz="1800">
              <a:solidFill>
                <a:srgbClr val="00070C"/>
              </a:solidFill>
              <a:ea typeface="ＭＳ Ｐゴシック" panose="020B0600070205080204" pitchFamily="34" charset="-128"/>
            </a:endParaRPr>
          </a:p>
          <a:p>
            <a:pPr lvl="3" eaLnBrk="1" hangingPunct="1">
              <a:buFontTx/>
              <a:buNone/>
              <a:defRPr/>
            </a:pPr>
            <a:endParaRPr lang="en-US" altLang="en-US" sz="1050">
              <a:solidFill>
                <a:srgbClr val="00070C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E07A6C-D2E3-FA1C-3386-4E8A89F7B2CD}"/>
              </a:ext>
            </a:extLst>
          </p:cNvPr>
          <p:cNvSpPr/>
          <p:nvPr/>
        </p:nvSpPr>
        <p:spPr>
          <a:xfrm>
            <a:off x="1428750" y="514350"/>
            <a:ext cx="2000250" cy="1714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TPPRESENTATIONGUID" val="9ee2cadd-7f5b-4d0e-a6e1-21fa84021a03"/>
  <p:tag name="TPVERSION" val="8"/>
  <p:tag name="TPFULLVERSION" val="8.5.4.5"/>
  <p:tag name="PPTVERSION" val="16"/>
  <p:tag name="TPOS" val="2"/>
  <p:tag name="TPLASTSAVEVERSION" val="6.3 P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371F75E9E27487C99AB9F4971A53859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tropine 3mg intravenously&lt;/answertext&gt;&#10;                    &lt;valuetype&gt;-1&lt;/valuetype&gt;&#10;                &lt;/answer&gt;&#10;                &lt;answer&gt;&#10;                    &lt;guid&gt;8F457F7B7B6B4BDE973DFDFD40E5FE8F&lt;/guid&gt;&#10;                    &lt;answertext&gt;Calcium gluconate 10% 10mls intravenously&lt;/answertext&gt;&#10;                    &lt;valuetype&gt;-1&lt;/valuetype&gt;&#10;                &lt;/answer&gt;&#10;                &lt;answer&gt;&#10;                    &lt;guid&gt;F0C49E5AC9AE49AF8609A0519FF1F2C4&lt;/guid&gt;&#10;                    &lt;answertext&gt;Haemodialysis&lt;/answertext&gt;&#10;                    &lt;valuetype&gt;-1&lt;/valuetype&gt;&#10;                &lt;/answer&gt;&#10;                &lt;answer&gt;&#10;                    &lt;guid&gt;55941ED6709F46F5AC7A957FD9AF3FCF&lt;/guid&gt;&#10;                    &lt;answertext&gt;Hydrocortisone 200mg intravenous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bicarbonate 50mmol intravenously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8F38943F92E4E94865420A7D0B0DEE3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-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7CA9B481758144D8A7CF04B69ED712C1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-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1B55B751A8A44548FCA41B65C790AD6&lt;/guid&gt;&#10;        &lt;description /&gt;&#10;        &lt;date&gt;10/31/2018 2:42:40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0E7992C12D048E68831A4C09B24C98C&lt;/guid&gt;&#10;            &lt;repollguid&gt;93EF3400B2E44ED99D3DB7E0AE6CCADF&lt;/repollguid&gt;&#10;            &lt;sourceid&gt;10BEF3D8B89E4957B87E08418546F964&lt;/sourceid&gt;&#10;            &lt;questiontext&gt;You are on call on your first day as an FY1…What would you do first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CE1F7ED355594E509EAEE89820A19FB0&lt;/guid&gt;&#10;                    &lt;answertext&gt;Give naloxone 400 im&lt;/answertext&gt;&#10;                    &lt;valuetype&gt;-1&lt;/valuetype&gt;&#10;                &lt;/answer&gt;&#10;                &lt;answer&gt;&#10;                    &lt;guid&gt;4D2CECF206C64ED6BBDA8BBB1A2EB8BE&lt;/guid&gt;&#10;                    &lt;answertext&gt;Get iv access&lt;/answertext&gt;&#10;                    &lt;valuetype&gt;-1&lt;/valuetype&gt;&#10;                &lt;/answer&gt;&#10;                &lt;answer&gt;&#10;                    &lt;guid&gt;933106FEE0E8494DA3D4C823F3097AB9&lt;/guid&gt;&#10;                    &lt;answertext&gt;Get someone to put crash call out again&lt;/answertext&gt;&#10;                    &lt;valuetype&gt;-1&lt;/valuetype&gt;&#10;                &lt;/answer&gt;&#10;                &lt;answer&gt;&#10;                    &lt;guid&gt;983A24D6291C46B5ABF92208D9A63974&lt;/guid&gt;&#10;                    &lt;answertext&gt;Give activated charcoal&lt;/answertext&gt;&#10;                    &lt;valuetype&gt;-1&lt;/valuetype&gt;&#10;                &lt;/answer&gt;&#10;                &lt;answer&gt;&#10;                    &lt;guid&gt;8D80EC7D11E74CFFAFB65F0F03D0075E&lt;/guid&gt;&#10;                    &lt;answertext&gt;Secure airway&lt;/answertext&gt;&#10;                    &lt;valuetype&gt;1&lt;/valuetype&gt;&#10;                &lt;/answer&gt;&#10;                &lt;answer&gt;&#10;                    &lt;guid&gt;BA2980C5C9AA4C4FA8A4248CE43BC147&lt;/guid&gt;&#10;                    &lt;answertext&gt;Check pupillary light response 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AD12873F3FA44BF8AC4B40BF49A9747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now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D8DE33FE78C4D0C9F1C83775B5F68CB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N-acetylcysteine therapy&lt;/answertext&gt;&#10;                    &lt;valuetype&gt;1&lt;/valuetype&gt;&#10;                &lt;/answer&gt;&#10;                &lt;answer&gt;&#10;                    &lt;guid&gt;F0C49E5AC9AE49AF8609A0519FF1F2C4&lt;/guid&gt;&#10;                    &lt;answertext&gt;Test blood alcohol level&lt;/answertext&gt;&#10;                    &lt;valuetype&gt;-1&lt;/valuetype&gt;&#10;                &lt;/answer&gt;&#10;                &lt;answer&gt;&#10;                    &lt;guid&gt;55941ED6709F46F5AC7A957FD9AF3FCF&lt;/guid&gt;&#10;                    &lt;answertext&gt;Test serum paracetamol level at 5:30AM&lt;/answertext&gt;&#10;                    &lt;valuetype&gt;-1&lt;/valuetype&gt;&#10;                &lt;/answer&gt;&#10;                &lt;answer&gt;&#10;                    &lt;guid&gt;7CC375379FF44C98AD12536F2DE80C66&lt;/guid&gt;&#10;                    &lt;answertext&gt;Test liver function tests and discharge if ALT &amp;lt;2x upper limit of normal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D2718F214E74AC99ADDF6CB7E872916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Glasgow coma scale&lt;/answertext&gt;&#10;                    &lt;valuetype&gt;-1&lt;/valuetype&gt;&#10;                &lt;/answer&gt;&#10;                &lt;answer&gt;&#10;                    &lt;guid&gt;8F457F7B7B6B4BDE973DFDFD40E5FE8F&lt;/guid&gt;&#10;                    &lt;answertext&gt;INR&lt;/answertext&gt;&#10;                    &lt;valuetype&gt;1&lt;/valuetype&gt;&#10;                &lt;/answer&gt;&#10;                &lt;answer&gt;&#10;                    &lt;guid&gt;F0C49E5AC9AE49AF8609A0519FF1F2C4&lt;/guid&gt;&#10;                    &lt;answertext&gt;Serum alkaline phosphatase&lt;/answertext&gt;&#10;                    &lt;valuetype&gt;-1&lt;/valuetype&gt;&#10;                &lt;/answer&gt;&#10;                &lt;answer&gt;&#10;                    &lt;guid&gt;55941ED6709F46F5AC7A957FD9AF3FCF&lt;/guid&gt;&#10;                    &lt;answertext&gt;Serum potassium&lt;/answertext&gt;&#10;                    &lt;valuetype&gt;-1&lt;/valuetype&gt;&#10;                &lt;/answer&gt;&#10;                &lt;answer&gt;&#10;                    &lt;guid&gt;7CC375379FF44C98AD12536F2DE80C66&lt;/guid&gt;&#10;                    &lt;answertext&gt;Tympanic temperatur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B4E9C2DB33DB433F8ECEC1847CA8DB56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Activated charcoal 50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Haemodialysis&lt;/answertext&gt;&#10;                    &lt;valuetype&gt;-1&lt;/valuetype&gt;&#10;                &lt;/answer&gt;&#10;                &lt;answer&gt;&#10;                    &lt;guid&gt;00383D6D3BE841FA90CB03DF3875EA7B&lt;/guid&gt;&#10;                    &lt;answertext&gt;Lansoprazole 30 mg intravenously&lt;/answertext&gt;&#10;                    &lt;valuetype&gt;-1&lt;/valuetype&gt;&#10;                &lt;/answer&gt;&#10;                &lt;answer&gt;&#10;                    &lt;guid&gt;1B3CF5662E1C4B06AC333D1BE0DC0058&lt;/guid&gt;&#10;                    &lt;answertext&gt;Potassium chloride 40 mmol intravenously via central venous catheter&lt;/answertext&gt;&#10;                    &lt;valuetype&gt;-1&lt;/valuetype&gt;&#10;                &lt;/answer&gt;&#10;                &lt;answer&gt;&#10;                    &lt;guid&gt;D17E8D659C094DABA70F26C98D453096&lt;/guid&gt;&#10;                    &lt;answertext&gt;Sodium bicarbonate 1.26%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7860808D9AC41E784EF961A79B42EED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Activated charcoal 50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Haemodialysis&lt;/answertext&gt;&#10;                    &lt;valuetype&gt;1&lt;/valuetype&gt;&#10;                &lt;/answer&gt;&#10;                &lt;answer&gt;&#10;                    &lt;guid&gt;00383D6D3BE841FA90CB03DF3875EA7B&lt;/guid&gt;&#10;                    &lt;answertext&gt;Lansoprazole 30 mg intravenously&lt;/answertext&gt;&#10;                    &lt;valuetype&gt;-1&lt;/valuetype&gt;&#10;                &lt;/answer&gt;&#10;                &lt;answer&gt;&#10;                    &lt;guid&gt;1B3CF5662E1C4B06AC333D1BE0DC0058&lt;/guid&gt;&#10;                    &lt;answertext&gt;Potassium chloride 40 mmol intravenously via central venous catheter&lt;/answertext&gt;&#10;                    &lt;valuetype&gt;-1&lt;/valuetype&gt;&#10;                &lt;/answer&gt;&#10;                &lt;answer&gt;&#10;                    &lt;guid&gt;D17E8D659C094DABA70F26C98D453096&lt;/guid&gt;&#10;                    &lt;answertext&gt;Sodium bicarbonate 1.26% 1L intravenously over 4 hours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2D0734DDC0048BFA2F68CC9ADAC3562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1EAC4D7362D240ABBB323317247EA340&lt;/guid&gt;&#10;                    &lt;answertext&gt;Bisoprolol 5 mg orally&lt;/answertext&gt;&#10;                    &lt;valuetype&gt;-1&lt;/valuetype&gt;&#10;                &lt;/answer&gt;&#10;                &lt;answer&gt;&#10;                    &lt;guid&gt;82EBA2BDE9754B9D8BC12B906AE3F0A9&lt;/guid&gt;&#10;                    &lt;answertext&gt;Chilled intravenous fluids&lt;/answertext&gt;&#10;                    &lt;valuetype&gt;-1&lt;/valuetype&gt;&#10;                &lt;/answer&gt;&#10;                &lt;answer&gt;&#10;                    &lt;guid&gt;00383D6D3BE841FA90CB03DF3875EA7B&lt;/guid&gt;&#10;                    &lt;answertext&gt;Diazepam 10 mg orally&lt;/answertext&gt;&#10;                    &lt;valuetype&gt;1&lt;/valuetype&gt;&#10;                &lt;/answer&gt;&#10;                &lt;answer&gt;&#10;                    &lt;guid&gt;1B3CF5662E1C4B06AC333D1BE0DC0058&lt;/guid&gt;&#10;                    &lt;answertext&gt;Observe in Emergency Department for 4 hours&lt;/answertext&gt;&#10;                    &lt;valuetype&gt;-1&lt;/valuetype&gt;&#10;                &lt;/answer&gt;&#10;                &lt;answer&gt;&#10;                    &lt;guid&gt;D17E8D659C094DABA70F26C98D453096&lt;/guid&gt;&#10;                    &lt;answertext&gt;Safe to discharge&lt;/answertext&gt;&#10;                    &lt;valuetype&gt;-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EF3004ED7C5462DB5364FF42957944F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Haemodialysis&lt;/answertext&gt;&#10;                    &lt;valuetype&gt;-1&lt;/valuetype&gt;&#10;                &lt;/answer&gt;&#10;                &lt;answer&gt;&#10;                    &lt;guid&gt;F0C49E5AC9AE49AF8609A0519FF1F2C4&lt;/guid&gt;&#10;                    &lt;answertext&gt;N-acetylcysteine intravenously &lt;/answertext&gt;&#10;                    &lt;valuetype&gt;-1&lt;/valuetype&gt;&#10;                &lt;/answer&gt;&#10;                &lt;answer&gt;&#10;                    &lt;guid&gt;55941ED6709F46F5AC7A957FD9AF3FCF&lt;/guid&gt;&#10;                    &lt;answertext&gt;Reduce lithium carbonate (Camcolit® modified release tablet) dose to 500 mg orally dai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chloride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CAI" val="True"/>
  <p:tag name="TYPE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1C367C45C8C7400683DA328B4B7AC114&lt;/guid&gt;&#10;        &lt;description /&gt;&#10;        &lt;date&gt;10/31/2018 2:54:09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EF3004ED7C5462DB5364FF42957944F&lt;/guid&gt;&#10;            &lt;repollguid&gt;8D8F4D7CC5BA45DABAD35D8F02CC3AFB&lt;/repollguid&gt;&#10;            &lt;sourceid&gt;2AE06C28130B46AF8D607437E5819892&lt;/sourceid&gt;&#10;            &lt;questiontext&gt; 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A3A5A4912EDD4B3781DCE52CF05BEC0A&lt;/guid&gt;&#10;                    &lt;answertext&gt;Activated charcoal 50 mg orally&lt;/answertext&gt;&#10;                    &lt;valuetype&gt;-1&lt;/valuetype&gt;&#10;                &lt;/answer&gt;&#10;                &lt;answer&gt;&#10;                    &lt;guid&gt;8F457F7B7B6B4BDE973DFDFD40E5FE8F&lt;/guid&gt;&#10;                    &lt;answertext&gt;Haemodialysis&lt;/answertext&gt;&#10;                    &lt;valuetype&gt;-1&lt;/valuetype&gt;&#10;                &lt;/answer&gt;&#10;                &lt;answer&gt;&#10;                    &lt;guid&gt;F0C49E5AC9AE49AF8609A0519FF1F2C4&lt;/guid&gt;&#10;                    &lt;answertext&gt;N-acetylcysteine intravenously &lt;/answertext&gt;&#10;                    &lt;valuetype&gt;-1&lt;/valuetype&gt;&#10;                &lt;/answer&gt;&#10;                &lt;answer&gt;&#10;                    &lt;guid&gt;55941ED6709F46F5AC7A957FD9AF3FCF&lt;/guid&gt;&#10;                    &lt;answertext&gt;Reduce lithium carbonate (Camcolit® modified release tablet) dose to 500 mg orally daily&lt;/answertext&gt;&#10;                    &lt;valuetype&gt;-1&lt;/valuetype&gt;&#10;                &lt;/answer&gt;&#10;                &lt;answer&gt;&#10;                    &lt;guid&gt;7CC375379FF44C98AD12536F2DE80C66&lt;/guid&gt;&#10;                    &lt;answertext&gt;Sodium chloride 1L intravenously over 4 hours&lt;/answertext&gt;&#10;                    &lt;valuetype&gt;1&lt;/valuetype&gt;&#10;                &lt;/answer&gt;&#10;            &lt;/answers&gt;&#10;            &lt;metadata&gt;&#10;                &lt;entry&gt;&#10;                    &lt;key&gt;AUTOFORMATCHART&lt;/key&gt;&#10;                    &lt;value&gt;True&lt;/value&gt;&#10;                &lt;/entry&gt;&#10;                &lt;entry&gt;&#10;                    &lt;key&gt;AUTOOPENPOLL&lt;/key&gt;&#10;                    &lt;value&gt;True&lt;/value&gt;&#10;                &lt;/entry&gt;&#10;                &lt;entry&gt;&#10;                    &lt;key&gt;LIVECHARTING&lt;/key&gt;&#10;                    &lt;value&gt;False&lt;/value&gt;&#10;                &lt;/entry&gt;&#10;            &lt;/metadata&gt;&#10;        &lt;/multichoice&gt;&#10;    &lt;/questions&gt;&#10;&lt;/questionlist&gt;"/>
  <p:tag name="LIVECHARTING" val="False"/>
  <p:tag name="AUTOOPENPOLL" val="True"/>
  <p:tag name="AUTOFORMATCHART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Paediatrics">
  <a:themeElements>
    <a:clrScheme name="2_NHS black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2_NHS black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2_NHS black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NHS black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NHS black logo">
  <a:themeElements>
    <a:clrScheme name="1_NHS black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1_NHS black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NHS black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HS black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NHS White logo">
  <a:themeElements>
    <a:clrScheme name="3_NHS White logo 9">
      <a:dk1>
        <a:srgbClr val="0072C6"/>
      </a:dk1>
      <a:lt1>
        <a:srgbClr val="FFFFFF"/>
      </a:lt1>
      <a:dk2>
        <a:srgbClr val="0072C6"/>
      </a:dk2>
      <a:lt2>
        <a:srgbClr val="FFFFFF"/>
      </a:lt2>
      <a:accent1>
        <a:srgbClr val="0072C6"/>
      </a:accent1>
      <a:accent2>
        <a:srgbClr val="009E49"/>
      </a:accent2>
      <a:accent3>
        <a:srgbClr val="FFFFFF"/>
      </a:accent3>
      <a:accent4>
        <a:srgbClr val="0060A9"/>
      </a:accent4>
      <a:accent5>
        <a:srgbClr val="AABCDF"/>
      </a:accent5>
      <a:accent6>
        <a:srgbClr val="008F41"/>
      </a:accent6>
      <a:hlink>
        <a:srgbClr val="A00054"/>
      </a:hlink>
      <a:folHlink>
        <a:srgbClr val="E28C05"/>
      </a:folHlink>
    </a:clrScheme>
    <a:fontScheme name="3_NHS White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NHS White logo 1">
        <a:dk1>
          <a:srgbClr val="5BBF21"/>
        </a:dk1>
        <a:lt1>
          <a:srgbClr val="FFFFFF"/>
        </a:lt1>
        <a:dk2>
          <a:srgbClr val="5BBF21"/>
        </a:dk2>
        <a:lt2>
          <a:srgbClr val="FFFFFF"/>
        </a:lt2>
        <a:accent1>
          <a:srgbClr val="5BBF21"/>
        </a:accent1>
        <a:accent2>
          <a:srgbClr val="0091C9"/>
        </a:accent2>
        <a:accent3>
          <a:srgbClr val="FFFFFF"/>
        </a:accent3>
        <a:accent4>
          <a:srgbClr val="4CA31B"/>
        </a:accent4>
        <a:accent5>
          <a:srgbClr val="B5DCAB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2">
        <a:dk1>
          <a:srgbClr val="006B54"/>
        </a:dk1>
        <a:lt1>
          <a:srgbClr val="FFFFFF"/>
        </a:lt1>
        <a:dk2>
          <a:srgbClr val="006B54"/>
        </a:dk2>
        <a:lt2>
          <a:srgbClr val="FFFFFF"/>
        </a:lt2>
        <a:accent1>
          <a:srgbClr val="006B54"/>
        </a:accent1>
        <a:accent2>
          <a:srgbClr val="0091C9"/>
        </a:accent2>
        <a:accent3>
          <a:srgbClr val="FFFFFF"/>
        </a:accent3>
        <a:accent4>
          <a:srgbClr val="005A46"/>
        </a:accent4>
        <a:accent5>
          <a:srgbClr val="AABAB3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3">
        <a:dk1>
          <a:srgbClr val="00AA9E"/>
        </a:dk1>
        <a:lt1>
          <a:srgbClr val="FFFFFF"/>
        </a:lt1>
        <a:dk2>
          <a:srgbClr val="00AA9E"/>
        </a:dk2>
        <a:lt2>
          <a:srgbClr val="FFFFFF"/>
        </a:lt2>
        <a:accent1>
          <a:srgbClr val="00AA9E"/>
        </a:accent1>
        <a:accent2>
          <a:srgbClr val="0091C9"/>
        </a:accent2>
        <a:accent3>
          <a:srgbClr val="FFFFFF"/>
        </a:accent3>
        <a:accent4>
          <a:srgbClr val="009186"/>
        </a:accent4>
        <a:accent5>
          <a:srgbClr val="AAD2CC"/>
        </a:accent5>
        <a:accent6>
          <a:srgbClr val="0083B6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4">
        <a:dk1>
          <a:srgbClr val="00ADC6"/>
        </a:dk1>
        <a:lt1>
          <a:srgbClr val="FFFFFF"/>
        </a:lt1>
        <a:dk2>
          <a:srgbClr val="00ADC6"/>
        </a:dk2>
        <a:lt2>
          <a:srgbClr val="FFFFFF"/>
        </a:lt2>
        <a:accent1>
          <a:srgbClr val="00ADC6"/>
        </a:accent1>
        <a:accent2>
          <a:srgbClr val="009E49"/>
        </a:accent2>
        <a:accent3>
          <a:srgbClr val="FFFFFF"/>
        </a:accent3>
        <a:accent4>
          <a:srgbClr val="0093A9"/>
        </a:accent4>
        <a:accent5>
          <a:srgbClr val="AAD3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5">
        <a:dk1>
          <a:srgbClr val="003893"/>
        </a:dk1>
        <a:lt1>
          <a:srgbClr val="FFFFFF"/>
        </a:lt1>
        <a:dk2>
          <a:srgbClr val="003893"/>
        </a:dk2>
        <a:lt2>
          <a:srgbClr val="FFFFFF"/>
        </a:lt2>
        <a:accent1>
          <a:srgbClr val="003893"/>
        </a:accent1>
        <a:accent2>
          <a:srgbClr val="009E49"/>
        </a:accent2>
        <a:accent3>
          <a:srgbClr val="FFFFFF"/>
        </a:accent3>
        <a:accent4>
          <a:srgbClr val="002E7D"/>
        </a:accent4>
        <a:accent5>
          <a:srgbClr val="AAAEC8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6">
        <a:dk1>
          <a:srgbClr val="56008C"/>
        </a:dk1>
        <a:lt1>
          <a:srgbClr val="FFFFFF"/>
        </a:lt1>
        <a:dk2>
          <a:srgbClr val="56008C"/>
        </a:dk2>
        <a:lt2>
          <a:srgbClr val="FFFFFF"/>
        </a:lt2>
        <a:accent1>
          <a:srgbClr val="56008C"/>
        </a:accent1>
        <a:accent2>
          <a:srgbClr val="009E49"/>
        </a:accent2>
        <a:accent3>
          <a:srgbClr val="FFFFFF"/>
        </a:accent3>
        <a:accent4>
          <a:srgbClr val="480077"/>
        </a:accent4>
        <a:accent5>
          <a:srgbClr val="B4AAC5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7">
        <a:dk1>
          <a:srgbClr val="A00054"/>
        </a:dk1>
        <a:lt1>
          <a:srgbClr val="FFFFFF"/>
        </a:lt1>
        <a:dk2>
          <a:srgbClr val="A00054"/>
        </a:dk2>
        <a:lt2>
          <a:srgbClr val="FFFFFF"/>
        </a:lt2>
        <a:accent1>
          <a:srgbClr val="A00054"/>
        </a:accent1>
        <a:accent2>
          <a:srgbClr val="0091C9"/>
        </a:accent2>
        <a:accent3>
          <a:srgbClr val="FFFFFF"/>
        </a:accent3>
        <a:accent4>
          <a:srgbClr val="880046"/>
        </a:accent4>
        <a:accent5>
          <a:srgbClr val="CDAAB3"/>
        </a:accent5>
        <a:accent6>
          <a:srgbClr val="0083B6"/>
        </a:accent6>
        <a:hlink>
          <a:srgbClr val="009E49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8">
        <a:dk1>
          <a:srgbClr val="E28C05"/>
        </a:dk1>
        <a:lt1>
          <a:srgbClr val="FFFFFF"/>
        </a:lt1>
        <a:dk2>
          <a:srgbClr val="E28C05"/>
        </a:dk2>
        <a:lt2>
          <a:srgbClr val="FFFFFF"/>
        </a:lt2>
        <a:accent1>
          <a:srgbClr val="E28C05"/>
        </a:accent1>
        <a:accent2>
          <a:srgbClr val="0091C9"/>
        </a:accent2>
        <a:accent3>
          <a:srgbClr val="FFFFFF"/>
        </a:accent3>
        <a:accent4>
          <a:srgbClr val="C17703"/>
        </a:accent4>
        <a:accent5>
          <a:srgbClr val="EEC5AA"/>
        </a:accent5>
        <a:accent6>
          <a:srgbClr val="0083B6"/>
        </a:accent6>
        <a:hlink>
          <a:srgbClr val="009E49"/>
        </a:hlink>
        <a:folHlink>
          <a:srgbClr val="A0005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NHS White logo 9">
        <a:dk1>
          <a:srgbClr val="0072C6"/>
        </a:dk1>
        <a:lt1>
          <a:srgbClr val="FFFFFF"/>
        </a:lt1>
        <a:dk2>
          <a:srgbClr val="0072C6"/>
        </a:dk2>
        <a:lt2>
          <a:srgbClr val="FFFFFF"/>
        </a:lt2>
        <a:accent1>
          <a:srgbClr val="0072C6"/>
        </a:accent1>
        <a:accent2>
          <a:srgbClr val="009E49"/>
        </a:accent2>
        <a:accent3>
          <a:srgbClr val="FFFFFF"/>
        </a:accent3>
        <a:accent4>
          <a:srgbClr val="0060A9"/>
        </a:accent4>
        <a:accent5>
          <a:srgbClr val="AABCDF"/>
        </a:accent5>
        <a:accent6>
          <a:srgbClr val="008F41"/>
        </a:accent6>
        <a:hlink>
          <a:srgbClr val="A00054"/>
        </a:hlink>
        <a:folHlink>
          <a:srgbClr val="E28C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DCEEF6D705BD48AA34BD3EF6EB5C1A" ma:contentTypeVersion="15" ma:contentTypeDescription="Create a new document." ma:contentTypeScope="" ma:versionID="89f95a7532da7f66aa5f091a1d1f6891">
  <xsd:schema xmlns:xsd="http://www.w3.org/2001/XMLSchema" xmlns:xs="http://www.w3.org/2001/XMLSchema" xmlns:p="http://schemas.microsoft.com/office/2006/metadata/properties" xmlns:ns2="634d6f47-1b66-47f5-89f1-7e77814a5ecc" xmlns:ns3="0eb92e3b-db87-41ef-b535-5ebe821d5c43" targetNamespace="http://schemas.microsoft.com/office/2006/metadata/properties" ma:root="true" ma:fieldsID="91ee7c379647b9ff45299e855ca79339" ns2:_="" ns3:_="">
    <xsd:import namespace="634d6f47-1b66-47f5-89f1-7e77814a5ecc"/>
    <xsd:import namespace="0eb92e3b-db87-41ef-b535-5ebe821d5c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d6f47-1b66-47f5-89f1-7e77814a5e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b92e3b-db87-41ef-b535-5ebe821d5c4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e969891-c03a-4c16-8f7e-a1eeed106462}" ma:internalName="TaxCatchAll" ma:showField="CatchAllData" ma:web="0eb92e3b-db87-41ef-b535-5ebe821d5c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6613B7-E1AF-4D84-8537-8006B4A817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243E02-8A3E-4452-9664-F78B146062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d6f47-1b66-47f5-89f1-7e77814a5ecc"/>
    <ds:schemaRef ds:uri="0eb92e3b-db87-41ef-b535-5ebe821d5c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10074</TotalTime>
  <Words>3037</Words>
  <Application>Microsoft Office PowerPoint</Application>
  <PresentationFormat>On-screen Show (16:9)</PresentationFormat>
  <Paragraphs>633</Paragraphs>
  <Slides>56</Slides>
  <Notes>36</Notes>
  <HiddenSlides>1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Paediatrics</vt:lpstr>
      <vt:lpstr>Office Theme</vt:lpstr>
      <vt:lpstr>1_NHS black logo</vt:lpstr>
      <vt:lpstr>3_NHS White logo</vt:lpstr>
      <vt:lpstr>Clinical Toxicology &amp;  Management of the Poisoned Patient   Dr Dawud Masieh  Registrar in Clinical Pharmacology and Internal Medicine     </vt:lpstr>
      <vt:lpstr>Objectives of this session are</vt:lpstr>
      <vt:lpstr>Why is clinical toxicology important?</vt:lpstr>
      <vt:lpstr>Poisoning</vt:lpstr>
      <vt:lpstr>Toxidromes</vt:lpstr>
      <vt:lpstr>Approach</vt:lpstr>
      <vt:lpstr>You are on call on your first day as an FY1…</vt:lpstr>
      <vt:lpstr>You are on call on your first day as an FY1… What would you do first?</vt:lpstr>
      <vt:lpstr>Resuscitation &amp; Stabilization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Evaluation</vt:lpstr>
      <vt:lpstr> </vt:lpstr>
      <vt:lpstr>General measures in overdose patients</vt:lpstr>
      <vt:lpstr>General measures in overdose patients</vt:lpstr>
      <vt:lpstr>General measures in overdose patients</vt:lpstr>
      <vt:lpstr>General measures in overdose patients</vt:lpstr>
      <vt:lpstr> </vt:lpstr>
      <vt:lpstr>General measures in overdose patients</vt:lpstr>
      <vt:lpstr>General measures in overdose patients</vt:lpstr>
      <vt:lpstr> </vt:lpstr>
      <vt:lpstr>PowerPoint Presentation</vt:lpstr>
      <vt:lpstr>Tricyclic antidepressant overdose</vt:lpstr>
      <vt:lpstr>Tricyclic antidepressant overdose</vt:lpstr>
      <vt:lpstr> </vt:lpstr>
      <vt:lpstr> </vt:lpstr>
      <vt:lpstr> </vt:lpstr>
      <vt:lpstr> </vt:lpstr>
      <vt:lpstr>Paracetamol overdose</vt:lpstr>
      <vt:lpstr>PowerPoint Presentation</vt:lpstr>
      <vt:lpstr>Paracetamol overdose (0-1h)</vt:lpstr>
      <vt:lpstr>Paracetamol overdose (1-4h)</vt:lpstr>
      <vt:lpstr>Paracetamol overdose (4-8h)</vt:lpstr>
      <vt:lpstr>Paracetamol overdose (8-24h)</vt:lpstr>
      <vt:lpstr>Paracetamol overdose (&gt;24h)</vt:lpstr>
      <vt:lpstr>Paracetamol overdose (staggered)</vt:lpstr>
      <vt:lpstr> </vt:lpstr>
      <vt:lpstr>Paracetamol OD monitoring</vt:lpstr>
      <vt:lpstr> </vt:lpstr>
      <vt:lpstr> </vt:lpstr>
      <vt:lpstr>Aspirin overdose</vt:lpstr>
      <vt:lpstr>Aspirin overdose</vt:lpstr>
      <vt:lpstr>Aspirin overdose</vt:lpstr>
      <vt:lpstr> </vt:lpstr>
      <vt:lpstr>Serotoninergic toxidrome - symptoms</vt:lpstr>
      <vt:lpstr>Serotoninergic toxidrome – potential causes</vt:lpstr>
      <vt:lpstr>Serotoninergic toxidrome - management</vt:lpstr>
      <vt:lpstr>Other toxidromes…</vt:lpstr>
      <vt:lpstr>PowerPoint Presentation</vt:lpstr>
      <vt:lpstr>PowerPoint Presentation</vt:lpstr>
      <vt:lpstr>Management of suspected poisoning</vt:lpstr>
    </vt:vector>
  </TitlesOfParts>
  <Company>¬¬¬¬¬¬¬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INSERTED HERE</dc:title>
  <dc:creator>¬¬¬¬¬¬</dc:creator>
  <cp:lastModifiedBy>Vikas Kapil</cp:lastModifiedBy>
  <cp:revision>418</cp:revision>
  <dcterms:created xsi:type="dcterms:W3CDTF">2013-11-24T18:58:17Z</dcterms:created>
  <dcterms:modified xsi:type="dcterms:W3CDTF">2024-11-21T23:07:40Z</dcterms:modified>
</cp:coreProperties>
</file>