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32"/>
  </p:notesMasterIdLst>
  <p:handoutMasterIdLst>
    <p:handoutMasterId r:id="rId33"/>
  </p:handoutMasterIdLst>
  <p:sldIdLst>
    <p:sldId id="282" r:id="rId2"/>
    <p:sldId id="319" r:id="rId3"/>
    <p:sldId id="321" r:id="rId4"/>
    <p:sldId id="322" r:id="rId5"/>
    <p:sldId id="323" r:id="rId6"/>
    <p:sldId id="324" r:id="rId7"/>
    <p:sldId id="325" r:id="rId8"/>
    <p:sldId id="326" r:id="rId9"/>
    <p:sldId id="343" r:id="rId10"/>
    <p:sldId id="327" r:id="rId11"/>
    <p:sldId id="344" r:id="rId12"/>
    <p:sldId id="328" r:id="rId13"/>
    <p:sldId id="329" r:id="rId14"/>
    <p:sldId id="330" r:id="rId15"/>
    <p:sldId id="331" r:id="rId16"/>
    <p:sldId id="333" r:id="rId17"/>
    <p:sldId id="332" r:id="rId18"/>
    <p:sldId id="334" r:id="rId19"/>
    <p:sldId id="335" r:id="rId20"/>
    <p:sldId id="336" r:id="rId21"/>
    <p:sldId id="341" r:id="rId22"/>
    <p:sldId id="342" r:id="rId23"/>
    <p:sldId id="345" r:id="rId24"/>
    <p:sldId id="337" r:id="rId25"/>
    <p:sldId id="346" r:id="rId26"/>
    <p:sldId id="347" r:id="rId27"/>
    <p:sldId id="338" r:id="rId28"/>
    <p:sldId id="339" r:id="rId29"/>
    <p:sldId id="340" r:id="rId30"/>
    <p:sldId id="320"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EFAFB233-063F-42B5-8137-9DF3F51BA10A}">
      <p15:sldGuideLst xmlns=""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6D5"/>
    <a:srgbClr val="000000"/>
    <a:srgbClr val="17336F"/>
    <a:srgbClr val="339933"/>
    <a:srgbClr val="008080"/>
    <a:srgbClr val="5F5F5F"/>
    <a:srgbClr val="5CC0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5B5A2-FAB1-5B2B-E531-BA33CB76D919}" v="409" dt="2020-04-25T16:35:02.325"/>
    <p1510:client id="{B2153873-303B-C804-E619-964FF370633A}" v="333" dt="2020-04-27T06:56:09.412"/>
    <p1510:client id="{B3B97AA8-DB35-200F-03D0-112B4081D936}" v="192" dt="2020-04-25T16:52:34.853"/>
    <p1510:client id="{CE7307BB-5BB6-3AD0-FF6A-3D74EE311B05}" v="812" dt="2020-04-24T13:11:37.945"/>
    <p1510:client id="{E1285255-0604-4288-3F25-CB14966EAA63}" v="561" dt="2020-04-25T20:31:24.104"/>
    <p1510:client id="{F2CF4580-B20F-9EAB-00B3-433CA9C442C8}" v="230" dt="2020-04-27T06:45:38.86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3"/>
  </p:normalViewPr>
  <p:slideViewPr>
    <p:cSldViewPr snapToGrid="0">
      <p:cViewPr>
        <p:scale>
          <a:sx n="50" d="100"/>
          <a:sy n="50" d="100"/>
        </p:scale>
        <p:origin x="-865" y="-1202"/>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FA61716-9ED4-0642-9A31-329D258AE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D65CF89C-AB76-EE48-B902-D3BA588F37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1D3CA-895E-914C-9EFC-80587028E7C3}" type="datetimeFigureOut">
              <a:rPr lang="en-US" smtClean="0"/>
              <a:t>1/21/2021</a:t>
            </a:fld>
            <a:endParaRPr lang="en-US"/>
          </a:p>
        </p:txBody>
      </p:sp>
      <p:sp>
        <p:nvSpPr>
          <p:cNvPr id="4" name="Footer Placeholder 3">
            <a:extLst>
              <a:ext uri="{FF2B5EF4-FFF2-40B4-BE49-F238E27FC236}">
                <a16:creationId xmlns="" xmlns:a16="http://schemas.microsoft.com/office/drawing/2014/main" id="{948301A0-4D53-3D4B-BBDF-9211D5755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96DF420B-A690-D144-B178-6C36C370CE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r>
              <a:rPr lang="en-GB"/>
              <a:t>Always use a title/intro slide at the start of your presentation. Choose the appropriate version by faculty or this slide version for professional services.</a:t>
            </a:r>
          </a:p>
          <a:p>
            <a:endParaRPr lang="en-GB"/>
          </a:p>
          <a:p>
            <a:r>
              <a:rPr lang="en-GB"/>
              <a:t>Title slide option 1 – blue background. Queen Mary logo version</a:t>
            </a:r>
          </a:p>
          <a:p>
            <a:endParaRPr/>
          </a:p>
        </p:txBody>
      </p:sp>
    </p:spTree>
    <p:extLst>
      <p:ext uri="{BB962C8B-B14F-4D97-AF65-F5344CB8AC3E}">
        <p14:creationId xmlns:p14="http://schemas.microsoft.com/office/powerpoint/2010/main" val="249731075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 xmlns:a16="http://schemas.microsoft.com/office/drawing/2014/main" id="{B0B24999-F7B7-C14A-9DC1-377918651B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4" name="Text Placeholder 13">
            <a:extLst>
              <a:ext uri="{FF2B5EF4-FFF2-40B4-BE49-F238E27FC236}">
                <a16:creationId xmlns=""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01097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D5666D2-A6ED-254E-9583-A07A0C12FA8B}"/>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0368FC36-A3BE-414D-B727-1365786F4D5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 xmlns:a16="http://schemas.microsoft.com/office/drawing/2014/main" id="{333F7C3A-F448-D944-9D88-3EDB6ABF3F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 xmlns:a16="http://schemas.microsoft.com/office/drawing/2014/main" id="{B452C283-08B5-2A41-B368-262A61122775}"/>
              </a:ext>
            </a:extLst>
          </p:cNvPr>
          <p:cNvSpPr>
            <a:spLocks noGrp="1"/>
          </p:cNvSpPr>
          <p:nvPr>
            <p:ph type="pic" sz="quarter" idx="10"/>
          </p:nvPr>
        </p:nvSpPr>
        <p:spPr>
          <a:xfrm>
            <a:off x="6132513" y="620712"/>
            <a:ext cx="5472112"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 xmlns:a16="http://schemas.microsoft.com/office/drawing/2014/main" id="{215E1FD5-EB01-B14A-9CF4-A472DE6811F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 xmlns:a16="http://schemas.microsoft.com/office/drawing/2014/main" id="{89944E97-29D6-1742-960D-2EE3A37F8CA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4" name="Text Placeholder 11">
            <a:extLst>
              <a:ext uri="{FF2B5EF4-FFF2-40B4-BE49-F238E27FC236}">
                <a16:creationId xmlns="" xmlns:a16="http://schemas.microsoft.com/office/drawing/2014/main" id="{EEEC1D6C-48FB-9E49-A002-D69275BD81E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 xmlns:a16="http://schemas.microsoft.com/office/drawing/2014/main" id="{B2EC4A56-356A-6049-8D7C-2D1FD1E36390}"/>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326629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 xmlns:a16="http://schemas.microsoft.com/office/drawing/2014/main" id="{21641BB0-7E70-F240-9BAE-6DC84003E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1" name="Rectangle 10">
            <a:extLst>
              <a:ext uri="{FF2B5EF4-FFF2-40B4-BE49-F238E27FC236}">
                <a16:creationId xmlns=""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4" name="Text Placeholder 11">
            <a:extLst>
              <a:ext uri="{FF2B5EF4-FFF2-40B4-BE49-F238E27FC236}">
                <a16:creationId xmlns=""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6" name="Text Placeholder 13">
            <a:extLst>
              <a:ext uri="{FF2B5EF4-FFF2-40B4-BE49-F238E27FC236}">
                <a16:creationId xmlns=""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182336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4104889-E310-9440-A808-5969E6D8A3BE}"/>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1425256D-DC6A-E244-8A64-26848FBEAED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 xmlns:a16="http://schemas.microsoft.com/office/drawing/2014/main" id="{6B7E2299-C421-E849-832C-C478DFF362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 xmlns:a16="http://schemas.microsoft.com/office/drawing/2014/main" id="{C588FBF5-C6D4-AF45-8EA9-D883C1D4ED9A}"/>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6">
            <a:extLst>
              <a:ext uri="{FF2B5EF4-FFF2-40B4-BE49-F238E27FC236}">
                <a16:creationId xmlns="" xmlns:a16="http://schemas.microsoft.com/office/drawing/2014/main" id="{EF14F9BD-CF7E-A14F-838C-D6BD18657E2B}"/>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6" name="Text Placeholder 11">
            <a:extLst>
              <a:ext uri="{FF2B5EF4-FFF2-40B4-BE49-F238E27FC236}">
                <a16:creationId xmlns="" xmlns:a16="http://schemas.microsoft.com/office/drawing/2014/main" id="{D41D6A89-AA7B-BE4E-B35E-C25C6733ED2A}"/>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7" name="Text Placeholder 13">
            <a:extLst>
              <a:ext uri="{FF2B5EF4-FFF2-40B4-BE49-F238E27FC236}">
                <a16:creationId xmlns="" xmlns:a16="http://schemas.microsoft.com/office/drawing/2014/main" id="{E576A71C-981D-7C40-B2C6-B469D9C900BA}"/>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8" name="Text Placeholder 13">
            <a:extLst>
              <a:ext uri="{FF2B5EF4-FFF2-40B4-BE49-F238E27FC236}">
                <a16:creationId xmlns="" xmlns:a16="http://schemas.microsoft.com/office/drawing/2014/main" id="{54BF2683-A99C-FC48-B981-1DEC56D08A2F}"/>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64144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 xmlns:a16="http://schemas.microsoft.com/office/drawing/2014/main" id="{205D391D-1B5D-4447-97E2-4EC1FE2C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7" name="Rectangle 16">
            <a:extLst>
              <a:ext uri="{FF2B5EF4-FFF2-40B4-BE49-F238E27FC236}">
                <a16:creationId xmlns=""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 xmlns:a16="http://schemas.microsoft.com/office/drawing/2014/main" id="{67BF48F6-54EE-AE4B-BDBF-40902EBF0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 xmlns:a16="http://schemas.microsoft.com/office/drawing/2014/main" id="{96330656-4401-BC4A-A3DB-9EEFE78B1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27" name="Text Placeholder 13">
            <a:extLst>
              <a:ext uri="{FF2B5EF4-FFF2-40B4-BE49-F238E27FC236}">
                <a16:creationId xmlns=""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8" name="Text Placeholder 13">
            <a:extLst>
              <a:ext uri="{FF2B5EF4-FFF2-40B4-BE49-F238E27FC236}">
                <a16:creationId xmlns=""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9" name="Text Placeholder 13">
            <a:extLst>
              <a:ext uri="{FF2B5EF4-FFF2-40B4-BE49-F238E27FC236}">
                <a16:creationId xmlns=""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pic>
        <p:nvPicPr>
          <p:cNvPr id="33" name="Picture 32">
            <a:extLst>
              <a:ext uri="{FF2B5EF4-FFF2-40B4-BE49-F238E27FC236}">
                <a16:creationId xmlns="" xmlns:a16="http://schemas.microsoft.com/office/drawing/2014/main" id="{A527EBE2-243A-7A42-BF8F-364BE1C4DB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spTree>
    <p:extLst>
      <p:ext uri="{BB962C8B-B14F-4D97-AF65-F5344CB8AC3E}">
        <p14:creationId xmlns:p14="http://schemas.microsoft.com/office/powerpoint/2010/main" val="260543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B8DB7C37-CDEF-3944-B36E-3455CC5A2A5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A4B0FD92-383F-9843-9591-2B569F12AFE8}"/>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 xmlns:a16="http://schemas.microsoft.com/office/drawing/2014/main" id="{618C8CF2-6DBA-5B49-8C1E-F39A215EF9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Rectangle 6">
            <a:extLst>
              <a:ext uri="{FF2B5EF4-FFF2-40B4-BE49-F238E27FC236}">
                <a16:creationId xmlns="" xmlns:a16="http://schemas.microsoft.com/office/drawing/2014/main" id="{EDA92DDF-4BA2-A94D-863B-05D8277CD338}"/>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 xmlns:a16="http://schemas.microsoft.com/office/drawing/2014/main" id="{2D012E71-601A-C845-8AFD-D9B1774AE7B6}"/>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 xmlns:a16="http://schemas.microsoft.com/office/drawing/2014/main" id="{DB4DDD35-A310-4C40-9587-38137EE68E10}"/>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 xmlns:a16="http://schemas.microsoft.com/office/drawing/2014/main" id="{3A4D251A-36B7-994D-9EE0-1CE98F36E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6984" y="2049463"/>
            <a:ext cx="1463416" cy="1025642"/>
          </a:xfrm>
          <a:prstGeom prst="rect">
            <a:avLst/>
          </a:prstGeom>
        </p:spPr>
      </p:pic>
      <p:sp>
        <p:nvSpPr>
          <p:cNvPr id="15" name="Rectangle 14">
            <a:extLst>
              <a:ext uri="{FF2B5EF4-FFF2-40B4-BE49-F238E27FC236}">
                <a16:creationId xmlns="" xmlns:a16="http://schemas.microsoft.com/office/drawing/2014/main" id="{17BCED3D-62D1-EE44-B4A1-CDDB8DCD9CA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6">
            <a:extLst>
              <a:ext uri="{FF2B5EF4-FFF2-40B4-BE49-F238E27FC236}">
                <a16:creationId xmlns="" xmlns:a16="http://schemas.microsoft.com/office/drawing/2014/main" id="{2BF5ACA3-622D-664B-94D0-0FA7B02EEF01}"/>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8" name="Text Placeholder 13">
            <a:extLst>
              <a:ext uri="{FF2B5EF4-FFF2-40B4-BE49-F238E27FC236}">
                <a16:creationId xmlns="" xmlns:a16="http://schemas.microsoft.com/office/drawing/2014/main" id="{309E14AC-7A36-7843-BE58-A698E5769D93}"/>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19" name="Text Placeholder 13">
            <a:extLst>
              <a:ext uri="{FF2B5EF4-FFF2-40B4-BE49-F238E27FC236}">
                <a16:creationId xmlns="" xmlns:a16="http://schemas.microsoft.com/office/drawing/2014/main" id="{0CFEFADE-A208-4F49-937E-29232D4FEAFA}"/>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0" name="Text Placeholder 13">
            <a:extLst>
              <a:ext uri="{FF2B5EF4-FFF2-40B4-BE49-F238E27FC236}">
                <a16:creationId xmlns="" xmlns:a16="http://schemas.microsoft.com/office/drawing/2014/main" id="{1F60550C-E504-DA4D-8ED8-2F06E1E112F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pic>
        <p:nvPicPr>
          <p:cNvPr id="24" name="Picture 23">
            <a:extLst>
              <a:ext uri="{FF2B5EF4-FFF2-40B4-BE49-F238E27FC236}">
                <a16:creationId xmlns="" xmlns:a16="http://schemas.microsoft.com/office/drawing/2014/main" id="{C1591FC9-98C8-AD40-A6D7-5A0642DE46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40954" y="2018635"/>
            <a:ext cx="1237745" cy="1182116"/>
          </a:xfrm>
          <a:prstGeom prst="rect">
            <a:avLst/>
          </a:prstGeom>
        </p:spPr>
      </p:pic>
      <p:pic>
        <p:nvPicPr>
          <p:cNvPr id="26" name="Picture 25">
            <a:extLst>
              <a:ext uri="{FF2B5EF4-FFF2-40B4-BE49-F238E27FC236}">
                <a16:creationId xmlns="" xmlns:a16="http://schemas.microsoft.com/office/drawing/2014/main" id="{2D311B1B-BA06-2149-9BB7-7707DA8376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8138" y="2025793"/>
            <a:ext cx="1122362" cy="1292847"/>
          </a:xfrm>
          <a:prstGeom prst="rect">
            <a:avLst/>
          </a:prstGeom>
        </p:spPr>
      </p:pic>
    </p:spTree>
    <p:extLst>
      <p:ext uri="{BB962C8B-B14F-4D97-AF65-F5344CB8AC3E}">
        <p14:creationId xmlns:p14="http://schemas.microsoft.com/office/powerpoint/2010/main" val="171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7BF4410F-8184-C04F-8B3F-C5747BB14E2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 xmlns:a16="http://schemas.microsoft.com/office/drawing/2014/main" id="{2B3D91E7-F7A6-CE49-A771-CED61399C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 xmlns:a16="http://schemas.microsoft.com/office/drawing/2014/main" id="{23C34139-DDC9-3247-8085-3AFF797E0621}"/>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3">
            <a:extLst>
              <a:ext uri="{FF2B5EF4-FFF2-40B4-BE49-F238E27FC236}">
                <a16:creationId xmlns="" xmlns:a16="http://schemas.microsoft.com/office/drawing/2014/main" id="{2183F2F5-E763-4F4F-A81A-2116A3BDD685}"/>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2" name="Text Placeholder 13">
            <a:extLst>
              <a:ext uri="{FF2B5EF4-FFF2-40B4-BE49-F238E27FC236}">
                <a16:creationId xmlns="" xmlns:a16="http://schemas.microsoft.com/office/drawing/2014/main" id="{89B94BEC-BB5B-014D-A6F8-54DBBA37045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9" name="Text Placeholder 13">
            <a:extLst>
              <a:ext uri="{FF2B5EF4-FFF2-40B4-BE49-F238E27FC236}">
                <a16:creationId xmlns="" xmlns:a16="http://schemas.microsoft.com/office/drawing/2014/main" id="{E2A211C9-AACA-3F46-8077-13B14E87A068}"/>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21" name="Text Placeholder 6">
            <a:extLst>
              <a:ext uri="{FF2B5EF4-FFF2-40B4-BE49-F238E27FC236}">
                <a16:creationId xmlns="" xmlns:a16="http://schemas.microsoft.com/office/drawing/2014/main" id="{29F765E7-B3CC-3E48-BC0D-10498B9AAA1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Tree>
    <p:extLst>
      <p:ext uri="{BB962C8B-B14F-4D97-AF65-F5344CB8AC3E}">
        <p14:creationId xmlns:p14="http://schemas.microsoft.com/office/powerpoint/2010/main" val="351155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51391269-D57D-EC4C-995D-4197E4BCAB24}"/>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C68B034-A07B-4445-8EA4-75DE7390D83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 xmlns:a16="http://schemas.microsoft.com/office/drawing/2014/main" id="{87A2D795-2A6B-FE42-981B-CA1EFEE70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 xmlns:a16="http://schemas.microsoft.com/office/drawing/2014/main" id="{C4D77AE8-971B-7D4F-9150-0EBF3F9B79DC}"/>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6">
            <a:extLst>
              <a:ext uri="{FF2B5EF4-FFF2-40B4-BE49-F238E27FC236}">
                <a16:creationId xmlns="" xmlns:a16="http://schemas.microsoft.com/office/drawing/2014/main" id="{D3BE87CD-0A46-ED47-BBAA-4FF893691014}"/>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7" name="Text Placeholder 13">
            <a:extLst>
              <a:ext uri="{FF2B5EF4-FFF2-40B4-BE49-F238E27FC236}">
                <a16:creationId xmlns="" xmlns:a16="http://schemas.microsoft.com/office/drawing/2014/main" id="{67A68F5B-7974-2942-9970-F95A19C9C5B3}"/>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8" name="Text Placeholder 13">
            <a:extLst>
              <a:ext uri="{FF2B5EF4-FFF2-40B4-BE49-F238E27FC236}">
                <a16:creationId xmlns="" xmlns:a16="http://schemas.microsoft.com/office/drawing/2014/main" id="{3BAE9D39-48EB-1A42-82CD-D3C78E93619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9" name="Text Placeholder 13">
            <a:extLst>
              <a:ext uri="{FF2B5EF4-FFF2-40B4-BE49-F238E27FC236}">
                <a16:creationId xmlns="" xmlns:a16="http://schemas.microsoft.com/office/drawing/2014/main" id="{3FC22EA5-6393-E140-848A-829151E8B6E9}"/>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394699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D7F35DFF-C8FE-6741-BE5A-79AC9547E42A}"/>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 xmlns:a16="http://schemas.microsoft.com/office/drawing/2014/main" id="{C47AB407-3688-314D-A649-CB1F37300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 xmlns:a16="http://schemas.microsoft.com/office/drawing/2014/main" id="{E588B99E-828C-A247-A336-8C5721CC6A25}"/>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 xmlns:a16="http://schemas.microsoft.com/office/drawing/2014/main" id="{D95AC530-BC4D-824F-95C5-E9B6A004341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3">
            <a:extLst>
              <a:ext uri="{FF2B5EF4-FFF2-40B4-BE49-F238E27FC236}">
                <a16:creationId xmlns="" xmlns:a16="http://schemas.microsoft.com/office/drawing/2014/main" id="{7226A07F-220B-C241-93C8-322762FCA822}"/>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3" name="Text Placeholder 13">
            <a:extLst>
              <a:ext uri="{FF2B5EF4-FFF2-40B4-BE49-F238E27FC236}">
                <a16:creationId xmlns="" xmlns:a16="http://schemas.microsoft.com/office/drawing/2014/main" id="{A561D07B-1A82-304D-AD5C-E1DF3010B7F9}"/>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4" name="Text Placeholder 13">
            <a:extLst>
              <a:ext uri="{FF2B5EF4-FFF2-40B4-BE49-F238E27FC236}">
                <a16:creationId xmlns="" xmlns:a16="http://schemas.microsoft.com/office/drawing/2014/main" id="{8EAC67F9-24B6-694F-8A22-6F2268140041}"/>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50855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6E9B81D-CFF9-464E-8A79-A2B3E7D8D20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19AE5A0B-7B3A-FB47-A2A9-307241FC79A4}"/>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 xmlns:a16="http://schemas.microsoft.com/office/drawing/2014/main" id="{EF1A1B74-867B-B14E-B66E-5083ED51EF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 xmlns:a16="http://schemas.microsoft.com/office/drawing/2014/main" id="{3B20DDBD-E7C3-2A4E-AF70-267CA350997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 xmlns:a16="http://schemas.microsoft.com/office/drawing/2014/main" id="{F2873485-505F-F843-B767-1CD87B19C58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 xmlns:a16="http://schemas.microsoft.com/office/drawing/2014/main" id="{F1081B6B-EBC4-434C-917D-1594015C1678}"/>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 xmlns:a16="http://schemas.microsoft.com/office/drawing/2014/main" id="{335C7777-EFCD-D647-B21B-C9EBC3D904ED}"/>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4" name="Text Placeholder 11">
            <a:extLst>
              <a:ext uri="{FF2B5EF4-FFF2-40B4-BE49-F238E27FC236}">
                <a16:creationId xmlns="" xmlns:a16="http://schemas.microsoft.com/office/drawing/2014/main" id="{F27EFC8E-2BDB-4C49-97A1-0229B91FA73B}"/>
              </a:ext>
            </a:extLst>
          </p:cNvPr>
          <p:cNvSpPr>
            <a:spLocks noGrp="1"/>
          </p:cNvSpPr>
          <p:nvPr>
            <p:ph type="body" sz="quarter" idx="14" hasCustomPrompt="1"/>
          </p:nvPr>
        </p:nvSpPr>
        <p:spPr>
          <a:xfrm>
            <a:off x="4498975" y="1939926"/>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 xmlns:a16="http://schemas.microsoft.com/office/drawing/2014/main" id="{CCCC8DE0-5860-BB42-AB37-200D82CCDDA1}"/>
              </a:ext>
            </a:extLst>
          </p:cNvPr>
          <p:cNvSpPr>
            <a:spLocks noGrp="1"/>
          </p:cNvSpPr>
          <p:nvPr>
            <p:ph type="body" sz="quarter" idx="15" hasCustomPrompt="1"/>
          </p:nvPr>
        </p:nvSpPr>
        <p:spPr>
          <a:xfrm>
            <a:off x="4524375" y="2663826"/>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6" name="Text Placeholder 11">
            <a:extLst>
              <a:ext uri="{FF2B5EF4-FFF2-40B4-BE49-F238E27FC236}">
                <a16:creationId xmlns="" xmlns:a16="http://schemas.microsoft.com/office/drawing/2014/main" id="{F45B78F1-09FD-FC4F-8ECA-003422CECFC8}"/>
              </a:ext>
            </a:extLst>
          </p:cNvPr>
          <p:cNvSpPr>
            <a:spLocks noGrp="1"/>
          </p:cNvSpPr>
          <p:nvPr>
            <p:ph type="body" sz="quarter" idx="16" hasCustomPrompt="1"/>
          </p:nvPr>
        </p:nvSpPr>
        <p:spPr>
          <a:xfrm>
            <a:off x="7585422" y="1932123"/>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7" name="Text Placeholder 13">
            <a:extLst>
              <a:ext uri="{FF2B5EF4-FFF2-40B4-BE49-F238E27FC236}">
                <a16:creationId xmlns="" xmlns:a16="http://schemas.microsoft.com/office/drawing/2014/main" id="{D062B221-63BE-594D-ADAE-5A91F3176A39}"/>
              </a:ext>
            </a:extLst>
          </p:cNvPr>
          <p:cNvSpPr>
            <a:spLocks noGrp="1"/>
          </p:cNvSpPr>
          <p:nvPr>
            <p:ph type="body" sz="quarter" idx="17" hasCustomPrompt="1"/>
          </p:nvPr>
        </p:nvSpPr>
        <p:spPr>
          <a:xfrm>
            <a:off x="7610822" y="2656023"/>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00455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en Mary intro slide BLU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2A28E-93DD-4C47-8E2D-106BD2D2B93A}"/>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 xmlns:a16="http://schemas.microsoft.com/office/drawing/2014/main" id="{1D358EF1-6636-3C4C-BAC5-6258078CE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9" name="Text Placeholder 6">
            <a:extLst>
              <a:ext uri="{FF2B5EF4-FFF2-40B4-BE49-F238E27FC236}">
                <a16:creationId xmlns="" xmlns:a16="http://schemas.microsoft.com/office/drawing/2014/main" id="{7195A221-D01C-CE4E-BA65-800C8E3B2EB7}"/>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0" name="Text Placeholder 11">
            <a:extLst>
              <a:ext uri="{FF2B5EF4-FFF2-40B4-BE49-F238E27FC236}">
                <a16:creationId xmlns="" xmlns:a16="http://schemas.microsoft.com/office/drawing/2014/main" id="{82BBB134-7F6E-D944-A43C-26D64882678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1798368787"/>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 xmlns:a16="http://schemas.microsoft.com/office/drawing/2014/main" id="{5B7E1F80-014B-BC4D-AA53-2828E7178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 xmlns:a16="http://schemas.microsoft.com/office/drawing/2014/main" id="{2606E3EF-718A-0444-8FFB-5D954D45A138}"/>
              </a:ext>
            </a:extLst>
          </p:cNvPr>
          <p:cNvSpPr>
            <a:spLocks noGrp="1"/>
          </p:cNvSpPr>
          <p:nvPr>
            <p:ph type="pic" sz="quarter" idx="10"/>
          </p:nvPr>
        </p:nvSpPr>
        <p:spPr>
          <a:xfrm>
            <a:off x="6132513" y="620713"/>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0739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45CA0E9-2472-7D4E-8519-F6B01FFE6DFC}"/>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BDC2D3DA-ADD0-6F47-A304-1A4C518C87CE}"/>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 xmlns:a16="http://schemas.microsoft.com/office/drawing/2014/main" id="{1D84CDB0-E405-7A40-A4D0-E4BC2E650D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 xmlns:a16="http://schemas.microsoft.com/office/drawing/2014/main" id="{7812AACE-9106-6D49-82CF-47CE255B9C08}"/>
              </a:ext>
            </a:extLst>
          </p:cNvPr>
          <p:cNvSpPr>
            <a:spLocks noGrp="1"/>
          </p:cNvSpPr>
          <p:nvPr>
            <p:ph type="pic" sz="quarter" idx="10"/>
          </p:nvPr>
        </p:nvSpPr>
        <p:spPr>
          <a:xfrm>
            <a:off x="6132513" y="620713"/>
            <a:ext cx="4587875"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 xmlns:a16="http://schemas.microsoft.com/office/drawing/2014/main" id="{D059F631-C961-9546-AA65-EB364425423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 xmlns:a16="http://schemas.microsoft.com/office/drawing/2014/main" id="{5BCA0759-3065-8049-99F7-FC378B730619}"/>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 xmlns:a16="http://schemas.microsoft.com/office/drawing/2014/main" id="{477D0975-42B7-2D48-8DB4-5EE779442D29}"/>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 xmlns:a16="http://schemas.microsoft.com/office/drawing/2014/main" id="{AD3E552E-76CC-CE4B-B4D4-17F87176A76E}"/>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6763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 xmlns:a16="http://schemas.microsoft.com/office/drawing/2014/main" id="{1422B183-9669-FC4F-86B0-D8C1DF495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2" name="Picture Placeholder 11">
            <a:extLst>
              <a:ext uri="{FF2B5EF4-FFF2-40B4-BE49-F238E27FC236}">
                <a16:creationId xmlns="" xmlns:a16="http://schemas.microsoft.com/office/drawing/2014/main" id="{661F1E14-6D2D-D647-8F54-86A9E4619A7E}"/>
              </a:ext>
            </a:extLst>
          </p:cNvPr>
          <p:cNvSpPr>
            <a:spLocks noGrp="1"/>
          </p:cNvSpPr>
          <p:nvPr>
            <p:ph type="pic" sz="quarter" idx="10"/>
          </p:nvPr>
        </p:nvSpPr>
        <p:spPr>
          <a:xfrm>
            <a:off x="6132513" y="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24493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17093BF-85EE-8E44-9160-71CAE90B8F32}"/>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79066972-DE97-E049-B881-FA472CD5F09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 xmlns:a16="http://schemas.microsoft.com/office/drawing/2014/main" id="{A17E24E7-39AD-CC4E-A47C-F2BA74702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11">
            <a:extLst>
              <a:ext uri="{FF2B5EF4-FFF2-40B4-BE49-F238E27FC236}">
                <a16:creationId xmlns="" xmlns:a16="http://schemas.microsoft.com/office/drawing/2014/main" id="{AD566032-0CBA-C84F-871E-B869D9B5438B}"/>
              </a:ext>
            </a:extLst>
          </p:cNvPr>
          <p:cNvSpPr>
            <a:spLocks noGrp="1"/>
          </p:cNvSpPr>
          <p:nvPr>
            <p:ph type="pic" sz="quarter" idx="10"/>
          </p:nvPr>
        </p:nvSpPr>
        <p:spPr>
          <a:xfrm>
            <a:off x="6132513" y="0"/>
            <a:ext cx="6059487" cy="4833938"/>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 xmlns:a16="http://schemas.microsoft.com/office/drawing/2014/main" id="{CA7B591D-E2C6-9F49-9AAD-CA1C79CEB0B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 xmlns:a16="http://schemas.microsoft.com/office/drawing/2014/main" id="{465BCC57-9A90-604E-A616-42CF4F63E59F}"/>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 xmlns:a16="http://schemas.microsoft.com/office/drawing/2014/main" id="{A2D82CC2-CDB9-D146-BF4A-C812CF00E5AD}"/>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 xmlns:a16="http://schemas.microsoft.com/office/drawing/2014/main" id="{5D219589-5E64-3547-9AFF-3E1B23E582D7}"/>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70127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FB3C703D-A2FB-3C4D-9A05-63D285B51FC4}"/>
              </a:ext>
            </a:extLst>
          </p:cNvPr>
          <p:cNvSpPr>
            <a:spLocks noGrp="1"/>
          </p:cNvSpPr>
          <p:nvPr>
            <p:ph type="pic" sz="quarter" idx="10"/>
          </p:nvPr>
        </p:nvSpPr>
        <p:spPr>
          <a:xfrm>
            <a:off x="74141" y="2688"/>
            <a:ext cx="12117859" cy="6126650"/>
          </a:xfrm>
          <a:prstGeom prst="rect">
            <a:avLst/>
          </a:prstGeom>
          <a:solidFill>
            <a:schemeClr val="bg1">
              <a:lumMod val="85000"/>
            </a:schemeClr>
          </a:solidFill>
        </p:spPr>
        <p:txBody>
          <a:bodyPr/>
          <a:lstStyle/>
          <a:p>
            <a:endParaRPr lang="en-US"/>
          </a:p>
        </p:txBody>
      </p:sp>
      <p:sp>
        <p:nvSpPr>
          <p:cNvPr id="3" name="Rectangle 2">
            <a:extLst>
              <a:ext uri="{FF2B5EF4-FFF2-40B4-BE49-F238E27FC236}">
                <a16:creationId xmlns="" xmlns:a16="http://schemas.microsoft.com/office/drawing/2014/main" id="{43FF6DBD-FD6C-6144-BC11-B58E111EC888}"/>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 xmlns:a16="http://schemas.microsoft.com/office/drawing/2014/main" id="{AE2E62EA-B7D0-1D44-B889-3231F7B61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8" name="Rectangle 7">
            <a:extLst>
              <a:ext uri="{FF2B5EF4-FFF2-40B4-BE49-F238E27FC236}">
                <a16:creationId xmlns="" xmlns:a16="http://schemas.microsoft.com/office/drawing/2014/main" id="{B637DFF5-68A6-B54A-9768-C05851DDD8DE}"/>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 xmlns:a16="http://schemas.microsoft.com/office/drawing/2014/main" id="{C0925939-DC64-644A-B4C5-646103AFEF9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 xmlns:a16="http://schemas.microsoft.com/office/drawing/2014/main" id="{BCA9B5E0-F029-0845-BB7B-133BAE449332}"/>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 xmlns:a16="http://schemas.microsoft.com/office/drawing/2014/main" id="{66D3520E-EC9E-8A43-A87E-9CA576F49DA3}"/>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22477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solidFill>
            <a:schemeClr val="bg1">
              <a:lumMod val="85000"/>
            </a:schemeClr>
          </a:solidFill>
        </p:spPr>
        <p:txBody>
          <a:bodyPr/>
          <a:lstStyle/>
          <a:p>
            <a:endParaRPr lang="en-US"/>
          </a:p>
        </p:txBody>
      </p:sp>
      <p:sp>
        <p:nvSpPr>
          <p:cNvPr id="5" name="Rectangle 4">
            <a:extLst>
              <a:ext uri="{FF2B5EF4-FFF2-40B4-BE49-F238E27FC236}">
                <a16:creationId xmlns=""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 xmlns:a16="http://schemas.microsoft.com/office/drawing/2014/main" id="{596FACC9-FEEA-0441-8825-67FE09ADB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a:t>[Impact heading line 1]</a:t>
            </a:r>
            <a:br>
              <a:rPr lang="en-US"/>
            </a:br>
            <a:r>
              <a:rPr lang="en-US"/>
              <a:t>[Impact heading line 2]</a:t>
            </a:r>
          </a:p>
        </p:txBody>
      </p:sp>
      <p:sp>
        <p:nvSpPr>
          <p:cNvPr id="2" name="TextBox 1">
            <a:extLst>
              <a:ext uri="{FF2B5EF4-FFF2-40B4-BE49-F238E27FC236}">
                <a16:creationId xmlns=""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a:t>Use this design for one line statements]</a:t>
            </a:r>
          </a:p>
          <a:p>
            <a:endParaRPr lang="en-US"/>
          </a:p>
        </p:txBody>
      </p:sp>
    </p:spTree>
    <p:extLst>
      <p:ext uri="{BB962C8B-B14F-4D97-AF65-F5344CB8AC3E}">
        <p14:creationId xmlns:p14="http://schemas.microsoft.com/office/powerpoint/2010/main" val="120761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en Mary intro slide with partner logo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673229E-51B7-7046-949E-F60964D39160}"/>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 xmlns:a16="http://schemas.microsoft.com/office/drawing/2014/main" id="{3BF407A5-2D28-044D-AAAA-425FDFDB4863}"/>
              </a:ext>
            </a:extLst>
          </p:cNvPr>
          <p:cNvSpPr txBox="1"/>
          <p:nvPr userDrawn="1"/>
        </p:nvSpPr>
        <p:spPr>
          <a:xfrm>
            <a:off x="1370676" y="3421597"/>
            <a:ext cx="9251347" cy="5355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706C759B-85E6-6444-A28C-46AE76E41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11" name="Text Placeholder 6">
            <a:extLst>
              <a:ext uri="{FF2B5EF4-FFF2-40B4-BE49-F238E27FC236}">
                <a16:creationId xmlns="" xmlns:a16="http://schemas.microsoft.com/office/drawing/2014/main" id="{53FCD3C6-A736-A64B-9903-D6EF94454548}"/>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2" name="Text Placeholder 11">
            <a:extLst>
              <a:ext uri="{FF2B5EF4-FFF2-40B4-BE49-F238E27FC236}">
                <a16:creationId xmlns="" xmlns:a16="http://schemas.microsoft.com/office/drawing/2014/main" id="{80348B4C-2851-5240-B5B7-6C038655BA3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
        <p:nvSpPr>
          <p:cNvPr id="4" name="Picture Placeholder 3">
            <a:extLst>
              <a:ext uri="{FF2B5EF4-FFF2-40B4-BE49-F238E27FC236}">
                <a16:creationId xmlns="" xmlns:a16="http://schemas.microsoft.com/office/drawing/2014/main" id="{F526D589-FFA6-5A42-B735-CAEA52177C02}"/>
              </a:ext>
            </a:extLst>
          </p:cNvPr>
          <p:cNvSpPr>
            <a:spLocks noGrp="1"/>
          </p:cNvSpPr>
          <p:nvPr>
            <p:ph type="pic" sz="quarter" idx="12" hasCustomPrompt="1"/>
          </p:nvPr>
        </p:nvSpPr>
        <p:spPr>
          <a:xfrm>
            <a:off x="1450975" y="5700713"/>
            <a:ext cx="1476375" cy="536575"/>
          </a:xfrm>
          <a:prstGeom prst="rect">
            <a:avLst/>
          </a:prstGeom>
          <a:solidFill>
            <a:schemeClr val="bg1"/>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800">
                <a:solidFill>
                  <a:schemeClr val="tx1"/>
                </a:solidFill>
                <a:latin typeface="Arial" panose="020B0604020202020204" pitchFamily="34" charset="0"/>
                <a:cs typeface="Arial" panose="020B0604020202020204" pitchFamily="34" charset="0"/>
              </a:rPr>
              <a:t>Position for Partner Brand logo (if </a:t>
            </a:r>
            <a:r>
              <a:rPr lang="en-US" sz="800" err="1">
                <a:solidFill>
                  <a:schemeClr val="tx1"/>
                </a:solidFill>
                <a:latin typeface="Arial" panose="020B0604020202020204" pitchFamily="34" charset="0"/>
                <a:cs typeface="Arial" panose="020B0604020202020204" pitchFamily="34" charset="0"/>
              </a:rPr>
              <a:t>req</a:t>
            </a:r>
            <a:r>
              <a:rPr lang="en-US" sz="80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376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en Mary intro slide WHITE">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FE38773A-544C-004C-B8E5-C118498FBDB6}"/>
              </a:ext>
            </a:extLst>
          </p:cNvPr>
          <p:cNvSpPr txBox="1"/>
          <p:nvPr userDrawn="1"/>
        </p:nvSpPr>
        <p:spPr>
          <a:xfrm>
            <a:off x="1369398" y="3417116"/>
            <a:ext cx="10458677" cy="5355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a:solidFill>
                <a:srgbClr val="17336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 xmlns:a16="http://schemas.microsoft.com/office/drawing/2014/main" id="{6179CF77-92E9-7E40-A00D-D1ECFDC2823B}"/>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 xmlns:a16="http://schemas.microsoft.com/office/drawing/2014/main" id="{E29B203B-68DE-B243-859C-24ED49D59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4"/>
            <a:ext cx="5295607" cy="1411329"/>
          </a:xfrm>
          <a:prstGeom prst="rect">
            <a:avLst/>
          </a:prstGeom>
        </p:spPr>
      </p:pic>
      <p:sp>
        <p:nvSpPr>
          <p:cNvPr id="7" name="Text Placeholder 6">
            <a:extLst>
              <a:ext uri="{FF2B5EF4-FFF2-40B4-BE49-F238E27FC236}">
                <a16:creationId xmlns="" xmlns:a16="http://schemas.microsoft.com/office/drawing/2014/main" id="{BEEDE5C2-A269-0947-922F-7D0BDA794734}"/>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2" name="Text Placeholder 11">
            <a:extLst>
              <a:ext uri="{FF2B5EF4-FFF2-40B4-BE49-F238E27FC236}">
                <a16:creationId xmlns="" xmlns:a16="http://schemas.microsoft.com/office/drawing/2014/main" id="{2299F151-D138-2F4D-AEBD-F6B79232D5D7}"/>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37275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en Mary intro slide IMAGE BACKGROUND">
    <p:spTree>
      <p:nvGrpSpPr>
        <p:cNvPr id="1" name=""/>
        <p:cNvGrpSpPr/>
        <p:nvPr/>
      </p:nvGrpSpPr>
      <p:grpSpPr>
        <a:xfrm>
          <a:off x="0" y="0"/>
          <a:ext cx="0" cy="0"/>
          <a:chOff x="0" y="0"/>
          <a:chExt cx="0" cy="0"/>
        </a:xfrm>
      </p:grpSpPr>
      <p:sp>
        <p:nvSpPr>
          <p:cNvPr id="21" name="Picture Placeholder 20">
            <a:extLst>
              <a:ext uri="{FF2B5EF4-FFF2-40B4-BE49-F238E27FC236}">
                <a16:creationId xmlns="" xmlns:a16="http://schemas.microsoft.com/office/drawing/2014/main" id="{B957C244-1AF0-1944-9648-F60732089731}"/>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pic>
        <p:nvPicPr>
          <p:cNvPr id="5" name="Picture 4">
            <a:extLst>
              <a:ext uri="{FF2B5EF4-FFF2-40B4-BE49-F238E27FC236}">
                <a16:creationId xmlns="" xmlns:a16="http://schemas.microsoft.com/office/drawing/2014/main" id="{700D190A-1F8E-9F4D-919E-3A27D8941D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154" y="620714"/>
            <a:ext cx="5289841" cy="1405794"/>
          </a:xfrm>
          <a:prstGeom prst="rect">
            <a:avLst/>
          </a:prstGeom>
        </p:spPr>
      </p:pic>
      <p:sp>
        <p:nvSpPr>
          <p:cNvPr id="6" name="Text Placeholder 6">
            <a:extLst>
              <a:ext uri="{FF2B5EF4-FFF2-40B4-BE49-F238E27FC236}">
                <a16:creationId xmlns="" xmlns:a16="http://schemas.microsoft.com/office/drawing/2014/main" id="{36C3AA20-8480-C547-924C-76952CCC75E3}"/>
              </a:ext>
            </a:extLst>
          </p:cNvPr>
          <p:cNvSpPr>
            <a:spLocks noGrp="1"/>
          </p:cNvSpPr>
          <p:nvPr>
            <p:ph type="body" sz="quarter" idx="11"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7" name="Text Placeholder 11">
            <a:extLst>
              <a:ext uri="{FF2B5EF4-FFF2-40B4-BE49-F238E27FC236}">
                <a16:creationId xmlns="" xmlns:a16="http://schemas.microsoft.com/office/drawing/2014/main" id="{7A5C0B4B-C0C1-AA45-953B-7364DEBEDECA}"/>
              </a:ext>
            </a:extLst>
          </p:cNvPr>
          <p:cNvSpPr>
            <a:spLocks noGrp="1"/>
          </p:cNvSpPr>
          <p:nvPr>
            <p:ph type="body" sz="quarter" idx="12"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189189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41D9A1A-33F0-FA4F-A88F-406D51794B3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 xmlns:a16="http://schemas.microsoft.com/office/drawing/2014/main" id="{256BAC16-84EC-ED45-AE71-F9DDD8F50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5" name="Rectangle 4">
            <a:extLst>
              <a:ext uri="{FF2B5EF4-FFF2-40B4-BE49-F238E27FC236}">
                <a16:creationId xmlns=""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a:t>[Video title]</a:t>
            </a:r>
          </a:p>
        </p:txBody>
      </p:sp>
    </p:spTree>
    <p:extLst>
      <p:ext uri="{BB962C8B-B14F-4D97-AF65-F5344CB8AC3E}">
        <p14:creationId xmlns:p14="http://schemas.microsoft.com/office/powerpoint/2010/main" val="2669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en Mary divider">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163FFB0-93C8-774B-BD5F-D4C23DF5AC8B}"/>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 xmlns:a16="http://schemas.microsoft.com/office/drawing/2014/main" id="{2131DADA-785F-444B-882D-6DB2F36C9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0996" y="625929"/>
            <a:ext cx="5233494" cy="1398814"/>
          </a:xfrm>
          <a:prstGeom prst="rect">
            <a:avLst/>
          </a:prstGeom>
        </p:spPr>
      </p:pic>
      <p:sp>
        <p:nvSpPr>
          <p:cNvPr id="6" name="Text Placeholder 6">
            <a:extLst>
              <a:ext uri="{FF2B5EF4-FFF2-40B4-BE49-F238E27FC236}">
                <a16:creationId xmlns="" xmlns:a16="http://schemas.microsoft.com/office/drawing/2014/main" id="{0F82510D-D65F-CB44-801A-ADEEEFE14C21}"/>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[section divider title]</a:t>
            </a:r>
          </a:p>
        </p:txBody>
      </p:sp>
      <p:sp>
        <p:nvSpPr>
          <p:cNvPr id="7" name="Text Placeholder 11">
            <a:extLst>
              <a:ext uri="{FF2B5EF4-FFF2-40B4-BE49-F238E27FC236}">
                <a16:creationId xmlns="" xmlns:a16="http://schemas.microsoft.com/office/drawing/2014/main" id="{0663489E-CE91-9943-9C8C-61A108690BB1}"/>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395631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6A8BAF1-938C-C242-9F6D-1EA02CAF0D68}"/>
              </a:ext>
            </a:extLst>
          </p:cNvPr>
          <p:cNvSpPr txBox="1"/>
          <p:nvPr userDrawn="1"/>
        </p:nvSpPr>
        <p:spPr>
          <a:xfrm>
            <a:off x="1404932" y="1902659"/>
            <a:ext cx="3081099" cy="43224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lnSpc>
                <a:spcPct val="100000"/>
              </a:lnSpc>
            </a:pPr>
            <a:r>
              <a:rPr lang="en-GB" sz="2800" b="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a:solidFill>
                  <a:srgbClr val="17336F"/>
                </a:solidFill>
                <a:latin typeface="Arial" panose="020B0604020202020204" pitchFamily="34" charset="0"/>
                <a:cs typeface="Arial" panose="020B0604020202020204" pitchFamily="34" charset="0"/>
              </a:rPr>
            </a:br>
            <a:r>
              <a:rPr lang="en-GB" sz="2800" b="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800">
              <a:solidFill>
                <a:srgbClr val="17336F"/>
              </a:solidFill>
            </a:endParaRPr>
          </a:p>
        </p:txBody>
      </p:sp>
      <p:sp>
        <p:nvSpPr>
          <p:cNvPr id="4" name="TextBox 3">
            <a:extLst>
              <a:ext uri="{FF2B5EF4-FFF2-40B4-BE49-F238E27FC236}">
                <a16:creationId xmlns="" xmlns:a16="http://schemas.microsoft.com/office/drawing/2014/main" id="{18769B15-A875-2848-97E2-291B77A11063}"/>
              </a:ext>
            </a:extLst>
          </p:cNvPr>
          <p:cNvSpPr txBox="1"/>
          <p:nvPr userDrawn="1"/>
        </p:nvSpPr>
        <p:spPr>
          <a:xfrm>
            <a:off x="4539819" y="1945644"/>
            <a:ext cx="6208863" cy="34778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2000" b="0">
                <a:solidFill>
                  <a:schemeClr val="tx2">
                    <a:lumMod val="50000"/>
                  </a:schemeClr>
                </a:solidFill>
                <a:latin typeface="Arial" panose="020B0604020202020204" pitchFamily="34" charset="0"/>
                <a:cs typeface="Arial" panose="020B0604020202020204" pitchFamily="34" charset="0"/>
              </a:rPr>
            </a:br>
            <a:r>
              <a:rPr lang="en-GB" sz="2000" b="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2000" b="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 xmlns:a16="http://schemas.microsoft.com/office/drawing/2014/main" id="{FF45F9F3-8A34-FB44-8904-ACDF769146F4}"/>
              </a:ext>
            </a:extLst>
          </p:cNvPr>
          <p:cNvSpPr txBox="1"/>
          <p:nvPr userDrawn="1"/>
        </p:nvSpPr>
        <p:spPr>
          <a:xfrm>
            <a:off x="1379798" y="586836"/>
            <a:ext cx="9359380" cy="5668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a:solidFill>
                  <a:schemeClr val="tx1"/>
                </a:solidFill>
                <a:latin typeface="Arial" panose="020B0604020202020204" pitchFamily="34" charset="0"/>
                <a:cs typeface="Arial" panose="020B0604020202020204" pitchFamily="34" charset="0"/>
              </a:rPr>
              <a:t>Introduction to Queen Mary</a:t>
            </a:r>
            <a:endParaRPr>
              <a:solidFill>
                <a:schemeClr val="tx1"/>
              </a:solidFill>
            </a:endParaRPr>
          </a:p>
        </p:txBody>
      </p:sp>
      <p:sp>
        <p:nvSpPr>
          <p:cNvPr id="6" name="Rectangle 5">
            <a:extLst>
              <a:ext uri="{FF2B5EF4-FFF2-40B4-BE49-F238E27FC236}">
                <a16:creationId xmlns=""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 xmlns:a16="http://schemas.microsoft.com/office/drawing/2014/main" id="{44C2E8FE-C450-714B-A41A-D6AF1950A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5" name="Rectangle 14">
            <a:extLst>
              <a:ext uri="{FF2B5EF4-FFF2-40B4-BE49-F238E27FC236}">
                <a16:creationId xmlns=""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925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033C7C4-8240-1D49-B4A5-D3132FA3B8A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6" name="Rectangle 5">
            <a:extLst>
              <a:ext uri="{FF2B5EF4-FFF2-40B4-BE49-F238E27FC236}">
                <a16:creationId xmlns="" xmlns:a16="http://schemas.microsoft.com/office/drawing/2014/main" id="{3C6538F9-1918-2140-8578-3520B96E4B1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11">
            <a:extLst>
              <a:ext uri="{FF2B5EF4-FFF2-40B4-BE49-F238E27FC236}">
                <a16:creationId xmlns="" xmlns:a16="http://schemas.microsoft.com/office/drawing/2014/main" id="{62296392-260A-0E49-9E75-359D8CE713A5}"/>
              </a:ext>
            </a:extLst>
          </p:cNvPr>
          <p:cNvSpPr>
            <a:spLocks noGrp="1"/>
          </p:cNvSpPr>
          <p:nvPr>
            <p:ph type="body" sz="quarter" idx="12" hasCustomPrompt="1"/>
          </p:nvPr>
        </p:nvSpPr>
        <p:spPr>
          <a:xfrm>
            <a:off x="1336675" y="1943100"/>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[add body or bullet text here]</a:t>
            </a:r>
          </a:p>
        </p:txBody>
      </p:sp>
      <p:sp>
        <p:nvSpPr>
          <p:cNvPr id="8" name="Text Placeholder 6">
            <a:extLst>
              <a:ext uri="{FF2B5EF4-FFF2-40B4-BE49-F238E27FC236}">
                <a16:creationId xmlns="" xmlns:a16="http://schemas.microsoft.com/office/drawing/2014/main" id="{7E77B857-528E-7A4A-8169-ABCFFD72DC8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Tree>
    <p:extLst>
      <p:ext uri="{BB962C8B-B14F-4D97-AF65-F5344CB8AC3E}">
        <p14:creationId xmlns:p14="http://schemas.microsoft.com/office/powerpoint/2010/main" val="238462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708" r:id="rId2"/>
    <p:sldLayoutId id="2147483668" r:id="rId3"/>
    <p:sldLayoutId id="2147483669" r:id="rId4"/>
    <p:sldLayoutId id="2147483670" r:id="rId5"/>
    <p:sldLayoutId id="2147483680" r:id="rId6"/>
    <p:sldLayoutId id="2147483681" r:id="rId7"/>
    <p:sldLayoutId id="2147483685" r:id="rId8"/>
    <p:sldLayoutId id="2147483709" r:id="rId9"/>
    <p:sldLayoutId id="2147483687" r:id="rId10"/>
    <p:sldLayoutId id="2147483701" r:id="rId11"/>
    <p:sldLayoutId id="2147483688" r:id="rId12"/>
    <p:sldLayoutId id="2147483702" r:id="rId13"/>
    <p:sldLayoutId id="2147483689" r:id="rId14"/>
    <p:sldLayoutId id="2147483703" r:id="rId15"/>
    <p:sldLayoutId id="2147483699" r:id="rId16"/>
    <p:sldLayoutId id="2147483704" r:id="rId17"/>
    <p:sldLayoutId id="2147483690" r:id="rId18"/>
    <p:sldLayoutId id="2147483705" r:id="rId19"/>
    <p:sldLayoutId id="2147483692" r:id="rId20"/>
    <p:sldLayoutId id="2147483706" r:id="rId21"/>
    <p:sldLayoutId id="2147483693" r:id="rId22"/>
    <p:sldLayoutId id="2147483707" r:id="rId23"/>
    <p:sldLayoutId id="2147483694" r:id="rId24"/>
    <p:sldLayoutId id="2147483695" r:id="rId25"/>
    <p:sldLayoutId id="2147483696" r:id="rId26"/>
    <p:sldLayoutId id="214748369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qmul.ac.uk/library/academic-skills/"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zproxy.library.qmul.ac.uk/login?url=http://www.citethemrightonline.com/"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qmplus.qmul.ac.uk/course/view.php?id=6819" TargetMode="External"/><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qmul.ac.uk/library/subject-guides/" TargetMode="External"/><Relationship Id="rId2" Type="http://schemas.openxmlformats.org/officeDocument/2006/relationships/hyperlink" Target="https://www.qmul.ac.uk/library/endnote/" TargetMode="Externa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qmul.ac.uk/library/academic-skills/resources/" TargetMode="Externa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query.nytimes.com/gst/fullpage.html?res=9D0CE0DD1F3DF93BA35754C0A967958260"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https://www.qmul.ac.uk/library/academic-skills/"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A73FCBA-793A-384A-B126-277CFD6EB427}"/>
              </a:ext>
            </a:extLst>
          </p:cNvPr>
          <p:cNvSpPr>
            <a:spLocks noGrp="1"/>
          </p:cNvSpPr>
          <p:nvPr>
            <p:ph type="body" sz="quarter" idx="10"/>
          </p:nvPr>
        </p:nvSpPr>
        <p:spPr>
          <a:xfrm>
            <a:off x="1323975" y="3338513"/>
            <a:ext cx="9260518" cy="725487"/>
          </a:xfrm>
        </p:spPr>
        <p:txBody>
          <a:bodyPr/>
          <a:lstStyle/>
          <a:p>
            <a:r>
              <a:rPr lang="en-US" dirty="0" smtClean="0"/>
              <a:t>Referencing and Paraphrasing</a:t>
            </a:r>
            <a:endParaRPr lang="en-US" dirty="0"/>
          </a:p>
        </p:txBody>
      </p:sp>
      <p:sp>
        <p:nvSpPr>
          <p:cNvPr id="3" name="Text Placeholder 2">
            <a:extLst>
              <a:ext uri="{FF2B5EF4-FFF2-40B4-BE49-F238E27FC236}">
                <a16:creationId xmlns="" xmlns:a16="http://schemas.microsoft.com/office/drawing/2014/main" id="{48D5D661-D1F0-5641-BFDB-0A082519EDB0}"/>
              </a:ext>
            </a:extLst>
          </p:cNvPr>
          <p:cNvSpPr>
            <a:spLocks noGrp="1"/>
          </p:cNvSpPr>
          <p:nvPr>
            <p:ph type="body" sz="quarter" idx="11"/>
          </p:nvPr>
        </p:nvSpPr>
        <p:spPr>
          <a:xfrm>
            <a:off x="1349375" y="4291620"/>
            <a:ext cx="6359525" cy="850900"/>
          </a:xfrm>
        </p:spPr>
        <p:txBody>
          <a:bodyPr anchor="t"/>
          <a:lstStyle/>
          <a:p>
            <a:endParaRPr lang="en-US" dirty="0" smtClean="0">
              <a:latin typeface="Arial"/>
              <a:cs typeface="Arial"/>
            </a:endParaRPr>
          </a:p>
          <a:p>
            <a:r>
              <a:rPr lang="en-US" dirty="0" smtClean="0">
                <a:latin typeface="Arial"/>
                <a:cs typeface="Arial"/>
              </a:rPr>
              <a:t>Academic Skills Enhancement,</a:t>
            </a:r>
          </a:p>
          <a:p>
            <a:r>
              <a:rPr lang="en-GB" dirty="0" smtClean="0">
                <a:latin typeface="Arial"/>
                <a:cs typeface="Arial"/>
              </a:rPr>
              <a:t>Queen Mary University of London</a:t>
            </a:r>
          </a:p>
          <a:p>
            <a:r>
              <a:rPr lang="en-GB" b="1" dirty="0">
                <a:latin typeface="Arial"/>
                <a:cs typeface="Arial"/>
                <a:hlinkClick r:id="rId2"/>
              </a:rPr>
              <a:t>qmul.ac.uk/library/academic-skills</a:t>
            </a:r>
            <a:endParaRPr lang="en-US" b="1" dirty="0">
              <a:latin typeface="Arial"/>
              <a:cs typeface="Arial"/>
            </a:endParaRPr>
          </a:p>
          <a:p>
            <a:endParaRPr lang="en-US" dirty="0" smtClean="0">
              <a:latin typeface="Arial"/>
              <a:cs typeface="Arial"/>
            </a:endParaRPr>
          </a:p>
          <a:p>
            <a:endParaRPr lang="en-US" dirty="0"/>
          </a:p>
        </p:txBody>
      </p:sp>
    </p:spTree>
    <p:extLst>
      <p:ext uri="{BB962C8B-B14F-4D97-AF65-F5344CB8AC3E}">
        <p14:creationId xmlns:p14="http://schemas.microsoft.com/office/powerpoint/2010/main" val="4049729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09762" y="1478071"/>
            <a:ext cx="9740258" cy="2051148"/>
          </a:xfrm>
        </p:spPr>
        <p:txBody>
          <a:bodyPr/>
          <a:lstStyle/>
          <a:p>
            <a:r>
              <a:rPr lang="en-US" sz="2400" dirty="0"/>
              <a:t>When using a </a:t>
            </a:r>
            <a:r>
              <a:rPr lang="en-US" sz="2400" b="1" dirty="0"/>
              <a:t>footnote style</a:t>
            </a:r>
            <a:r>
              <a:rPr lang="en-US" sz="2400" dirty="0"/>
              <a:t>, you insert a </a:t>
            </a:r>
            <a:r>
              <a:rPr lang="en-US" sz="2400" u="sng" dirty="0"/>
              <a:t>superscript number </a:t>
            </a:r>
            <a:r>
              <a:rPr lang="en-US" sz="2400" dirty="0"/>
              <a:t>into the text after you make a reference...</a:t>
            </a:r>
          </a:p>
          <a:p>
            <a:endParaRPr lang="en-GB" sz="2400" i="1" dirty="0" smtClean="0"/>
          </a:p>
          <a:p>
            <a:endParaRPr lang="en-GB" sz="700" i="1" dirty="0"/>
          </a:p>
          <a:p>
            <a:endParaRPr lang="en-GB" sz="2400" i="1" dirty="0" smtClean="0"/>
          </a:p>
          <a:p>
            <a:endParaRPr lang="en-US" sz="1400" i="1" dirty="0"/>
          </a:p>
          <a:p>
            <a:r>
              <a:rPr lang="en-US" sz="2400" dirty="0"/>
              <a:t>...and then you include a full citation at the bottom of the page.</a:t>
            </a:r>
          </a:p>
          <a:p>
            <a:endParaRPr lang="en-US" sz="2400" dirty="0"/>
          </a:p>
        </p:txBody>
      </p:sp>
      <p:sp>
        <p:nvSpPr>
          <p:cNvPr id="3" name="Text Placeholder 2"/>
          <p:cNvSpPr>
            <a:spLocks noGrp="1"/>
          </p:cNvSpPr>
          <p:nvPr>
            <p:ph type="body" sz="quarter" idx="11"/>
          </p:nvPr>
        </p:nvSpPr>
        <p:spPr/>
        <p:txBody>
          <a:bodyPr/>
          <a:lstStyle/>
          <a:p>
            <a:r>
              <a:rPr lang="en-GB" dirty="0" smtClean="0"/>
              <a:t>“Footnote” styles</a:t>
            </a:r>
            <a:endParaRPr lang="en-US" dirty="0"/>
          </a:p>
        </p:txBody>
      </p:sp>
      <p:grpSp>
        <p:nvGrpSpPr>
          <p:cNvPr id="5" name="Group 4"/>
          <p:cNvGrpSpPr/>
          <p:nvPr/>
        </p:nvGrpSpPr>
        <p:grpSpPr>
          <a:xfrm>
            <a:off x="2362669" y="2133729"/>
            <a:ext cx="7034443" cy="1741083"/>
            <a:chOff x="2435265" y="1803720"/>
            <a:chExt cx="7706983" cy="2032035"/>
          </a:xfrm>
        </p:grpSpPr>
        <p:pic>
          <p:nvPicPr>
            <p:cNvPr id="3074" name="Picture 2" descr="Ripped Torn Paper transparent PNG - Sti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5265" y="1803720"/>
              <a:ext cx="7706983" cy="20320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12576" y="2281130"/>
              <a:ext cx="7152361" cy="969865"/>
            </a:xfrm>
            <a:prstGeom prst="rect">
              <a:avLst/>
            </a:prstGeom>
            <a:noFill/>
          </p:spPr>
          <p:txBody>
            <a:bodyPr wrap="square" rtlCol="0">
              <a:spAutoFit/>
            </a:bodyPr>
            <a:lstStyle/>
            <a:p>
              <a:r>
                <a:rPr lang="en-US" b="0" dirty="0" smtClean="0">
                  <a:solidFill>
                    <a:srgbClr val="000000"/>
                  </a:solidFill>
                  <a:latin typeface="Times New Roman" pitchFamily="18" charset="0"/>
                  <a:cs typeface="Times New Roman" pitchFamily="18" charset="0"/>
                </a:rPr>
                <a:t>Valenzuela finds a strong correlation between occupational</a:t>
              </a:r>
            </a:p>
            <a:p>
              <a:r>
                <a:rPr lang="en-GB" b="0" dirty="0" smtClean="0">
                  <a:solidFill>
                    <a:srgbClr val="000000"/>
                  </a:solidFill>
                  <a:latin typeface="Times New Roman" pitchFamily="18" charset="0"/>
                  <a:cs typeface="Times New Roman" pitchFamily="18" charset="0"/>
                </a:rPr>
                <a:t>Status and party support in the national elections of 1970.</a:t>
              </a:r>
              <a:r>
                <a:rPr lang="en-GB" b="0" dirty="0" smtClean="0">
                  <a:solidFill>
                    <a:srgbClr val="000000"/>
                  </a:solidFill>
                  <a:latin typeface="Times New Roman"/>
                  <a:cs typeface="Times New Roman"/>
                </a:rPr>
                <a:t>⁸</a:t>
              </a:r>
              <a:endParaRPr lang="en-US" b="0" dirty="0">
                <a:solidFill>
                  <a:srgbClr val="000000"/>
                </a:solidFill>
                <a:latin typeface="Times New Roman" pitchFamily="18" charset="0"/>
                <a:cs typeface="Times New Roman" pitchFamily="18" charset="0"/>
              </a:endParaRPr>
            </a:p>
            <a:p>
              <a:endParaRPr lang="en-US" dirty="0"/>
            </a:p>
          </p:txBody>
        </p:sp>
      </p:grpSp>
      <p:grpSp>
        <p:nvGrpSpPr>
          <p:cNvPr id="7" name="Group 6"/>
          <p:cNvGrpSpPr/>
          <p:nvPr/>
        </p:nvGrpSpPr>
        <p:grpSpPr>
          <a:xfrm>
            <a:off x="2362669" y="4110982"/>
            <a:ext cx="7034443" cy="1772321"/>
            <a:chOff x="1990984" y="4391309"/>
            <a:chExt cx="8261607" cy="2178268"/>
          </a:xfrm>
        </p:grpSpPr>
        <p:pic>
          <p:nvPicPr>
            <p:cNvPr id="8" name="Picture 2" descr="Ripped Torn Paper transparent PNG - Sti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0984" y="4391309"/>
              <a:ext cx="8261607" cy="21782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45605" y="4995510"/>
              <a:ext cx="7152361" cy="1021335"/>
            </a:xfrm>
            <a:prstGeom prst="rect">
              <a:avLst/>
            </a:prstGeom>
            <a:noFill/>
          </p:spPr>
          <p:txBody>
            <a:bodyPr wrap="square" rtlCol="0">
              <a:spAutoFit/>
            </a:bodyPr>
            <a:lstStyle/>
            <a:p>
              <a:r>
                <a:rPr lang="en-GB" b="0" dirty="0" smtClean="0">
                  <a:solidFill>
                    <a:srgbClr val="000000"/>
                  </a:solidFill>
                  <a:latin typeface="Times New Roman" pitchFamily="18" charset="0"/>
                  <a:cs typeface="Times New Roman" pitchFamily="18" charset="0"/>
                </a:rPr>
                <a:t>A. Valenzuela, </a:t>
              </a:r>
              <a:r>
                <a:rPr lang="en-GB" b="0" i="1" dirty="0" smtClean="0">
                  <a:solidFill>
                    <a:srgbClr val="000000"/>
                  </a:solidFill>
                  <a:latin typeface="Times New Roman" pitchFamily="18" charset="0"/>
                  <a:cs typeface="Times New Roman" pitchFamily="18" charset="0"/>
                </a:rPr>
                <a:t>The Breakdown of Democratic Regimes: Chile</a:t>
              </a:r>
              <a:r>
                <a:rPr lang="en-GB" b="0" dirty="0" smtClean="0">
                  <a:solidFill>
                    <a:srgbClr val="000000"/>
                  </a:solidFill>
                  <a:latin typeface="Times New Roman" pitchFamily="18" charset="0"/>
                  <a:cs typeface="Times New Roman" pitchFamily="18" charset="0"/>
                </a:rPr>
                <a:t> (Baltimore, MD: Johns Hopkins University Press, 1988), pp.86-87.</a:t>
              </a:r>
              <a:endParaRPr lang="en-US" dirty="0"/>
            </a:p>
          </p:txBody>
        </p:sp>
      </p:grpSp>
    </p:spTree>
    <p:extLst>
      <p:ext uri="{BB962C8B-B14F-4D97-AF65-F5344CB8AC3E}">
        <p14:creationId xmlns:p14="http://schemas.microsoft.com/office/powerpoint/2010/main" val="2791256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09762" y="1478071"/>
            <a:ext cx="9740258" cy="2051148"/>
          </a:xfrm>
        </p:spPr>
        <p:txBody>
          <a:bodyPr/>
          <a:lstStyle/>
          <a:p>
            <a:r>
              <a:rPr lang="en-US" sz="2400" dirty="0" smtClean="0"/>
              <a:t>This is how a footnote style reference for a book tells us everything we need to know to find the source.</a:t>
            </a:r>
            <a:endParaRPr lang="en-US" sz="2400" dirty="0"/>
          </a:p>
          <a:p>
            <a:endParaRPr lang="en-GB" sz="2400" i="1" dirty="0" smtClean="0"/>
          </a:p>
          <a:p>
            <a:endParaRPr lang="en-GB" sz="700" i="1" dirty="0"/>
          </a:p>
          <a:p>
            <a:endParaRPr lang="en-GB" sz="2400" i="1" dirty="0" smtClean="0"/>
          </a:p>
          <a:p>
            <a:endParaRPr lang="en-US" sz="1400" i="1" dirty="0"/>
          </a:p>
          <a:p>
            <a:endParaRPr lang="en-US" sz="2400" dirty="0"/>
          </a:p>
        </p:txBody>
      </p:sp>
      <p:sp>
        <p:nvSpPr>
          <p:cNvPr id="3" name="Text Placeholder 2"/>
          <p:cNvSpPr>
            <a:spLocks noGrp="1"/>
          </p:cNvSpPr>
          <p:nvPr>
            <p:ph type="body" sz="quarter" idx="11"/>
          </p:nvPr>
        </p:nvSpPr>
        <p:spPr/>
        <p:txBody>
          <a:bodyPr/>
          <a:lstStyle/>
          <a:p>
            <a:r>
              <a:rPr lang="en-GB" dirty="0" smtClean="0"/>
              <a:t>“Footnote” styles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312" y="2972787"/>
            <a:ext cx="8939169" cy="202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202931" y="2642389"/>
            <a:ext cx="992579" cy="535531"/>
          </a:xfrm>
          <a:prstGeom prst="rect">
            <a:avLst/>
          </a:prstGeom>
          <a:noFill/>
        </p:spPr>
        <p:txBody>
          <a:bodyPr wrap="none" rtlCol="0">
            <a:spAutoFit/>
          </a:bodyPr>
          <a:lstStyle/>
          <a:p>
            <a:pPr algn="ctr"/>
            <a:r>
              <a:rPr lang="en-GB" sz="1800" dirty="0" smtClean="0">
                <a:solidFill>
                  <a:srgbClr val="000000"/>
                </a:solidFill>
                <a:latin typeface="Arial" pitchFamily="34" charset="0"/>
                <a:cs typeface="Arial" pitchFamily="34" charset="0"/>
              </a:rPr>
              <a:t>Who</a:t>
            </a:r>
          </a:p>
          <a:p>
            <a:pPr algn="ctr"/>
            <a:r>
              <a:rPr lang="en-GB" sz="1800" b="0" dirty="0" smtClean="0">
                <a:solidFill>
                  <a:srgbClr val="000000"/>
                </a:solidFill>
                <a:latin typeface="Arial" pitchFamily="34" charset="0"/>
                <a:cs typeface="Arial" pitchFamily="34" charset="0"/>
              </a:rPr>
              <a:t>(author)</a:t>
            </a:r>
            <a:endParaRPr lang="en-US" sz="1800" b="0" dirty="0">
              <a:solidFill>
                <a:srgbClr val="000000"/>
              </a:solidFill>
              <a:latin typeface="Arial" pitchFamily="34" charset="0"/>
              <a:cs typeface="Arial" pitchFamily="34" charset="0"/>
            </a:endParaRPr>
          </a:p>
        </p:txBody>
      </p:sp>
      <p:sp>
        <p:nvSpPr>
          <p:cNvPr id="12" name="TextBox 11"/>
          <p:cNvSpPr txBox="1"/>
          <p:nvPr/>
        </p:nvSpPr>
        <p:spPr>
          <a:xfrm>
            <a:off x="5152537" y="4734290"/>
            <a:ext cx="813043" cy="535531"/>
          </a:xfrm>
          <a:prstGeom prst="rect">
            <a:avLst/>
          </a:prstGeom>
          <a:noFill/>
        </p:spPr>
        <p:txBody>
          <a:bodyPr wrap="none" rtlCol="0">
            <a:spAutoFit/>
          </a:bodyPr>
          <a:lstStyle/>
          <a:p>
            <a:pPr algn="ctr"/>
            <a:r>
              <a:rPr lang="en-GB" sz="1800" dirty="0" smtClean="0">
                <a:solidFill>
                  <a:srgbClr val="000000"/>
                </a:solidFill>
                <a:latin typeface="Arial" pitchFamily="34" charset="0"/>
                <a:cs typeface="Arial" pitchFamily="34" charset="0"/>
              </a:rPr>
              <a:t>When</a:t>
            </a:r>
          </a:p>
          <a:p>
            <a:pPr algn="ctr"/>
            <a:r>
              <a:rPr lang="en-GB" sz="1800" b="0" dirty="0" smtClean="0">
                <a:solidFill>
                  <a:srgbClr val="000000"/>
                </a:solidFill>
                <a:latin typeface="Arial" pitchFamily="34" charset="0"/>
                <a:cs typeface="Arial" pitchFamily="34" charset="0"/>
              </a:rPr>
              <a:t>(year)</a:t>
            </a:r>
            <a:endParaRPr lang="en-US" sz="1800" b="0" dirty="0">
              <a:solidFill>
                <a:srgbClr val="000000"/>
              </a:solidFill>
              <a:latin typeface="Arial" pitchFamily="34" charset="0"/>
              <a:cs typeface="Arial" pitchFamily="34" charset="0"/>
            </a:endParaRPr>
          </a:p>
        </p:txBody>
      </p:sp>
      <p:sp>
        <p:nvSpPr>
          <p:cNvPr id="13" name="TextBox 12"/>
          <p:cNvSpPr txBox="1"/>
          <p:nvPr/>
        </p:nvSpPr>
        <p:spPr>
          <a:xfrm>
            <a:off x="5090040" y="2642388"/>
            <a:ext cx="1633781" cy="535531"/>
          </a:xfrm>
          <a:prstGeom prst="rect">
            <a:avLst/>
          </a:prstGeom>
          <a:noFill/>
        </p:spPr>
        <p:txBody>
          <a:bodyPr wrap="none" rtlCol="0">
            <a:spAutoFit/>
          </a:bodyPr>
          <a:lstStyle/>
          <a:p>
            <a:pPr algn="ctr"/>
            <a:r>
              <a:rPr lang="en-GB" sz="1800" dirty="0" smtClean="0">
                <a:solidFill>
                  <a:srgbClr val="000000"/>
                </a:solidFill>
                <a:latin typeface="Arial" pitchFamily="34" charset="0"/>
                <a:cs typeface="Arial" pitchFamily="34" charset="0"/>
              </a:rPr>
              <a:t>What</a:t>
            </a:r>
          </a:p>
          <a:p>
            <a:pPr algn="ctr"/>
            <a:r>
              <a:rPr lang="en-GB" sz="1800" b="0" dirty="0" smtClean="0">
                <a:solidFill>
                  <a:srgbClr val="000000"/>
                </a:solidFill>
                <a:latin typeface="Arial" pitchFamily="34" charset="0"/>
                <a:cs typeface="Arial" pitchFamily="34" charset="0"/>
              </a:rPr>
              <a:t>(title of article)</a:t>
            </a:r>
            <a:endParaRPr lang="en-US" sz="1800" b="0" dirty="0">
              <a:solidFill>
                <a:srgbClr val="000000"/>
              </a:solidFill>
              <a:latin typeface="Arial" pitchFamily="34" charset="0"/>
              <a:cs typeface="Arial" pitchFamily="34" charset="0"/>
            </a:endParaRPr>
          </a:p>
        </p:txBody>
      </p:sp>
      <p:sp>
        <p:nvSpPr>
          <p:cNvPr id="14" name="TextBox 13"/>
          <p:cNvSpPr txBox="1"/>
          <p:nvPr/>
        </p:nvSpPr>
        <p:spPr>
          <a:xfrm>
            <a:off x="8014643" y="2628923"/>
            <a:ext cx="2313455" cy="535531"/>
          </a:xfrm>
          <a:prstGeom prst="rect">
            <a:avLst/>
          </a:prstGeom>
          <a:noFill/>
        </p:spPr>
        <p:txBody>
          <a:bodyPr wrap="none" rtlCol="0">
            <a:spAutoFit/>
          </a:bodyPr>
          <a:lstStyle/>
          <a:p>
            <a:pPr algn="ctr"/>
            <a:r>
              <a:rPr lang="en-GB" sz="1800" dirty="0" smtClean="0">
                <a:solidFill>
                  <a:srgbClr val="000000"/>
                </a:solidFill>
                <a:latin typeface="Arial" pitchFamily="34" charset="0"/>
                <a:cs typeface="Arial" pitchFamily="34" charset="0"/>
              </a:rPr>
              <a:t>Where</a:t>
            </a:r>
          </a:p>
          <a:p>
            <a:pPr algn="ctr"/>
            <a:r>
              <a:rPr lang="en-GB" sz="1800" b="0" dirty="0" smtClean="0">
                <a:solidFill>
                  <a:srgbClr val="000000"/>
                </a:solidFill>
                <a:latin typeface="Arial" pitchFamily="34" charset="0"/>
                <a:cs typeface="Arial" pitchFamily="34" charset="0"/>
              </a:rPr>
              <a:t>(place of publication)</a:t>
            </a:r>
          </a:p>
        </p:txBody>
      </p:sp>
      <p:sp>
        <p:nvSpPr>
          <p:cNvPr id="15" name="TextBox 14"/>
          <p:cNvSpPr txBox="1"/>
          <p:nvPr/>
        </p:nvSpPr>
        <p:spPr>
          <a:xfrm>
            <a:off x="2462853" y="4723657"/>
            <a:ext cx="2172390" cy="535531"/>
          </a:xfrm>
          <a:prstGeom prst="rect">
            <a:avLst/>
          </a:prstGeom>
          <a:noFill/>
        </p:spPr>
        <p:txBody>
          <a:bodyPr wrap="none" rtlCol="0">
            <a:spAutoFit/>
          </a:bodyPr>
          <a:lstStyle/>
          <a:p>
            <a:pPr algn="ctr"/>
            <a:r>
              <a:rPr lang="en-GB" sz="1800" dirty="0" smtClean="0">
                <a:solidFill>
                  <a:srgbClr val="000000"/>
                </a:solidFill>
                <a:latin typeface="Arial" pitchFamily="34" charset="0"/>
                <a:cs typeface="Arial" pitchFamily="34" charset="0"/>
              </a:rPr>
              <a:t>Where cont.</a:t>
            </a:r>
          </a:p>
          <a:p>
            <a:pPr algn="ctr"/>
            <a:r>
              <a:rPr lang="en-GB" sz="1800" b="0" dirty="0" smtClean="0">
                <a:solidFill>
                  <a:srgbClr val="000000"/>
                </a:solidFill>
                <a:latin typeface="Arial" pitchFamily="34" charset="0"/>
                <a:cs typeface="Arial" pitchFamily="34" charset="0"/>
              </a:rPr>
              <a:t>(name of publisher)</a:t>
            </a:r>
          </a:p>
        </p:txBody>
      </p:sp>
    </p:spTree>
    <p:extLst>
      <p:ext uri="{BB962C8B-B14F-4D97-AF65-F5344CB8AC3E}">
        <p14:creationId xmlns:p14="http://schemas.microsoft.com/office/powerpoint/2010/main" val="2990888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9452" y="1590805"/>
            <a:ext cx="9845458" cy="1064713"/>
          </a:xfrm>
          <a:prstGeom prst="rect">
            <a:avLst/>
          </a:prstGeom>
          <a:solidFill>
            <a:schemeClr val="tx1">
              <a:lumMod val="20000"/>
              <a:lumOff val="80000"/>
              <a:alpha val="15000"/>
            </a:schemeClr>
          </a:solidFill>
          <a:ln w="19050">
            <a:solidFill>
              <a:srgbClr val="17336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2"/>
          </p:nvPr>
        </p:nvSpPr>
        <p:spPr>
          <a:xfrm>
            <a:off x="1022288" y="1703540"/>
            <a:ext cx="9740258" cy="2051148"/>
          </a:xfrm>
        </p:spPr>
        <p:txBody>
          <a:bodyPr/>
          <a:lstStyle/>
          <a:p>
            <a:pPr algn="ctr"/>
            <a:r>
              <a:rPr lang="en-US" sz="2400" b="1" dirty="0" smtClean="0">
                <a:solidFill>
                  <a:srgbClr val="FF0000"/>
                </a:solidFill>
              </a:rPr>
              <a:t>TIP: </a:t>
            </a:r>
            <a:r>
              <a:rPr lang="en-US" sz="2400" dirty="0" smtClean="0"/>
              <a:t>To </a:t>
            </a:r>
            <a:r>
              <a:rPr lang="en-US" sz="2400" dirty="0"/>
              <a:t>add a footnote in Microsoft Word, go to the References tab and </a:t>
            </a:r>
            <a:r>
              <a:rPr lang="en-US" sz="2400" dirty="0" smtClean="0"/>
              <a:t>click </a:t>
            </a:r>
            <a:r>
              <a:rPr lang="en-US" sz="2400" dirty="0"/>
              <a:t>‘Insert footnote’</a:t>
            </a:r>
          </a:p>
          <a:p>
            <a:endParaRPr lang="en-US" sz="2400" b="1" dirty="0"/>
          </a:p>
          <a:p>
            <a:r>
              <a:rPr lang="en-US" b="1" dirty="0">
                <a:solidFill>
                  <a:srgbClr val="17336F"/>
                </a:solidFill>
              </a:rPr>
              <a:t>Bibliographies in footnote styles</a:t>
            </a:r>
          </a:p>
          <a:p>
            <a:r>
              <a:rPr lang="en-US" sz="2400" dirty="0" smtClean="0"/>
              <a:t>Footnote </a:t>
            </a:r>
            <a:r>
              <a:rPr lang="en-US" sz="2400" dirty="0"/>
              <a:t>styles usually also have a </a:t>
            </a:r>
            <a:r>
              <a:rPr lang="en-US" sz="2400" b="1" dirty="0"/>
              <a:t>Bibliography section </a:t>
            </a:r>
            <a:r>
              <a:rPr lang="en-US" sz="2400" dirty="0"/>
              <a:t>at the end, where you include all of the sources you’ve used as an alphabetical list. </a:t>
            </a:r>
            <a:endParaRPr lang="en-US" sz="2400" dirty="0" smtClean="0"/>
          </a:p>
          <a:p>
            <a:r>
              <a:rPr lang="en-US" sz="2400" dirty="0" smtClean="0"/>
              <a:t>In </a:t>
            </a:r>
            <a:r>
              <a:rPr lang="en-US" sz="2400" dirty="0"/>
              <a:t>the bibliography, you can also include relevant sources that you read but didn’t cite in the text.</a:t>
            </a:r>
          </a:p>
        </p:txBody>
      </p:sp>
      <p:sp>
        <p:nvSpPr>
          <p:cNvPr id="3" name="Text Placeholder 2"/>
          <p:cNvSpPr>
            <a:spLocks noGrp="1"/>
          </p:cNvSpPr>
          <p:nvPr>
            <p:ph type="body" sz="quarter" idx="11"/>
          </p:nvPr>
        </p:nvSpPr>
        <p:spPr>
          <a:xfrm>
            <a:off x="1148784" y="519113"/>
            <a:ext cx="4608513" cy="877887"/>
          </a:xfrm>
        </p:spPr>
        <p:txBody>
          <a:bodyPr/>
          <a:lstStyle/>
          <a:p>
            <a:r>
              <a:rPr lang="en-GB" dirty="0" smtClean="0"/>
              <a:t>“Footnote” styles</a:t>
            </a:r>
            <a:endParaRPr lang="en-US" dirty="0"/>
          </a:p>
        </p:txBody>
      </p:sp>
      <p:sp>
        <p:nvSpPr>
          <p:cNvPr id="10" name="Text Placeholder 2"/>
          <p:cNvSpPr txBox="1">
            <a:spLocks/>
          </p:cNvSpPr>
          <p:nvPr/>
        </p:nvSpPr>
        <p:spPr>
          <a:xfrm>
            <a:off x="1050662" y="2863548"/>
            <a:ext cx="7229041" cy="877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p>
        </p:txBody>
      </p:sp>
    </p:spTree>
    <p:extLst>
      <p:ext uri="{BB962C8B-B14F-4D97-AF65-F5344CB8AC3E}">
        <p14:creationId xmlns:p14="http://schemas.microsoft.com/office/powerpoint/2010/main" val="271561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691014"/>
            <a:ext cx="9367838" cy="3769260"/>
          </a:xfrm>
        </p:spPr>
        <p:txBody>
          <a:bodyPr/>
          <a:lstStyle/>
          <a:p>
            <a:pPr marL="342900" indent="-342900">
              <a:spcAft>
                <a:spcPts val="600"/>
              </a:spcAft>
              <a:buFont typeface="Arial" pitchFamily="34" charset="0"/>
              <a:buChar char="•"/>
            </a:pPr>
            <a:r>
              <a:rPr lang="en-US" sz="2400" dirty="0"/>
              <a:t>Your department will give you guidance on what referencing style they expect you to use, in your </a:t>
            </a:r>
            <a:r>
              <a:rPr lang="en-US" sz="2400" b="1" dirty="0"/>
              <a:t>course handbook </a:t>
            </a:r>
            <a:r>
              <a:rPr lang="en-US" sz="2400" dirty="0" smtClean="0"/>
              <a:t>and/or </a:t>
            </a:r>
            <a:r>
              <a:rPr lang="en-US" sz="2400" dirty="0"/>
              <a:t>on </a:t>
            </a:r>
            <a:r>
              <a:rPr lang="en-US" sz="2400" b="1" dirty="0" err="1"/>
              <a:t>QMPlus</a:t>
            </a:r>
            <a:r>
              <a:rPr lang="en-US" sz="2400" b="1" dirty="0"/>
              <a:t>.</a:t>
            </a:r>
          </a:p>
          <a:p>
            <a:pPr marL="342900" indent="-342900">
              <a:spcAft>
                <a:spcPts val="600"/>
              </a:spcAft>
              <a:buFont typeface="Arial" pitchFamily="34" charset="0"/>
              <a:buChar char="•"/>
            </a:pPr>
            <a:r>
              <a:rPr lang="en-US" sz="2400" dirty="0"/>
              <a:t>Some departments will say that </a:t>
            </a:r>
            <a:r>
              <a:rPr lang="en-US" sz="2400" b="1" dirty="0"/>
              <a:t>you’re allowed to choose </a:t>
            </a:r>
            <a:r>
              <a:rPr lang="en-US" sz="2400" dirty="0"/>
              <a:t>what style you use, as long as you’re </a:t>
            </a:r>
            <a:r>
              <a:rPr lang="en-US" sz="2400" b="1" dirty="0"/>
              <a:t>consistent</a:t>
            </a:r>
            <a:r>
              <a:rPr lang="en-US" sz="2400" dirty="0"/>
              <a:t>. If that’s the case, use your reading list to get a rough idea of whether in-text styles or footnote styles are </a:t>
            </a:r>
            <a:r>
              <a:rPr lang="en-US" sz="2400" b="1" dirty="0"/>
              <a:t>more commonly used in your </a:t>
            </a:r>
            <a:r>
              <a:rPr lang="en-US" sz="2400" b="1" dirty="0" smtClean="0"/>
              <a:t>discipline.</a:t>
            </a:r>
            <a:endParaRPr lang="en-US" sz="2400" b="1" dirty="0"/>
          </a:p>
          <a:p>
            <a:pPr marL="342900" indent="-342900">
              <a:spcAft>
                <a:spcPts val="600"/>
              </a:spcAft>
              <a:buFont typeface="Arial" pitchFamily="34" charset="0"/>
              <a:buChar char="•"/>
            </a:pPr>
            <a:r>
              <a:rPr lang="en-US" sz="2400" dirty="0"/>
              <a:t>Then choose from one of</a:t>
            </a:r>
            <a:r>
              <a:rPr lang="en-US" sz="2400" b="1" dirty="0"/>
              <a:t> the most common styles </a:t>
            </a:r>
            <a:r>
              <a:rPr lang="en-US" sz="2400" dirty="0"/>
              <a:t>of that type. E.g. Harvard for in-text. Chicago for footnotes. </a:t>
            </a:r>
            <a:r>
              <a:rPr lang="en-US" sz="2400" dirty="0" smtClean="0"/>
              <a:t>Using </a:t>
            </a:r>
            <a:r>
              <a:rPr lang="en-US" sz="2400" dirty="0"/>
              <a:t>a more popular style will make it easier to find advice when you need it.</a:t>
            </a:r>
          </a:p>
          <a:p>
            <a:pPr>
              <a:spcAft>
                <a:spcPts val="600"/>
              </a:spcAft>
            </a:pPr>
            <a:endParaRPr lang="en-US" dirty="0"/>
          </a:p>
        </p:txBody>
      </p:sp>
      <p:sp>
        <p:nvSpPr>
          <p:cNvPr id="3" name="Text Placeholder 2"/>
          <p:cNvSpPr>
            <a:spLocks noGrp="1"/>
          </p:cNvSpPr>
          <p:nvPr>
            <p:ph type="body" sz="quarter" idx="11"/>
          </p:nvPr>
        </p:nvSpPr>
        <p:spPr>
          <a:xfrm>
            <a:off x="1336675" y="519113"/>
            <a:ext cx="6930503" cy="877887"/>
          </a:xfrm>
        </p:spPr>
        <p:txBody>
          <a:bodyPr/>
          <a:lstStyle/>
          <a:p>
            <a:r>
              <a:rPr lang="en-GB" dirty="0" smtClean="0"/>
              <a:t>Which style should I use?</a:t>
            </a:r>
            <a:endParaRPr lang="en-US" dirty="0"/>
          </a:p>
        </p:txBody>
      </p:sp>
    </p:spTree>
    <p:extLst>
      <p:ext uri="{BB962C8B-B14F-4D97-AF65-F5344CB8AC3E}">
        <p14:creationId xmlns:p14="http://schemas.microsoft.com/office/powerpoint/2010/main" val="259815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943100"/>
            <a:ext cx="5026547" cy="3517174"/>
          </a:xfrm>
        </p:spPr>
        <p:txBody>
          <a:bodyPr/>
          <a:lstStyle/>
          <a:p>
            <a:r>
              <a:rPr lang="en-US" dirty="0" smtClean="0"/>
              <a:t>The best place to find guidance on </a:t>
            </a:r>
            <a:r>
              <a:rPr lang="en-US" dirty="0"/>
              <a:t>referencing in various styles </a:t>
            </a:r>
            <a:r>
              <a:rPr lang="en-US" dirty="0" smtClean="0"/>
              <a:t>is </a:t>
            </a:r>
            <a:r>
              <a:rPr lang="en-US" b="1" dirty="0" smtClean="0">
                <a:hlinkClick r:id="rId2"/>
              </a:rPr>
              <a:t>Cite </a:t>
            </a:r>
            <a:r>
              <a:rPr lang="en-US" b="1" dirty="0">
                <a:hlinkClick r:id="rId2"/>
              </a:rPr>
              <a:t>Them </a:t>
            </a:r>
            <a:r>
              <a:rPr lang="en-US" b="1" dirty="0" smtClean="0">
                <a:hlinkClick r:id="rId2"/>
              </a:rPr>
              <a:t>Right (CTRO).</a:t>
            </a:r>
            <a:endParaRPr lang="en-US" b="1" dirty="0" smtClean="0"/>
          </a:p>
          <a:p>
            <a:r>
              <a:rPr lang="en-US" dirty="0" smtClean="0"/>
              <a:t>CTRO is a </a:t>
            </a:r>
            <a:r>
              <a:rPr lang="en-US" dirty="0"/>
              <a:t>subscription service that you can access for free as a Queen Mary student.</a:t>
            </a:r>
          </a:p>
          <a:p>
            <a:endParaRPr lang="en-US" dirty="0"/>
          </a:p>
        </p:txBody>
      </p:sp>
      <p:sp>
        <p:nvSpPr>
          <p:cNvPr id="3" name="Text Placeholder 2"/>
          <p:cNvSpPr>
            <a:spLocks noGrp="1"/>
          </p:cNvSpPr>
          <p:nvPr>
            <p:ph type="body" sz="quarter" idx="11"/>
          </p:nvPr>
        </p:nvSpPr>
        <p:spPr>
          <a:xfrm>
            <a:off x="1336675" y="519113"/>
            <a:ext cx="8634043" cy="877887"/>
          </a:xfrm>
        </p:spPr>
        <p:txBody>
          <a:bodyPr/>
          <a:lstStyle/>
          <a:p>
            <a:r>
              <a:rPr lang="en-GB" dirty="0" smtClean="0"/>
              <a:t>Where can I get advice on how to format my references?</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1962" y="1976710"/>
            <a:ext cx="5470690" cy="300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715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30" r="11127" b="20277"/>
          <a:stretch/>
        </p:blipFill>
        <p:spPr bwMode="auto">
          <a:xfrm>
            <a:off x="616945" y="1933073"/>
            <a:ext cx="5532719" cy="336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2"/>
          </p:nvPr>
        </p:nvSpPr>
        <p:spPr>
          <a:xfrm>
            <a:off x="6455869" y="2014704"/>
            <a:ext cx="4390223" cy="3517174"/>
          </a:xfrm>
        </p:spPr>
        <p:txBody>
          <a:bodyPr/>
          <a:lstStyle/>
          <a:p>
            <a:r>
              <a:rPr lang="en-GB" dirty="0" smtClean="0"/>
              <a:t>The library also has a </a:t>
            </a:r>
            <a:r>
              <a:rPr lang="en-GB" dirty="0" err="1" smtClean="0"/>
              <a:t>QMPlus</a:t>
            </a:r>
            <a:r>
              <a:rPr lang="en-GB" dirty="0" smtClean="0"/>
              <a:t> module, </a:t>
            </a:r>
            <a:r>
              <a:rPr lang="en-US" b="1" dirty="0">
                <a:hlinkClick r:id="rId3"/>
              </a:rPr>
              <a:t>Find it! Use it! Reference it</a:t>
            </a:r>
            <a:r>
              <a:rPr lang="en-US" b="1" dirty="0" smtClean="0">
                <a:hlinkClick r:id="rId3"/>
              </a:rPr>
              <a:t>!</a:t>
            </a:r>
            <a:r>
              <a:rPr lang="en-US" b="1" dirty="0" smtClean="0"/>
              <a:t>, </a:t>
            </a:r>
            <a:r>
              <a:rPr lang="en-US" dirty="0"/>
              <a:t>w</a:t>
            </a:r>
            <a:r>
              <a:rPr lang="en-US" dirty="0" smtClean="0"/>
              <a:t>hich is full of </a:t>
            </a:r>
            <a:r>
              <a:rPr lang="en-US" dirty="0"/>
              <a:t>useful </a:t>
            </a:r>
            <a:r>
              <a:rPr lang="en-US" dirty="0" smtClean="0"/>
              <a:t>tips and </a:t>
            </a:r>
            <a:r>
              <a:rPr lang="en-US" dirty="0"/>
              <a:t>exercises </a:t>
            </a:r>
            <a:r>
              <a:rPr lang="en-US" dirty="0" smtClean="0"/>
              <a:t>about each </a:t>
            </a:r>
            <a:r>
              <a:rPr lang="en-US" dirty="0"/>
              <a:t>stage </a:t>
            </a:r>
            <a:r>
              <a:rPr lang="en-US" dirty="0" smtClean="0"/>
              <a:t>in the process of referencing </a:t>
            </a:r>
            <a:r>
              <a:rPr lang="en-US" dirty="0"/>
              <a:t>other sources in your work.</a:t>
            </a:r>
          </a:p>
        </p:txBody>
      </p:sp>
      <p:sp>
        <p:nvSpPr>
          <p:cNvPr id="3" name="Text Placeholder 2"/>
          <p:cNvSpPr>
            <a:spLocks noGrp="1"/>
          </p:cNvSpPr>
          <p:nvPr>
            <p:ph type="body" sz="quarter" idx="11"/>
          </p:nvPr>
        </p:nvSpPr>
        <p:spPr>
          <a:xfrm>
            <a:off x="3771402" y="486062"/>
            <a:ext cx="6914959" cy="877887"/>
          </a:xfrm>
        </p:spPr>
        <p:txBody>
          <a:bodyPr/>
          <a:lstStyle/>
          <a:p>
            <a:pPr algn="r"/>
            <a:r>
              <a:rPr lang="en-GB" dirty="0" smtClean="0"/>
              <a:t>Where else can I get guidance on referencing?</a:t>
            </a:r>
            <a:endParaRPr lang="en-US" dirty="0"/>
          </a:p>
        </p:txBody>
      </p:sp>
    </p:spTree>
    <p:extLst>
      <p:ext uri="{BB962C8B-B14F-4D97-AF65-F5344CB8AC3E}">
        <p14:creationId xmlns:p14="http://schemas.microsoft.com/office/powerpoint/2010/main" val="1725940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870332" y="1873447"/>
            <a:ext cx="4985133" cy="3879320"/>
          </a:xfrm>
        </p:spPr>
        <p:txBody>
          <a:bodyPr/>
          <a:lstStyle/>
          <a:p>
            <a:r>
              <a:rPr lang="en-GB" sz="2400" dirty="0" smtClean="0"/>
              <a:t>A </a:t>
            </a:r>
            <a:r>
              <a:rPr lang="en-GB" sz="2400" b="1" dirty="0" smtClean="0"/>
              <a:t>reference management tool</a:t>
            </a:r>
            <a:r>
              <a:rPr lang="en-GB" sz="2400" dirty="0" smtClean="0"/>
              <a:t> is a piece of software, like EndNote, that helps you organise your references and build a bibliography in Word.</a:t>
            </a:r>
          </a:p>
          <a:p>
            <a:r>
              <a:rPr lang="en-GB" sz="2400" dirty="0" smtClean="0"/>
              <a:t>You can </a:t>
            </a:r>
            <a:r>
              <a:rPr lang="en-GB" sz="2400" dirty="0" smtClean="0">
                <a:hlinkClick r:id="rId2"/>
              </a:rPr>
              <a:t>use EndNote for free</a:t>
            </a:r>
            <a:r>
              <a:rPr lang="en-GB" sz="2400" dirty="0" smtClean="0"/>
              <a:t> as a Queen Mary student.</a:t>
            </a:r>
          </a:p>
          <a:p>
            <a:r>
              <a:rPr lang="en-GB" sz="2400" dirty="0" smtClean="0"/>
              <a:t>And you can access training and advice on reference management on the </a:t>
            </a:r>
            <a:r>
              <a:rPr lang="en-GB" sz="2400" b="1" dirty="0" smtClean="0">
                <a:hlinkClick r:id="rId3"/>
              </a:rPr>
              <a:t>Subject Guides</a:t>
            </a:r>
            <a:r>
              <a:rPr lang="en-GB" sz="2400" dirty="0" smtClean="0"/>
              <a:t> page of the Library website.</a:t>
            </a:r>
            <a:endParaRPr lang="en-US" sz="2400" dirty="0"/>
          </a:p>
        </p:txBody>
      </p:sp>
      <p:sp>
        <p:nvSpPr>
          <p:cNvPr id="3" name="Text Placeholder 2"/>
          <p:cNvSpPr>
            <a:spLocks noGrp="1"/>
          </p:cNvSpPr>
          <p:nvPr>
            <p:ph type="body" sz="quarter" idx="11"/>
          </p:nvPr>
        </p:nvSpPr>
        <p:spPr>
          <a:xfrm>
            <a:off x="848299" y="486062"/>
            <a:ext cx="6180462" cy="877887"/>
          </a:xfrm>
        </p:spPr>
        <p:txBody>
          <a:bodyPr/>
          <a:lstStyle/>
          <a:p>
            <a:r>
              <a:rPr lang="en-GB" dirty="0" smtClean="0"/>
              <a:t>Reference Management Tools</a:t>
            </a:r>
            <a:endParaRPr lang="en-US" dirty="0"/>
          </a:p>
        </p:txBody>
      </p:sp>
      <p:sp>
        <p:nvSpPr>
          <p:cNvPr id="4" name="AutoShape 2" descr="https://endnote.com/wp-content/uploads/EndNote_Wordmark_TM_RGB_Black.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ndnote.com/wp-content/uploads/EndNote_Wordmark_TM_RGB_Black.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546" y="1518377"/>
            <a:ext cx="3558562" cy="1088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0959" y="2758193"/>
            <a:ext cx="4521735" cy="278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245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211855" y="1943100"/>
            <a:ext cx="5783856" cy="3517174"/>
          </a:xfrm>
        </p:spPr>
        <p:txBody>
          <a:bodyPr/>
          <a:lstStyle/>
          <a:p>
            <a:pPr marL="342900" indent="-342900">
              <a:buFont typeface="Arial" pitchFamily="34" charset="0"/>
              <a:buChar char="•"/>
            </a:pPr>
            <a:r>
              <a:rPr lang="en-US" sz="2000" dirty="0" smtClean="0"/>
              <a:t>Another good way to make sure you’re formatting your references correctly is to follow a </a:t>
            </a:r>
            <a:r>
              <a:rPr lang="en-US" sz="2000" b="1" dirty="0" smtClean="0"/>
              <a:t>style guide.</a:t>
            </a:r>
            <a:endParaRPr lang="en-US" sz="2000" dirty="0" smtClean="0"/>
          </a:p>
          <a:p>
            <a:pPr marL="342900" indent="-342900">
              <a:buFont typeface="Arial" pitchFamily="34" charset="0"/>
              <a:buChar char="•"/>
            </a:pPr>
            <a:r>
              <a:rPr lang="en-US" sz="2000" dirty="0" smtClean="0"/>
              <a:t>A style guides is a </a:t>
            </a:r>
            <a:r>
              <a:rPr lang="en-US" sz="2000" b="1" dirty="0" smtClean="0"/>
              <a:t>complete set of instructions </a:t>
            </a:r>
            <a:r>
              <a:rPr lang="en-US" sz="2000" dirty="0" smtClean="0"/>
              <a:t>on how to format everything in your chosen style. </a:t>
            </a:r>
          </a:p>
          <a:p>
            <a:pPr marL="342900" indent="-342900">
              <a:buFont typeface="Arial" pitchFamily="34" charset="0"/>
              <a:buChar char="•"/>
            </a:pPr>
            <a:r>
              <a:rPr lang="en-US" sz="2000" dirty="0" smtClean="0"/>
              <a:t>We have a links to a number of good style guides for some of the most popular styles on our </a:t>
            </a:r>
            <a:r>
              <a:rPr lang="en-US" sz="2000" b="1" dirty="0" smtClean="0">
                <a:hlinkClick r:id="rId2"/>
              </a:rPr>
              <a:t>Resources </a:t>
            </a:r>
            <a:r>
              <a:rPr lang="en-US" sz="2000" b="1" smtClean="0">
                <a:hlinkClick r:id="rId2"/>
              </a:rPr>
              <a:t>page.</a:t>
            </a:r>
            <a:endParaRPr lang="en-US" sz="2000" b="1" dirty="0" smtClean="0"/>
          </a:p>
        </p:txBody>
      </p:sp>
      <p:sp>
        <p:nvSpPr>
          <p:cNvPr id="3" name="Text Placeholder 2"/>
          <p:cNvSpPr>
            <a:spLocks noGrp="1"/>
          </p:cNvSpPr>
          <p:nvPr>
            <p:ph type="body" sz="quarter" idx="11"/>
          </p:nvPr>
        </p:nvSpPr>
        <p:spPr>
          <a:xfrm>
            <a:off x="1336675" y="519113"/>
            <a:ext cx="6100381" cy="877887"/>
          </a:xfrm>
        </p:spPr>
        <p:txBody>
          <a:bodyPr/>
          <a:lstStyle/>
          <a:p>
            <a:r>
              <a:rPr lang="en-GB" dirty="0" smtClean="0"/>
              <a:t>Where else can I get guidance on referencing?</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7817" y="1243797"/>
            <a:ext cx="2962867" cy="4541910"/>
          </a:xfrm>
          <a:prstGeom prst="rect">
            <a:avLst/>
          </a:prstGeom>
          <a:noFill/>
          <a:ln w="6350">
            <a:solidFill>
              <a:srgbClr val="000000"/>
            </a:solidFill>
            <a:miter lim="800000"/>
            <a:headEnd/>
            <a:tailEnd/>
          </a:ln>
          <a:effectLst>
            <a:outerShdw blurRad="165100" dist="35921" dir="2700000" algn="ctr" rotWithShape="0">
              <a:srgbClr val="000000">
                <a:alpha val="74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95" t="15154" r="17424"/>
          <a:stretch/>
        </p:blipFill>
        <p:spPr bwMode="auto">
          <a:xfrm>
            <a:off x="8774936" y="1911427"/>
            <a:ext cx="2880910" cy="4076883"/>
          </a:xfrm>
          <a:prstGeom prst="rect">
            <a:avLst/>
          </a:prstGeom>
          <a:noFill/>
          <a:ln w="6350">
            <a:solidFill>
              <a:srgbClr val="000000"/>
            </a:solidFill>
            <a:miter lim="800000"/>
            <a:headEnd/>
            <a:tailEnd/>
          </a:ln>
          <a:effectLst>
            <a:outerShdw blurRad="228600" dist="35921" dir="2700000" algn="ctr" rotWithShape="0">
              <a:srgbClr val="000000">
                <a:alpha val="79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3559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ackintosh\Desktop\WORK FROM HOME\Marketing\Images\Adobe\AdobeStock_3049391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2512" y="1766171"/>
            <a:ext cx="5064310" cy="354486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2"/>
          </p:nvPr>
        </p:nvSpPr>
        <p:spPr>
          <a:xfrm>
            <a:off x="1336675" y="1667528"/>
            <a:ext cx="5815687" cy="3517174"/>
          </a:xfrm>
        </p:spPr>
        <p:txBody>
          <a:bodyPr/>
          <a:lstStyle/>
          <a:p>
            <a:r>
              <a:rPr lang="en-GB" dirty="0" smtClean="0"/>
              <a:t>Believe it or not, the most challenging and important part of referencing isn’t formatting your references. It’s deciding </a:t>
            </a:r>
            <a:r>
              <a:rPr lang="en-GB" b="1" dirty="0" smtClean="0"/>
              <a:t>how to integrate sources </a:t>
            </a:r>
            <a:r>
              <a:rPr lang="en-GB" dirty="0" smtClean="0"/>
              <a:t>into your writing.</a:t>
            </a:r>
          </a:p>
          <a:p>
            <a:endParaRPr lang="en-GB" sz="1400" dirty="0"/>
          </a:p>
          <a:p>
            <a:r>
              <a:rPr lang="en-GB" dirty="0" smtClean="0"/>
              <a:t>There are three ways to integrate sources: </a:t>
            </a:r>
            <a:r>
              <a:rPr lang="en-GB" b="1" dirty="0" smtClean="0"/>
              <a:t>quoting, paraphrasing </a:t>
            </a:r>
            <a:r>
              <a:rPr lang="en-GB" dirty="0" smtClean="0"/>
              <a:t>and</a:t>
            </a:r>
            <a:r>
              <a:rPr lang="en-GB" b="1" dirty="0" smtClean="0"/>
              <a:t> summarising.</a:t>
            </a:r>
            <a:endParaRPr lang="en-US" b="1" dirty="0"/>
          </a:p>
        </p:txBody>
      </p:sp>
      <p:sp>
        <p:nvSpPr>
          <p:cNvPr id="3" name="Text Placeholder 2"/>
          <p:cNvSpPr>
            <a:spLocks noGrp="1"/>
          </p:cNvSpPr>
          <p:nvPr>
            <p:ph type="body" sz="quarter" idx="11"/>
          </p:nvPr>
        </p:nvSpPr>
        <p:spPr>
          <a:xfrm>
            <a:off x="1336675" y="519113"/>
            <a:ext cx="5273445" cy="877887"/>
          </a:xfrm>
        </p:spPr>
        <p:txBody>
          <a:bodyPr/>
          <a:lstStyle/>
          <a:p>
            <a:r>
              <a:rPr lang="en-GB" dirty="0" smtClean="0"/>
              <a:t>3. Integrating sources</a:t>
            </a:r>
            <a:endParaRPr lang="en-US" dirty="0"/>
          </a:p>
        </p:txBody>
      </p:sp>
    </p:spTree>
    <p:extLst>
      <p:ext uri="{BB962C8B-B14F-4D97-AF65-F5344CB8AC3E}">
        <p14:creationId xmlns:p14="http://schemas.microsoft.com/office/powerpoint/2010/main" val="3717725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146114" y="1878904"/>
            <a:ext cx="6864263" cy="3581370"/>
          </a:xfrm>
        </p:spPr>
        <p:txBody>
          <a:bodyPr/>
          <a:lstStyle/>
          <a:p>
            <a:pPr>
              <a:lnSpc>
                <a:spcPct val="100000"/>
              </a:lnSpc>
            </a:pPr>
            <a:r>
              <a:rPr lang="en-GB" dirty="0" smtClean="0"/>
              <a:t>Students are generally tempted to quote more than they should in their writing, and to use quotes which are too long.</a:t>
            </a:r>
          </a:p>
          <a:p>
            <a:pPr>
              <a:lnSpc>
                <a:spcPct val="100000"/>
              </a:lnSpc>
            </a:pPr>
            <a:r>
              <a:rPr lang="en-GB" dirty="0" smtClean="0"/>
              <a:t>As a general rule: only quote when you want to </a:t>
            </a:r>
            <a:r>
              <a:rPr lang="en-GB" b="1" dirty="0" smtClean="0"/>
              <a:t>draw attention to the particular form of words </a:t>
            </a:r>
            <a:r>
              <a:rPr lang="en-GB" dirty="0" smtClean="0"/>
              <a:t>that an author used.</a:t>
            </a:r>
          </a:p>
          <a:p>
            <a:pPr>
              <a:lnSpc>
                <a:spcPct val="100000"/>
              </a:lnSpc>
            </a:pPr>
            <a:r>
              <a:rPr lang="en-GB" dirty="0" smtClean="0"/>
              <a:t>Otherwise, try to </a:t>
            </a:r>
            <a:r>
              <a:rPr lang="en-GB" b="1" dirty="0" smtClean="0"/>
              <a:t>paraphrase</a:t>
            </a:r>
            <a:r>
              <a:rPr lang="en-GB" dirty="0" smtClean="0"/>
              <a:t> or </a:t>
            </a:r>
            <a:r>
              <a:rPr lang="en-GB" b="1" dirty="0" smtClean="0"/>
              <a:t>summarise</a:t>
            </a:r>
            <a:r>
              <a:rPr lang="en-GB" dirty="0" smtClean="0"/>
              <a:t>.</a:t>
            </a:r>
          </a:p>
        </p:txBody>
      </p:sp>
      <p:sp>
        <p:nvSpPr>
          <p:cNvPr id="3" name="Text Placeholder 2"/>
          <p:cNvSpPr>
            <a:spLocks noGrp="1"/>
          </p:cNvSpPr>
          <p:nvPr>
            <p:ph type="body" sz="quarter" idx="11"/>
          </p:nvPr>
        </p:nvSpPr>
        <p:spPr>
          <a:xfrm>
            <a:off x="1336675" y="519113"/>
            <a:ext cx="5273445" cy="877887"/>
          </a:xfrm>
        </p:spPr>
        <p:txBody>
          <a:bodyPr/>
          <a:lstStyle/>
          <a:p>
            <a:r>
              <a:rPr lang="en-GB" dirty="0" smtClean="0"/>
              <a:t>When to quote?</a:t>
            </a:r>
            <a:endParaRPr lang="en-US" dirty="0"/>
          </a:p>
        </p:txBody>
      </p:sp>
      <p:grpSp>
        <p:nvGrpSpPr>
          <p:cNvPr id="5" name="Group 4"/>
          <p:cNvGrpSpPr/>
          <p:nvPr/>
        </p:nvGrpSpPr>
        <p:grpSpPr>
          <a:xfrm rot="10800000">
            <a:off x="0" y="638826"/>
            <a:ext cx="4511795" cy="5135672"/>
            <a:chOff x="7174989" y="1440492"/>
            <a:chExt cx="5346037" cy="5417508"/>
          </a:xfrm>
        </p:grpSpPr>
        <p:pic>
          <p:nvPicPr>
            <p:cNvPr id="6" name="Picture 2" descr="C:\Users\Mackintosh\Downloads\comma-2426854_1920.png"/>
            <p:cNvPicPr>
              <a:picLocks noChangeAspect="1" noChangeArrowheads="1"/>
            </p:cNvPicPr>
            <p:nvPr/>
          </p:nvPicPr>
          <p:blipFill>
            <a:blip r:embed="rId2" cstate="print">
              <a:duotone>
                <a:prstClr val="black"/>
                <a:srgbClr val="339933">
                  <a:alpha val="34902"/>
                  <a:tint val="45000"/>
                  <a:satMod val="400000"/>
                </a:srgbClr>
              </a:duotone>
              <a:extLst>
                <a:ext uri="{28A0092B-C50C-407E-A947-70E740481C1C}">
                  <a14:useLocalDpi xmlns:a14="http://schemas.microsoft.com/office/drawing/2010/main" val="0"/>
                </a:ext>
              </a:extLst>
            </a:blip>
            <a:srcRect/>
            <a:stretch>
              <a:fillRect/>
            </a:stretch>
          </p:blipFill>
          <p:spPr bwMode="auto">
            <a:xfrm>
              <a:off x="7174989" y="1440492"/>
              <a:ext cx="4091346" cy="5417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ckintosh\Downloads\comma-2426854_1920.png"/>
            <p:cNvPicPr>
              <a:picLocks noChangeAspect="1" noChangeArrowheads="1"/>
            </p:cNvPicPr>
            <p:nvPr/>
          </p:nvPicPr>
          <p:blipFill>
            <a:blip r:embed="rId2" cstate="print">
              <a:duotone>
                <a:prstClr val="black"/>
                <a:srgbClr val="339933">
                  <a:alpha val="34902"/>
                  <a:tint val="45000"/>
                  <a:satMod val="400000"/>
                </a:srgbClr>
              </a:duotone>
              <a:extLst>
                <a:ext uri="{28A0092B-C50C-407E-A947-70E740481C1C}">
                  <a14:useLocalDpi xmlns:a14="http://schemas.microsoft.com/office/drawing/2010/main" val="0"/>
                </a:ext>
              </a:extLst>
            </a:blip>
            <a:srcRect/>
            <a:stretch>
              <a:fillRect/>
            </a:stretch>
          </p:blipFill>
          <p:spPr bwMode="auto">
            <a:xfrm>
              <a:off x="8429680" y="1440493"/>
              <a:ext cx="4091346" cy="54175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1883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10BF8C7-E85D-4384-AB90-A25EDC083AB1}"/>
              </a:ext>
            </a:extLst>
          </p:cNvPr>
          <p:cNvSpPr>
            <a:spLocks noGrp="1"/>
          </p:cNvSpPr>
          <p:nvPr>
            <p:ph type="body" sz="quarter" idx="12"/>
          </p:nvPr>
        </p:nvSpPr>
        <p:spPr>
          <a:xfrm>
            <a:off x="1336675" y="1902661"/>
            <a:ext cx="9886646" cy="2345952"/>
          </a:xfrm>
        </p:spPr>
        <p:txBody>
          <a:bodyPr anchor="t"/>
          <a:lstStyle/>
          <a:p>
            <a:pPr>
              <a:spcAft>
                <a:spcPts val="600"/>
              </a:spcAft>
            </a:pPr>
            <a:r>
              <a:rPr lang="en-GB" sz="2400" dirty="0" smtClean="0">
                <a:latin typeface="Arial"/>
                <a:cs typeface="Arial"/>
              </a:rPr>
              <a:t>By the end of this guide, you should be able to...</a:t>
            </a:r>
            <a:endParaRPr lang="en-US" sz="2400" dirty="0" smtClean="0">
              <a:latin typeface="Arial"/>
              <a:cs typeface="Arial"/>
            </a:endParaRPr>
          </a:p>
          <a:p>
            <a:pPr marL="457200" indent="-457200">
              <a:spcAft>
                <a:spcPts val="600"/>
              </a:spcAft>
              <a:buChar char="•"/>
            </a:pPr>
            <a:r>
              <a:rPr lang="en-US" sz="2400" dirty="0" smtClean="0">
                <a:latin typeface="Arial"/>
                <a:cs typeface="Arial"/>
              </a:rPr>
              <a:t>Understand the various reasons </a:t>
            </a:r>
            <a:r>
              <a:rPr lang="en-US" sz="2400" b="1" dirty="0" smtClean="0">
                <a:latin typeface="Arial"/>
                <a:cs typeface="Arial"/>
              </a:rPr>
              <a:t>why we reference</a:t>
            </a:r>
            <a:endParaRPr lang="en-US" sz="2400" b="1" dirty="0" smtClean="0"/>
          </a:p>
          <a:p>
            <a:pPr marL="457200" indent="-457200">
              <a:spcAft>
                <a:spcPts val="600"/>
              </a:spcAft>
              <a:buChar char="•"/>
            </a:pPr>
            <a:r>
              <a:rPr lang="en-GB" sz="2400" dirty="0" smtClean="0">
                <a:latin typeface="Arial"/>
                <a:cs typeface="Arial"/>
              </a:rPr>
              <a:t>Recognise some of the main differences between </a:t>
            </a:r>
            <a:r>
              <a:rPr lang="en-GB" sz="2400" b="1" dirty="0" smtClean="0">
                <a:latin typeface="Arial"/>
                <a:cs typeface="Arial"/>
              </a:rPr>
              <a:t>referencing styles</a:t>
            </a:r>
            <a:endParaRPr lang="en-US" sz="2400" b="1" dirty="0" smtClean="0">
              <a:latin typeface="Arial"/>
              <a:cs typeface="Arial"/>
            </a:endParaRPr>
          </a:p>
          <a:p>
            <a:pPr marL="457200" indent="-457200">
              <a:spcAft>
                <a:spcPts val="600"/>
              </a:spcAft>
              <a:buChar char="•"/>
            </a:pPr>
            <a:r>
              <a:rPr lang="en-US" sz="2400" dirty="0" smtClean="0">
                <a:latin typeface="Arial"/>
                <a:cs typeface="Arial"/>
              </a:rPr>
              <a:t>Know where to look for </a:t>
            </a:r>
            <a:r>
              <a:rPr lang="en-US" sz="2400" b="1" dirty="0" smtClean="0">
                <a:latin typeface="Arial"/>
                <a:cs typeface="Arial"/>
              </a:rPr>
              <a:t>further guidance </a:t>
            </a:r>
            <a:r>
              <a:rPr lang="en-US" sz="2400" dirty="0" smtClean="0">
                <a:latin typeface="Arial"/>
                <a:cs typeface="Arial"/>
              </a:rPr>
              <a:t>on formatting your references</a:t>
            </a:r>
          </a:p>
          <a:p>
            <a:pPr marL="457200" indent="-457200">
              <a:spcAft>
                <a:spcPts val="600"/>
              </a:spcAft>
              <a:buChar char="•"/>
            </a:pPr>
            <a:r>
              <a:rPr lang="en-GB" sz="2400" dirty="0" smtClean="0">
                <a:latin typeface="Arial"/>
                <a:cs typeface="Arial"/>
              </a:rPr>
              <a:t>Decide when it is appropriate to </a:t>
            </a:r>
            <a:r>
              <a:rPr lang="en-GB" sz="2400" b="1" dirty="0" smtClean="0">
                <a:latin typeface="Arial"/>
                <a:cs typeface="Arial"/>
              </a:rPr>
              <a:t>quote, paraphrase or summarise</a:t>
            </a:r>
          </a:p>
          <a:p>
            <a:pPr marL="457200" indent="-457200">
              <a:spcAft>
                <a:spcPts val="600"/>
              </a:spcAft>
              <a:buChar char="•"/>
            </a:pPr>
            <a:r>
              <a:rPr lang="en-GB" sz="2400" b="1" dirty="0" smtClean="0">
                <a:latin typeface="Arial"/>
                <a:cs typeface="Arial"/>
              </a:rPr>
              <a:t>Paraphrase with confidence </a:t>
            </a:r>
            <a:r>
              <a:rPr lang="en-GB" sz="2400" dirty="0" smtClean="0">
                <a:latin typeface="Arial"/>
                <a:cs typeface="Arial"/>
              </a:rPr>
              <a:t>using one of several techniques</a:t>
            </a:r>
            <a:endParaRPr lang="en-US" sz="2400" dirty="0"/>
          </a:p>
        </p:txBody>
      </p:sp>
      <p:sp>
        <p:nvSpPr>
          <p:cNvPr id="3" name="Text Placeholder 2">
            <a:extLst>
              <a:ext uri="{FF2B5EF4-FFF2-40B4-BE49-F238E27FC236}">
                <a16:creationId xmlns="" xmlns:a16="http://schemas.microsoft.com/office/drawing/2014/main" id="{E280DF8B-3DD9-4332-A4DB-8E71DBC3F064}"/>
              </a:ext>
            </a:extLst>
          </p:cNvPr>
          <p:cNvSpPr>
            <a:spLocks noGrp="1"/>
          </p:cNvSpPr>
          <p:nvPr>
            <p:ph type="body" sz="quarter" idx="11"/>
          </p:nvPr>
        </p:nvSpPr>
        <p:spPr>
          <a:xfrm>
            <a:off x="1336675" y="519113"/>
            <a:ext cx="5940947" cy="877887"/>
          </a:xfrm>
        </p:spPr>
        <p:txBody>
          <a:bodyPr anchor="t"/>
          <a:lstStyle/>
          <a:p>
            <a:r>
              <a:rPr lang="en-US" dirty="0">
                <a:latin typeface="Arial"/>
                <a:cs typeface="Arial"/>
              </a:rPr>
              <a:t>Learning Outcomes</a:t>
            </a:r>
            <a:endParaRPr lang="en-US" dirty="0"/>
          </a:p>
        </p:txBody>
      </p:sp>
    </p:spTree>
    <p:extLst>
      <p:ext uri="{BB962C8B-B14F-4D97-AF65-F5344CB8AC3E}">
        <p14:creationId xmlns:p14="http://schemas.microsoft.com/office/powerpoint/2010/main" val="1292555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36675" y="519113"/>
            <a:ext cx="6542196" cy="877887"/>
          </a:xfrm>
        </p:spPr>
        <p:txBody>
          <a:bodyPr/>
          <a:lstStyle/>
          <a:p>
            <a:r>
              <a:rPr lang="en-US" dirty="0" smtClean="0"/>
              <a:t>Quoting, paraphrasing and </a:t>
            </a:r>
            <a:r>
              <a:rPr lang="en-US" dirty="0" err="1" smtClean="0"/>
              <a:t>summarising</a:t>
            </a:r>
            <a:endParaRPr lang="en-US" dirty="0"/>
          </a:p>
        </p:txBody>
      </p:sp>
      <p:pic>
        <p:nvPicPr>
          <p:cNvPr id="6146" name="Picture 2" descr="C:\Users\Mackintosh\Desktop\WORK FROM HOME\Workshops\Dentistry\2. Referencing and Paraphrasing\Quoting Paraphrasing Summaris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60" y="438281"/>
            <a:ext cx="11512551" cy="551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569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36675" y="519113"/>
            <a:ext cx="6780191" cy="877887"/>
          </a:xfrm>
        </p:spPr>
        <p:txBody>
          <a:bodyPr/>
          <a:lstStyle/>
          <a:p>
            <a:r>
              <a:rPr lang="en-GB" dirty="0" smtClean="0"/>
              <a:t>Quoting and Paraphrasing — In-text referencing</a:t>
            </a:r>
            <a:endParaRPr lang="en-US" dirty="0"/>
          </a:p>
        </p:txBody>
      </p:sp>
      <p:sp>
        <p:nvSpPr>
          <p:cNvPr id="4" name="Rectangle 3"/>
          <p:cNvSpPr/>
          <p:nvPr/>
        </p:nvSpPr>
        <p:spPr>
          <a:xfrm>
            <a:off x="3292257" y="1969686"/>
            <a:ext cx="5601222" cy="3416320"/>
          </a:xfrm>
          <a:prstGeom prst="rect">
            <a:avLst/>
          </a:prstGeom>
        </p:spPr>
        <p:txBody>
          <a:bodyPr wrap="square">
            <a:spAutoFit/>
          </a:bodyPr>
          <a:lstStyle/>
          <a:p>
            <a:pPr>
              <a:lnSpc>
                <a:spcPct val="150000"/>
              </a:lnSpc>
              <a:spcAft>
                <a:spcPts val="1000"/>
              </a:spcAft>
            </a:pPr>
            <a:r>
              <a:rPr lang="en-US" sz="1600" b="0" dirty="0">
                <a:solidFill>
                  <a:srgbClr val="000000"/>
                </a:solidFill>
                <a:latin typeface="Times New Roman" pitchFamily="18" charset="0"/>
                <a:ea typeface="Calibri"/>
                <a:cs typeface="Times New Roman" pitchFamily="18" charset="0"/>
              </a:rPr>
              <a:t>But while Chile was said to have simply </a:t>
            </a:r>
            <a:r>
              <a:rPr lang="en-US" sz="1600" b="0" dirty="0">
                <a:solidFill>
                  <a:srgbClr val="000000"/>
                </a:solidFill>
                <a:highlight>
                  <a:srgbClr val="FF00FF"/>
                </a:highlight>
                <a:latin typeface="Times New Roman" pitchFamily="18" charset="0"/>
                <a:ea typeface="Calibri"/>
                <a:cs typeface="Times New Roman" pitchFamily="18" charset="0"/>
              </a:rPr>
              <a:t>“laid out the welcome mat to overseas investors,”</a:t>
            </a:r>
            <a:r>
              <a:rPr lang="en-US" sz="1600" b="0" dirty="0">
                <a:solidFill>
                  <a:srgbClr val="000000"/>
                </a:solidFill>
                <a:latin typeface="Times New Roman" pitchFamily="18" charset="0"/>
                <a:ea typeface="Calibri"/>
                <a:cs typeface="Times New Roman" pitchFamily="18" charset="0"/>
              </a:rPr>
              <a:t> </a:t>
            </a:r>
            <a:r>
              <a:rPr lang="en-US" sz="1600" b="0" dirty="0">
                <a:solidFill>
                  <a:srgbClr val="000000"/>
                </a:solidFill>
                <a:highlight>
                  <a:srgbClr val="00FF00"/>
                </a:highlight>
                <a:latin typeface="Times New Roman" pitchFamily="18" charset="0"/>
                <a:ea typeface="Calibri"/>
                <a:cs typeface="Times New Roman" pitchFamily="18" charset="0"/>
              </a:rPr>
              <a:t>(</a:t>
            </a:r>
            <a:r>
              <a:rPr lang="en-US" sz="1600" b="0" dirty="0" err="1">
                <a:solidFill>
                  <a:srgbClr val="000000"/>
                </a:solidFill>
                <a:highlight>
                  <a:srgbClr val="00FF00"/>
                </a:highlight>
                <a:latin typeface="Times New Roman" pitchFamily="18" charset="0"/>
                <a:ea typeface="Calibri"/>
                <a:cs typeface="Times New Roman" pitchFamily="18" charset="0"/>
              </a:rPr>
              <a:t>Nasar</a:t>
            </a:r>
            <a:r>
              <a:rPr lang="en-US" sz="1600" b="0" dirty="0">
                <a:solidFill>
                  <a:srgbClr val="000000"/>
                </a:solidFill>
                <a:highlight>
                  <a:srgbClr val="00FF00"/>
                </a:highlight>
                <a:latin typeface="Times New Roman" pitchFamily="18" charset="0"/>
                <a:ea typeface="Calibri"/>
                <a:cs typeface="Times New Roman" pitchFamily="18" charset="0"/>
              </a:rPr>
              <a:t> 1991, </a:t>
            </a:r>
            <a:r>
              <a:rPr lang="en-US" sz="1600" b="0" dirty="0">
                <a:solidFill>
                  <a:srgbClr val="000000"/>
                </a:solidFill>
                <a:highlight>
                  <a:srgbClr val="00FFFF"/>
                </a:highlight>
                <a:latin typeface="Times New Roman" pitchFamily="18" charset="0"/>
                <a:ea typeface="Calibri"/>
                <a:cs typeface="Times New Roman" pitchFamily="18" charset="0"/>
              </a:rPr>
              <a:t>p. 11</a:t>
            </a:r>
            <a:r>
              <a:rPr lang="en-US" sz="1600" b="0" dirty="0">
                <a:solidFill>
                  <a:srgbClr val="000000"/>
                </a:solidFill>
                <a:latin typeface="Times New Roman" pitchFamily="18" charset="0"/>
                <a:ea typeface="Calibri"/>
                <a:cs typeface="Times New Roman" pitchFamily="18" charset="0"/>
              </a:rPr>
              <a:t>) it was in fact highly selective in its implementation of the Washington Consensus. In contrast to Mexico, </a:t>
            </a:r>
            <a:r>
              <a:rPr lang="en-US" sz="1600" b="0" dirty="0">
                <a:solidFill>
                  <a:srgbClr val="000000"/>
                </a:solidFill>
                <a:highlight>
                  <a:srgbClr val="FFFF00"/>
                </a:highlight>
                <a:latin typeface="Times New Roman" pitchFamily="18" charset="0"/>
                <a:ea typeface="Calibri"/>
                <a:cs typeface="Times New Roman" pitchFamily="18" charset="0"/>
              </a:rPr>
              <a:t>Chile retained a tax on short-term capital inflows to preserve financial stability</a:t>
            </a:r>
            <a:r>
              <a:rPr lang="en-US" sz="1600" b="0" dirty="0">
                <a:solidFill>
                  <a:srgbClr val="000000"/>
                </a:solidFill>
                <a:latin typeface="Times New Roman" pitchFamily="18" charset="0"/>
                <a:ea typeface="Calibri"/>
                <a:cs typeface="Times New Roman" pitchFamily="18" charset="0"/>
              </a:rPr>
              <a:t> </a:t>
            </a:r>
            <a:r>
              <a:rPr lang="en-US" sz="1600" b="0" dirty="0">
                <a:solidFill>
                  <a:srgbClr val="000000"/>
                </a:solidFill>
                <a:highlight>
                  <a:srgbClr val="00FF00"/>
                </a:highlight>
                <a:latin typeface="Times New Roman" pitchFamily="18" charset="0"/>
                <a:ea typeface="Calibri"/>
                <a:cs typeface="Times New Roman" pitchFamily="18" charset="0"/>
              </a:rPr>
              <a:t>(</a:t>
            </a:r>
            <a:r>
              <a:rPr lang="en-US" sz="1600" b="0" dirty="0" err="1">
                <a:solidFill>
                  <a:srgbClr val="000000"/>
                </a:solidFill>
                <a:highlight>
                  <a:srgbClr val="00FF00"/>
                </a:highlight>
                <a:latin typeface="Times New Roman" pitchFamily="18" charset="0"/>
                <a:ea typeface="Calibri"/>
                <a:cs typeface="Times New Roman" pitchFamily="18" charset="0"/>
              </a:rPr>
              <a:t>Stiglitz</a:t>
            </a:r>
            <a:r>
              <a:rPr lang="en-US" sz="1600" b="0" dirty="0">
                <a:solidFill>
                  <a:srgbClr val="000000"/>
                </a:solidFill>
                <a:highlight>
                  <a:srgbClr val="00FF00"/>
                </a:highlight>
                <a:latin typeface="Times New Roman" pitchFamily="18" charset="0"/>
                <a:ea typeface="Calibri"/>
                <a:cs typeface="Times New Roman" pitchFamily="18" charset="0"/>
              </a:rPr>
              <a:t>, </a:t>
            </a:r>
            <a:r>
              <a:rPr lang="en-US" sz="1600" b="0" dirty="0" smtClean="0">
                <a:solidFill>
                  <a:srgbClr val="000000"/>
                </a:solidFill>
                <a:highlight>
                  <a:srgbClr val="00FF00"/>
                </a:highlight>
                <a:latin typeface="Times New Roman" pitchFamily="18" charset="0"/>
                <a:ea typeface="Calibri"/>
                <a:cs typeface="Times New Roman" pitchFamily="18" charset="0"/>
              </a:rPr>
              <a:t>2002)</a:t>
            </a:r>
            <a:r>
              <a:rPr lang="en-US" sz="1600" b="0" dirty="0" smtClean="0">
                <a:solidFill>
                  <a:srgbClr val="000000"/>
                </a:solidFill>
                <a:latin typeface="Times New Roman" pitchFamily="18" charset="0"/>
                <a:ea typeface="Calibri"/>
                <a:cs typeface="Times New Roman" pitchFamily="18" charset="0"/>
              </a:rPr>
              <a:t>. While </a:t>
            </a:r>
            <a:r>
              <a:rPr lang="en-US" sz="1600" b="0" dirty="0">
                <a:solidFill>
                  <a:srgbClr val="000000"/>
                </a:solidFill>
                <a:latin typeface="Times New Roman" pitchFamily="18" charset="0"/>
                <a:ea typeface="Calibri"/>
                <a:cs typeface="Times New Roman" pitchFamily="18" charset="0"/>
              </a:rPr>
              <a:t>Pastor and Wise </a:t>
            </a:r>
            <a:r>
              <a:rPr lang="en-US" sz="1600" b="0" dirty="0">
                <a:solidFill>
                  <a:srgbClr val="000000"/>
                </a:solidFill>
                <a:highlight>
                  <a:srgbClr val="00FF00"/>
                </a:highlight>
                <a:latin typeface="Times New Roman" pitchFamily="18" charset="0"/>
                <a:ea typeface="Calibri"/>
                <a:cs typeface="Times New Roman" pitchFamily="18" charset="0"/>
              </a:rPr>
              <a:t>(</a:t>
            </a:r>
            <a:r>
              <a:rPr lang="en-US" sz="1600" b="0" dirty="0" smtClean="0">
                <a:solidFill>
                  <a:srgbClr val="000000"/>
                </a:solidFill>
                <a:highlight>
                  <a:srgbClr val="00FF00"/>
                </a:highlight>
                <a:latin typeface="Times New Roman" pitchFamily="18" charset="0"/>
                <a:ea typeface="Calibri"/>
                <a:cs typeface="Times New Roman" pitchFamily="18" charset="0"/>
              </a:rPr>
              <a:t>1997)</a:t>
            </a:r>
            <a:r>
              <a:rPr lang="en-US" sz="1600" b="0" dirty="0" smtClean="0">
                <a:solidFill>
                  <a:srgbClr val="000000"/>
                </a:solidFill>
                <a:latin typeface="Times New Roman" pitchFamily="18" charset="0"/>
                <a:ea typeface="Calibri"/>
                <a:cs typeface="Times New Roman" pitchFamily="18" charset="0"/>
              </a:rPr>
              <a:t> point </a:t>
            </a:r>
            <a:r>
              <a:rPr lang="en-US" sz="1600" b="0" dirty="0">
                <a:solidFill>
                  <a:srgbClr val="000000"/>
                </a:solidFill>
                <a:latin typeface="Times New Roman" pitchFamily="18" charset="0"/>
                <a:ea typeface="Calibri"/>
                <a:cs typeface="Times New Roman" pitchFamily="18" charset="0"/>
              </a:rPr>
              <a:t>out that, in the early years of market reforms, the Chilean regime was </a:t>
            </a:r>
            <a:r>
              <a:rPr lang="en-US" sz="1600" b="0" dirty="0">
                <a:solidFill>
                  <a:srgbClr val="000000"/>
                </a:solidFill>
                <a:highlight>
                  <a:srgbClr val="FF00FF"/>
                </a:highlight>
                <a:latin typeface="Times New Roman" pitchFamily="18" charset="0"/>
                <a:ea typeface="Calibri"/>
                <a:cs typeface="Times New Roman" pitchFamily="18" charset="0"/>
              </a:rPr>
              <a:t>“uniquely willing”</a:t>
            </a:r>
            <a:r>
              <a:rPr lang="en-US" sz="1600" b="0" dirty="0">
                <a:solidFill>
                  <a:srgbClr val="000000"/>
                </a:solidFill>
                <a:latin typeface="Times New Roman" pitchFamily="18" charset="0"/>
                <a:ea typeface="Calibri"/>
                <a:cs typeface="Times New Roman" pitchFamily="18" charset="0"/>
              </a:rPr>
              <a:t> </a:t>
            </a:r>
            <a:r>
              <a:rPr lang="en-US" sz="1600" b="0" dirty="0">
                <a:solidFill>
                  <a:srgbClr val="000000"/>
                </a:solidFill>
                <a:highlight>
                  <a:srgbClr val="00FFFF"/>
                </a:highlight>
                <a:latin typeface="Times New Roman" pitchFamily="18" charset="0"/>
                <a:ea typeface="Calibri"/>
                <a:cs typeface="Times New Roman" pitchFamily="18" charset="0"/>
              </a:rPr>
              <a:t>(p. 4)</a:t>
            </a:r>
            <a:r>
              <a:rPr lang="en-US" sz="1600" b="0" dirty="0">
                <a:solidFill>
                  <a:srgbClr val="000000"/>
                </a:solidFill>
                <a:latin typeface="Times New Roman" pitchFamily="18" charset="0"/>
                <a:ea typeface="Calibri"/>
                <a:cs typeface="Times New Roman" pitchFamily="18" charset="0"/>
              </a:rPr>
              <a:t> to suppress social unrest arising from the adjustment policies until growth occurred.  </a:t>
            </a:r>
          </a:p>
        </p:txBody>
      </p:sp>
      <p:sp>
        <p:nvSpPr>
          <p:cNvPr id="9" name="TextBox 8"/>
          <p:cNvSpPr txBox="1"/>
          <p:nvPr/>
        </p:nvSpPr>
        <p:spPr>
          <a:xfrm>
            <a:off x="9043793" y="774965"/>
            <a:ext cx="2048004" cy="2290989"/>
          </a:xfrm>
          <a:prstGeom prst="snip2DiagRect">
            <a:avLst>
              <a:gd name="adj1" fmla="val 15902"/>
              <a:gd name="adj2" fmla="val 0"/>
            </a:avLst>
          </a:prstGeom>
          <a:noFill/>
          <a:ln>
            <a:solidFill>
              <a:srgbClr val="17336F"/>
            </a:solidFill>
          </a:ln>
        </p:spPr>
        <p:txBody>
          <a:bodyPr wrap="square" rtlCol="0">
            <a:spAutoFit/>
          </a:bodyPr>
          <a:lstStyle/>
          <a:p>
            <a:pPr>
              <a:lnSpc>
                <a:spcPct val="100000"/>
              </a:lnSpc>
            </a:pPr>
            <a:r>
              <a:rPr lang="en-GB" sz="1800" dirty="0">
                <a:solidFill>
                  <a:srgbClr val="000000"/>
                </a:solidFill>
                <a:highlight>
                  <a:srgbClr val="FF00FF"/>
                </a:highlight>
                <a:latin typeface="Arial" pitchFamily="34" charset="0"/>
                <a:ea typeface="Calibri"/>
                <a:cs typeface="Arial" pitchFamily="34" charset="0"/>
              </a:rPr>
              <a:t>Direct </a:t>
            </a:r>
            <a:r>
              <a:rPr lang="en-GB" sz="1800" dirty="0" smtClean="0">
                <a:solidFill>
                  <a:srgbClr val="000000"/>
                </a:solidFill>
                <a:highlight>
                  <a:srgbClr val="FF00FF"/>
                </a:highlight>
                <a:latin typeface="Arial" pitchFamily="34" charset="0"/>
                <a:ea typeface="Calibri"/>
                <a:cs typeface="Arial" pitchFamily="34" charset="0"/>
              </a:rPr>
              <a:t>quotations</a:t>
            </a:r>
          </a:p>
          <a:p>
            <a:endParaRPr lang="en-GB" sz="1000" b="0" dirty="0" smtClean="0">
              <a:solidFill>
                <a:srgbClr val="000000"/>
              </a:solidFill>
              <a:latin typeface="Arial" pitchFamily="34" charset="0"/>
              <a:cs typeface="Arial" pitchFamily="34" charset="0"/>
            </a:endParaRPr>
          </a:p>
          <a:p>
            <a:r>
              <a:rPr lang="en-GB" sz="1600" b="0" dirty="0">
                <a:solidFill>
                  <a:srgbClr val="000000"/>
                </a:solidFill>
                <a:latin typeface="Arial" pitchFamily="34" charset="0"/>
                <a:cs typeface="Arial" pitchFamily="34" charset="0"/>
              </a:rPr>
              <a:t>T</a:t>
            </a:r>
            <a:r>
              <a:rPr lang="en-GB" sz="1600" b="0" dirty="0" smtClean="0">
                <a:solidFill>
                  <a:srgbClr val="000000"/>
                </a:solidFill>
                <a:latin typeface="Arial" pitchFamily="34" charset="0"/>
                <a:cs typeface="Arial" pitchFamily="34" charset="0"/>
              </a:rPr>
              <a:t>he author’s exact words in quotation marks integrated into the student’s own sentence</a:t>
            </a:r>
            <a:endParaRPr lang="en-US" sz="1600" b="0" dirty="0">
              <a:solidFill>
                <a:srgbClr val="000000"/>
              </a:solidFill>
              <a:latin typeface="Arial" pitchFamily="34" charset="0"/>
              <a:cs typeface="Arial" pitchFamily="34" charset="0"/>
            </a:endParaRPr>
          </a:p>
        </p:txBody>
      </p:sp>
      <p:sp>
        <p:nvSpPr>
          <p:cNvPr id="14" name="TextBox 13"/>
          <p:cNvSpPr txBox="1"/>
          <p:nvPr/>
        </p:nvSpPr>
        <p:spPr>
          <a:xfrm>
            <a:off x="5292246" y="5078133"/>
            <a:ext cx="4503107" cy="1021116"/>
          </a:xfrm>
          <a:prstGeom prst="snip2DiagRect">
            <a:avLst>
              <a:gd name="adj1" fmla="val 0"/>
              <a:gd name="adj2" fmla="val 22188"/>
            </a:avLst>
          </a:prstGeom>
          <a:noFill/>
          <a:ln>
            <a:solidFill>
              <a:srgbClr val="17336F"/>
            </a:solidFill>
          </a:ln>
        </p:spPr>
        <p:txBody>
          <a:bodyPr wrap="square" rtlCol="0">
            <a:spAutoFit/>
          </a:bodyPr>
          <a:lstStyle/>
          <a:p>
            <a:pPr>
              <a:lnSpc>
                <a:spcPct val="100000"/>
              </a:lnSpc>
            </a:pPr>
            <a:r>
              <a:rPr lang="en-GB" sz="1600" dirty="0">
                <a:solidFill>
                  <a:srgbClr val="000000"/>
                </a:solidFill>
                <a:highlight>
                  <a:srgbClr val="00FFFF"/>
                </a:highlight>
                <a:latin typeface="Arial" pitchFamily="34" charset="0"/>
                <a:ea typeface="Calibri"/>
                <a:cs typeface="Arial" pitchFamily="34" charset="0"/>
              </a:rPr>
              <a:t>Page numbers</a:t>
            </a:r>
          </a:p>
          <a:p>
            <a:endParaRPr lang="en-GB" sz="1000" b="0" dirty="0" smtClean="0">
              <a:solidFill>
                <a:srgbClr val="000000"/>
              </a:solidFill>
              <a:latin typeface="Arial" pitchFamily="34" charset="0"/>
              <a:cs typeface="Arial" pitchFamily="34" charset="0"/>
            </a:endParaRPr>
          </a:p>
          <a:p>
            <a:r>
              <a:rPr lang="en-GB" sz="1600" b="0" dirty="0" smtClean="0">
                <a:solidFill>
                  <a:srgbClr val="000000"/>
                </a:solidFill>
                <a:latin typeface="Arial" pitchFamily="34" charset="0"/>
                <a:cs typeface="Arial" pitchFamily="34" charset="0"/>
              </a:rPr>
              <a:t>Used to show the exact location of a quote or paraphrased point</a:t>
            </a:r>
            <a:endParaRPr lang="en-US" sz="1600" b="0" dirty="0">
              <a:solidFill>
                <a:srgbClr val="000000"/>
              </a:solidFill>
              <a:latin typeface="Arial" pitchFamily="34" charset="0"/>
              <a:cs typeface="Arial" pitchFamily="34" charset="0"/>
            </a:endParaRPr>
          </a:p>
        </p:txBody>
      </p:sp>
      <p:sp>
        <p:nvSpPr>
          <p:cNvPr id="15" name="TextBox 14"/>
          <p:cNvSpPr txBox="1"/>
          <p:nvPr/>
        </p:nvSpPr>
        <p:spPr>
          <a:xfrm>
            <a:off x="1022960" y="3390148"/>
            <a:ext cx="1872640" cy="2253246"/>
          </a:xfrm>
          <a:prstGeom prst="snip2DiagRect">
            <a:avLst>
              <a:gd name="adj1" fmla="val 16053"/>
              <a:gd name="adj2" fmla="val 0"/>
            </a:avLst>
          </a:prstGeom>
          <a:noFill/>
          <a:ln>
            <a:solidFill>
              <a:srgbClr val="17336F"/>
            </a:solidFill>
          </a:ln>
        </p:spPr>
        <p:txBody>
          <a:bodyPr wrap="square" rtlCol="0">
            <a:spAutoFit/>
          </a:bodyPr>
          <a:lstStyle/>
          <a:p>
            <a:pPr>
              <a:lnSpc>
                <a:spcPct val="100000"/>
              </a:lnSpc>
            </a:pPr>
            <a:r>
              <a:rPr lang="en-GB" sz="1800" dirty="0" smtClean="0">
                <a:solidFill>
                  <a:srgbClr val="000000"/>
                </a:solidFill>
                <a:highlight>
                  <a:srgbClr val="FFFF00"/>
                </a:highlight>
                <a:latin typeface="Arial" pitchFamily="34" charset="0"/>
                <a:ea typeface="Calibri"/>
                <a:cs typeface="Arial" pitchFamily="34" charset="0"/>
              </a:rPr>
              <a:t>Paraphrase/ summary</a:t>
            </a:r>
            <a:endParaRPr lang="en-GB" sz="1800" dirty="0">
              <a:solidFill>
                <a:srgbClr val="000000"/>
              </a:solidFill>
              <a:highlight>
                <a:srgbClr val="FFFF00"/>
              </a:highlight>
              <a:latin typeface="Arial" pitchFamily="34" charset="0"/>
              <a:ea typeface="Calibri"/>
              <a:cs typeface="Arial" pitchFamily="34" charset="0"/>
            </a:endParaRPr>
          </a:p>
          <a:p>
            <a:endParaRPr lang="en-GB" sz="1000" b="0" dirty="0" smtClean="0">
              <a:solidFill>
                <a:srgbClr val="000000"/>
              </a:solidFill>
              <a:latin typeface="Arial" pitchFamily="34" charset="0"/>
              <a:cs typeface="Arial" pitchFamily="34" charset="0"/>
            </a:endParaRPr>
          </a:p>
          <a:p>
            <a:r>
              <a:rPr lang="en-GB" sz="1600" b="0" dirty="0" smtClean="0">
                <a:solidFill>
                  <a:srgbClr val="000000"/>
                </a:solidFill>
                <a:latin typeface="Arial" pitchFamily="34" charset="0"/>
                <a:cs typeface="Arial" pitchFamily="34" charset="0"/>
              </a:rPr>
              <a:t>A point from another source, explained in the student’s own words</a:t>
            </a:r>
            <a:endParaRPr lang="en-US" sz="1600" b="0" dirty="0">
              <a:solidFill>
                <a:srgbClr val="000000"/>
              </a:solidFill>
              <a:latin typeface="Arial" pitchFamily="34" charset="0"/>
              <a:cs typeface="Arial" pitchFamily="34" charset="0"/>
            </a:endParaRPr>
          </a:p>
        </p:txBody>
      </p:sp>
      <p:sp>
        <p:nvSpPr>
          <p:cNvPr id="16" name="TextBox 15"/>
          <p:cNvSpPr txBox="1"/>
          <p:nvPr/>
        </p:nvSpPr>
        <p:spPr>
          <a:xfrm>
            <a:off x="9928964" y="3299725"/>
            <a:ext cx="1872640" cy="2253246"/>
          </a:xfrm>
          <a:prstGeom prst="snip2DiagRect">
            <a:avLst/>
          </a:prstGeom>
          <a:noFill/>
          <a:ln>
            <a:solidFill>
              <a:srgbClr val="17336F"/>
            </a:solidFill>
          </a:ln>
        </p:spPr>
        <p:txBody>
          <a:bodyPr wrap="square" rtlCol="0">
            <a:spAutoFit/>
          </a:bodyPr>
          <a:lstStyle/>
          <a:p>
            <a:pPr>
              <a:lnSpc>
                <a:spcPct val="100000"/>
              </a:lnSpc>
            </a:pPr>
            <a:r>
              <a:rPr lang="en-GB" sz="1800" dirty="0">
                <a:solidFill>
                  <a:srgbClr val="000000"/>
                </a:solidFill>
                <a:highlight>
                  <a:srgbClr val="00FF00"/>
                </a:highlight>
                <a:latin typeface="Arial" pitchFamily="34" charset="0"/>
                <a:ea typeface="Calibri"/>
                <a:cs typeface="Arial" pitchFamily="34" charset="0"/>
              </a:rPr>
              <a:t>In-text reference</a:t>
            </a:r>
          </a:p>
          <a:p>
            <a:endParaRPr lang="en-GB" sz="1000" b="0" dirty="0" smtClean="0">
              <a:solidFill>
                <a:srgbClr val="000000"/>
              </a:solidFill>
              <a:latin typeface="Arial" pitchFamily="34" charset="0"/>
              <a:cs typeface="Arial" pitchFamily="34" charset="0"/>
            </a:endParaRPr>
          </a:p>
          <a:p>
            <a:r>
              <a:rPr lang="en-GB" sz="1600" b="0" dirty="0" smtClean="0">
                <a:solidFill>
                  <a:srgbClr val="000000"/>
                </a:solidFill>
                <a:latin typeface="Arial" pitchFamily="34" charset="0"/>
                <a:cs typeface="Arial" pitchFamily="34" charset="0"/>
              </a:rPr>
              <a:t>Surname and year. Full information on the source is located in the Reference List</a:t>
            </a:r>
            <a:endParaRPr lang="en-US" sz="1600" b="0" dirty="0">
              <a:solidFill>
                <a:srgbClr val="000000"/>
              </a:solidFill>
              <a:latin typeface="Arial" pitchFamily="34" charset="0"/>
              <a:cs typeface="Arial" pitchFamily="34" charset="0"/>
            </a:endParaRPr>
          </a:p>
        </p:txBody>
      </p:sp>
      <p:sp>
        <p:nvSpPr>
          <p:cNvPr id="17" name="TextBox 16"/>
          <p:cNvSpPr txBox="1"/>
          <p:nvPr/>
        </p:nvSpPr>
        <p:spPr>
          <a:xfrm>
            <a:off x="250521" y="1871483"/>
            <a:ext cx="2774515" cy="1292924"/>
          </a:xfrm>
          <a:prstGeom prst="snip2DiagRect">
            <a:avLst/>
          </a:prstGeom>
          <a:noFill/>
          <a:ln>
            <a:solidFill>
              <a:srgbClr val="17336F"/>
            </a:solidFill>
          </a:ln>
        </p:spPr>
        <p:txBody>
          <a:bodyPr wrap="square" rtlCol="0">
            <a:spAutoFit/>
          </a:bodyPr>
          <a:lstStyle/>
          <a:p>
            <a:pPr>
              <a:lnSpc>
                <a:spcPct val="100000"/>
              </a:lnSpc>
            </a:pPr>
            <a:r>
              <a:rPr lang="en-GB" sz="1800" dirty="0" smtClean="0">
                <a:solidFill>
                  <a:srgbClr val="000000"/>
                </a:solidFill>
                <a:latin typeface="Arial" pitchFamily="34" charset="0"/>
                <a:cs typeface="Arial" pitchFamily="34" charset="0"/>
              </a:rPr>
              <a:t>Introductory phrase</a:t>
            </a:r>
          </a:p>
          <a:p>
            <a:endParaRPr lang="en-GB" sz="1000" b="0" dirty="0">
              <a:solidFill>
                <a:srgbClr val="000000"/>
              </a:solidFill>
              <a:latin typeface="Arial" pitchFamily="34" charset="0"/>
              <a:cs typeface="Arial" pitchFamily="34" charset="0"/>
            </a:endParaRPr>
          </a:p>
          <a:p>
            <a:r>
              <a:rPr lang="en-GB" sz="1600" b="0" dirty="0" smtClean="0">
                <a:solidFill>
                  <a:srgbClr val="000000"/>
                </a:solidFill>
                <a:latin typeface="Arial" pitchFamily="34" charset="0"/>
                <a:cs typeface="Arial" pitchFamily="34" charset="0"/>
              </a:rPr>
              <a:t>The student’s own ideas provides the framing of the sentence</a:t>
            </a:r>
            <a:endParaRPr lang="en-US" sz="1600" dirty="0">
              <a:solidFill>
                <a:srgbClr val="000000"/>
              </a:solidFill>
              <a:latin typeface="Arial" pitchFamily="34" charset="0"/>
              <a:cs typeface="Arial" pitchFamily="34" charset="0"/>
            </a:endParaRPr>
          </a:p>
        </p:txBody>
      </p:sp>
      <p:cxnSp>
        <p:nvCxnSpPr>
          <p:cNvPr id="11" name="Straight Arrow Connector 10"/>
          <p:cNvCxnSpPr/>
          <p:nvPr/>
        </p:nvCxnSpPr>
        <p:spPr>
          <a:xfrm>
            <a:off x="3025036" y="2217107"/>
            <a:ext cx="267221" cy="0"/>
          </a:xfrm>
          <a:prstGeom prst="straightConnector1">
            <a:avLst/>
          </a:prstGeom>
          <a:ln w="12700">
            <a:solidFill>
              <a:srgbClr val="17336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6200000" flipH="1">
            <a:off x="2660007" y="3339961"/>
            <a:ext cx="1072432" cy="342374"/>
          </a:xfrm>
          <a:prstGeom prst="bentConnector2">
            <a:avLst/>
          </a:prstGeom>
          <a:ln w="12700">
            <a:solidFill>
              <a:srgbClr val="17336F"/>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526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36675" y="519113"/>
            <a:ext cx="6780191" cy="877887"/>
          </a:xfrm>
        </p:spPr>
        <p:txBody>
          <a:bodyPr/>
          <a:lstStyle/>
          <a:p>
            <a:r>
              <a:rPr lang="en-GB" dirty="0" smtClean="0"/>
              <a:t>Reference List — In-text referencing</a:t>
            </a:r>
            <a:endParaRPr lang="en-US" dirty="0"/>
          </a:p>
        </p:txBody>
      </p:sp>
      <p:sp>
        <p:nvSpPr>
          <p:cNvPr id="4" name="Rectangle 3"/>
          <p:cNvSpPr/>
          <p:nvPr/>
        </p:nvSpPr>
        <p:spPr>
          <a:xfrm>
            <a:off x="3292257" y="1969686"/>
            <a:ext cx="5601222" cy="3559949"/>
          </a:xfrm>
          <a:prstGeom prst="rect">
            <a:avLst/>
          </a:prstGeom>
        </p:spPr>
        <p:txBody>
          <a:bodyPr wrap="square">
            <a:spAutoFit/>
          </a:bodyPr>
          <a:lstStyle/>
          <a:p>
            <a:pPr>
              <a:lnSpc>
                <a:spcPct val="100000"/>
              </a:lnSpc>
              <a:spcAft>
                <a:spcPts val="1000"/>
              </a:spcAft>
            </a:pPr>
            <a:r>
              <a:rPr lang="en-US" sz="1600" dirty="0" smtClean="0">
                <a:solidFill>
                  <a:srgbClr val="000000"/>
                </a:solidFill>
                <a:latin typeface="Times New Roman" pitchFamily="18" charset="0"/>
                <a:ea typeface="Calibri"/>
                <a:cs typeface="Times New Roman" pitchFamily="18" charset="0"/>
              </a:rPr>
              <a:t>Reference List</a:t>
            </a:r>
          </a:p>
          <a:p>
            <a:pPr>
              <a:lnSpc>
                <a:spcPct val="100000"/>
              </a:lnSpc>
              <a:spcAft>
                <a:spcPts val="1000"/>
              </a:spcAft>
            </a:pPr>
            <a:r>
              <a:rPr lang="en-GB" sz="1600" b="0" dirty="0" err="1">
                <a:solidFill>
                  <a:srgbClr val="000000"/>
                </a:solidFill>
                <a:latin typeface="Times New Roman" pitchFamily="18" charset="0"/>
                <a:ea typeface="Calibri"/>
                <a:cs typeface="Times New Roman" pitchFamily="18" charset="0"/>
              </a:rPr>
              <a:t>Nasar</a:t>
            </a:r>
            <a:r>
              <a:rPr lang="en-GB" sz="1600" b="0" dirty="0">
                <a:solidFill>
                  <a:srgbClr val="000000"/>
                </a:solidFill>
                <a:latin typeface="Times New Roman" pitchFamily="18" charset="0"/>
                <a:ea typeface="Calibri"/>
                <a:cs typeface="Times New Roman" pitchFamily="18" charset="0"/>
              </a:rPr>
              <a:t>, S. (8th July 1991) Third World Embracing Reforms to Encourage Economic Growth. The New York Times [online]. Available from: </a:t>
            </a:r>
            <a:r>
              <a:rPr lang="en-GB" sz="1600" b="0" dirty="0">
                <a:solidFill>
                  <a:srgbClr val="000000"/>
                </a:solidFill>
                <a:latin typeface="Times New Roman" pitchFamily="18" charset="0"/>
                <a:ea typeface="Calibri"/>
                <a:cs typeface="Times New Roman" pitchFamily="18" charset="0"/>
                <a:hlinkClick r:id="rId2"/>
              </a:rPr>
              <a:t>http://</a:t>
            </a:r>
            <a:r>
              <a:rPr lang="en-GB" sz="1600" b="0" dirty="0" smtClean="0">
                <a:solidFill>
                  <a:srgbClr val="000000"/>
                </a:solidFill>
                <a:latin typeface="Times New Roman" pitchFamily="18" charset="0"/>
                <a:ea typeface="Calibri"/>
                <a:cs typeface="Times New Roman" pitchFamily="18" charset="0"/>
                <a:hlinkClick r:id="rId2"/>
              </a:rPr>
              <a:t>query.nytimes.com/gst/fullpage.html?res=9D0CE0DD1F3DF93BA35754C0A967958260</a:t>
            </a:r>
            <a:r>
              <a:rPr lang="en-GB" sz="1600" b="0" dirty="0" smtClean="0">
                <a:solidFill>
                  <a:srgbClr val="000000"/>
                </a:solidFill>
                <a:latin typeface="Times New Roman" pitchFamily="18" charset="0"/>
                <a:ea typeface="Calibri"/>
                <a:cs typeface="Times New Roman" pitchFamily="18" charset="0"/>
              </a:rPr>
              <a:t> </a:t>
            </a:r>
            <a:r>
              <a:rPr lang="en-GB" sz="1600" b="0" dirty="0">
                <a:solidFill>
                  <a:srgbClr val="000000"/>
                </a:solidFill>
                <a:latin typeface="Times New Roman" pitchFamily="18" charset="0"/>
                <a:ea typeface="Calibri"/>
                <a:cs typeface="Times New Roman" pitchFamily="18" charset="0"/>
              </a:rPr>
              <a:t>[Accessed 20th January 2020]</a:t>
            </a:r>
          </a:p>
          <a:p>
            <a:pPr>
              <a:lnSpc>
                <a:spcPct val="100000"/>
              </a:lnSpc>
              <a:spcAft>
                <a:spcPts val="1000"/>
              </a:spcAft>
            </a:pPr>
            <a:r>
              <a:rPr lang="en-GB" sz="1600" b="0" dirty="0">
                <a:solidFill>
                  <a:srgbClr val="000000"/>
                </a:solidFill>
                <a:latin typeface="Times New Roman" pitchFamily="18" charset="0"/>
                <a:ea typeface="Calibri"/>
                <a:cs typeface="Times New Roman" pitchFamily="18" charset="0"/>
              </a:rPr>
              <a:t>Pastor, M., Wise, C. (1997) State Policy, Distribution and Neoliberal Reform in Mexico. Washington, DC, Woodrow Wilson International </a:t>
            </a:r>
            <a:r>
              <a:rPr lang="en-GB" sz="1600" b="0" dirty="0" err="1">
                <a:solidFill>
                  <a:srgbClr val="000000"/>
                </a:solidFill>
                <a:latin typeface="Times New Roman" pitchFamily="18" charset="0"/>
                <a:ea typeface="Calibri"/>
                <a:cs typeface="Times New Roman" pitchFamily="18" charset="0"/>
              </a:rPr>
              <a:t>Center</a:t>
            </a:r>
            <a:r>
              <a:rPr lang="en-GB" sz="1600" b="0" dirty="0">
                <a:solidFill>
                  <a:srgbClr val="000000"/>
                </a:solidFill>
                <a:latin typeface="Times New Roman" pitchFamily="18" charset="0"/>
                <a:ea typeface="Calibri"/>
                <a:cs typeface="Times New Roman" pitchFamily="18" charset="0"/>
              </a:rPr>
              <a:t> for Scholars.</a:t>
            </a:r>
          </a:p>
          <a:p>
            <a:pPr>
              <a:lnSpc>
                <a:spcPct val="100000"/>
              </a:lnSpc>
              <a:spcAft>
                <a:spcPts val="1000"/>
              </a:spcAft>
            </a:pPr>
            <a:r>
              <a:rPr lang="en-GB" sz="1600" b="0" dirty="0" err="1">
                <a:solidFill>
                  <a:srgbClr val="000000"/>
                </a:solidFill>
                <a:latin typeface="Times New Roman" pitchFamily="18" charset="0"/>
                <a:ea typeface="Calibri"/>
                <a:cs typeface="Times New Roman" pitchFamily="18" charset="0"/>
              </a:rPr>
              <a:t>Stiglitz</a:t>
            </a:r>
            <a:r>
              <a:rPr lang="en-GB" sz="1600" b="0" dirty="0">
                <a:solidFill>
                  <a:srgbClr val="000000"/>
                </a:solidFill>
                <a:latin typeface="Times New Roman" pitchFamily="18" charset="0"/>
                <a:ea typeface="Calibri"/>
                <a:cs typeface="Times New Roman" pitchFamily="18" charset="0"/>
              </a:rPr>
              <a:t>, J. E. (2002) Globalization and Its Discontents. London, W.W. Norton. </a:t>
            </a:r>
          </a:p>
          <a:p>
            <a:pPr>
              <a:lnSpc>
                <a:spcPct val="100000"/>
              </a:lnSpc>
              <a:spcAft>
                <a:spcPts val="1000"/>
              </a:spcAft>
            </a:pPr>
            <a:endParaRPr lang="en-US" sz="1600" b="0" dirty="0">
              <a:solidFill>
                <a:srgbClr val="000000"/>
              </a:solidFill>
              <a:latin typeface="Times New Roman" pitchFamily="18" charset="0"/>
              <a:ea typeface="Calibri"/>
              <a:cs typeface="Times New Roman" pitchFamily="18" charset="0"/>
            </a:endParaRPr>
          </a:p>
        </p:txBody>
      </p:sp>
      <p:sp>
        <p:nvSpPr>
          <p:cNvPr id="9" name="TextBox 8"/>
          <p:cNvSpPr txBox="1"/>
          <p:nvPr/>
        </p:nvSpPr>
        <p:spPr>
          <a:xfrm>
            <a:off x="551146" y="1709803"/>
            <a:ext cx="1872640" cy="2459927"/>
          </a:xfrm>
          <a:prstGeom prst="snip2DiagRect">
            <a:avLst/>
          </a:prstGeom>
          <a:noFill/>
          <a:ln>
            <a:solidFill>
              <a:srgbClr val="17336F"/>
            </a:solidFill>
          </a:ln>
        </p:spPr>
        <p:txBody>
          <a:bodyPr wrap="square" rtlCol="0">
            <a:spAutoFit/>
          </a:bodyPr>
          <a:lstStyle/>
          <a:p>
            <a:pPr>
              <a:lnSpc>
                <a:spcPct val="100000"/>
              </a:lnSpc>
            </a:pPr>
            <a:r>
              <a:rPr lang="en-GB" sz="1800" dirty="0">
                <a:solidFill>
                  <a:srgbClr val="000000"/>
                </a:solidFill>
                <a:highlight>
                  <a:srgbClr val="FFFF00"/>
                </a:highlight>
                <a:latin typeface="Arial" pitchFamily="34" charset="0"/>
                <a:ea typeface="Calibri"/>
                <a:cs typeface="Arial" pitchFamily="34" charset="0"/>
              </a:rPr>
              <a:t>Reference List</a:t>
            </a:r>
          </a:p>
          <a:p>
            <a:endParaRPr lang="en-GB" sz="1000" b="0" dirty="0" smtClean="0">
              <a:solidFill>
                <a:srgbClr val="000000"/>
              </a:solidFill>
              <a:latin typeface="Arial" pitchFamily="34" charset="0"/>
              <a:cs typeface="Arial" pitchFamily="34" charset="0"/>
            </a:endParaRPr>
          </a:p>
          <a:p>
            <a:r>
              <a:rPr lang="en-GB" sz="1600" b="0" dirty="0" smtClean="0">
                <a:solidFill>
                  <a:srgbClr val="000000"/>
                </a:solidFill>
                <a:latin typeface="Arial" pitchFamily="34" charset="0"/>
                <a:cs typeface="Arial" pitchFamily="34" charset="0"/>
              </a:rPr>
              <a:t>Provides complete information for all of the in-text citations at the end of the assignment</a:t>
            </a:r>
            <a:endParaRPr lang="en-US" sz="1600" b="0" dirty="0">
              <a:solidFill>
                <a:srgbClr val="000000"/>
              </a:solidFill>
              <a:latin typeface="Arial" pitchFamily="34" charset="0"/>
              <a:cs typeface="Arial" pitchFamily="34" charset="0"/>
            </a:endParaRPr>
          </a:p>
        </p:txBody>
      </p:sp>
      <p:sp>
        <p:nvSpPr>
          <p:cNvPr id="15" name="TextBox 14"/>
          <p:cNvSpPr txBox="1"/>
          <p:nvPr/>
        </p:nvSpPr>
        <p:spPr>
          <a:xfrm>
            <a:off x="551146" y="4293264"/>
            <a:ext cx="1872640" cy="1748385"/>
          </a:xfrm>
          <a:prstGeom prst="snip2DiagRect">
            <a:avLst>
              <a:gd name="adj1" fmla="val 17553"/>
              <a:gd name="adj2" fmla="val 0"/>
            </a:avLst>
          </a:prstGeom>
          <a:noFill/>
          <a:ln>
            <a:solidFill>
              <a:srgbClr val="17336F"/>
            </a:solidFill>
          </a:ln>
        </p:spPr>
        <p:txBody>
          <a:bodyPr wrap="square" rtlCol="0">
            <a:spAutoFit/>
          </a:bodyPr>
          <a:lstStyle/>
          <a:p>
            <a:pPr>
              <a:lnSpc>
                <a:spcPct val="100000"/>
              </a:lnSpc>
            </a:pPr>
            <a:r>
              <a:rPr lang="en-GB" sz="1800" dirty="0">
                <a:solidFill>
                  <a:srgbClr val="000000"/>
                </a:solidFill>
                <a:highlight>
                  <a:srgbClr val="FFFF00"/>
                </a:highlight>
                <a:latin typeface="Arial" pitchFamily="34" charset="0"/>
                <a:ea typeface="Calibri"/>
                <a:cs typeface="Arial" pitchFamily="34" charset="0"/>
              </a:rPr>
              <a:t>Sources</a:t>
            </a:r>
          </a:p>
          <a:p>
            <a:endParaRPr lang="en-GB" sz="900" b="0" dirty="0">
              <a:solidFill>
                <a:srgbClr val="000000"/>
              </a:solidFill>
              <a:latin typeface="Arial" pitchFamily="34" charset="0"/>
              <a:cs typeface="Arial" pitchFamily="34" charset="0"/>
            </a:endParaRPr>
          </a:p>
          <a:p>
            <a:r>
              <a:rPr lang="en-GB" sz="1600" b="0" dirty="0" smtClean="0">
                <a:solidFill>
                  <a:srgbClr val="000000"/>
                </a:solidFill>
                <a:latin typeface="Arial" pitchFamily="34" charset="0"/>
                <a:cs typeface="Arial" pitchFamily="34" charset="0"/>
              </a:rPr>
              <a:t>Listed in alphabetical order by lead author’s  surname</a:t>
            </a:r>
            <a:endParaRPr lang="en-US" sz="1600" b="0" dirty="0">
              <a:solidFill>
                <a:srgbClr val="000000"/>
              </a:solidFill>
              <a:latin typeface="Arial" pitchFamily="34" charset="0"/>
              <a:cs typeface="Arial" pitchFamily="34" charset="0"/>
            </a:endParaRPr>
          </a:p>
        </p:txBody>
      </p:sp>
      <p:sp>
        <p:nvSpPr>
          <p:cNvPr id="16" name="TextBox 15"/>
          <p:cNvSpPr txBox="1"/>
          <p:nvPr/>
        </p:nvSpPr>
        <p:spPr>
          <a:xfrm>
            <a:off x="9363206" y="1709803"/>
            <a:ext cx="2242157" cy="3407474"/>
          </a:xfrm>
          <a:prstGeom prst="snip2DiagRect">
            <a:avLst/>
          </a:prstGeom>
          <a:noFill/>
          <a:ln>
            <a:solidFill>
              <a:srgbClr val="17336F"/>
            </a:solidFill>
          </a:ln>
        </p:spPr>
        <p:txBody>
          <a:bodyPr wrap="square" rtlCol="0">
            <a:spAutoFit/>
          </a:bodyPr>
          <a:lstStyle/>
          <a:p>
            <a:pPr>
              <a:lnSpc>
                <a:spcPct val="100000"/>
              </a:lnSpc>
            </a:pPr>
            <a:r>
              <a:rPr lang="en-GB" sz="1800" dirty="0">
                <a:solidFill>
                  <a:srgbClr val="000000"/>
                </a:solidFill>
                <a:highlight>
                  <a:srgbClr val="FFFF00"/>
                </a:highlight>
                <a:latin typeface="Arial" pitchFamily="34" charset="0"/>
                <a:ea typeface="Calibri"/>
                <a:cs typeface="Arial" pitchFamily="34" charset="0"/>
              </a:rPr>
              <a:t>Formats</a:t>
            </a:r>
          </a:p>
          <a:p>
            <a:endParaRPr lang="en-GB" sz="1000" b="0" dirty="0" smtClean="0">
              <a:solidFill>
                <a:srgbClr val="000000"/>
              </a:solidFill>
              <a:latin typeface="Arial" pitchFamily="34" charset="0"/>
              <a:cs typeface="Arial" pitchFamily="34" charset="0"/>
            </a:endParaRPr>
          </a:p>
          <a:p>
            <a:r>
              <a:rPr lang="en-GB" sz="1600" b="0" dirty="0" smtClean="0">
                <a:solidFill>
                  <a:srgbClr val="000000"/>
                </a:solidFill>
                <a:latin typeface="Arial" pitchFamily="34" charset="0"/>
                <a:cs typeface="Arial" pitchFamily="34" charset="0"/>
              </a:rPr>
              <a:t>Different formats (books, journals etc.) require slightly different pieces of information. Consult Cite Them Right Online or a good style guide for information about what to include and in what order.</a:t>
            </a:r>
            <a:endParaRPr lang="en-US" sz="1600" b="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369564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045" b="7456"/>
          <a:stretch/>
        </p:blipFill>
        <p:spPr bwMode="auto">
          <a:xfrm>
            <a:off x="2496294" y="3997506"/>
            <a:ext cx="7026046" cy="156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9061"/>
          <a:stretch/>
        </p:blipFill>
        <p:spPr bwMode="auto">
          <a:xfrm>
            <a:off x="2496294" y="2391732"/>
            <a:ext cx="7026046" cy="162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1"/>
          </p:nvPr>
        </p:nvSpPr>
        <p:spPr>
          <a:xfrm>
            <a:off x="1336675" y="519113"/>
            <a:ext cx="6780191" cy="877887"/>
          </a:xfrm>
        </p:spPr>
        <p:txBody>
          <a:bodyPr/>
          <a:lstStyle/>
          <a:p>
            <a:r>
              <a:rPr lang="en-GB" dirty="0" smtClean="0"/>
              <a:t>Footnote referencing</a:t>
            </a:r>
            <a:endParaRPr lang="en-US" dirty="0"/>
          </a:p>
        </p:txBody>
      </p:sp>
      <p:sp>
        <p:nvSpPr>
          <p:cNvPr id="15" name="TextBox 14"/>
          <p:cNvSpPr txBox="1"/>
          <p:nvPr/>
        </p:nvSpPr>
        <p:spPr>
          <a:xfrm>
            <a:off x="392994" y="3277155"/>
            <a:ext cx="1872640" cy="1762554"/>
          </a:xfrm>
          <a:prstGeom prst="snip2DiagRect">
            <a:avLst>
              <a:gd name="adj1" fmla="val 17553"/>
              <a:gd name="adj2" fmla="val 0"/>
            </a:avLst>
          </a:prstGeom>
          <a:noFill/>
          <a:ln>
            <a:solidFill>
              <a:srgbClr val="17336F"/>
            </a:solidFill>
          </a:ln>
        </p:spPr>
        <p:txBody>
          <a:bodyPr wrap="square" rtlCol="0">
            <a:spAutoFit/>
          </a:bodyPr>
          <a:lstStyle/>
          <a:p>
            <a:pPr>
              <a:lnSpc>
                <a:spcPct val="100000"/>
              </a:lnSpc>
            </a:pPr>
            <a:r>
              <a:rPr lang="en-GB" sz="1800" dirty="0" smtClean="0">
                <a:solidFill>
                  <a:srgbClr val="000000"/>
                </a:solidFill>
                <a:highlight>
                  <a:srgbClr val="FFFF00"/>
                </a:highlight>
                <a:latin typeface="Arial" pitchFamily="34" charset="0"/>
                <a:ea typeface="Calibri"/>
                <a:cs typeface="Arial" pitchFamily="34" charset="0"/>
              </a:rPr>
              <a:t>References</a:t>
            </a:r>
            <a:endParaRPr lang="en-GB" sz="1800" dirty="0">
              <a:solidFill>
                <a:srgbClr val="000000"/>
              </a:solidFill>
              <a:highlight>
                <a:srgbClr val="FFFF00"/>
              </a:highlight>
              <a:latin typeface="Arial" pitchFamily="34" charset="0"/>
              <a:ea typeface="Calibri"/>
              <a:cs typeface="Arial" pitchFamily="34" charset="0"/>
            </a:endParaRPr>
          </a:p>
          <a:p>
            <a:endParaRPr lang="en-GB" sz="900" b="0" dirty="0">
              <a:solidFill>
                <a:srgbClr val="000000"/>
              </a:solidFill>
              <a:latin typeface="Arial" pitchFamily="34" charset="0"/>
              <a:cs typeface="Arial" pitchFamily="34" charset="0"/>
            </a:endParaRPr>
          </a:p>
          <a:p>
            <a:r>
              <a:rPr lang="en-GB" sz="1600" b="0" dirty="0" smtClean="0">
                <a:solidFill>
                  <a:srgbClr val="000000"/>
                </a:solidFill>
                <a:latin typeface="Arial" pitchFamily="34" charset="0"/>
                <a:cs typeface="Arial" pitchFamily="34" charset="0"/>
              </a:rPr>
              <a:t>Full details of the source included at the foot of the page.</a:t>
            </a:r>
            <a:endParaRPr lang="en-US" sz="1600" b="0" dirty="0">
              <a:solidFill>
                <a:srgbClr val="000000"/>
              </a:solidFill>
              <a:latin typeface="Arial" pitchFamily="34" charset="0"/>
              <a:cs typeface="Arial" pitchFamily="34" charset="0"/>
            </a:endParaRPr>
          </a:p>
        </p:txBody>
      </p:sp>
      <p:sp>
        <p:nvSpPr>
          <p:cNvPr id="16" name="TextBox 15"/>
          <p:cNvSpPr txBox="1"/>
          <p:nvPr/>
        </p:nvSpPr>
        <p:spPr>
          <a:xfrm>
            <a:off x="9629432" y="1999350"/>
            <a:ext cx="2242157" cy="1998155"/>
          </a:xfrm>
          <a:prstGeom prst="snip2DiagRect">
            <a:avLst/>
          </a:prstGeom>
          <a:noFill/>
          <a:ln>
            <a:solidFill>
              <a:srgbClr val="17336F"/>
            </a:solidFill>
          </a:ln>
        </p:spPr>
        <p:txBody>
          <a:bodyPr wrap="square" rtlCol="0">
            <a:spAutoFit/>
          </a:bodyPr>
          <a:lstStyle/>
          <a:p>
            <a:pPr>
              <a:lnSpc>
                <a:spcPct val="100000"/>
              </a:lnSpc>
            </a:pPr>
            <a:r>
              <a:rPr lang="en-GB" sz="1800" dirty="0" smtClean="0">
                <a:solidFill>
                  <a:srgbClr val="000000"/>
                </a:solidFill>
                <a:highlight>
                  <a:srgbClr val="FFFF00"/>
                </a:highlight>
                <a:latin typeface="Arial" pitchFamily="34" charset="0"/>
                <a:ea typeface="Calibri"/>
                <a:cs typeface="Arial" pitchFamily="34" charset="0"/>
              </a:rPr>
              <a:t>Footnotes</a:t>
            </a:r>
            <a:endParaRPr lang="en-GB" sz="1800" dirty="0">
              <a:solidFill>
                <a:srgbClr val="000000"/>
              </a:solidFill>
              <a:highlight>
                <a:srgbClr val="FFFF00"/>
              </a:highlight>
              <a:latin typeface="Arial" pitchFamily="34" charset="0"/>
              <a:ea typeface="Calibri"/>
              <a:cs typeface="Arial" pitchFamily="34" charset="0"/>
            </a:endParaRPr>
          </a:p>
          <a:p>
            <a:endParaRPr lang="en-GB" sz="1000" b="0" dirty="0" smtClean="0">
              <a:solidFill>
                <a:srgbClr val="000000"/>
              </a:solidFill>
              <a:latin typeface="Arial" pitchFamily="34" charset="0"/>
              <a:cs typeface="Arial" pitchFamily="34" charset="0"/>
            </a:endParaRPr>
          </a:p>
          <a:p>
            <a:r>
              <a:rPr lang="en-GB" sz="1600" b="0" dirty="0" smtClean="0">
                <a:solidFill>
                  <a:srgbClr val="000000"/>
                </a:solidFill>
                <a:latin typeface="Arial" pitchFamily="34" charset="0"/>
                <a:cs typeface="Arial" pitchFamily="34" charset="0"/>
              </a:rPr>
              <a:t>“Superscript” numbers after the punctuation correspond to the number of the footnote.</a:t>
            </a:r>
            <a:endParaRPr lang="en-US" sz="1600" b="0" dirty="0">
              <a:solidFill>
                <a:srgbClr val="000000"/>
              </a:solidFill>
              <a:latin typeface="Arial" pitchFamily="34" charset="0"/>
              <a:cs typeface="Arial" pitchFamily="34" charset="0"/>
            </a:endParaRPr>
          </a:p>
        </p:txBody>
      </p:sp>
      <p:sp>
        <p:nvSpPr>
          <p:cNvPr id="7" name="Text Placeholder 1"/>
          <p:cNvSpPr>
            <a:spLocks noGrp="1"/>
          </p:cNvSpPr>
          <p:nvPr>
            <p:ph type="body" sz="quarter" idx="12"/>
          </p:nvPr>
        </p:nvSpPr>
        <p:spPr>
          <a:xfrm>
            <a:off x="1311962" y="1445107"/>
            <a:ext cx="8977098" cy="3517174"/>
          </a:xfrm>
        </p:spPr>
        <p:txBody>
          <a:bodyPr/>
          <a:lstStyle/>
          <a:p>
            <a:r>
              <a:rPr lang="en-GB" sz="2400" dirty="0" smtClean="0"/>
              <a:t>Here’s how you would reference that same passage in a </a:t>
            </a:r>
            <a:r>
              <a:rPr lang="en-GB" sz="2400" b="1" dirty="0" smtClean="0"/>
              <a:t>footnote style.</a:t>
            </a:r>
            <a:endParaRPr lang="en-US" sz="2400" b="1" dirty="0"/>
          </a:p>
        </p:txBody>
      </p:sp>
    </p:spTree>
    <p:extLst>
      <p:ext uri="{BB962C8B-B14F-4D97-AF65-F5344CB8AC3E}">
        <p14:creationId xmlns:p14="http://schemas.microsoft.com/office/powerpoint/2010/main" val="1859406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205134" y="1780262"/>
            <a:ext cx="6692509" cy="3517174"/>
          </a:xfrm>
        </p:spPr>
        <p:txBody>
          <a:bodyPr/>
          <a:lstStyle/>
          <a:p>
            <a:r>
              <a:rPr lang="en-US" sz="2400" dirty="0" smtClean="0"/>
              <a:t>Students often find paraphrasing </a:t>
            </a:r>
            <a:r>
              <a:rPr lang="en-US" sz="2400" b="1" dirty="0" smtClean="0"/>
              <a:t>particularly difficult.</a:t>
            </a:r>
          </a:p>
          <a:p>
            <a:r>
              <a:rPr lang="en-US" sz="2400" dirty="0" smtClean="0"/>
              <a:t>They think that the author made their point perfectly and that paraphrasing would just involve moving words around for the sake of it.</a:t>
            </a:r>
          </a:p>
          <a:p>
            <a:r>
              <a:rPr lang="en-US" sz="2400" dirty="0" smtClean="0"/>
              <a:t>If you find yourself in this situation, ask </a:t>
            </a:r>
            <a:r>
              <a:rPr lang="en-US" sz="2400" b="1" dirty="0" smtClean="0"/>
              <a:t>“What do I want to say about this passage of text?”</a:t>
            </a:r>
          </a:p>
          <a:p>
            <a:r>
              <a:rPr lang="en-US" sz="2400" dirty="0" smtClean="0"/>
              <a:t>Your goal should be to </a:t>
            </a:r>
            <a:r>
              <a:rPr lang="en-US" sz="2400" b="1" dirty="0" smtClean="0"/>
              <a:t>make an observation of your own</a:t>
            </a:r>
            <a:r>
              <a:rPr lang="en-US" sz="2400" dirty="0" smtClean="0"/>
              <a:t> about the passage, and to relate that observation to your wider argument, </a:t>
            </a:r>
            <a:r>
              <a:rPr lang="en-US" sz="2400" b="1" dirty="0" smtClean="0"/>
              <a:t>not just to repeat what the author said.</a:t>
            </a:r>
            <a:endParaRPr lang="en-US" sz="2400" b="1" dirty="0"/>
          </a:p>
        </p:txBody>
      </p:sp>
      <p:sp>
        <p:nvSpPr>
          <p:cNvPr id="3" name="Text Placeholder 2"/>
          <p:cNvSpPr>
            <a:spLocks noGrp="1"/>
          </p:cNvSpPr>
          <p:nvPr>
            <p:ph type="body" sz="quarter" idx="11"/>
          </p:nvPr>
        </p:nvSpPr>
        <p:spPr>
          <a:xfrm>
            <a:off x="1336675" y="519113"/>
            <a:ext cx="6291676" cy="877887"/>
          </a:xfrm>
        </p:spPr>
        <p:txBody>
          <a:bodyPr/>
          <a:lstStyle/>
          <a:p>
            <a:r>
              <a:rPr lang="en-US" dirty="0" smtClean="0"/>
              <a:t>Why is paraphrasing so difficult?</a:t>
            </a:r>
            <a:endParaRPr lang="en-US" dirty="0"/>
          </a:p>
        </p:txBody>
      </p:sp>
      <p:pic>
        <p:nvPicPr>
          <p:cNvPr id="7170" name="Picture 2" descr="C:\Users\Mackintosh\Downloads\famous-drawing-of-a-thinking-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452" y="1684750"/>
            <a:ext cx="2843408" cy="426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909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36675" y="519113"/>
            <a:ext cx="6780191" cy="877887"/>
          </a:xfrm>
        </p:spPr>
        <p:txBody>
          <a:bodyPr/>
          <a:lstStyle/>
          <a:p>
            <a:r>
              <a:rPr lang="en-GB" dirty="0" smtClean="0"/>
              <a:t>Poorly-paraphrased writing</a:t>
            </a:r>
            <a:endParaRPr lang="en-US" dirty="0"/>
          </a:p>
        </p:txBody>
      </p:sp>
      <p:sp>
        <p:nvSpPr>
          <p:cNvPr id="4" name="Rectangle 3"/>
          <p:cNvSpPr/>
          <p:nvPr/>
        </p:nvSpPr>
        <p:spPr>
          <a:xfrm>
            <a:off x="3292257" y="1824192"/>
            <a:ext cx="5601222" cy="2951064"/>
          </a:xfrm>
          <a:prstGeom prst="rect">
            <a:avLst/>
          </a:prstGeom>
          <a:solidFill>
            <a:srgbClr val="FDF6D5">
              <a:alpha val="50196"/>
            </a:srgbClr>
          </a:solidFill>
        </p:spPr>
        <p:txBody>
          <a:bodyPr wrap="square">
            <a:spAutoFit/>
          </a:bodyPr>
          <a:lstStyle/>
          <a:p>
            <a:pPr>
              <a:lnSpc>
                <a:spcPct val="150000"/>
              </a:lnSpc>
              <a:spcAft>
                <a:spcPts val="1000"/>
              </a:spcAft>
            </a:pPr>
            <a:r>
              <a:rPr lang="en-GB" sz="1800" b="0" dirty="0" smtClean="0">
                <a:solidFill>
                  <a:srgbClr val="000000"/>
                </a:solidFill>
                <a:latin typeface="Times New Roman" pitchFamily="18" charset="0"/>
                <a:ea typeface="Calibri"/>
                <a:cs typeface="Times New Roman" pitchFamily="18" charset="0"/>
              </a:rPr>
              <a:t>A </a:t>
            </a:r>
            <a:r>
              <a:rPr lang="en-GB" sz="1800" b="0" dirty="0">
                <a:solidFill>
                  <a:srgbClr val="000000"/>
                </a:solidFill>
                <a:latin typeface="Times New Roman" pitchFamily="18" charset="0"/>
                <a:ea typeface="Calibri"/>
                <a:cs typeface="Times New Roman" pitchFamily="18" charset="0"/>
              </a:rPr>
              <a:t>study from </a:t>
            </a:r>
            <a:r>
              <a:rPr lang="en-GB" sz="1800" b="0" dirty="0" err="1">
                <a:solidFill>
                  <a:srgbClr val="000000"/>
                </a:solidFill>
                <a:latin typeface="Times New Roman" pitchFamily="18" charset="0"/>
                <a:ea typeface="Calibri"/>
                <a:cs typeface="Times New Roman" pitchFamily="18" charset="0"/>
              </a:rPr>
              <a:t>Matis</a:t>
            </a:r>
            <a:r>
              <a:rPr lang="en-GB" sz="1800" b="0" dirty="0">
                <a:solidFill>
                  <a:srgbClr val="000000"/>
                </a:solidFill>
                <a:latin typeface="Times New Roman" pitchFamily="18" charset="0"/>
                <a:ea typeface="Calibri"/>
                <a:cs typeface="Times New Roman" pitchFamily="18" charset="0"/>
              </a:rPr>
              <a:t> et al (2007) evaluated eight different in-office systems and their longevity after six weeks. They found that all the systems had an effect and produced whiter teeth with a mean reversal of 65% after six weeks. They write that, "patients were evaluated for </a:t>
            </a:r>
            <a:r>
              <a:rPr lang="en-GB" sz="1800" b="0" dirty="0" err="1">
                <a:solidFill>
                  <a:srgbClr val="000000"/>
                </a:solidFill>
                <a:latin typeface="Times New Roman" pitchFamily="18" charset="0"/>
                <a:ea typeface="Calibri"/>
                <a:cs typeface="Times New Roman" pitchFamily="18" charset="0"/>
              </a:rPr>
              <a:t>color</a:t>
            </a:r>
            <a:r>
              <a:rPr lang="en-GB" sz="1800" b="0" dirty="0">
                <a:solidFill>
                  <a:srgbClr val="000000"/>
                </a:solidFill>
                <a:latin typeface="Times New Roman" pitchFamily="18" charset="0"/>
                <a:ea typeface="Calibri"/>
                <a:cs typeface="Times New Roman" pitchFamily="18" charset="0"/>
              </a:rPr>
              <a:t> at baseline, immediately after treatment and at weekly intervals using a colorimeter, shade guide at photos."</a:t>
            </a:r>
            <a:endParaRPr lang="en-US" sz="1800" b="0" dirty="0">
              <a:solidFill>
                <a:srgbClr val="000000"/>
              </a:solidFill>
              <a:latin typeface="Times New Roman" pitchFamily="18" charset="0"/>
              <a:ea typeface="Calibri"/>
              <a:cs typeface="Times New Roman" pitchFamily="18" charset="0"/>
            </a:endParaRPr>
          </a:p>
        </p:txBody>
      </p:sp>
      <p:sp>
        <p:nvSpPr>
          <p:cNvPr id="9" name="TextBox 8"/>
          <p:cNvSpPr txBox="1"/>
          <p:nvPr/>
        </p:nvSpPr>
        <p:spPr>
          <a:xfrm>
            <a:off x="9256395" y="977262"/>
            <a:ext cx="2048004" cy="2076688"/>
          </a:xfrm>
          <a:prstGeom prst="snip2DiagRect">
            <a:avLst>
              <a:gd name="adj1" fmla="val 15902"/>
              <a:gd name="adj2" fmla="val 0"/>
            </a:avLst>
          </a:prstGeom>
          <a:noFill/>
          <a:ln>
            <a:solidFill>
              <a:srgbClr val="17336F"/>
            </a:solidFill>
          </a:ln>
        </p:spPr>
        <p:txBody>
          <a:bodyPr wrap="square" rtlCol="0">
            <a:spAutoFit/>
          </a:bodyPr>
          <a:lstStyle/>
          <a:p>
            <a:pPr>
              <a:lnSpc>
                <a:spcPct val="100000"/>
              </a:lnSpc>
            </a:pPr>
            <a:r>
              <a:rPr lang="en-GB" sz="1800" b="0" dirty="0" smtClean="0">
                <a:solidFill>
                  <a:srgbClr val="C00000"/>
                </a:solidFill>
                <a:latin typeface="Arial" pitchFamily="34" charset="0"/>
                <a:cs typeface="Arial" pitchFamily="34" charset="0"/>
              </a:rPr>
              <a:t>❌ </a:t>
            </a:r>
            <a:r>
              <a:rPr lang="en-GB" sz="1800" b="0" dirty="0" smtClean="0">
                <a:solidFill>
                  <a:srgbClr val="000000"/>
                </a:solidFill>
                <a:latin typeface="Arial" pitchFamily="34" charset="0"/>
                <a:cs typeface="Arial" pitchFamily="34" charset="0"/>
              </a:rPr>
              <a:t>The source’s relevance to the author’s overall point is not explained</a:t>
            </a:r>
            <a:endParaRPr lang="en-US" sz="1600" b="0" dirty="0">
              <a:solidFill>
                <a:srgbClr val="000000"/>
              </a:solidFill>
              <a:latin typeface="Arial" pitchFamily="34" charset="0"/>
              <a:cs typeface="Arial" pitchFamily="34" charset="0"/>
            </a:endParaRPr>
          </a:p>
        </p:txBody>
      </p:sp>
      <p:sp>
        <p:nvSpPr>
          <p:cNvPr id="14" name="TextBox 13"/>
          <p:cNvSpPr txBox="1"/>
          <p:nvPr/>
        </p:nvSpPr>
        <p:spPr>
          <a:xfrm>
            <a:off x="1114842" y="5045242"/>
            <a:ext cx="6117980" cy="827603"/>
          </a:xfrm>
          <a:prstGeom prst="snip2DiagRect">
            <a:avLst>
              <a:gd name="adj1" fmla="val 0"/>
              <a:gd name="adj2" fmla="val 22188"/>
            </a:avLst>
          </a:prstGeom>
          <a:noFill/>
          <a:ln>
            <a:solidFill>
              <a:srgbClr val="17336F"/>
            </a:solidFill>
          </a:ln>
        </p:spPr>
        <p:txBody>
          <a:bodyPr wrap="square" rtlCol="0">
            <a:spAutoFit/>
          </a:bodyPr>
          <a:lstStyle/>
          <a:p>
            <a:pPr>
              <a:lnSpc>
                <a:spcPct val="100000"/>
              </a:lnSpc>
            </a:pPr>
            <a:r>
              <a:rPr lang="en-GB" sz="1800" b="0" dirty="0" smtClean="0">
                <a:solidFill>
                  <a:srgbClr val="C00000"/>
                </a:solidFill>
                <a:latin typeface="Arial" pitchFamily="34" charset="0"/>
                <a:cs typeface="Arial" pitchFamily="34" charset="0"/>
              </a:rPr>
              <a:t>❌</a:t>
            </a:r>
            <a:r>
              <a:rPr lang="en-GB" sz="1800" b="0" dirty="0" smtClean="0">
                <a:solidFill>
                  <a:srgbClr val="000000"/>
                </a:solidFill>
                <a:latin typeface="Arial" pitchFamily="34" charset="0"/>
                <a:cs typeface="Arial" pitchFamily="34" charset="0"/>
              </a:rPr>
              <a:t>Tends to focus on one source at a time, rather than integrating several points/sources</a:t>
            </a:r>
            <a:endParaRPr lang="en-US" sz="1800" b="0" dirty="0">
              <a:solidFill>
                <a:srgbClr val="000000"/>
              </a:solidFill>
              <a:latin typeface="Arial" pitchFamily="34" charset="0"/>
              <a:cs typeface="Arial" pitchFamily="34" charset="0"/>
            </a:endParaRPr>
          </a:p>
        </p:txBody>
      </p:sp>
      <p:sp>
        <p:nvSpPr>
          <p:cNvPr id="15" name="TextBox 14"/>
          <p:cNvSpPr txBox="1"/>
          <p:nvPr/>
        </p:nvSpPr>
        <p:spPr>
          <a:xfrm>
            <a:off x="955731" y="2309423"/>
            <a:ext cx="1872640" cy="2326005"/>
          </a:xfrm>
          <a:prstGeom prst="snip2DiagRect">
            <a:avLst>
              <a:gd name="adj1" fmla="val 16053"/>
              <a:gd name="adj2" fmla="val 0"/>
            </a:avLst>
          </a:prstGeom>
          <a:noFill/>
          <a:ln>
            <a:solidFill>
              <a:srgbClr val="17336F"/>
            </a:solidFill>
          </a:ln>
        </p:spPr>
        <p:txBody>
          <a:bodyPr wrap="square" rtlCol="0">
            <a:spAutoFit/>
          </a:bodyPr>
          <a:lstStyle/>
          <a:p>
            <a:pPr>
              <a:lnSpc>
                <a:spcPct val="100000"/>
              </a:lnSpc>
            </a:pPr>
            <a:r>
              <a:rPr lang="en-GB" sz="1800" b="0" dirty="0" smtClean="0">
                <a:solidFill>
                  <a:srgbClr val="C00000"/>
                </a:solidFill>
                <a:latin typeface="Arial" pitchFamily="34" charset="0"/>
                <a:cs typeface="Arial" pitchFamily="34" charset="0"/>
              </a:rPr>
              <a:t>❌ </a:t>
            </a:r>
            <a:r>
              <a:rPr lang="en-GB" sz="1800" b="0" dirty="0" smtClean="0">
                <a:solidFill>
                  <a:srgbClr val="000000"/>
                </a:solidFill>
                <a:latin typeface="Arial" pitchFamily="34" charset="0"/>
                <a:cs typeface="Arial" pitchFamily="34" charset="0"/>
              </a:rPr>
              <a:t>Narrates the original source with little critical commentary from the author.</a:t>
            </a:r>
            <a:endParaRPr lang="en-US" sz="1600" b="0" dirty="0">
              <a:solidFill>
                <a:srgbClr val="000000"/>
              </a:solidFill>
              <a:latin typeface="Arial" pitchFamily="34" charset="0"/>
              <a:cs typeface="Arial" pitchFamily="34" charset="0"/>
            </a:endParaRPr>
          </a:p>
        </p:txBody>
      </p:sp>
      <p:sp>
        <p:nvSpPr>
          <p:cNvPr id="16" name="TextBox 15"/>
          <p:cNvSpPr txBox="1"/>
          <p:nvPr/>
        </p:nvSpPr>
        <p:spPr>
          <a:xfrm>
            <a:off x="9256395" y="3472426"/>
            <a:ext cx="2048004" cy="2189809"/>
          </a:xfrm>
          <a:prstGeom prst="snip2DiagRect">
            <a:avLst/>
          </a:prstGeom>
          <a:noFill/>
          <a:ln>
            <a:solidFill>
              <a:srgbClr val="17336F"/>
            </a:solidFill>
          </a:ln>
        </p:spPr>
        <p:txBody>
          <a:bodyPr wrap="square" rtlCol="0">
            <a:spAutoFit/>
          </a:bodyPr>
          <a:lstStyle/>
          <a:p>
            <a:r>
              <a:rPr lang="en-GB" sz="1800" b="0" dirty="0" smtClean="0">
                <a:solidFill>
                  <a:srgbClr val="C00000"/>
                </a:solidFill>
                <a:latin typeface="Arial" pitchFamily="34" charset="0"/>
                <a:cs typeface="Arial" pitchFamily="34" charset="0"/>
              </a:rPr>
              <a:t>❌ </a:t>
            </a:r>
            <a:r>
              <a:rPr lang="en-GB" sz="1800" b="0" dirty="0" smtClean="0">
                <a:solidFill>
                  <a:srgbClr val="000000"/>
                </a:solidFill>
                <a:latin typeface="Arial" pitchFamily="34" charset="0"/>
                <a:cs typeface="Arial" pitchFamily="34" charset="0"/>
              </a:rPr>
              <a:t>Use of quotations (particularly long quotations) of points that could be paraphrased.</a:t>
            </a:r>
            <a:endParaRPr lang="en-US" sz="1800" b="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436823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36675" y="519113"/>
            <a:ext cx="6780191" cy="877887"/>
          </a:xfrm>
        </p:spPr>
        <p:txBody>
          <a:bodyPr/>
          <a:lstStyle/>
          <a:p>
            <a:r>
              <a:rPr lang="en-GB" dirty="0" smtClean="0"/>
              <a:t>Well-paraphrased writing</a:t>
            </a:r>
            <a:endParaRPr lang="en-US" dirty="0"/>
          </a:p>
        </p:txBody>
      </p:sp>
      <p:sp>
        <p:nvSpPr>
          <p:cNvPr id="4" name="Rectangle 3"/>
          <p:cNvSpPr/>
          <p:nvPr/>
        </p:nvSpPr>
        <p:spPr>
          <a:xfrm>
            <a:off x="3292257" y="1552343"/>
            <a:ext cx="5601222" cy="4247317"/>
          </a:xfrm>
          <a:prstGeom prst="rect">
            <a:avLst/>
          </a:prstGeom>
          <a:solidFill>
            <a:srgbClr val="FDF6D5">
              <a:alpha val="50196"/>
            </a:srgbClr>
          </a:solidFill>
        </p:spPr>
        <p:txBody>
          <a:bodyPr wrap="square">
            <a:spAutoFit/>
          </a:bodyPr>
          <a:lstStyle/>
          <a:p>
            <a:pPr>
              <a:lnSpc>
                <a:spcPct val="150000"/>
              </a:lnSpc>
              <a:spcAft>
                <a:spcPts val="1000"/>
              </a:spcAft>
            </a:pPr>
            <a:r>
              <a:rPr lang="en-GB" sz="1800" b="0" dirty="0" smtClean="0">
                <a:solidFill>
                  <a:srgbClr val="000000"/>
                </a:solidFill>
                <a:latin typeface="Times New Roman" pitchFamily="18" charset="0"/>
                <a:ea typeface="Calibri"/>
                <a:cs typeface="Times New Roman" pitchFamily="18" charset="0"/>
              </a:rPr>
              <a:t>The </a:t>
            </a:r>
            <a:r>
              <a:rPr lang="en-GB" sz="1800" b="0" dirty="0">
                <a:solidFill>
                  <a:srgbClr val="000000"/>
                </a:solidFill>
                <a:latin typeface="Times New Roman" pitchFamily="18" charset="0"/>
                <a:ea typeface="Calibri"/>
                <a:cs typeface="Times New Roman" pitchFamily="18" charset="0"/>
              </a:rPr>
              <a:t>concentration of a teeth whitening solution might not be the main determinant of its effectiveness. </a:t>
            </a:r>
            <a:r>
              <a:rPr lang="en-GB" sz="1800" b="0" dirty="0" err="1">
                <a:solidFill>
                  <a:srgbClr val="000000"/>
                </a:solidFill>
                <a:latin typeface="Times New Roman" pitchFamily="18" charset="0"/>
                <a:ea typeface="Calibri"/>
                <a:cs typeface="Times New Roman" pitchFamily="18" charset="0"/>
              </a:rPr>
              <a:t>Matis</a:t>
            </a:r>
            <a:r>
              <a:rPr lang="en-GB" sz="1800" b="0" dirty="0">
                <a:solidFill>
                  <a:srgbClr val="000000"/>
                </a:solidFill>
                <a:latin typeface="Times New Roman" pitchFamily="18" charset="0"/>
                <a:ea typeface="Calibri"/>
                <a:cs typeface="Times New Roman" pitchFamily="18" charset="0"/>
              </a:rPr>
              <a:t> et al (2007) found that all eight teeth whitening systems had an effect and produced whiter teeth with a mean reversal of 65% after six weeks. However, the more successful products were found to have a longer contact time with teeth, and that the catalysing of hydrogen peroxide is more important than concentration. Therefore, when using in-office bleaching, a light or chemically activated system should be used to enhance the effects of treatment.</a:t>
            </a:r>
            <a:endParaRPr lang="en-US" sz="1800" b="0" dirty="0">
              <a:solidFill>
                <a:srgbClr val="000000"/>
              </a:solidFill>
              <a:latin typeface="Times New Roman" pitchFamily="18" charset="0"/>
              <a:ea typeface="Calibri"/>
              <a:cs typeface="Times New Roman" pitchFamily="18" charset="0"/>
            </a:endParaRPr>
          </a:p>
        </p:txBody>
      </p:sp>
      <p:sp>
        <p:nvSpPr>
          <p:cNvPr id="14" name="TextBox 13"/>
          <p:cNvSpPr txBox="1"/>
          <p:nvPr/>
        </p:nvSpPr>
        <p:spPr>
          <a:xfrm>
            <a:off x="969555" y="3183490"/>
            <a:ext cx="1966109" cy="2860358"/>
          </a:xfrm>
          <a:prstGeom prst="snip2DiagRect">
            <a:avLst>
              <a:gd name="adj1" fmla="val 0"/>
              <a:gd name="adj2" fmla="val 15065"/>
            </a:avLst>
          </a:prstGeom>
          <a:noFill/>
          <a:ln>
            <a:solidFill>
              <a:srgbClr val="17336F"/>
            </a:solidFill>
          </a:ln>
        </p:spPr>
        <p:txBody>
          <a:bodyPr wrap="square" rtlCol="0">
            <a:spAutoFit/>
          </a:bodyPr>
          <a:lstStyle/>
          <a:p>
            <a:pPr>
              <a:lnSpc>
                <a:spcPct val="100000"/>
              </a:lnSpc>
            </a:pPr>
            <a:r>
              <a:rPr lang="en-GB" sz="1800" b="0" dirty="0">
                <a:solidFill>
                  <a:srgbClr val="00B050"/>
                </a:solidFill>
                <a:latin typeface="Arial" pitchFamily="34" charset="0"/>
                <a:cs typeface="Arial" pitchFamily="34" charset="0"/>
              </a:rPr>
              <a:t>✔ </a:t>
            </a:r>
            <a:r>
              <a:rPr lang="en-GB" sz="1800" b="0" dirty="0" smtClean="0">
                <a:solidFill>
                  <a:srgbClr val="000000"/>
                </a:solidFill>
                <a:latin typeface="Arial" pitchFamily="34" charset="0"/>
                <a:cs typeface="Arial" pitchFamily="34" charset="0"/>
              </a:rPr>
              <a:t>Critically discusses the source, qualifying its claims using reasoning and comparisons with other sources.</a:t>
            </a:r>
            <a:endParaRPr lang="en-US" sz="1800" b="0" dirty="0">
              <a:solidFill>
                <a:srgbClr val="000000"/>
              </a:solidFill>
              <a:latin typeface="Arial" pitchFamily="34" charset="0"/>
              <a:cs typeface="Arial" pitchFamily="34" charset="0"/>
            </a:endParaRPr>
          </a:p>
        </p:txBody>
      </p:sp>
      <p:sp>
        <p:nvSpPr>
          <p:cNvPr id="15" name="TextBox 14"/>
          <p:cNvSpPr txBox="1"/>
          <p:nvPr/>
        </p:nvSpPr>
        <p:spPr>
          <a:xfrm>
            <a:off x="955731" y="1444450"/>
            <a:ext cx="1872640" cy="1420892"/>
          </a:xfrm>
          <a:prstGeom prst="snip2DiagRect">
            <a:avLst>
              <a:gd name="adj1" fmla="val 16053"/>
              <a:gd name="adj2" fmla="val 0"/>
            </a:avLst>
          </a:prstGeom>
          <a:noFill/>
          <a:ln>
            <a:solidFill>
              <a:srgbClr val="17336F"/>
            </a:solidFill>
          </a:ln>
        </p:spPr>
        <p:txBody>
          <a:bodyPr wrap="square" rtlCol="0">
            <a:spAutoFit/>
          </a:bodyPr>
          <a:lstStyle/>
          <a:p>
            <a:pPr>
              <a:lnSpc>
                <a:spcPct val="100000"/>
              </a:lnSpc>
            </a:pPr>
            <a:r>
              <a:rPr lang="en-GB" sz="1800" b="0" dirty="0" smtClean="0">
                <a:solidFill>
                  <a:srgbClr val="00B050"/>
                </a:solidFill>
                <a:latin typeface="Arial" pitchFamily="34" charset="0"/>
                <a:cs typeface="Arial" pitchFamily="34" charset="0"/>
              </a:rPr>
              <a:t>✔</a:t>
            </a:r>
            <a:r>
              <a:rPr lang="en-GB" sz="1800" b="0" dirty="0" smtClean="0">
                <a:solidFill>
                  <a:srgbClr val="C00000"/>
                </a:solidFill>
                <a:latin typeface="Arial" pitchFamily="34" charset="0"/>
                <a:cs typeface="Arial" pitchFamily="34" charset="0"/>
              </a:rPr>
              <a:t> </a:t>
            </a:r>
            <a:r>
              <a:rPr lang="en-GB" sz="1800" b="0" dirty="0" smtClean="0">
                <a:solidFill>
                  <a:srgbClr val="000000"/>
                </a:solidFill>
                <a:latin typeface="Arial" pitchFamily="34" charset="0"/>
                <a:cs typeface="Arial" pitchFamily="34" charset="0"/>
              </a:rPr>
              <a:t>Leads with a clear point in the author’s own voice.</a:t>
            </a:r>
            <a:endParaRPr lang="en-US" sz="1600" b="0" dirty="0">
              <a:solidFill>
                <a:srgbClr val="000000"/>
              </a:solidFill>
              <a:latin typeface="Arial" pitchFamily="34" charset="0"/>
              <a:cs typeface="Arial" pitchFamily="34" charset="0"/>
            </a:endParaRPr>
          </a:p>
        </p:txBody>
      </p:sp>
      <p:sp>
        <p:nvSpPr>
          <p:cNvPr id="16" name="TextBox 15"/>
          <p:cNvSpPr txBox="1"/>
          <p:nvPr/>
        </p:nvSpPr>
        <p:spPr>
          <a:xfrm>
            <a:off x="9256395" y="4455529"/>
            <a:ext cx="2235206" cy="1168039"/>
          </a:xfrm>
          <a:prstGeom prst="snip2DiagRect">
            <a:avLst>
              <a:gd name="adj1" fmla="val 21158"/>
              <a:gd name="adj2" fmla="val 0"/>
            </a:avLst>
          </a:prstGeom>
          <a:noFill/>
          <a:ln>
            <a:solidFill>
              <a:srgbClr val="17336F"/>
            </a:solidFill>
          </a:ln>
        </p:spPr>
        <p:txBody>
          <a:bodyPr wrap="square" rtlCol="0">
            <a:spAutoFit/>
          </a:bodyPr>
          <a:lstStyle/>
          <a:p>
            <a:r>
              <a:rPr lang="en-GB" sz="1800" b="0" dirty="0">
                <a:solidFill>
                  <a:srgbClr val="00B050"/>
                </a:solidFill>
                <a:latin typeface="Arial" pitchFamily="34" charset="0"/>
                <a:cs typeface="Arial" pitchFamily="34" charset="0"/>
              </a:rPr>
              <a:t>✔ </a:t>
            </a:r>
            <a:r>
              <a:rPr lang="en-GB" sz="1800" b="0" dirty="0" smtClean="0">
                <a:solidFill>
                  <a:srgbClr val="000000"/>
                </a:solidFill>
                <a:latin typeface="Arial" pitchFamily="34" charset="0"/>
                <a:cs typeface="Arial" pitchFamily="34" charset="0"/>
              </a:rPr>
              <a:t>Paraphrases key facts, where possible, instead of quoting.</a:t>
            </a:r>
            <a:endParaRPr lang="en-US" sz="1800" b="0" dirty="0">
              <a:solidFill>
                <a:srgbClr val="000000"/>
              </a:solidFill>
              <a:latin typeface="Arial" pitchFamily="34" charset="0"/>
              <a:cs typeface="Arial" pitchFamily="34" charset="0"/>
            </a:endParaRPr>
          </a:p>
        </p:txBody>
      </p:sp>
      <p:sp>
        <p:nvSpPr>
          <p:cNvPr id="10" name="TextBox 9"/>
          <p:cNvSpPr txBox="1"/>
          <p:nvPr/>
        </p:nvSpPr>
        <p:spPr>
          <a:xfrm>
            <a:off x="9256395" y="2164364"/>
            <a:ext cx="2235206" cy="2059722"/>
          </a:xfrm>
          <a:prstGeom prst="snip2DiagRect">
            <a:avLst>
              <a:gd name="adj1" fmla="val 15198"/>
              <a:gd name="adj2" fmla="val 0"/>
            </a:avLst>
          </a:prstGeom>
          <a:noFill/>
          <a:ln>
            <a:solidFill>
              <a:srgbClr val="17336F"/>
            </a:solidFill>
          </a:ln>
        </p:spPr>
        <p:txBody>
          <a:bodyPr wrap="square" rtlCol="0">
            <a:spAutoFit/>
          </a:bodyPr>
          <a:lstStyle/>
          <a:p>
            <a:pPr>
              <a:lnSpc>
                <a:spcPct val="100000"/>
              </a:lnSpc>
            </a:pPr>
            <a:r>
              <a:rPr lang="en-GB" sz="1800" b="0" dirty="0" smtClean="0">
                <a:solidFill>
                  <a:srgbClr val="00B050"/>
                </a:solidFill>
                <a:latin typeface="Arial" pitchFamily="34" charset="0"/>
                <a:cs typeface="Arial" pitchFamily="34" charset="0"/>
              </a:rPr>
              <a:t>✔ </a:t>
            </a:r>
            <a:r>
              <a:rPr lang="en-GB" sz="1800" b="0" dirty="0">
                <a:solidFill>
                  <a:srgbClr val="000000"/>
                </a:solidFill>
                <a:latin typeface="Arial" pitchFamily="34" charset="0"/>
                <a:cs typeface="Arial" pitchFamily="34" charset="0"/>
              </a:rPr>
              <a:t>Summarises relevant aspect of the source rather than describing it in detail</a:t>
            </a:r>
            <a:endParaRPr lang="en-US" sz="1600" b="0" dirty="0">
              <a:solidFill>
                <a:srgbClr val="000000"/>
              </a:solidFill>
              <a:latin typeface="Arial" pitchFamily="34" charset="0"/>
              <a:cs typeface="Arial" pitchFamily="34" charset="0"/>
            </a:endParaRPr>
          </a:p>
        </p:txBody>
      </p:sp>
      <p:sp>
        <p:nvSpPr>
          <p:cNvPr id="11" name="TextBox 10"/>
          <p:cNvSpPr txBox="1"/>
          <p:nvPr/>
        </p:nvSpPr>
        <p:spPr>
          <a:xfrm>
            <a:off x="9256395" y="992661"/>
            <a:ext cx="2235206" cy="903577"/>
          </a:xfrm>
          <a:prstGeom prst="snip2DiagRect">
            <a:avLst>
              <a:gd name="adj1" fmla="val 23704"/>
              <a:gd name="adj2" fmla="val 0"/>
            </a:avLst>
          </a:prstGeom>
          <a:noFill/>
          <a:ln>
            <a:solidFill>
              <a:srgbClr val="17336F"/>
            </a:solidFill>
          </a:ln>
        </p:spPr>
        <p:txBody>
          <a:bodyPr wrap="square" rtlCol="0">
            <a:spAutoFit/>
          </a:bodyPr>
          <a:lstStyle/>
          <a:p>
            <a:r>
              <a:rPr lang="en-GB" sz="1800" b="0" dirty="0">
                <a:solidFill>
                  <a:srgbClr val="00B050"/>
                </a:solidFill>
                <a:latin typeface="Arial" pitchFamily="34" charset="0"/>
                <a:cs typeface="Arial" pitchFamily="34" charset="0"/>
              </a:rPr>
              <a:t>✔ </a:t>
            </a:r>
            <a:r>
              <a:rPr lang="en-GB" sz="1800" b="0" dirty="0" smtClean="0">
                <a:solidFill>
                  <a:srgbClr val="000000"/>
                </a:solidFill>
                <a:latin typeface="Arial" pitchFamily="34" charset="0"/>
                <a:cs typeface="Arial" pitchFamily="34" charset="0"/>
              </a:rPr>
              <a:t>Not purely narrative or descriptive.</a:t>
            </a:r>
            <a:endParaRPr lang="en-US" sz="1800" b="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875642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609577" y="1742684"/>
            <a:ext cx="6651322" cy="3517174"/>
          </a:xfrm>
        </p:spPr>
        <p:txBody>
          <a:bodyPr/>
          <a:lstStyle/>
          <a:p>
            <a:pPr marL="457200" indent="-457200">
              <a:buFont typeface="Arial" pitchFamily="34" charset="0"/>
              <a:buChar char="•"/>
            </a:pPr>
            <a:r>
              <a:rPr lang="en-US" dirty="0" smtClean="0"/>
              <a:t>Read the original text.</a:t>
            </a:r>
          </a:p>
          <a:p>
            <a:pPr marL="457200" indent="-457200">
              <a:buFont typeface="Arial" pitchFamily="34" charset="0"/>
              <a:buChar char="•"/>
            </a:pPr>
            <a:r>
              <a:rPr lang="en-US" dirty="0" smtClean="0"/>
              <a:t>Note the relevant points in an abbreviated form. (Do not highlight!)</a:t>
            </a:r>
          </a:p>
          <a:p>
            <a:pPr marL="457200" indent="-457200">
              <a:buFont typeface="Arial" pitchFamily="34" charset="0"/>
              <a:buChar char="•"/>
            </a:pPr>
            <a:r>
              <a:rPr lang="en-US" dirty="0" smtClean="0"/>
              <a:t>Then, put the original away and write your paraphrase a few hours/days later.</a:t>
            </a:r>
          </a:p>
          <a:p>
            <a:pPr marL="457200" indent="-457200">
              <a:buFont typeface="Arial" pitchFamily="34" charset="0"/>
              <a:buChar char="•"/>
            </a:pPr>
            <a:r>
              <a:rPr lang="en-US" dirty="0" smtClean="0"/>
              <a:t>This will make you use your memory to arrive at an original form of words.</a:t>
            </a:r>
            <a:endParaRPr lang="en-US" dirty="0"/>
          </a:p>
        </p:txBody>
      </p:sp>
      <p:sp>
        <p:nvSpPr>
          <p:cNvPr id="3" name="Text Placeholder 2"/>
          <p:cNvSpPr>
            <a:spLocks noGrp="1"/>
          </p:cNvSpPr>
          <p:nvPr>
            <p:ph type="body" sz="quarter" idx="11"/>
          </p:nvPr>
        </p:nvSpPr>
        <p:spPr>
          <a:xfrm>
            <a:off x="1336675" y="519113"/>
            <a:ext cx="8734251" cy="877887"/>
          </a:xfrm>
        </p:spPr>
        <p:txBody>
          <a:bodyPr/>
          <a:lstStyle/>
          <a:p>
            <a:r>
              <a:rPr lang="en-US" dirty="0" smtClean="0"/>
              <a:t>Three strategies for paraphrasing</a:t>
            </a:r>
            <a:endParaRPr lang="en-US" dirty="0"/>
          </a:p>
        </p:txBody>
      </p:sp>
      <p:pic>
        <p:nvPicPr>
          <p:cNvPr id="8194" name="Picture 2" descr="C:\Users\Mackintosh\Downloads\number-2725125_1920.jpg"/>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13680" r="54424" b="57439"/>
          <a:stretch/>
        </p:blipFill>
        <p:spPr bwMode="auto">
          <a:xfrm>
            <a:off x="1515647" y="2031413"/>
            <a:ext cx="2229633" cy="297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750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609577" y="1943100"/>
            <a:ext cx="6094935" cy="3517174"/>
          </a:xfrm>
        </p:spPr>
        <p:txBody>
          <a:bodyPr/>
          <a:lstStyle/>
          <a:p>
            <a:pPr marL="457200" indent="-457200">
              <a:buFont typeface="Arial" pitchFamily="34" charset="0"/>
              <a:buChar char="•"/>
            </a:pPr>
            <a:r>
              <a:rPr lang="en-US" dirty="0" smtClean="0"/>
              <a:t>On the original text, highlight an interesting part, somewhere in the middle or towards the end of the text that you are paraphrasing.</a:t>
            </a:r>
          </a:p>
          <a:p>
            <a:pPr marL="457200" indent="-457200">
              <a:buFont typeface="Arial" pitchFamily="34" charset="0"/>
              <a:buChar char="•"/>
            </a:pPr>
            <a:r>
              <a:rPr lang="en-US" dirty="0" smtClean="0"/>
              <a:t>Start your paraphrase </a:t>
            </a:r>
            <a:r>
              <a:rPr lang="en-US" b="1" dirty="0" smtClean="0"/>
              <a:t>from that point.</a:t>
            </a:r>
            <a:endParaRPr lang="en-US" dirty="0" smtClean="0"/>
          </a:p>
          <a:p>
            <a:pPr marL="457200" indent="-457200">
              <a:buFont typeface="Arial" pitchFamily="34" charset="0"/>
              <a:buChar char="•"/>
            </a:pPr>
            <a:r>
              <a:rPr lang="en-US" dirty="0" smtClean="0"/>
              <a:t>This will force you to change the structure.</a:t>
            </a:r>
            <a:endParaRPr lang="en-US" dirty="0"/>
          </a:p>
        </p:txBody>
      </p:sp>
      <p:sp>
        <p:nvSpPr>
          <p:cNvPr id="3" name="Text Placeholder 2"/>
          <p:cNvSpPr>
            <a:spLocks noGrp="1"/>
          </p:cNvSpPr>
          <p:nvPr>
            <p:ph type="body" sz="quarter" idx="11"/>
          </p:nvPr>
        </p:nvSpPr>
        <p:spPr>
          <a:xfrm>
            <a:off x="1336675" y="519113"/>
            <a:ext cx="8734251" cy="877887"/>
          </a:xfrm>
        </p:spPr>
        <p:txBody>
          <a:bodyPr/>
          <a:lstStyle/>
          <a:p>
            <a:r>
              <a:rPr lang="en-US" dirty="0" smtClean="0"/>
              <a:t>Three strategies for paraphrasing</a:t>
            </a:r>
            <a:endParaRPr lang="en-US" dirty="0"/>
          </a:p>
        </p:txBody>
      </p:sp>
      <p:pic>
        <p:nvPicPr>
          <p:cNvPr id="8194" name="Picture 2" descr="C:\Users\Mackintosh\Downloads\number-2725125_1920.jpg"/>
          <p:cNvPicPr>
            <a:picLocks noChangeAspect="1" noChangeArrowheads="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53281" r="14823" b="57439"/>
          <a:stretch/>
        </p:blipFill>
        <p:spPr bwMode="auto">
          <a:xfrm>
            <a:off x="1515647" y="2031413"/>
            <a:ext cx="2229633" cy="297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571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609577" y="1943100"/>
            <a:ext cx="6094935" cy="3517174"/>
          </a:xfrm>
        </p:spPr>
        <p:txBody>
          <a:bodyPr/>
          <a:lstStyle/>
          <a:p>
            <a:pPr marL="457200" indent="-457200">
              <a:buFont typeface="Arial" pitchFamily="34" charset="0"/>
              <a:buChar char="•"/>
            </a:pPr>
            <a:r>
              <a:rPr lang="en-US" dirty="0" smtClean="0"/>
              <a:t>Read the original text several times without making notes.</a:t>
            </a:r>
          </a:p>
          <a:p>
            <a:pPr marL="457200" indent="-457200">
              <a:buFont typeface="Arial" pitchFamily="34" charset="0"/>
              <a:buChar char="•"/>
            </a:pPr>
            <a:r>
              <a:rPr lang="en-US" dirty="0" smtClean="0"/>
              <a:t>Then, put the original away and write your paraphrase as if you were explaining it to a teacher or classmate.</a:t>
            </a:r>
          </a:p>
          <a:p>
            <a:pPr marL="457200" indent="-457200">
              <a:buFont typeface="Arial" pitchFamily="34" charset="0"/>
              <a:buChar char="•"/>
            </a:pPr>
            <a:r>
              <a:rPr lang="en-US" dirty="0" smtClean="0"/>
              <a:t>This forces you to </a:t>
            </a:r>
            <a:r>
              <a:rPr lang="en-US" dirty="0" err="1" smtClean="0"/>
              <a:t>prioritise</a:t>
            </a:r>
            <a:r>
              <a:rPr lang="en-US" dirty="0" smtClean="0"/>
              <a:t> which aspect of the text is most important.</a:t>
            </a:r>
            <a:endParaRPr lang="en-US" dirty="0"/>
          </a:p>
        </p:txBody>
      </p:sp>
      <p:sp>
        <p:nvSpPr>
          <p:cNvPr id="3" name="Text Placeholder 2"/>
          <p:cNvSpPr>
            <a:spLocks noGrp="1"/>
          </p:cNvSpPr>
          <p:nvPr>
            <p:ph type="body" sz="quarter" idx="11"/>
          </p:nvPr>
        </p:nvSpPr>
        <p:spPr>
          <a:xfrm>
            <a:off x="1336675" y="519113"/>
            <a:ext cx="8734251" cy="877887"/>
          </a:xfrm>
        </p:spPr>
        <p:txBody>
          <a:bodyPr/>
          <a:lstStyle/>
          <a:p>
            <a:r>
              <a:rPr lang="en-US" dirty="0" smtClean="0"/>
              <a:t>Three strategies for paraphrasing</a:t>
            </a:r>
            <a:endParaRPr lang="en-US" dirty="0"/>
          </a:p>
        </p:txBody>
      </p:sp>
      <p:pic>
        <p:nvPicPr>
          <p:cNvPr id="8194" name="Picture 2" descr="C:\Users\Mackintosh\Downloads\number-2725125_1920.jpg"/>
          <p:cNvPicPr>
            <a:picLocks noChangeAspect="1" noChangeArrowheads="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3142" t="57439" r="54962"/>
          <a:stretch/>
        </p:blipFill>
        <p:spPr bwMode="auto">
          <a:xfrm>
            <a:off x="1515647" y="2031413"/>
            <a:ext cx="2229633" cy="297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919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ton Isaac Drawing - Free image on Pixabay"/>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203" y="792620"/>
            <a:ext cx="3231716" cy="4570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2"/>
          </p:nvPr>
        </p:nvSpPr>
        <p:spPr>
          <a:xfrm>
            <a:off x="3569918" y="1817840"/>
            <a:ext cx="7134593" cy="3517174"/>
          </a:xfrm>
        </p:spPr>
        <p:txBody>
          <a:bodyPr/>
          <a:lstStyle/>
          <a:p>
            <a:r>
              <a:rPr lang="en-GB" sz="2400" i="1" dirty="0" smtClean="0"/>
              <a:t>“If I have seen further than others, it is by standing on the shoulders of giants.”</a:t>
            </a:r>
          </a:p>
          <a:p>
            <a:pPr algn="r"/>
            <a:r>
              <a:rPr lang="en-GB" sz="2400" i="1" dirty="0" smtClean="0"/>
              <a:t>— Isaac Newton	</a:t>
            </a:r>
          </a:p>
          <a:p>
            <a:endParaRPr lang="en-GB" sz="1100" dirty="0"/>
          </a:p>
          <a:p>
            <a:pPr marL="457200" indent="-457200">
              <a:buFont typeface="Arial" pitchFamily="34" charset="0"/>
              <a:buChar char="•"/>
            </a:pPr>
            <a:r>
              <a:rPr lang="en-GB" sz="2400" dirty="0" smtClean="0"/>
              <a:t>In academic writing, we refer to the research of other scholars quite often.</a:t>
            </a:r>
          </a:p>
          <a:p>
            <a:pPr marL="457200" indent="-457200">
              <a:buFont typeface="Arial" pitchFamily="34" charset="0"/>
              <a:buChar char="•"/>
            </a:pPr>
            <a:r>
              <a:rPr lang="en-GB" sz="2400" dirty="0" smtClean="0"/>
              <a:t>It’s an important part of </a:t>
            </a:r>
            <a:r>
              <a:rPr lang="en-GB" sz="2400" b="1" dirty="0" smtClean="0"/>
              <a:t>building knowledge within your discipline.</a:t>
            </a:r>
          </a:p>
          <a:p>
            <a:pPr marL="457200" indent="-457200">
              <a:buFont typeface="Arial" pitchFamily="34" charset="0"/>
              <a:buChar char="•"/>
            </a:pPr>
            <a:r>
              <a:rPr lang="en-GB" sz="2400" dirty="0" smtClean="0"/>
              <a:t>Any time you refer to the work of another scholar, you need to </a:t>
            </a:r>
            <a:r>
              <a:rPr lang="en-GB" sz="2400" b="1" dirty="0" smtClean="0"/>
              <a:t>give a reference.</a:t>
            </a:r>
            <a:endParaRPr lang="en-US" sz="2400" b="1" dirty="0"/>
          </a:p>
        </p:txBody>
      </p:sp>
      <p:sp>
        <p:nvSpPr>
          <p:cNvPr id="3" name="Text Placeholder 2"/>
          <p:cNvSpPr>
            <a:spLocks noGrp="1"/>
          </p:cNvSpPr>
          <p:nvPr>
            <p:ph type="body" sz="quarter" idx="11"/>
          </p:nvPr>
        </p:nvSpPr>
        <p:spPr>
          <a:xfrm>
            <a:off x="5031853" y="494061"/>
            <a:ext cx="5924422" cy="877887"/>
          </a:xfrm>
        </p:spPr>
        <p:txBody>
          <a:bodyPr/>
          <a:lstStyle/>
          <a:p>
            <a:r>
              <a:rPr lang="en-GB" dirty="0" smtClean="0"/>
              <a:t>1. Why do we reference?</a:t>
            </a:r>
            <a:endParaRPr lang="en-US" dirty="0"/>
          </a:p>
        </p:txBody>
      </p:sp>
    </p:spTree>
    <p:extLst>
      <p:ext uri="{BB962C8B-B14F-4D97-AF65-F5344CB8AC3E}">
        <p14:creationId xmlns:p14="http://schemas.microsoft.com/office/powerpoint/2010/main" val="3706029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78441F1-9790-41D6-A550-976E3295806D}"/>
              </a:ext>
            </a:extLst>
          </p:cNvPr>
          <p:cNvSpPr>
            <a:spLocks noGrp="1"/>
          </p:cNvSpPr>
          <p:nvPr>
            <p:ph type="body" sz="quarter" idx="12"/>
          </p:nvPr>
        </p:nvSpPr>
        <p:spPr>
          <a:xfrm>
            <a:off x="1336675" y="1712191"/>
            <a:ext cx="9367838" cy="3517174"/>
          </a:xfrm>
        </p:spPr>
        <p:txBody>
          <a:bodyPr anchor="t"/>
          <a:lstStyle/>
          <a:p>
            <a:r>
              <a:rPr lang="en-GB" dirty="0"/>
              <a:t>Academic Skills </a:t>
            </a:r>
            <a:r>
              <a:rPr lang="en-GB" dirty="0" smtClean="0"/>
              <a:t>Enhancement </a:t>
            </a:r>
            <a:r>
              <a:rPr lang="en-GB" dirty="0"/>
              <a:t>supports </a:t>
            </a:r>
            <a:r>
              <a:rPr lang="en-GB" dirty="0" smtClean="0"/>
              <a:t>Queen Mary students </a:t>
            </a:r>
            <a:r>
              <a:rPr lang="en-GB" dirty="0"/>
              <a:t>in developing the skills they need to excel at university</a:t>
            </a:r>
            <a:r>
              <a:rPr lang="en-GB" dirty="0" smtClean="0"/>
              <a:t>.</a:t>
            </a:r>
          </a:p>
          <a:p>
            <a:endParaRPr lang="en-GB" dirty="0">
              <a:latin typeface="Arial"/>
              <a:cs typeface="Arial"/>
            </a:endParaRPr>
          </a:p>
          <a:p>
            <a:r>
              <a:rPr lang="en-GB" dirty="0" smtClean="0">
                <a:latin typeface="Arial"/>
                <a:cs typeface="Arial"/>
              </a:rPr>
              <a:t>You can access other resources, check our list of upcoming workshops and access one-to-one support on our page on the library website:</a:t>
            </a:r>
          </a:p>
          <a:p>
            <a:endParaRPr lang="en-GB" dirty="0">
              <a:latin typeface="Arial"/>
              <a:cs typeface="Arial"/>
            </a:endParaRPr>
          </a:p>
          <a:p>
            <a:pPr algn="ctr"/>
            <a:r>
              <a:rPr lang="en-GB" b="1" dirty="0" smtClean="0">
                <a:latin typeface="Arial"/>
                <a:cs typeface="Arial"/>
                <a:hlinkClick r:id="rId2"/>
              </a:rPr>
              <a:t>qmul.ac.uk/library/academic-skills</a:t>
            </a:r>
            <a:endParaRPr lang="en-US" b="1" dirty="0">
              <a:latin typeface="Arial"/>
              <a:cs typeface="Arial"/>
            </a:endParaRPr>
          </a:p>
        </p:txBody>
      </p:sp>
      <p:sp>
        <p:nvSpPr>
          <p:cNvPr id="3" name="Text Placeholder 2">
            <a:extLst>
              <a:ext uri="{FF2B5EF4-FFF2-40B4-BE49-F238E27FC236}">
                <a16:creationId xmlns="" xmlns:a16="http://schemas.microsoft.com/office/drawing/2014/main" id="{63478AFC-7A58-46D5-980B-8C76E0BAFA80}"/>
              </a:ext>
            </a:extLst>
          </p:cNvPr>
          <p:cNvSpPr>
            <a:spLocks noGrp="1"/>
          </p:cNvSpPr>
          <p:nvPr>
            <p:ph type="body" sz="quarter" idx="11"/>
          </p:nvPr>
        </p:nvSpPr>
        <p:spPr>
          <a:xfrm>
            <a:off x="1336675" y="519113"/>
            <a:ext cx="10554422" cy="877887"/>
          </a:xfrm>
        </p:spPr>
        <p:txBody>
          <a:bodyPr anchor="t"/>
          <a:lstStyle/>
          <a:p>
            <a:r>
              <a:rPr lang="en-US" dirty="0">
                <a:latin typeface="Arial"/>
                <a:cs typeface="Arial"/>
              </a:rPr>
              <a:t>Academic Skills </a:t>
            </a:r>
            <a:r>
              <a:rPr lang="en-US" dirty="0" smtClean="0">
                <a:latin typeface="Arial"/>
                <a:cs typeface="Arial"/>
              </a:rPr>
              <a:t>Enhancement</a:t>
            </a:r>
            <a:endParaRPr lang="en-US" b="0" dirty="0">
              <a:latin typeface="Arial"/>
              <a:cs typeface="Arial"/>
            </a:endParaRPr>
          </a:p>
          <a:p>
            <a:endParaRPr lang="en-US" dirty="0"/>
          </a:p>
        </p:txBody>
      </p:sp>
    </p:spTree>
    <p:extLst>
      <p:ext uri="{BB962C8B-B14F-4D97-AF65-F5344CB8AC3E}">
        <p14:creationId xmlns:p14="http://schemas.microsoft.com/office/powerpoint/2010/main" val="2447921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89765" y="1603332"/>
            <a:ext cx="8504778" cy="3543792"/>
          </a:xfrm>
        </p:spPr>
        <p:txBody>
          <a:bodyPr/>
          <a:lstStyle/>
          <a:p>
            <a:r>
              <a:rPr lang="en-GB" sz="2400" dirty="0" smtClean="0"/>
              <a:t>There are several reasons why you might refer to other sources in your writing.</a:t>
            </a:r>
          </a:p>
          <a:p>
            <a:endParaRPr lang="en-GB" sz="1100" dirty="0"/>
          </a:p>
          <a:p>
            <a:pPr marL="457200" indent="-457200">
              <a:buFont typeface="Arial" pitchFamily="34" charset="0"/>
              <a:buChar char="•"/>
            </a:pPr>
            <a:r>
              <a:rPr lang="en-GB" sz="2400" dirty="0" smtClean="0"/>
              <a:t>to </a:t>
            </a:r>
            <a:r>
              <a:rPr lang="en-GB" sz="2400" dirty="0"/>
              <a:t>provide evidence for a claim</a:t>
            </a:r>
          </a:p>
          <a:p>
            <a:pPr marL="457200" indent="-457200">
              <a:buFont typeface="Arial" pitchFamily="34" charset="0"/>
              <a:buChar char="•"/>
            </a:pPr>
            <a:r>
              <a:rPr lang="en-GB" sz="2400" dirty="0" smtClean="0"/>
              <a:t>to </a:t>
            </a:r>
            <a:r>
              <a:rPr lang="en-GB" sz="2400" dirty="0"/>
              <a:t>credit any authors whose ideas you have </a:t>
            </a:r>
            <a:r>
              <a:rPr lang="en-GB" sz="2400" dirty="0" smtClean="0"/>
              <a:t>integrated </a:t>
            </a:r>
            <a:r>
              <a:rPr lang="en-GB" sz="2400" dirty="0"/>
              <a:t>into your work</a:t>
            </a:r>
          </a:p>
          <a:p>
            <a:pPr marL="457200" indent="-457200">
              <a:buFont typeface="Arial" pitchFamily="34" charset="0"/>
              <a:buChar char="•"/>
            </a:pPr>
            <a:r>
              <a:rPr lang="en-GB" sz="2400" dirty="0" smtClean="0"/>
              <a:t>to </a:t>
            </a:r>
            <a:r>
              <a:rPr lang="en-GB" sz="2400" dirty="0"/>
              <a:t>highlight different perspectives on a subject</a:t>
            </a:r>
          </a:p>
          <a:p>
            <a:pPr marL="457200" indent="-457200">
              <a:buFont typeface="Arial" pitchFamily="34" charset="0"/>
              <a:buChar char="•"/>
            </a:pPr>
            <a:r>
              <a:rPr lang="en-GB" sz="2400" dirty="0" smtClean="0"/>
              <a:t>so </a:t>
            </a:r>
            <a:r>
              <a:rPr lang="en-GB" sz="2400" dirty="0"/>
              <a:t>that the reader can check the </a:t>
            </a:r>
            <a:r>
              <a:rPr lang="en-GB" sz="2400" dirty="0" smtClean="0"/>
              <a:t>sources</a:t>
            </a:r>
          </a:p>
          <a:p>
            <a:endParaRPr lang="en-GB" sz="800" dirty="0"/>
          </a:p>
        </p:txBody>
      </p:sp>
      <p:sp>
        <p:nvSpPr>
          <p:cNvPr id="3" name="Text Placeholder 2"/>
          <p:cNvSpPr>
            <a:spLocks noGrp="1"/>
          </p:cNvSpPr>
          <p:nvPr>
            <p:ph type="body" sz="quarter" idx="11"/>
          </p:nvPr>
        </p:nvSpPr>
        <p:spPr>
          <a:xfrm>
            <a:off x="5031853" y="494061"/>
            <a:ext cx="5590218" cy="877887"/>
          </a:xfrm>
        </p:spPr>
        <p:txBody>
          <a:bodyPr/>
          <a:lstStyle/>
          <a:p>
            <a:r>
              <a:rPr lang="en-GB" dirty="0" smtClean="0"/>
              <a:t>Why do we reference?</a:t>
            </a:r>
            <a:endParaRPr lang="en-US" dirty="0"/>
          </a:p>
        </p:txBody>
      </p:sp>
      <p:grpSp>
        <p:nvGrpSpPr>
          <p:cNvPr id="4" name="Group 3"/>
          <p:cNvGrpSpPr/>
          <p:nvPr/>
        </p:nvGrpSpPr>
        <p:grpSpPr>
          <a:xfrm>
            <a:off x="7868095" y="826715"/>
            <a:ext cx="4511795" cy="5135672"/>
            <a:chOff x="7174989" y="1440492"/>
            <a:chExt cx="5346037" cy="5417508"/>
          </a:xfrm>
        </p:grpSpPr>
        <p:pic>
          <p:nvPicPr>
            <p:cNvPr id="2050" name="Picture 2" descr="C:\Users\Mackintosh\Downloads\comma-2426854_1920.png"/>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174989" y="1440492"/>
              <a:ext cx="4091346" cy="54175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ackintosh\Downloads\comma-2426854_1920.png"/>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429680" y="1440493"/>
              <a:ext cx="4091346" cy="541750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1081414" y="5090242"/>
            <a:ext cx="10352312" cy="683264"/>
          </a:xfrm>
          <a:prstGeom prst="rect">
            <a:avLst/>
          </a:prstGeom>
        </p:spPr>
        <p:txBody>
          <a:bodyPr wrap="square">
            <a:spAutoFit/>
          </a:bodyPr>
          <a:lstStyle/>
          <a:p>
            <a:r>
              <a:rPr lang="en-GB" sz="2400" b="0" kern="1200" dirty="0">
                <a:solidFill>
                  <a:srgbClr val="000000"/>
                </a:solidFill>
                <a:latin typeface="Arial" panose="020B0604020202020204" pitchFamily="34" charset="0"/>
                <a:ea typeface="+mn-ea"/>
                <a:cs typeface="Arial" panose="020B0604020202020204" pitchFamily="34" charset="0"/>
              </a:rPr>
              <a:t>You need to give a reference in these situations, whether you are directly </a:t>
            </a:r>
            <a:r>
              <a:rPr lang="en-GB" sz="2400" kern="1200" dirty="0">
                <a:solidFill>
                  <a:srgbClr val="000000"/>
                </a:solidFill>
                <a:latin typeface="Arial" panose="020B0604020202020204" pitchFamily="34" charset="0"/>
                <a:ea typeface="+mn-ea"/>
                <a:cs typeface="Arial" panose="020B0604020202020204" pitchFamily="34" charset="0"/>
              </a:rPr>
              <a:t>quoting, paraphrasing </a:t>
            </a:r>
            <a:r>
              <a:rPr lang="en-GB" sz="2400" b="0" kern="1200" dirty="0">
                <a:solidFill>
                  <a:srgbClr val="000000"/>
                </a:solidFill>
                <a:latin typeface="Arial" panose="020B0604020202020204" pitchFamily="34" charset="0"/>
                <a:ea typeface="+mn-ea"/>
                <a:cs typeface="Arial" panose="020B0604020202020204" pitchFamily="34" charset="0"/>
              </a:rPr>
              <a:t>or</a:t>
            </a:r>
            <a:r>
              <a:rPr lang="en-GB" sz="2400" kern="1200" dirty="0">
                <a:solidFill>
                  <a:srgbClr val="000000"/>
                </a:solidFill>
                <a:latin typeface="Arial" panose="020B0604020202020204" pitchFamily="34" charset="0"/>
                <a:ea typeface="+mn-ea"/>
                <a:cs typeface="Arial" panose="020B0604020202020204" pitchFamily="34" charset="0"/>
              </a:rPr>
              <a:t> summarising </a:t>
            </a:r>
            <a:r>
              <a:rPr lang="en-GB" sz="2400" b="0" kern="1200" dirty="0">
                <a:solidFill>
                  <a:srgbClr val="000000"/>
                </a:solidFill>
                <a:latin typeface="Arial" panose="020B0604020202020204" pitchFamily="34" charset="0"/>
                <a:ea typeface="+mn-ea"/>
                <a:cs typeface="Arial" panose="020B0604020202020204" pitchFamily="34" charset="0"/>
              </a:rPr>
              <a:t>your source</a:t>
            </a:r>
            <a:r>
              <a:rPr lang="en-GB" sz="2400" kern="1200" dirty="0">
                <a:solidFill>
                  <a:srgbClr val="000000"/>
                </a:solidFill>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485595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415442" y="2492679"/>
            <a:ext cx="6880659" cy="3006248"/>
          </a:xfrm>
        </p:spPr>
        <p:txBody>
          <a:bodyPr/>
          <a:lstStyle/>
          <a:p>
            <a:r>
              <a:rPr lang="en-GB" dirty="0" smtClean="0"/>
              <a:t>You reference to chart the </a:t>
            </a:r>
            <a:r>
              <a:rPr lang="en-GB" b="1" dirty="0" smtClean="0"/>
              <a:t>development of knowledge </a:t>
            </a:r>
            <a:r>
              <a:rPr lang="en-GB" dirty="0" smtClean="0"/>
              <a:t>within your subject. </a:t>
            </a:r>
          </a:p>
          <a:p>
            <a:endParaRPr lang="en-GB" sz="1100" dirty="0" smtClean="0"/>
          </a:p>
          <a:p>
            <a:r>
              <a:rPr lang="en-GB" dirty="0" smtClean="0"/>
              <a:t>So you </a:t>
            </a:r>
            <a:r>
              <a:rPr lang="en-GB" b="1" dirty="0" smtClean="0"/>
              <a:t>don’t</a:t>
            </a:r>
            <a:r>
              <a:rPr lang="en-GB" dirty="0" smtClean="0"/>
              <a:t> need to reference information that is </a:t>
            </a:r>
            <a:r>
              <a:rPr lang="en-GB" b="1" dirty="0" smtClean="0"/>
              <a:t>undisputed in your subject.</a:t>
            </a:r>
          </a:p>
          <a:p>
            <a:pPr algn="ctr"/>
            <a:endParaRPr lang="en-GB" sz="1100" dirty="0"/>
          </a:p>
        </p:txBody>
      </p:sp>
      <p:sp>
        <p:nvSpPr>
          <p:cNvPr id="3" name="Text Placeholder 2"/>
          <p:cNvSpPr>
            <a:spLocks noGrp="1"/>
          </p:cNvSpPr>
          <p:nvPr>
            <p:ph type="body" sz="quarter" idx="11"/>
          </p:nvPr>
        </p:nvSpPr>
        <p:spPr>
          <a:xfrm>
            <a:off x="1123732" y="506587"/>
            <a:ext cx="5590218" cy="877887"/>
          </a:xfrm>
        </p:spPr>
        <p:txBody>
          <a:bodyPr/>
          <a:lstStyle/>
          <a:p>
            <a:r>
              <a:rPr lang="en-GB" dirty="0" smtClean="0"/>
              <a:t>Do I need to reference everything?</a:t>
            </a:r>
            <a:endParaRPr lang="en-US" dirty="0"/>
          </a:p>
        </p:txBody>
      </p:sp>
      <p:pic>
        <p:nvPicPr>
          <p:cNvPr id="4098" name="Picture 2" descr="C:\Users\Mackintosh\Desktop\WORK FROM HOME\Marketing\Images\Adobe\AdobeStock_266482201.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7231" y="3446523"/>
            <a:ext cx="6170424" cy="227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514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11872" y="1827245"/>
            <a:ext cx="9367838" cy="1877338"/>
          </a:xfrm>
        </p:spPr>
        <p:txBody>
          <a:bodyPr/>
          <a:lstStyle/>
          <a:p>
            <a:r>
              <a:rPr lang="en-GB" sz="2400" dirty="0" smtClean="0"/>
              <a:t>We provide references in the spirit of </a:t>
            </a:r>
            <a:r>
              <a:rPr lang="en-GB" sz="2400" b="1" dirty="0" smtClean="0"/>
              <a:t>transparency</a:t>
            </a:r>
            <a:r>
              <a:rPr lang="en-GB" sz="2400" dirty="0" smtClean="0"/>
              <a:t>. So that our readers, if they wanted to, could independently verify our claims</a:t>
            </a:r>
          </a:p>
          <a:p>
            <a:endParaRPr lang="en-GB" sz="100" dirty="0"/>
          </a:p>
          <a:p>
            <a:r>
              <a:rPr lang="en-GB" sz="2400" dirty="0" smtClean="0"/>
              <a:t>For that reason, it’s important that you give your reader the information they would need to find your source.</a:t>
            </a:r>
          </a:p>
          <a:p>
            <a:endParaRPr lang="en-GB" sz="2400" dirty="0" smtClean="0"/>
          </a:p>
        </p:txBody>
      </p:sp>
      <p:sp>
        <p:nvSpPr>
          <p:cNvPr id="3" name="Text Placeholder 2"/>
          <p:cNvSpPr>
            <a:spLocks noGrp="1"/>
          </p:cNvSpPr>
          <p:nvPr>
            <p:ph type="body" sz="quarter" idx="11"/>
          </p:nvPr>
        </p:nvSpPr>
        <p:spPr>
          <a:xfrm>
            <a:off x="1336675" y="519113"/>
            <a:ext cx="4904380" cy="877887"/>
          </a:xfrm>
        </p:spPr>
        <p:txBody>
          <a:bodyPr/>
          <a:lstStyle/>
          <a:p>
            <a:r>
              <a:rPr lang="en-GB" dirty="0" smtClean="0"/>
              <a:t>2. How to reference</a:t>
            </a:r>
            <a:endParaRPr lang="en-US" dirty="0"/>
          </a:p>
        </p:txBody>
      </p:sp>
      <p:pic>
        <p:nvPicPr>
          <p:cNvPr id="5122" name="Picture 2" descr="C:\Users\Mackintosh\Desktop\WORK FROM HOME\Marketing\Images\Adobe\AdobeStock_228375766-p1e8jp1i1t1lg1h7nbn02664.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89398" y="3640944"/>
            <a:ext cx="3478430" cy="21738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ckintosh\Desktop\WORK FROM HOME\Marketing\Images\Adobe\AdobeStock_228375766-p1e8jp1i1t1lg1h7nbn02664.png"/>
          <p:cNvPicPr>
            <a:picLocks noChangeAspect="1" noChangeArrowheads="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57147" t="71040" r="6746"/>
          <a:stretch/>
        </p:blipFill>
        <p:spPr bwMode="auto">
          <a:xfrm>
            <a:off x="5475383" y="5183314"/>
            <a:ext cx="1255923" cy="6295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82960" y="3806602"/>
            <a:ext cx="2526083" cy="1569660"/>
          </a:xfrm>
          <a:prstGeom prst="rect">
            <a:avLst/>
          </a:prstGeom>
        </p:spPr>
        <p:txBody>
          <a:bodyPr wrap="square">
            <a:spAutoFit/>
          </a:bodyPr>
          <a:lstStyle/>
          <a:p>
            <a:pPr marL="457200" indent="-457200">
              <a:lnSpc>
                <a:spcPct val="100000"/>
              </a:lnSpc>
              <a:buFont typeface="Arial" pitchFamily="34" charset="0"/>
              <a:buChar char="•"/>
            </a:pPr>
            <a:r>
              <a:rPr lang="en-GB" sz="2400" kern="1200" dirty="0">
                <a:solidFill>
                  <a:srgbClr val="000000"/>
                </a:solidFill>
                <a:latin typeface="Arial" panose="020B0604020202020204" pitchFamily="34" charset="0"/>
                <a:ea typeface="+mn-ea"/>
                <a:cs typeface="Arial" panose="020B0604020202020204" pitchFamily="34" charset="0"/>
              </a:rPr>
              <a:t>Who?</a:t>
            </a:r>
          </a:p>
          <a:p>
            <a:pPr marL="457200" indent="-457200">
              <a:lnSpc>
                <a:spcPct val="100000"/>
              </a:lnSpc>
              <a:buFont typeface="Arial" pitchFamily="34" charset="0"/>
              <a:buChar char="•"/>
            </a:pPr>
            <a:r>
              <a:rPr lang="en-GB" sz="2400" kern="1200" dirty="0">
                <a:solidFill>
                  <a:srgbClr val="000000"/>
                </a:solidFill>
                <a:latin typeface="Arial" panose="020B0604020202020204" pitchFamily="34" charset="0"/>
                <a:ea typeface="+mn-ea"/>
                <a:cs typeface="Arial" panose="020B0604020202020204" pitchFamily="34" charset="0"/>
              </a:rPr>
              <a:t>What?</a:t>
            </a:r>
          </a:p>
          <a:p>
            <a:pPr marL="457200" indent="-457200">
              <a:lnSpc>
                <a:spcPct val="100000"/>
              </a:lnSpc>
              <a:buFont typeface="Arial" pitchFamily="34" charset="0"/>
              <a:buChar char="•"/>
            </a:pPr>
            <a:r>
              <a:rPr lang="en-GB" sz="2400" kern="1200" dirty="0">
                <a:solidFill>
                  <a:srgbClr val="000000"/>
                </a:solidFill>
                <a:latin typeface="Arial" panose="020B0604020202020204" pitchFamily="34" charset="0"/>
                <a:ea typeface="+mn-ea"/>
                <a:cs typeface="Arial" panose="020B0604020202020204" pitchFamily="34" charset="0"/>
              </a:rPr>
              <a:t>Where?</a:t>
            </a:r>
          </a:p>
          <a:p>
            <a:pPr marL="457200" indent="-457200">
              <a:lnSpc>
                <a:spcPct val="100000"/>
              </a:lnSpc>
              <a:buFont typeface="Arial" pitchFamily="34" charset="0"/>
              <a:buChar char="•"/>
            </a:pPr>
            <a:r>
              <a:rPr lang="en-GB" sz="2400" kern="1200" dirty="0">
                <a:solidFill>
                  <a:srgbClr val="000000"/>
                </a:solidFill>
                <a:latin typeface="Arial" panose="020B0604020202020204" pitchFamily="34" charset="0"/>
                <a:ea typeface="+mn-ea"/>
                <a:cs typeface="Arial" panose="020B0604020202020204" pitchFamily="34" charset="0"/>
              </a:rPr>
              <a:t>When?</a:t>
            </a:r>
            <a:endParaRPr lang="en-US" sz="2400" kern="12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7687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77238" y="1515649"/>
            <a:ext cx="9740258" cy="2163882"/>
          </a:xfrm>
        </p:spPr>
        <p:txBody>
          <a:bodyPr/>
          <a:lstStyle/>
          <a:p>
            <a:pPr marL="342900" indent="-342900">
              <a:buFont typeface="Arial" pitchFamily="34" charset="0"/>
              <a:buChar char="•"/>
            </a:pPr>
            <a:r>
              <a:rPr lang="en-US" sz="2400" dirty="0"/>
              <a:t>To make sure your citations are formatted correctly and consistently, you should make sure you follow a </a:t>
            </a:r>
            <a:r>
              <a:rPr lang="en-US" sz="2400" b="1" dirty="0"/>
              <a:t>referencing style.</a:t>
            </a:r>
          </a:p>
          <a:p>
            <a:pPr marL="342900" indent="-342900">
              <a:buFont typeface="Arial" pitchFamily="34" charset="0"/>
              <a:buChar char="•"/>
            </a:pPr>
            <a:r>
              <a:rPr lang="en-US" sz="2400" dirty="0"/>
              <a:t>Some of the most common are </a:t>
            </a:r>
            <a:r>
              <a:rPr lang="en-US" sz="2400" b="1" dirty="0"/>
              <a:t>Harvard</a:t>
            </a:r>
            <a:r>
              <a:rPr lang="en-US" sz="2400" dirty="0"/>
              <a:t>, </a:t>
            </a:r>
            <a:r>
              <a:rPr lang="en-US" sz="2400" b="1" dirty="0"/>
              <a:t>Chicago</a:t>
            </a:r>
            <a:r>
              <a:rPr lang="en-US" sz="2400" dirty="0"/>
              <a:t>, </a:t>
            </a:r>
            <a:r>
              <a:rPr lang="en-US" sz="2400" b="1" dirty="0"/>
              <a:t>MLA</a:t>
            </a:r>
            <a:r>
              <a:rPr lang="en-US" sz="2400" dirty="0"/>
              <a:t> and </a:t>
            </a:r>
            <a:r>
              <a:rPr lang="en-US" sz="2400" b="1" dirty="0"/>
              <a:t>Vancouver</a:t>
            </a:r>
            <a:r>
              <a:rPr lang="en-US" sz="2400" dirty="0"/>
              <a:t>.</a:t>
            </a:r>
          </a:p>
          <a:p>
            <a:pPr marL="342900" indent="-342900">
              <a:buFont typeface="Arial" pitchFamily="34" charset="0"/>
              <a:buChar char="•"/>
            </a:pPr>
            <a:r>
              <a:rPr lang="en-US" sz="2400" dirty="0"/>
              <a:t>These styles look quite different but mostly contain the same information and have the same purpose. </a:t>
            </a:r>
          </a:p>
          <a:p>
            <a:pPr marL="342900" indent="-342900">
              <a:buFont typeface="Arial" pitchFamily="34" charset="0"/>
              <a:buChar char="•"/>
            </a:pPr>
            <a:r>
              <a:rPr lang="en-US" sz="2400" dirty="0" smtClean="0"/>
              <a:t>In a moment, we’ll </a:t>
            </a:r>
            <a:r>
              <a:rPr lang="en-US" sz="2400" dirty="0"/>
              <a:t>direct you to some resources </a:t>
            </a:r>
            <a:r>
              <a:rPr lang="en-US" sz="2400" dirty="0" smtClean="0"/>
              <a:t>which </a:t>
            </a:r>
            <a:r>
              <a:rPr lang="en-US" sz="2400" dirty="0"/>
              <a:t>will </a:t>
            </a:r>
            <a:r>
              <a:rPr lang="en-US" sz="2400" dirty="0" smtClean="0"/>
              <a:t>give you detailed help on how to </a:t>
            </a:r>
            <a:r>
              <a:rPr lang="en-US" sz="2400" dirty="0"/>
              <a:t>format your </a:t>
            </a:r>
            <a:r>
              <a:rPr lang="en-US" sz="2400" dirty="0" smtClean="0"/>
              <a:t>references.</a:t>
            </a:r>
            <a:endParaRPr lang="en-US" sz="2400" dirty="0"/>
          </a:p>
          <a:p>
            <a:pPr marL="342900" indent="-342900">
              <a:buFont typeface="Arial" pitchFamily="34" charset="0"/>
              <a:buChar char="•"/>
            </a:pPr>
            <a:r>
              <a:rPr lang="en-US" sz="2400" dirty="0"/>
              <a:t>But generally, referencing styles can generally be grouped in to two types:</a:t>
            </a:r>
            <a:r>
              <a:rPr lang="en-US" sz="2400" b="1" dirty="0"/>
              <a:t> in-text styles </a:t>
            </a:r>
            <a:r>
              <a:rPr lang="en-US" sz="2400" dirty="0"/>
              <a:t>and </a:t>
            </a:r>
            <a:r>
              <a:rPr lang="en-US" sz="2400" b="1" dirty="0"/>
              <a:t>footnote</a:t>
            </a:r>
            <a:r>
              <a:rPr lang="en-US" sz="2400" dirty="0"/>
              <a:t> </a:t>
            </a:r>
            <a:r>
              <a:rPr lang="en-US" sz="2400" b="1" dirty="0"/>
              <a:t>styles</a:t>
            </a:r>
            <a:r>
              <a:rPr lang="en-US" sz="2400" dirty="0"/>
              <a:t>.</a:t>
            </a:r>
          </a:p>
        </p:txBody>
      </p:sp>
      <p:sp>
        <p:nvSpPr>
          <p:cNvPr id="3" name="Text Placeholder 2"/>
          <p:cNvSpPr>
            <a:spLocks noGrp="1"/>
          </p:cNvSpPr>
          <p:nvPr>
            <p:ph type="body" sz="quarter" idx="11"/>
          </p:nvPr>
        </p:nvSpPr>
        <p:spPr/>
        <p:txBody>
          <a:bodyPr/>
          <a:lstStyle/>
          <a:p>
            <a:r>
              <a:rPr lang="en-GB" dirty="0" smtClean="0"/>
              <a:t>Referencing styles</a:t>
            </a:r>
            <a:endParaRPr lang="en-US" dirty="0"/>
          </a:p>
        </p:txBody>
      </p:sp>
    </p:spTree>
    <p:extLst>
      <p:ext uri="{BB962C8B-B14F-4D97-AF65-F5344CB8AC3E}">
        <p14:creationId xmlns:p14="http://schemas.microsoft.com/office/powerpoint/2010/main" val="4284760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09762" y="1478071"/>
            <a:ext cx="9740258" cy="2051148"/>
          </a:xfrm>
        </p:spPr>
        <p:txBody>
          <a:bodyPr/>
          <a:lstStyle/>
          <a:p>
            <a:pPr marL="342900" indent="-342900">
              <a:buFont typeface="Arial" pitchFamily="34" charset="0"/>
              <a:buChar char="•"/>
            </a:pPr>
            <a:r>
              <a:rPr lang="en-US" sz="2400" dirty="0"/>
              <a:t>When using an </a:t>
            </a:r>
            <a:r>
              <a:rPr lang="en-US" sz="2400" b="1" dirty="0"/>
              <a:t>in-text style</a:t>
            </a:r>
            <a:r>
              <a:rPr lang="en-US" sz="2400" dirty="0"/>
              <a:t>, you include part of the reference (often the author’s surname and the year) as you write, like this:</a:t>
            </a:r>
          </a:p>
          <a:p>
            <a:endParaRPr lang="en-GB" sz="2400" i="1" dirty="0" smtClean="0"/>
          </a:p>
          <a:p>
            <a:endParaRPr lang="en-GB" sz="700" i="1" dirty="0"/>
          </a:p>
          <a:p>
            <a:endParaRPr lang="en-GB" sz="2400" i="1" dirty="0" smtClean="0"/>
          </a:p>
          <a:p>
            <a:endParaRPr lang="en-US" sz="1400" i="1" dirty="0"/>
          </a:p>
          <a:p>
            <a:pPr marL="342900" indent="-342900">
              <a:buFont typeface="Arial" pitchFamily="34" charset="0"/>
              <a:buChar char="•"/>
            </a:pPr>
            <a:r>
              <a:rPr lang="en-US" sz="2400" dirty="0"/>
              <a:t>You then provide a Reference List at the end of the document with more complete information about the </a:t>
            </a:r>
            <a:r>
              <a:rPr lang="en-US" sz="2400" dirty="0" smtClean="0"/>
              <a:t>source</a:t>
            </a:r>
            <a:r>
              <a:rPr lang="en-US" sz="2400" dirty="0"/>
              <a:t>:</a:t>
            </a:r>
            <a:endParaRPr lang="en-US" sz="2400" dirty="0" smtClean="0"/>
          </a:p>
          <a:p>
            <a:endParaRPr lang="en-US" sz="2400" dirty="0"/>
          </a:p>
        </p:txBody>
      </p:sp>
      <p:sp>
        <p:nvSpPr>
          <p:cNvPr id="3" name="Text Placeholder 2"/>
          <p:cNvSpPr>
            <a:spLocks noGrp="1"/>
          </p:cNvSpPr>
          <p:nvPr>
            <p:ph type="body" sz="quarter" idx="11"/>
          </p:nvPr>
        </p:nvSpPr>
        <p:spPr/>
        <p:txBody>
          <a:bodyPr/>
          <a:lstStyle/>
          <a:p>
            <a:r>
              <a:rPr lang="en-GB" dirty="0" smtClean="0"/>
              <a:t>“In-text” styles</a:t>
            </a:r>
            <a:endParaRPr lang="en-US" dirty="0"/>
          </a:p>
        </p:txBody>
      </p:sp>
      <p:grpSp>
        <p:nvGrpSpPr>
          <p:cNvPr id="5" name="Group 4"/>
          <p:cNvGrpSpPr/>
          <p:nvPr/>
        </p:nvGrpSpPr>
        <p:grpSpPr>
          <a:xfrm>
            <a:off x="2362669" y="2133729"/>
            <a:ext cx="7034443" cy="1741083"/>
            <a:chOff x="2435265" y="1803720"/>
            <a:chExt cx="7706983" cy="2032035"/>
          </a:xfrm>
        </p:grpSpPr>
        <p:pic>
          <p:nvPicPr>
            <p:cNvPr id="3074" name="Picture 2" descr="Ripped Torn Paper transparent PNG - Sti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5265" y="1803720"/>
              <a:ext cx="7706983" cy="20320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12576" y="2281130"/>
              <a:ext cx="7152361" cy="1257232"/>
            </a:xfrm>
            <a:prstGeom prst="rect">
              <a:avLst/>
            </a:prstGeom>
            <a:noFill/>
          </p:spPr>
          <p:txBody>
            <a:bodyPr wrap="square" rtlCol="0">
              <a:spAutoFit/>
            </a:bodyPr>
            <a:lstStyle/>
            <a:p>
              <a:r>
                <a:rPr lang="en-US" b="0" dirty="0">
                  <a:solidFill>
                    <a:srgbClr val="000000"/>
                  </a:solidFill>
                  <a:latin typeface="Times New Roman" pitchFamily="18" charset="0"/>
                  <a:cs typeface="Times New Roman" pitchFamily="18" charset="0"/>
                </a:rPr>
                <a:t>Hall notes that genetic disorders can be effectively studied by following 20-30 affected individuals over the course of their lives. (Hall, 2017)</a:t>
              </a:r>
            </a:p>
            <a:p>
              <a:endParaRPr lang="en-US" dirty="0"/>
            </a:p>
          </p:txBody>
        </p:sp>
      </p:grpSp>
      <p:grpSp>
        <p:nvGrpSpPr>
          <p:cNvPr id="7" name="Group 6"/>
          <p:cNvGrpSpPr/>
          <p:nvPr/>
        </p:nvGrpSpPr>
        <p:grpSpPr>
          <a:xfrm>
            <a:off x="2362669" y="4315328"/>
            <a:ext cx="7034443" cy="1772321"/>
            <a:chOff x="1990984" y="4391309"/>
            <a:chExt cx="8261607" cy="2178268"/>
          </a:xfrm>
        </p:grpSpPr>
        <p:pic>
          <p:nvPicPr>
            <p:cNvPr id="8" name="Picture 2" descr="Ripped Torn Paper transparent PNG - Sti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0984" y="4391309"/>
              <a:ext cx="8261607" cy="21782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45606" y="4995510"/>
              <a:ext cx="7152361" cy="969865"/>
            </a:xfrm>
            <a:prstGeom prst="rect">
              <a:avLst/>
            </a:prstGeom>
            <a:noFill/>
          </p:spPr>
          <p:txBody>
            <a:bodyPr wrap="square" rtlCol="0">
              <a:spAutoFit/>
            </a:bodyPr>
            <a:lstStyle/>
            <a:p>
              <a:r>
                <a:rPr lang="en-GB" b="0" dirty="0">
                  <a:solidFill>
                    <a:srgbClr val="000000"/>
                  </a:solidFill>
                  <a:latin typeface="Times New Roman" pitchFamily="18" charset="0"/>
                  <a:cs typeface="Times New Roman" pitchFamily="18" charset="0"/>
                </a:rPr>
                <a:t>Hall, J.G. 2017, "The Clinic Is My Laboratory: Life as a Clinical Geneticist", Annual Review of Genomics and Human Genetics, vol. 18, no. 1, pp. 1-29</a:t>
              </a:r>
              <a:r>
                <a:rPr lang="en-GB" b="0" dirty="0" smtClean="0">
                  <a:solidFill>
                    <a:srgbClr val="000000"/>
                  </a:solidFill>
                  <a:latin typeface="Times New Roman" pitchFamily="18" charset="0"/>
                  <a:cs typeface="Times New Roman" pitchFamily="18" charset="0"/>
                </a:rPr>
                <a:t>.</a:t>
              </a:r>
              <a:endParaRPr lang="en-US" dirty="0"/>
            </a:p>
          </p:txBody>
        </p:sp>
      </p:grpSp>
    </p:spTree>
    <p:extLst>
      <p:ext uri="{BB962C8B-B14F-4D97-AF65-F5344CB8AC3E}">
        <p14:creationId xmlns:p14="http://schemas.microsoft.com/office/powerpoint/2010/main" val="816200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09762" y="1478071"/>
            <a:ext cx="9740258" cy="2051148"/>
          </a:xfrm>
        </p:spPr>
        <p:txBody>
          <a:bodyPr/>
          <a:lstStyle/>
          <a:p>
            <a:r>
              <a:rPr lang="en-GB" sz="2000" dirty="0" smtClean="0"/>
              <a:t>In-text styles tell us the </a:t>
            </a:r>
            <a:r>
              <a:rPr lang="en-GB" sz="2000" b="1" dirty="0"/>
              <a:t>W</a:t>
            </a:r>
            <a:r>
              <a:rPr lang="en-GB" sz="2000" b="1" dirty="0" smtClean="0"/>
              <a:t>ho </a:t>
            </a:r>
            <a:r>
              <a:rPr lang="en-GB" sz="2000" dirty="0" smtClean="0"/>
              <a:t>and </a:t>
            </a:r>
            <a:r>
              <a:rPr lang="en-GB" sz="2000" b="1" dirty="0" smtClean="0"/>
              <a:t>When</a:t>
            </a:r>
            <a:r>
              <a:rPr lang="en-GB" sz="2000" dirty="0" smtClean="0"/>
              <a:t> in the text itself. </a:t>
            </a:r>
            <a:r>
              <a:rPr lang="en-GB" sz="2000" dirty="0" err="1" smtClean="0"/>
              <a:t>Eg</a:t>
            </a:r>
            <a:r>
              <a:rPr lang="en-GB" sz="2000" dirty="0" smtClean="0"/>
              <a:t>. (Hall, 2017)</a:t>
            </a:r>
          </a:p>
          <a:p>
            <a:r>
              <a:rPr lang="en-GB" sz="2000" dirty="0" smtClean="0"/>
              <a:t>The Reference List then gives us the rest of the information we need to find the source. </a:t>
            </a:r>
          </a:p>
          <a:p>
            <a:r>
              <a:rPr lang="en-GB" sz="2000" dirty="0" smtClean="0"/>
              <a:t>This is an in-text reference for a journal article.</a:t>
            </a:r>
          </a:p>
          <a:p>
            <a:endParaRPr lang="en-GB" sz="700" i="1" dirty="0"/>
          </a:p>
          <a:p>
            <a:endParaRPr lang="en-US" sz="1400" i="1" dirty="0"/>
          </a:p>
          <a:p>
            <a:endParaRPr lang="en-US" sz="2400" dirty="0"/>
          </a:p>
        </p:txBody>
      </p:sp>
      <p:sp>
        <p:nvSpPr>
          <p:cNvPr id="3" name="Text Placeholder 2"/>
          <p:cNvSpPr>
            <a:spLocks noGrp="1"/>
          </p:cNvSpPr>
          <p:nvPr>
            <p:ph type="body" sz="quarter" idx="11"/>
          </p:nvPr>
        </p:nvSpPr>
        <p:spPr/>
        <p:txBody>
          <a:bodyPr/>
          <a:lstStyle/>
          <a:p>
            <a:r>
              <a:rPr lang="en-GB" dirty="0" smtClean="0"/>
              <a:t>“In-text” styles</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1455" y="3643738"/>
            <a:ext cx="7342898" cy="185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400640" y="3186077"/>
            <a:ext cx="992579" cy="535531"/>
          </a:xfrm>
          <a:prstGeom prst="rect">
            <a:avLst/>
          </a:prstGeom>
          <a:noFill/>
        </p:spPr>
        <p:txBody>
          <a:bodyPr wrap="none" rtlCol="0">
            <a:spAutoFit/>
          </a:bodyPr>
          <a:lstStyle/>
          <a:p>
            <a:pPr algn="ctr"/>
            <a:r>
              <a:rPr lang="en-GB" sz="1800" dirty="0" smtClean="0">
                <a:solidFill>
                  <a:srgbClr val="000000"/>
                </a:solidFill>
                <a:latin typeface="Arial" pitchFamily="34" charset="0"/>
                <a:cs typeface="Arial" pitchFamily="34" charset="0"/>
              </a:rPr>
              <a:t>Who</a:t>
            </a:r>
          </a:p>
          <a:p>
            <a:pPr algn="ctr"/>
            <a:r>
              <a:rPr lang="en-GB" sz="1800" b="0" dirty="0" smtClean="0">
                <a:solidFill>
                  <a:srgbClr val="000000"/>
                </a:solidFill>
                <a:latin typeface="Arial" pitchFamily="34" charset="0"/>
                <a:cs typeface="Arial" pitchFamily="34" charset="0"/>
              </a:rPr>
              <a:t>(author)</a:t>
            </a:r>
            <a:endParaRPr lang="en-US" sz="1800" b="0" dirty="0">
              <a:solidFill>
                <a:srgbClr val="000000"/>
              </a:solidFill>
              <a:latin typeface="Arial" pitchFamily="34" charset="0"/>
              <a:cs typeface="Arial" pitchFamily="34" charset="0"/>
            </a:endParaRPr>
          </a:p>
        </p:txBody>
      </p:sp>
      <p:sp>
        <p:nvSpPr>
          <p:cNvPr id="14" name="TextBox 13"/>
          <p:cNvSpPr txBox="1"/>
          <p:nvPr/>
        </p:nvSpPr>
        <p:spPr>
          <a:xfrm>
            <a:off x="3299024" y="3171055"/>
            <a:ext cx="813043" cy="535531"/>
          </a:xfrm>
          <a:prstGeom prst="rect">
            <a:avLst/>
          </a:prstGeom>
          <a:noFill/>
        </p:spPr>
        <p:txBody>
          <a:bodyPr wrap="none" rtlCol="0">
            <a:spAutoFit/>
          </a:bodyPr>
          <a:lstStyle/>
          <a:p>
            <a:pPr algn="ctr"/>
            <a:r>
              <a:rPr lang="en-GB" sz="1800" dirty="0" smtClean="0">
                <a:solidFill>
                  <a:srgbClr val="000000"/>
                </a:solidFill>
                <a:latin typeface="Arial" pitchFamily="34" charset="0"/>
                <a:cs typeface="Arial" pitchFamily="34" charset="0"/>
              </a:rPr>
              <a:t>When</a:t>
            </a:r>
          </a:p>
          <a:p>
            <a:pPr algn="ctr"/>
            <a:r>
              <a:rPr lang="en-GB" sz="1800" b="0" dirty="0" smtClean="0">
                <a:solidFill>
                  <a:srgbClr val="000000"/>
                </a:solidFill>
                <a:latin typeface="Arial" pitchFamily="34" charset="0"/>
                <a:cs typeface="Arial" pitchFamily="34" charset="0"/>
              </a:rPr>
              <a:t>(year)</a:t>
            </a:r>
            <a:endParaRPr lang="en-US" sz="1800" b="0" dirty="0">
              <a:solidFill>
                <a:srgbClr val="000000"/>
              </a:solidFill>
              <a:latin typeface="Arial" pitchFamily="34" charset="0"/>
              <a:cs typeface="Arial" pitchFamily="34" charset="0"/>
            </a:endParaRPr>
          </a:p>
        </p:txBody>
      </p:sp>
      <p:sp>
        <p:nvSpPr>
          <p:cNvPr id="15" name="TextBox 14"/>
          <p:cNvSpPr txBox="1"/>
          <p:nvPr/>
        </p:nvSpPr>
        <p:spPr>
          <a:xfrm>
            <a:off x="5849267" y="3186077"/>
            <a:ext cx="1633781" cy="535531"/>
          </a:xfrm>
          <a:prstGeom prst="rect">
            <a:avLst/>
          </a:prstGeom>
          <a:noFill/>
        </p:spPr>
        <p:txBody>
          <a:bodyPr wrap="none" rtlCol="0">
            <a:spAutoFit/>
          </a:bodyPr>
          <a:lstStyle/>
          <a:p>
            <a:pPr algn="ctr"/>
            <a:r>
              <a:rPr lang="en-GB" sz="1800" dirty="0" smtClean="0">
                <a:solidFill>
                  <a:srgbClr val="000000"/>
                </a:solidFill>
                <a:latin typeface="Arial" pitchFamily="34" charset="0"/>
                <a:cs typeface="Arial" pitchFamily="34" charset="0"/>
              </a:rPr>
              <a:t>What</a:t>
            </a:r>
          </a:p>
          <a:p>
            <a:pPr algn="ctr"/>
            <a:r>
              <a:rPr lang="en-GB" sz="1800" b="0" dirty="0" smtClean="0">
                <a:solidFill>
                  <a:srgbClr val="000000"/>
                </a:solidFill>
                <a:latin typeface="Arial" pitchFamily="34" charset="0"/>
                <a:cs typeface="Arial" pitchFamily="34" charset="0"/>
              </a:rPr>
              <a:t>(title of article)</a:t>
            </a:r>
            <a:endParaRPr lang="en-US" sz="1800" b="0" dirty="0">
              <a:solidFill>
                <a:srgbClr val="000000"/>
              </a:solidFill>
              <a:latin typeface="Arial" pitchFamily="34" charset="0"/>
              <a:cs typeface="Arial" pitchFamily="34" charset="0"/>
            </a:endParaRPr>
          </a:p>
        </p:txBody>
      </p:sp>
      <p:sp>
        <p:nvSpPr>
          <p:cNvPr id="16" name="TextBox 15"/>
          <p:cNvSpPr txBox="1"/>
          <p:nvPr/>
        </p:nvSpPr>
        <p:spPr>
          <a:xfrm>
            <a:off x="2980024" y="5114858"/>
            <a:ext cx="5775940" cy="535531"/>
          </a:xfrm>
          <a:prstGeom prst="rect">
            <a:avLst/>
          </a:prstGeom>
          <a:noFill/>
        </p:spPr>
        <p:txBody>
          <a:bodyPr wrap="none" rtlCol="0">
            <a:spAutoFit/>
          </a:bodyPr>
          <a:lstStyle/>
          <a:p>
            <a:pPr algn="ctr"/>
            <a:r>
              <a:rPr lang="en-GB" sz="1800" dirty="0" smtClean="0">
                <a:solidFill>
                  <a:srgbClr val="000000"/>
                </a:solidFill>
                <a:latin typeface="Arial" pitchFamily="34" charset="0"/>
                <a:cs typeface="Arial" pitchFamily="34" charset="0"/>
              </a:rPr>
              <a:t>Where</a:t>
            </a:r>
          </a:p>
          <a:p>
            <a:pPr algn="ctr"/>
            <a:r>
              <a:rPr lang="en-GB" sz="1800" b="0" dirty="0" smtClean="0">
                <a:solidFill>
                  <a:srgbClr val="000000"/>
                </a:solidFill>
                <a:latin typeface="Arial" pitchFamily="34" charset="0"/>
                <a:cs typeface="Arial" pitchFamily="34" charset="0"/>
              </a:rPr>
              <a:t>(title, volume, issue number and page range of journal)</a:t>
            </a:r>
            <a:endParaRPr lang="en-US" sz="1800" b="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725716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1673</TotalTime>
  <Words>2178</Words>
  <Application>Microsoft Office PowerPoint</Application>
  <PresentationFormat>Custom</PresentationFormat>
  <Paragraphs>200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Jack</cp:lastModifiedBy>
  <cp:revision>84</cp:revision>
  <dcterms:modified xsi:type="dcterms:W3CDTF">2021-01-21T13:54:52Z</dcterms:modified>
</cp:coreProperties>
</file>