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65" r:id="rId4"/>
    <p:sldId id="266" r:id="rId5"/>
    <p:sldId id="271" r:id="rId6"/>
    <p:sldId id="275" r:id="rId7"/>
    <p:sldId id="272" r:id="rId8"/>
    <p:sldId id="273" r:id="rId9"/>
    <p:sldId id="276" r:id="rId10"/>
    <p:sldId id="277" r:id="rId11"/>
    <p:sldId id="278" r:id="rId12"/>
    <p:sldId id="282" r:id="rId13"/>
    <p:sldId id="268" r:id="rId14"/>
    <p:sldId id="259" r:id="rId15"/>
    <p:sldId id="261" r:id="rId16"/>
    <p:sldId id="258" r:id="rId17"/>
    <p:sldId id="262" r:id="rId18"/>
    <p:sldId id="263" r:id="rId19"/>
    <p:sldId id="269" r:id="rId20"/>
    <p:sldId id="270" r:id="rId21"/>
    <p:sldId id="281"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328"/>
  </p:normalViewPr>
  <p:slideViewPr>
    <p:cSldViewPr snapToGrid="0" snapToObjects="1">
      <p:cViewPr varScale="1">
        <p:scale>
          <a:sx n="80" d="100"/>
          <a:sy n="80"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AEA7-C26A-0248-9698-6A3A049BBF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7CED5-97C1-3E4E-837A-2C6D0ED1E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6D95B6-7F0F-9241-BB15-D9F435874102}"/>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5" name="Footer Placeholder 4">
            <a:extLst>
              <a:ext uri="{FF2B5EF4-FFF2-40B4-BE49-F238E27FC236}">
                <a16:creationId xmlns:a16="http://schemas.microsoft.com/office/drawing/2014/main" id="{27808711-0BA5-D844-9D1C-CFCB5BE00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3531-EDB9-D54A-BD50-7DC6CFAE844A}"/>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324668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927C-8F0F-D043-B27A-486E315150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EC381C-E245-E64B-9F2D-50E3C1659D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A7480-4E34-6E4B-9FCB-B5D60B25CDE2}"/>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5" name="Footer Placeholder 4">
            <a:extLst>
              <a:ext uri="{FF2B5EF4-FFF2-40B4-BE49-F238E27FC236}">
                <a16:creationId xmlns:a16="http://schemas.microsoft.com/office/drawing/2014/main" id="{74143F6F-5480-2348-BB1E-72D657D9B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0FDC8-87F4-C74B-AEA9-A9EE945B58E2}"/>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258886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B6833-F229-5F46-8CAC-F796BE54B8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A99CC-4696-614C-B695-7969502EEC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7E2BC-1FAE-094F-88C5-748BFE6F920B}"/>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5" name="Footer Placeholder 4">
            <a:extLst>
              <a:ext uri="{FF2B5EF4-FFF2-40B4-BE49-F238E27FC236}">
                <a16:creationId xmlns:a16="http://schemas.microsoft.com/office/drawing/2014/main" id="{7CFF3AFA-817C-E449-BD6C-1FCD9F5A2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01170-E421-F04E-855D-B5BB5F2E1F15}"/>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236049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0607-62AF-5D4B-A745-1445EBD7C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057FD-9F39-F94D-80E9-90E1270F25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7C447-DFF5-8A40-94E5-5FFC54D5FF07}"/>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5" name="Footer Placeholder 4">
            <a:extLst>
              <a:ext uri="{FF2B5EF4-FFF2-40B4-BE49-F238E27FC236}">
                <a16:creationId xmlns:a16="http://schemas.microsoft.com/office/drawing/2014/main" id="{AA562005-54F7-BF48-94EF-8E8AF20C0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CC860-7274-A14D-9E13-593128DF8D9A}"/>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144087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8C9F-B27A-024A-9EF8-05B73B597B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393667-02F4-6E4C-BBDD-4DB60F33AC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0861E2-C8DB-0D47-B281-D4C99D2549E3}"/>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5" name="Footer Placeholder 4">
            <a:extLst>
              <a:ext uri="{FF2B5EF4-FFF2-40B4-BE49-F238E27FC236}">
                <a16:creationId xmlns:a16="http://schemas.microsoft.com/office/drawing/2014/main" id="{A717C74A-3DC8-E348-89D3-5FBE0250F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C70EA-AD5C-5E4B-9716-C64927281414}"/>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183702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CD09-5720-134F-BE24-CCDBE6AAA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03EDE-E072-6344-ADCE-BF95222A2D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38F4EF-D0E9-4D45-98D4-E37F7D7B90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025DD3-55A7-E941-AB8B-AD4BD3FA05E7}"/>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6" name="Footer Placeholder 5">
            <a:extLst>
              <a:ext uri="{FF2B5EF4-FFF2-40B4-BE49-F238E27FC236}">
                <a16:creationId xmlns:a16="http://schemas.microsoft.com/office/drawing/2014/main" id="{FEDBA3F9-66EE-CB47-9F6F-381763799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AB3DAE-C503-9544-8F13-9F6693645F72}"/>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135499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94E1-432C-234E-94B2-EC37388D7C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50E16-9DC5-E844-B547-C82F66420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5818ED-BBA0-7440-A84F-8F9E1A3E48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0030E-067E-2045-8ABE-9565ABF55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56F0DE-E115-9F46-A09F-7A0F2F30A7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6902EB-7C67-EF40-8E80-3438281AB077}"/>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8" name="Footer Placeholder 7">
            <a:extLst>
              <a:ext uri="{FF2B5EF4-FFF2-40B4-BE49-F238E27FC236}">
                <a16:creationId xmlns:a16="http://schemas.microsoft.com/office/drawing/2014/main" id="{4E76D20A-8BBE-2A4C-A61E-CC41B51B4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34A47E-3F2F-8B4D-9756-E655AA439BBB}"/>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232177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15C1-04D4-7C4A-B4E8-B878B852F0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15BE2C-7036-A04C-A085-A13D0B545881}"/>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4" name="Footer Placeholder 3">
            <a:extLst>
              <a:ext uri="{FF2B5EF4-FFF2-40B4-BE49-F238E27FC236}">
                <a16:creationId xmlns:a16="http://schemas.microsoft.com/office/drawing/2014/main" id="{DB07510D-D26B-4948-946F-0401C2B7B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75C3C1-19CF-764A-826E-D46BFA5445BF}"/>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165896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40B31-FE7A-5842-899A-75A504FB68D3}"/>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3" name="Footer Placeholder 2">
            <a:extLst>
              <a:ext uri="{FF2B5EF4-FFF2-40B4-BE49-F238E27FC236}">
                <a16:creationId xmlns:a16="http://schemas.microsoft.com/office/drawing/2014/main" id="{D601FFE8-8A88-5D43-8A46-A63FFDF52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8FB57C-B1C2-9846-93E8-3345B194FCA1}"/>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296740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87C9-1955-5F40-AD3C-7A5C5FE1C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563847-0FA2-484B-95FB-8F24DAEE8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96DCB5-8EA9-1C4D-9BDE-29F3D6673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9BC270-7750-D243-9F44-BF7FF2199C5B}"/>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6" name="Footer Placeholder 5">
            <a:extLst>
              <a:ext uri="{FF2B5EF4-FFF2-40B4-BE49-F238E27FC236}">
                <a16:creationId xmlns:a16="http://schemas.microsoft.com/office/drawing/2014/main" id="{FF058980-C23F-AA4F-B78F-FC4489DF2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46BDC-ED69-244C-A5AC-3B2FD3D8172F}"/>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70097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FA57-CC2B-4F43-A99D-6793F8C74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EEB726-D4D0-9B40-96F7-62E7DC0AB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2CAD3E-A910-D744-9D41-17D6FF0C0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7BCF45-0A96-7A40-A2FD-8554BF5D66F6}"/>
              </a:ext>
            </a:extLst>
          </p:cNvPr>
          <p:cNvSpPr>
            <a:spLocks noGrp="1"/>
          </p:cNvSpPr>
          <p:nvPr>
            <p:ph type="dt" sz="half" idx="10"/>
          </p:nvPr>
        </p:nvSpPr>
        <p:spPr/>
        <p:txBody>
          <a:bodyPr/>
          <a:lstStyle/>
          <a:p>
            <a:fld id="{3B323C78-F8C4-4542-BE8A-3B82ECED0B78}" type="datetimeFigureOut">
              <a:rPr lang="en-US" smtClean="0"/>
              <a:t>10/4/22</a:t>
            </a:fld>
            <a:endParaRPr lang="en-US"/>
          </a:p>
        </p:txBody>
      </p:sp>
      <p:sp>
        <p:nvSpPr>
          <p:cNvPr id="6" name="Footer Placeholder 5">
            <a:extLst>
              <a:ext uri="{FF2B5EF4-FFF2-40B4-BE49-F238E27FC236}">
                <a16:creationId xmlns:a16="http://schemas.microsoft.com/office/drawing/2014/main" id="{A03F76BC-514E-C04A-A53C-99A6B54C4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7A66E-11DD-E14B-A813-0DA8E2F2A429}"/>
              </a:ext>
            </a:extLst>
          </p:cNvPr>
          <p:cNvSpPr>
            <a:spLocks noGrp="1"/>
          </p:cNvSpPr>
          <p:nvPr>
            <p:ph type="sldNum" sz="quarter" idx="12"/>
          </p:nvPr>
        </p:nvSpPr>
        <p:spPr/>
        <p:txBody>
          <a:bodyPr/>
          <a:lstStyle/>
          <a:p>
            <a:fld id="{FF93F606-10EB-0C48-BA0D-27606A7ECD84}" type="slidenum">
              <a:rPr lang="en-US" smtClean="0"/>
              <a:t>‹#›</a:t>
            </a:fld>
            <a:endParaRPr lang="en-US"/>
          </a:p>
        </p:txBody>
      </p:sp>
    </p:spTree>
    <p:extLst>
      <p:ext uri="{BB962C8B-B14F-4D97-AF65-F5344CB8AC3E}">
        <p14:creationId xmlns:p14="http://schemas.microsoft.com/office/powerpoint/2010/main" val="409683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E2FB1-1DF7-7948-A523-47A252BAF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7A082-9BC5-DF42-B04D-928A21124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192BC-91AF-A042-B8D7-45F4C559A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23C78-F8C4-4542-BE8A-3B82ECED0B78}" type="datetimeFigureOut">
              <a:rPr lang="en-US" smtClean="0"/>
              <a:t>10/4/22</a:t>
            </a:fld>
            <a:endParaRPr lang="en-US"/>
          </a:p>
        </p:txBody>
      </p:sp>
      <p:sp>
        <p:nvSpPr>
          <p:cNvPr id="5" name="Footer Placeholder 4">
            <a:extLst>
              <a:ext uri="{FF2B5EF4-FFF2-40B4-BE49-F238E27FC236}">
                <a16:creationId xmlns:a16="http://schemas.microsoft.com/office/drawing/2014/main" id="{ADA75835-692D-0D4E-BB77-4DD5CD91D3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731E2A-63FA-574E-B53C-17DF5B2D9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3F606-10EB-0C48-BA0D-27606A7ECD84}" type="slidenum">
              <a:rPr lang="en-US" smtClean="0"/>
              <a:t>‹#›</a:t>
            </a:fld>
            <a:endParaRPr lang="en-US"/>
          </a:p>
        </p:txBody>
      </p:sp>
    </p:spTree>
    <p:extLst>
      <p:ext uri="{BB962C8B-B14F-4D97-AF65-F5344CB8AC3E}">
        <p14:creationId xmlns:p14="http://schemas.microsoft.com/office/powerpoint/2010/main" val="1354096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xfordreference-com.ezproxy.library.qmul.ac.uk/view/10.1093/acref/9780198715443.001.0001/acref-9780198715443-e-443" TargetMode="External"/><Relationship Id="rId7" Type="http://schemas.openxmlformats.org/officeDocument/2006/relationships/hyperlink" Target="https://www-oxfordreference-com.ezproxy.library.qmul.ac.uk/view/10.1093/acref/9780198715443.001.0001/acref-9780198715443" TargetMode="External"/><Relationship Id="rId2" Type="http://schemas.openxmlformats.org/officeDocument/2006/relationships/hyperlink" Target="https://www-oxfordreference-com.ezproxy.library.qmul.ac.uk/view/10.1093/acref/9780198715443.001.0001/acref-9780198715443-e-3" TargetMode="External"/><Relationship Id="rId1" Type="http://schemas.openxmlformats.org/officeDocument/2006/relationships/slideLayout" Target="../slideLayouts/slideLayout2.xml"/><Relationship Id="rId6" Type="http://schemas.openxmlformats.org/officeDocument/2006/relationships/hyperlink" Target="https://www-oxfordreference-com.ezproxy.library.qmul.ac.uk/view/10.1093/acref/9780198715443.001.0001/acref-9780198715443-e-26" TargetMode="External"/><Relationship Id="rId5" Type="http://schemas.openxmlformats.org/officeDocument/2006/relationships/hyperlink" Target="https://www-oxfordreference-com.ezproxy.library.qmul.ac.uk/view/10.1093/acref/9780198715443.001.0001/acref-9780198715443-e-148" TargetMode="External"/><Relationship Id="rId4" Type="http://schemas.openxmlformats.org/officeDocument/2006/relationships/hyperlink" Target="https://www-oxfordreference-com.ezproxy.library.qmul.ac.uk/view/10.1093/acref/9780198715443.001.0001/acref-9780198715443-e-84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arxists.org/subject/art/lit_crit/sovietwritercongress/zdhanov.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4458-2370-6448-BE0A-686059F6381D}"/>
              </a:ext>
            </a:extLst>
          </p:cNvPr>
          <p:cNvSpPr>
            <a:spLocks noGrp="1"/>
          </p:cNvSpPr>
          <p:nvPr>
            <p:ph type="ctrTitle"/>
          </p:nvPr>
        </p:nvSpPr>
        <p:spPr/>
        <p:txBody>
          <a:bodyPr>
            <a:normAutofit fontScale="90000"/>
          </a:bodyPr>
          <a:lstStyle/>
          <a:p>
            <a:br>
              <a:rPr lang="en-US" dirty="0"/>
            </a:br>
            <a:r>
              <a:rPr lang="en-US" dirty="0"/>
              <a:t>Contemporary Russian Short Stories</a:t>
            </a:r>
            <a:br>
              <a:rPr lang="en-US" dirty="0"/>
            </a:br>
            <a:endParaRPr lang="en-US" dirty="0"/>
          </a:p>
        </p:txBody>
      </p:sp>
      <p:sp>
        <p:nvSpPr>
          <p:cNvPr id="3" name="Subtitle 2">
            <a:extLst>
              <a:ext uri="{FF2B5EF4-FFF2-40B4-BE49-F238E27FC236}">
                <a16:creationId xmlns:a16="http://schemas.microsoft.com/office/drawing/2014/main" id="{8DE5A9DE-A862-8D42-AEF3-A94482C822BE}"/>
              </a:ext>
            </a:extLst>
          </p:cNvPr>
          <p:cNvSpPr>
            <a:spLocks noGrp="1"/>
          </p:cNvSpPr>
          <p:nvPr>
            <p:ph type="subTitle" idx="1"/>
          </p:nvPr>
        </p:nvSpPr>
        <p:spPr/>
        <p:txBody>
          <a:bodyPr/>
          <a:lstStyle/>
          <a:p>
            <a:r>
              <a:rPr lang="en-US" dirty="0"/>
              <a:t>Week 2 – Postmodernism; Sorokin</a:t>
            </a:r>
          </a:p>
        </p:txBody>
      </p:sp>
    </p:spTree>
    <p:extLst>
      <p:ext uri="{BB962C8B-B14F-4D97-AF65-F5344CB8AC3E}">
        <p14:creationId xmlns:p14="http://schemas.microsoft.com/office/powerpoint/2010/main" val="33049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4F42-F53C-F343-8C15-FB101B695FA3}"/>
              </a:ext>
            </a:extLst>
          </p:cNvPr>
          <p:cNvSpPr>
            <a:spLocks noGrp="1"/>
          </p:cNvSpPr>
          <p:nvPr>
            <p:ph type="title"/>
          </p:nvPr>
        </p:nvSpPr>
        <p:spPr/>
        <p:txBody>
          <a:bodyPr/>
          <a:lstStyle/>
          <a:p>
            <a:pPr algn="ctr"/>
            <a:r>
              <a:rPr lang="en-US" dirty="0" err="1"/>
              <a:t>Bulatov</a:t>
            </a:r>
            <a:r>
              <a:rPr lang="en-US" dirty="0"/>
              <a:t>, </a:t>
            </a:r>
            <a:r>
              <a:rPr lang="en-US" i="1" dirty="0"/>
              <a:t>Entry/No Entry</a:t>
            </a:r>
          </a:p>
        </p:txBody>
      </p:sp>
      <p:pic>
        <p:nvPicPr>
          <p:cNvPr id="5" name="Content Placeholder 4">
            <a:extLst>
              <a:ext uri="{FF2B5EF4-FFF2-40B4-BE49-F238E27FC236}">
                <a16:creationId xmlns:a16="http://schemas.microsoft.com/office/drawing/2014/main" id="{26356563-2609-F048-8E0C-030A09AC8F30}"/>
              </a:ext>
            </a:extLst>
          </p:cNvPr>
          <p:cNvPicPr>
            <a:picLocks noGrp="1" noChangeAspect="1"/>
          </p:cNvPicPr>
          <p:nvPr>
            <p:ph idx="1"/>
          </p:nvPr>
        </p:nvPicPr>
        <p:blipFill>
          <a:blip r:embed="rId2"/>
          <a:stretch>
            <a:fillRect/>
          </a:stretch>
        </p:blipFill>
        <p:spPr>
          <a:xfrm>
            <a:off x="3931155" y="1825625"/>
            <a:ext cx="4329689" cy="4351338"/>
          </a:xfrm>
        </p:spPr>
      </p:pic>
    </p:spTree>
    <p:extLst>
      <p:ext uri="{BB962C8B-B14F-4D97-AF65-F5344CB8AC3E}">
        <p14:creationId xmlns:p14="http://schemas.microsoft.com/office/powerpoint/2010/main" val="270368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81DE-F54F-A441-8193-CF0B4055AA3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0456ED5-643B-894B-BE74-C7F035AE5F0E}"/>
              </a:ext>
            </a:extLst>
          </p:cNvPr>
          <p:cNvPicPr>
            <a:picLocks noGrp="1" noChangeAspect="1"/>
          </p:cNvPicPr>
          <p:nvPr>
            <p:ph idx="1"/>
          </p:nvPr>
        </p:nvPicPr>
        <p:blipFill>
          <a:blip r:embed="rId2"/>
          <a:stretch>
            <a:fillRect/>
          </a:stretch>
        </p:blipFill>
        <p:spPr>
          <a:xfrm>
            <a:off x="3311236" y="1903183"/>
            <a:ext cx="5601788" cy="4220525"/>
          </a:xfrm>
        </p:spPr>
      </p:pic>
    </p:spTree>
    <p:extLst>
      <p:ext uri="{BB962C8B-B14F-4D97-AF65-F5344CB8AC3E}">
        <p14:creationId xmlns:p14="http://schemas.microsoft.com/office/powerpoint/2010/main" val="282029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7CC5-54BB-DB49-8155-269FF754F387}"/>
              </a:ext>
            </a:extLst>
          </p:cNvPr>
          <p:cNvSpPr>
            <a:spLocks noGrp="1"/>
          </p:cNvSpPr>
          <p:nvPr>
            <p:ph type="title"/>
          </p:nvPr>
        </p:nvSpPr>
        <p:spPr/>
        <p:txBody>
          <a:bodyPr/>
          <a:lstStyle/>
          <a:p>
            <a:pPr algn="ctr"/>
            <a:r>
              <a:rPr lang="en-US" dirty="0"/>
              <a:t>Glory to the CPSS (Communist Party of the Soviet Union)</a:t>
            </a:r>
          </a:p>
        </p:txBody>
      </p:sp>
      <p:pic>
        <p:nvPicPr>
          <p:cNvPr id="5" name="Content Placeholder 4">
            <a:extLst>
              <a:ext uri="{FF2B5EF4-FFF2-40B4-BE49-F238E27FC236}">
                <a16:creationId xmlns:a16="http://schemas.microsoft.com/office/drawing/2014/main" id="{BF064B54-EAAF-EA49-86A7-6F5E9C1DF94D}"/>
              </a:ext>
            </a:extLst>
          </p:cNvPr>
          <p:cNvPicPr>
            <a:picLocks noGrp="1" noChangeAspect="1"/>
          </p:cNvPicPr>
          <p:nvPr>
            <p:ph idx="1"/>
          </p:nvPr>
        </p:nvPicPr>
        <p:blipFill>
          <a:blip r:embed="rId2"/>
          <a:stretch>
            <a:fillRect/>
          </a:stretch>
        </p:blipFill>
        <p:spPr>
          <a:xfrm>
            <a:off x="3914795" y="1825625"/>
            <a:ext cx="4362410" cy="4351338"/>
          </a:xfrm>
        </p:spPr>
      </p:pic>
    </p:spTree>
    <p:extLst>
      <p:ext uri="{BB962C8B-B14F-4D97-AF65-F5344CB8AC3E}">
        <p14:creationId xmlns:p14="http://schemas.microsoft.com/office/powerpoint/2010/main" val="382171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3E64-23A3-5F4B-8D2D-94FF596418E5}"/>
              </a:ext>
            </a:extLst>
          </p:cNvPr>
          <p:cNvSpPr>
            <a:spLocks noGrp="1"/>
          </p:cNvSpPr>
          <p:nvPr>
            <p:ph type="title"/>
          </p:nvPr>
        </p:nvSpPr>
        <p:spPr/>
        <p:txBody>
          <a:bodyPr/>
          <a:lstStyle/>
          <a:p>
            <a:pPr algn="ctr"/>
            <a:r>
              <a:rPr lang="en-US" dirty="0"/>
              <a:t>Sorokin, </a:t>
            </a:r>
            <a:r>
              <a:rPr lang="en-US" i="1" dirty="0"/>
              <a:t>The First ‘</a:t>
            </a:r>
            <a:r>
              <a:rPr lang="en-US" i="1" dirty="0" err="1"/>
              <a:t>subbotnik</a:t>
            </a:r>
            <a:r>
              <a:rPr lang="en-US" i="1" dirty="0"/>
              <a:t>’</a:t>
            </a:r>
          </a:p>
        </p:txBody>
      </p:sp>
      <p:pic>
        <p:nvPicPr>
          <p:cNvPr id="5" name="Content Placeholder 4">
            <a:extLst>
              <a:ext uri="{FF2B5EF4-FFF2-40B4-BE49-F238E27FC236}">
                <a16:creationId xmlns:a16="http://schemas.microsoft.com/office/drawing/2014/main" id="{F0AD9C98-5B00-2B40-AC2E-EF5E95B70219}"/>
              </a:ext>
            </a:extLst>
          </p:cNvPr>
          <p:cNvPicPr>
            <a:picLocks noGrp="1" noChangeAspect="1"/>
          </p:cNvPicPr>
          <p:nvPr>
            <p:ph idx="1"/>
          </p:nvPr>
        </p:nvPicPr>
        <p:blipFill>
          <a:blip r:embed="rId2"/>
          <a:stretch>
            <a:fillRect/>
          </a:stretch>
        </p:blipFill>
        <p:spPr>
          <a:xfrm>
            <a:off x="3288632" y="1690688"/>
            <a:ext cx="5126664" cy="5126664"/>
          </a:xfrm>
        </p:spPr>
      </p:pic>
    </p:spTree>
    <p:extLst>
      <p:ext uri="{BB962C8B-B14F-4D97-AF65-F5344CB8AC3E}">
        <p14:creationId xmlns:p14="http://schemas.microsoft.com/office/powerpoint/2010/main" val="184942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89C9-517E-6749-829B-CB2770C5AB9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B681BB-EC57-E848-AB6D-CD037938B06A}"/>
              </a:ext>
            </a:extLst>
          </p:cNvPr>
          <p:cNvPicPr>
            <a:picLocks noGrp="1" noChangeAspect="1"/>
          </p:cNvPicPr>
          <p:nvPr>
            <p:ph idx="1"/>
          </p:nvPr>
        </p:nvPicPr>
        <p:blipFill>
          <a:blip r:embed="rId2"/>
          <a:stretch>
            <a:fillRect/>
          </a:stretch>
        </p:blipFill>
        <p:spPr>
          <a:xfrm>
            <a:off x="2584450" y="2185194"/>
            <a:ext cx="7023100" cy="3632200"/>
          </a:xfrm>
        </p:spPr>
      </p:pic>
      <p:sp>
        <p:nvSpPr>
          <p:cNvPr id="6" name="TextBox 5">
            <a:extLst>
              <a:ext uri="{FF2B5EF4-FFF2-40B4-BE49-F238E27FC236}">
                <a16:creationId xmlns:a16="http://schemas.microsoft.com/office/drawing/2014/main" id="{E578E40E-F9FE-B347-8EC9-09290FBA67CA}"/>
              </a:ext>
            </a:extLst>
          </p:cNvPr>
          <p:cNvSpPr txBox="1"/>
          <p:nvPr/>
        </p:nvSpPr>
        <p:spPr>
          <a:xfrm>
            <a:off x="3465094" y="5988734"/>
            <a:ext cx="4615174" cy="646331"/>
          </a:xfrm>
          <a:prstGeom prst="rect">
            <a:avLst/>
          </a:prstGeom>
          <a:noFill/>
        </p:spPr>
        <p:txBody>
          <a:bodyPr wrap="none" rtlCol="0">
            <a:spAutoFit/>
          </a:bodyPr>
          <a:lstStyle/>
          <a:p>
            <a:r>
              <a:rPr lang="en-US" dirty="0"/>
              <a:t>Quoted in </a:t>
            </a:r>
            <a:r>
              <a:rPr lang="en-US" dirty="0" err="1"/>
              <a:t>Lipovetsky</a:t>
            </a:r>
            <a:r>
              <a:rPr lang="en-US" dirty="0"/>
              <a:t>, </a:t>
            </a:r>
            <a:r>
              <a:rPr lang="en-US" i="1" dirty="0"/>
              <a:t>Postmodern Crises</a:t>
            </a:r>
            <a:r>
              <a:rPr lang="en-US" dirty="0"/>
              <a:t>, p.114</a:t>
            </a:r>
          </a:p>
          <a:p>
            <a:endParaRPr lang="en-US" dirty="0"/>
          </a:p>
        </p:txBody>
      </p:sp>
    </p:spTree>
    <p:extLst>
      <p:ext uri="{BB962C8B-B14F-4D97-AF65-F5344CB8AC3E}">
        <p14:creationId xmlns:p14="http://schemas.microsoft.com/office/powerpoint/2010/main" val="236218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C475-431E-1849-9C01-26AA0BF0D9E1}"/>
              </a:ext>
            </a:extLst>
          </p:cNvPr>
          <p:cNvSpPr>
            <a:spLocks noGrp="1"/>
          </p:cNvSpPr>
          <p:nvPr>
            <p:ph type="title"/>
          </p:nvPr>
        </p:nvSpPr>
        <p:spPr/>
        <p:txBody>
          <a:bodyPr/>
          <a:lstStyle/>
          <a:p>
            <a:pPr algn="ctr"/>
            <a:r>
              <a:rPr lang="en-US" dirty="0"/>
              <a:t>Sorokin — the body</a:t>
            </a:r>
          </a:p>
        </p:txBody>
      </p:sp>
      <p:pic>
        <p:nvPicPr>
          <p:cNvPr id="5" name="Content Placeholder 4">
            <a:extLst>
              <a:ext uri="{FF2B5EF4-FFF2-40B4-BE49-F238E27FC236}">
                <a16:creationId xmlns:a16="http://schemas.microsoft.com/office/drawing/2014/main" id="{12D9C523-9A7C-784F-AE6B-9EA6E8B25D67}"/>
              </a:ext>
            </a:extLst>
          </p:cNvPr>
          <p:cNvPicPr>
            <a:picLocks noGrp="1" noChangeAspect="1"/>
          </p:cNvPicPr>
          <p:nvPr>
            <p:ph idx="1"/>
          </p:nvPr>
        </p:nvPicPr>
        <p:blipFill>
          <a:blip r:embed="rId2"/>
          <a:stretch>
            <a:fillRect/>
          </a:stretch>
        </p:blipFill>
        <p:spPr>
          <a:xfrm>
            <a:off x="1296459" y="2213811"/>
            <a:ext cx="9195077" cy="3424504"/>
          </a:xfrm>
        </p:spPr>
      </p:pic>
      <p:sp>
        <p:nvSpPr>
          <p:cNvPr id="6" name="TextBox 5">
            <a:extLst>
              <a:ext uri="{FF2B5EF4-FFF2-40B4-BE49-F238E27FC236}">
                <a16:creationId xmlns:a16="http://schemas.microsoft.com/office/drawing/2014/main" id="{DB667E2B-0218-7547-9422-73EC3C219CFE}"/>
              </a:ext>
            </a:extLst>
          </p:cNvPr>
          <p:cNvSpPr txBox="1"/>
          <p:nvPr/>
        </p:nvSpPr>
        <p:spPr>
          <a:xfrm>
            <a:off x="4589465" y="5453649"/>
            <a:ext cx="3013069" cy="369332"/>
          </a:xfrm>
          <a:prstGeom prst="rect">
            <a:avLst/>
          </a:prstGeom>
          <a:noFill/>
        </p:spPr>
        <p:txBody>
          <a:bodyPr wrap="none" rtlCol="0">
            <a:spAutoFit/>
          </a:bodyPr>
          <a:lstStyle/>
          <a:p>
            <a:r>
              <a:rPr lang="en-US" dirty="0" err="1"/>
              <a:t>Lipovetsky</a:t>
            </a:r>
            <a:r>
              <a:rPr lang="en-US" dirty="0"/>
              <a:t>, </a:t>
            </a:r>
            <a:r>
              <a:rPr lang="en-US" i="1" dirty="0"/>
              <a:t>Postmodern Crises</a:t>
            </a:r>
          </a:p>
        </p:txBody>
      </p:sp>
    </p:spTree>
    <p:extLst>
      <p:ext uri="{BB962C8B-B14F-4D97-AF65-F5344CB8AC3E}">
        <p14:creationId xmlns:p14="http://schemas.microsoft.com/office/powerpoint/2010/main" val="164565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7A42-9BED-DB4D-8DBD-BA2A11B38C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102E517-FD49-B04E-BB11-2A9EEE60A0FD}"/>
              </a:ext>
            </a:extLst>
          </p:cNvPr>
          <p:cNvPicPr>
            <a:picLocks noGrp="1" noChangeAspect="1"/>
          </p:cNvPicPr>
          <p:nvPr>
            <p:ph idx="1"/>
          </p:nvPr>
        </p:nvPicPr>
        <p:blipFill>
          <a:blip r:embed="rId2"/>
          <a:stretch>
            <a:fillRect/>
          </a:stretch>
        </p:blipFill>
        <p:spPr>
          <a:xfrm>
            <a:off x="851429" y="2630905"/>
            <a:ext cx="10559805" cy="2759242"/>
          </a:xfrm>
        </p:spPr>
      </p:pic>
    </p:spTree>
    <p:extLst>
      <p:ext uri="{BB962C8B-B14F-4D97-AF65-F5344CB8AC3E}">
        <p14:creationId xmlns:p14="http://schemas.microsoft.com/office/powerpoint/2010/main" val="412160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FB90-A613-2E49-8DA7-D3BCD50FE60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B01637-501F-2846-B6D7-7F1C3C5A0C04}"/>
              </a:ext>
            </a:extLst>
          </p:cNvPr>
          <p:cNvPicPr>
            <a:picLocks noGrp="1" noChangeAspect="1"/>
          </p:cNvPicPr>
          <p:nvPr>
            <p:ph idx="1"/>
          </p:nvPr>
        </p:nvPicPr>
        <p:blipFill>
          <a:blip r:embed="rId2"/>
          <a:stretch>
            <a:fillRect/>
          </a:stretch>
        </p:blipFill>
        <p:spPr>
          <a:xfrm>
            <a:off x="1469081" y="2775284"/>
            <a:ext cx="9385787" cy="2454442"/>
          </a:xfrm>
        </p:spPr>
      </p:pic>
    </p:spTree>
    <p:extLst>
      <p:ext uri="{BB962C8B-B14F-4D97-AF65-F5344CB8AC3E}">
        <p14:creationId xmlns:p14="http://schemas.microsoft.com/office/powerpoint/2010/main" val="136028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5F70-2339-384B-9237-A2DA85E34D1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D56B37A-E979-1F46-9B0D-69C7649753DB}"/>
              </a:ext>
            </a:extLst>
          </p:cNvPr>
          <p:cNvPicPr>
            <a:picLocks noGrp="1" noChangeAspect="1"/>
          </p:cNvPicPr>
          <p:nvPr>
            <p:ph idx="1"/>
          </p:nvPr>
        </p:nvPicPr>
        <p:blipFill>
          <a:blip r:embed="rId2"/>
          <a:stretch>
            <a:fillRect/>
          </a:stretch>
        </p:blipFill>
        <p:spPr>
          <a:xfrm>
            <a:off x="2733602" y="1825625"/>
            <a:ext cx="6724795" cy="4351338"/>
          </a:xfrm>
        </p:spPr>
      </p:pic>
    </p:spTree>
    <p:extLst>
      <p:ext uri="{BB962C8B-B14F-4D97-AF65-F5344CB8AC3E}">
        <p14:creationId xmlns:p14="http://schemas.microsoft.com/office/powerpoint/2010/main" val="203814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1D07-8027-9443-B42F-C25952303D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B9976B-9C6E-2F43-BE77-53B49C62A33E}"/>
              </a:ext>
            </a:extLst>
          </p:cNvPr>
          <p:cNvPicPr>
            <a:picLocks noGrp="1" noChangeAspect="1"/>
          </p:cNvPicPr>
          <p:nvPr>
            <p:ph idx="1"/>
          </p:nvPr>
        </p:nvPicPr>
        <p:blipFill>
          <a:blip r:embed="rId2"/>
          <a:stretch>
            <a:fillRect/>
          </a:stretch>
        </p:blipFill>
        <p:spPr>
          <a:xfrm>
            <a:off x="2686050" y="2807494"/>
            <a:ext cx="6819900" cy="2387600"/>
          </a:xfrm>
        </p:spPr>
      </p:pic>
    </p:spTree>
    <p:extLst>
      <p:ext uri="{BB962C8B-B14F-4D97-AF65-F5344CB8AC3E}">
        <p14:creationId xmlns:p14="http://schemas.microsoft.com/office/powerpoint/2010/main" val="87080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504E-1848-F442-B08E-79E23C0892A1}"/>
              </a:ext>
            </a:extLst>
          </p:cNvPr>
          <p:cNvSpPr>
            <a:spLocks noGrp="1"/>
          </p:cNvSpPr>
          <p:nvPr>
            <p:ph type="title"/>
          </p:nvPr>
        </p:nvSpPr>
        <p:spPr/>
        <p:txBody>
          <a:bodyPr/>
          <a:lstStyle/>
          <a:p>
            <a:pPr algn="ctr"/>
            <a:r>
              <a:rPr lang="en-US" dirty="0"/>
              <a:t>Postmodernism</a:t>
            </a:r>
          </a:p>
        </p:txBody>
      </p:sp>
      <p:sp>
        <p:nvSpPr>
          <p:cNvPr id="3" name="Content Placeholder 2">
            <a:extLst>
              <a:ext uri="{FF2B5EF4-FFF2-40B4-BE49-F238E27FC236}">
                <a16:creationId xmlns:a16="http://schemas.microsoft.com/office/drawing/2014/main" id="{1F146015-24ED-CC4C-ABF8-4E90E7BCF717}"/>
              </a:ext>
            </a:extLst>
          </p:cNvPr>
          <p:cNvSpPr>
            <a:spLocks noGrp="1"/>
          </p:cNvSpPr>
          <p:nvPr>
            <p:ph idx="1"/>
          </p:nvPr>
        </p:nvSpPr>
        <p:spPr/>
        <p:txBody>
          <a:bodyPr>
            <a:normAutofit fontScale="85000" lnSpcReduction="20000"/>
          </a:bodyPr>
          <a:lstStyle/>
          <a:p>
            <a:pPr marL="0" indent="0">
              <a:buNone/>
            </a:pPr>
            <a:r>
              <a:rPr lang="en-GB" dirty="0"/>
              <a:t>…  </a:t>
            </a:r>
            <a:r>
              <a:rPr lang="en-GB" b="1" dirty="0"/>
              <a:t>postmodernity</a:t>
            </a:r>
            <a:r>
              <a:rPr lang="en-GB" dirty="0"/>
              <a:t> is said to be a culture of fragmentary sensations, eclectic nostalgia, disposable simulacra, and promiscuous superficiality, in which the traditionally valued qualities of depth, coherence, meaning, originality, and authenticity are evacuated or dissolved amid the random swirl of empty signals.</a:t>
            </a:r>
          </a:p>
          <a:p>
            <a:pPr marL="0" indent="0">
              <a:buNone/>
            </a:pPr>
            <a:r>
              <a:rPr lang="en-GB" dirty="0"/>
              <a:t>As applied to literature and other arts, the term is notoriously ambiguous, implying either that modernism has been superseded or that it has continued into a new phase. Postmodernism may be seen as a continuation of modernism’s alienated mood and disorienting techniques and at the same time as an abandonment of its determined quest for artistic coherence in a fragmented world: in very crude terms, where a modernist artist or writer would try to wrest a meaning from the world through myth, symbol, or formal complexity, the postmodernist greets the </a:t>
            </a:r>
            <a:r>
              <a:rPr lang="en-GB" dirty="0">
                <a:hlinkClick r:id="rId2"/>
              </a:rPr>
              <a:t>absurd</a:t>
            </a:r>
            <a:r>
              <a:rPr lang="en-GB" dirty="0"/>
              <a:t> or meaningless confusion of contemporary existence with a certain numbed or flippant indifference, favouring self-consciously ‘depthless’ works of </a:t>
            </a:r>
            <a:r>
              <a:rPr lang="en-GB" dirty="0">
                <a:hlinkClick r:id="rId3"/>
              </a:rPr>
              <a:t>fabulation</a:t>
            </a:r>
            <a:r>
              <a:rPr lang="en-GB" dirty="0"/>
              <a:t>, </a:t>
            </a:r>
            <a:r>
              <a:rPr lang="en-GB" dirty="0">
                <a:hlinkClick r:id="rId4"/>
              </a:rPr>
              <a:t>pastiche</a:t>
            </a:r>
            <a:r>
              <a:rPr lang="en-GB" dirty="0"/>
              <a:t>, </a:t>
            </a:r>
            <a:r>
              <a:rPr lang="en-GB" i="1" dirty="0">
                <a:hlinkClick r:id="rId5"/>
              </a:rPr>
              <a:t>bricolage</a:t>
            </a:r>
            <a:r>
              <a:rPr lang="en-GB" dirty="0"/>
              <a:t>, or </a:t>
            </a:r>
            <a:r>
              <a:rPr lang="en-GB" dirty="0">
                <a:hlinkClick r:id="rId6"/>
              </a:rPr>
              <a:t>aleatory</a:t>
            </a:r>
            <a:r>
              <a:rPr lang="en-GB" dirty="0"/>
              <a:t> disconnection. </a:t>
            </a:r>
          </a:p>
          <a:p>
            <a:pPr marL="0" indent="0">
              <a:buNone/>
            </a:pPr>
            <a:r>
              <a:rPr lang="en-GB" dirty="0"/>
              <a:t>Chris </a:t>
            </a:r>
            <a:r>
              <a:rPr lang="en-GB" dirty="0" err="1"/>
              <a:t>Baldick</a:t>
            </a:r>
            <a:r>
              <a:rPr lang="en-GB" dirty="0"/>
              <a:t>, </a:t>
            </a:r>
            <a:r>
              <a:rPr lang="en-GB" dirty="0">
                <a:hlinkClick r:id="rId7"/>
              </a:rPr>
              <a:t>The Oxford Dictionary of Literary Terms (4 ed.)</a:t>
            </a:r>
            <a:endParaRPr lang="en-GB" dirty="0"/>
          </a:p>
          <a:p>
            <a:pPr marL="0" indent="0">
              <a:buNone/>
            </a:pPr>
            <a:endParaRPr lang="en-US" dirty="0"/>
          </a:p>
        </p:txBody>
      </p:sp>
    </p:spTree>
    <p:extLst>
      <p:ext uri="{BB962C8B-B14F-4D97-AF65-F5344CB8AC3E}">
        <p14:creationId xmlns:p14="http://schemas.microsoft.com/office/powerpoint/2010/main" val="58395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3AFE-0A0F-814D-8450-C840C20C10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DAAC220-79F3-F340-B83B-B09B993DEF0D}"/>
              </a:ext>
            </a:extLst>
          </p:cNvPr>
          <p:cNvPicPr>
            <a:picLocks noGrp="1" noChangeAspect="1"/>
          </p:cNvPicPr>
          <p:nvPr>
            <p:ph idx="1"/>
          </p:nvPr>
        </p:nvPicPr>
        <p:blipFill>
          <a:blip r:embed="rId2"/>
          <a:stretch>
            <a:fillRect/>
          </a:stretch>
        </p:blipFill>
        <p:spPr>
          <a:xfrm>
            <a:off x="2546350" y="3093244"/>
            <a:ext cx="7099300" cy="1816100"/>
          </a:xfrm>
        </p:spPr>
      </p:pic>
    </p:spTree>
    <p:extLst>
      <p:ext uri="{BB962C8B-B14F-4D97-AF65-F5344CB8AC3E}">
        <p14:creationId xmlns:p14="http://schemas.microsoft.com/office/powerpoint/2010/main" val="98683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0C2F-115A-9F49-8D9A-67DB15DCD300}"/>
              </a:ext>
            </a:extLst>
          </p:cNvPr>
          <p:cNvSpPr>
            <a:spLocks noGrp="1"/>
          </p:cNvSpPr>
          <p:nvPr>
            <p:ph type="title"/>
          </p:nvPr>
        </p:nvSpPr>
        <p:spPr/>
        <p:txBody>
          <a:bodyPr/>
          <a:lstStyle/>
          <a:p>
            <a:pPr algn="ctr"/>
            <a:r>
              <a:rPr lang="en-US"/>
              <a:t>The repetitious banality </a:t>
            </a:r>
            <a:r>
              <a:rPr lang="en-US" dirty="0"/>
              <a:t>of the language</a:t>
            </a:r>
          </a:p>
        </p:txBody>
      </p:sp>
      <p:pic>
        <p:nvPicPr>
          <p:cNvPr id="5" name="Content Placeholder 4">
            <a:extLst>
              <a:ext uri="{FF2B5EF4-FFF2-40B4-BE49-F238E27FC236}">
                <a16:creationId xmlns:a16="http://schemas.microsoft.com/office/drawing/2014/main" id="{61C30815-EEA7-1144-89B9-5FBC5CE0C4AF}"/>
              </a:ext>
            </a:extLst>
          </p:cNvPr>
          <p:cNvPicPr>
            <a:picLocks noGrp="1" noChangeAspect="1"/>
          </p:cNvPicPr>
          <p:nvPr>
            <p:ph idx="1"/>
          </p:nvPr>
        </p:nvPicPr>
        <p:blipFill>
          <a:blip r:embed="rId2"/>
          <a:stretch>
            <a:fillRect/>
          </a:stretch>
        </p:blipFill>
        <p:spPr>
          <a:xfrm>
            <a:off x="1562100" y="2756694"/>
            <a:ext cx="9067800" cy="2489200"/>
          </a:xfrm>
        </p:spPr>
      </p:pic>
    </p:spTree>
    <p:extLst>
      <p:ext uri="{BB962C8B-B14F-4D97-AF65-F5344CB8AC3E}">
        <p14:creationId xmlns:p14="http://schemas.microsoft.com/office/powerpoint/2010/main" val="210241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6104-0CF0-7F4A-A93B-8DB11CE58DCD}"/>
              </a:ext>
            </a:extLst>
          </p:cNvPr>
          <p:cNvSpPr>
            <a:spLocks noGrp="1"/>
          </p:cNvSpPr>
          <p:nvPr>
            <p:ph type="title"/>
          </p:nvPr>
        </p:nvSpPr>
        <p:spPr/>
        <p:txBody>
          <a:bodyPr/>
          <a:lstStyle/>
          <a:p>
            <a:pPr algn="ctr"/>
            <a:r>
              <a:rPr lang="en-US" dirty="0"/>
              <a:t>Relevance to us?</a:t>
            </a:r>
          </a:p>
        </p:txBody>
      </p:sp>
      <p:pic>
        <p:nvPicPr>
          <p:cNvPr id="5" name="Content Placeholder 4">
            <a:extLst>
              <a:ext uri="{FF2B5EF4-FFF2-40B4-BE49-F238E27FC236}">
                <a16:creationId xmlns:a16="http://schemas.microsoft.com/office/drawing/2014/main" id="{E010FA05-33E1-7540-8C3B-0A33D37C68A2}"/>
              </a:ext>
            </a:extLst>
          </p:cNvPr>
          <p:cNvPicPr>
            <a:picLocks noGrp="1" noChangeAspect="1"/>
          </p:cNvPicPr>
          <p:nvPr>
            <p:ph idx="1"/>
          </p:nvPr>
        </p:nvPicPr>
        <p:blipFill>
          <a:blip r:embed="rId2"/>
          <a:stretch>
            <a:fillRect/>
          </a:stretch>
        </p:blipFill>
        <p:spPr>
          <a:xfrm>
            <a:off x="725553" y="2999873"/>
            <a:ext cx="10753888" cy="2005263"/>
          </a:xfrm>
        </p:spPr>
      </p:pic>
    </p:spTree>
    <p:extLst>
      <p:ext uri="{BB962C8B-B14F-4D97-AF65-F5344CB8AC3E}">
        <p14:creationId xmlns:p14="http://schemas.microsoft.com/office/powerpoint/2010/main" val="137210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A1DC-8EBF-5645-90F7-AF208C3AE597}"/>
              </a:ext>
            </a:extLst>
          </p:cNvPr>
          <p:cNvSpPr>
            <a:spLocks noGrp="1"/>
          </p:cNvSpPr>
          <p:nvPr>
            <p:ph type="title"/>
          </p:nvPr>
        </p:nvSpPr>
        <p:spPr/>
        <p:txBody>
          <a:bodyPr/>
          <a:lstStyle/>
          <a:p>
            <a:pPr algn="ctr"/>
            <a:r>
              <a:rPr lang="en-US" dirty="0"/>
              <a:t>Postmodern Short-story</a:t>
            </a:r>
          </a:p>
        </p:txBody>
      </p:sp>
      <p:pic>
        <p:nvPicPr>
          <p:cNvPr id="5" name="Content Placeholder 4">
            <a:extLst>
              <a:ext uri="{FF2B5EF4-FFF2-40B4-BE49-F238E27FC236}">
                <a16:creationId xmlns:a16="http://schemas.microsoft.com/office/drawing/2014/main" id="{BA7BFEF3-90DC-0F47-B7B2-8D6BC89B05F1}"/>
              </a:ext>
            </a:extLst>
          </p:cNvPr>
          <p:cNvPicPr>
            <a:picLocks noGrp="1" noChangeAspect="1"/>
          </p:cNvPicPr>
          <p:nvPr>
            <p:ph idx="1"/>
          </p:nvPr>
        </p:nvPicPr>
        <p:blipFill>
          <a:blip r:embed="rId2"/>
          <a:stretch>
            <a:fillRect/>
          </a:stretch>
        </p:blipFill>
        <p:spPr>
          <a:xfrm>
            <a:off x="2119745" y="2178843"/>
            <a:ext cx="7862269" cy="3958721"/>
          </a:xfrm>
        </p:spPr>
      </p:pic>
    </p:spTree>
    <p:extLst>
      <p:ext uri="{BB962C8B-B14F-4D97-AF65-F5344CB8AC3E}">
        <p14:creationId xmlns:p14="http://schemas.microsoft.com/office/powerpoint/2010/main" val="197115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42D2-ECA7-8844-BA19-D9628FA82F5D}"/>
              </a:ext>
            </a:extLst>
          </p:cNvPr>
          <p:cNvSpPr>
            <a:spLocks noGrp="1"/>
          </p:cNvSpPr>
          <p:nvPr>
            <p:ph type="title"/>
          </p:nvPr>
        </p:nvSpPr>
        <p:spPr/>
        <p:txBody>
          <a:bodyPr/>
          <a:lstStyle/>
          <a:p>
            <a:pPr algn="ctr"/>
            <a:r>
              <a:rPr lang="en-US" dirty="0" err="1"/>
              <a:t>Lipovetsky</a:t>
            </a:r>
            <a:r>
              <a:rPr lang="en-US" dirty="0"/>
              <a:t>, </a:t>
            </a:r>
            <a:r>
              <a:rPr lang="en-GB" dirty="0"/>
              <a:t>‘On the Nature of Russian Post-Modernism’ </a:t>
            </a:r>
            <a:r>
              <a:rPr lang="en-US" dirty="0"/>
              <a:t> </a:t>
            </a:r>
          </a:p>
        </p:txBody>
      </p:sp>
      <p:pic>
        <p:nvPicPr>
          <p:cNvPr id="5" name="Content Placeholder 4">
            <a:extLst>
              <a:ext uri="{FF2B5EF4-FFF2-40B4-BE49-F238E27FC236}">
                <a16:creationId xmlns:a16="http://schemas.microsoft.com/office/drawing/2014/main" id="{0E61DD08-412E-034E-B033-92407C2DF1D2}"/>
              </a:ext>
            </a:extLst>
          </p:cNvPr>
          <p:cNvPicPr>
            <a:picLocks noGrp="1" noChangeAspect="1"/>
          </p:cNvPicPr>
          <p:nvPr>
            <p:ph idx="1"/>
          </p:nvPr>
        </p:nvPicPr>
        <p:blipFill>
          <a:blip r:embed="rId2"/>
          <a:stretch>
            <a:fillRect/>
          </a:stretch>
        </p:blipFill>
        <p:spPr>
          <a:xfrm>
            <a:off x="1729867" y="2518611"/>
            <a:ext cx="8601249" cy="2920874"/>
          </a:xfrm>
        </p:spPr>
      </p:pic>
    </p:spTree>
    <p:extLst>
      <p:ext uri="{BB962C8B-B14F-4D97-AF65-F5344CB8AC3E}">
        <p14:creationId xmlns:p14="http://schemas.microsoft.com/office/powerpoint/2010/main" val="374457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94630-1435-A748-A199-18C05850B816}"/>
              </a:ext>
            </a:extLst>
          </p:cNvPr>
          <p:cNvSpPr>
            <a:spLocks noGrp="1"/>
          </p:cNvSpPr>
          <p:nvPr>
            <p:ph type="title"/>
          </p:nvPr>
        </p:nvSpPr>
        <p:spPr/>
        <p:txBody>
          <a:bodyPr/>
          <a:lstStyle/>
          <a:p>
            <a:pPr algn="ctr"/>
            <a:r>
              <a:rPr lang="en-US" dirty="0" err="1"/>
              <a:t>Lipovetsky</a:t>
            </a:r>
            <a:r>
              <a:rPr lang="en-US" dirty="0"/>
              <a:t>, </a:t>
            </a:r>
            <a:r>
              <a:rPr lang="en-GB" dirty="0"/>
              <a:t>‘On the Nature of Russian Post-Modernism’ </a:t>
            </a:r>
            <a:endParaRPr lang="en-US" dirty="0"/>
          </a:p>
        </p:txBody>
      </p:sp>
      <p:pic>
        <p:nvPicPr>
          <p:cNvPr id="5" name="Content Placeholder 4">
            <a:extLst>
              <a:ext uri="{FF2B5EF4-FFF2-40B4-BE49-F238E27FC236}">
                <a16:creationId xmlns:a16="http://schemas.microsoft.com/office/drawing/2014/main" id="{321E9E17-0934-2E4F-B4C7-5EB0F4EE2A52}"/>
              </a:ext>
            </a:extLst>
          </p:cNvPr>
          <p:cNvPicPr>
            <a:picLocks noGrp="1" noChangeAspect="1"/>
          </p:cNvPicPr>
          <p:nvPr>
            <p:ph idx="1"/>
          </p:nvPr>
        </p:nvPicPr>
        <p:blipFill>
          <a:blip r:embed="rId2"/>
          <a:stretch>
            <a:fillRect/>
          </a:stretch>
        </p:blipFill>
        <p:spPr>
          <a:xfrm>
            <a:off x="2294021" y="2031244"/>
            <a:ext cx="7603958" cy="3940100"/>
          </a:xfrm>
        </p:spPr>
      </p:pic>
    </p:spTree>
    <p:extLst>
      <p:ext uri="{BB962C8B-B14F-4D97-AF65-F5344CB8AC3E}">
        <p14:creationId xmlns:p14="http://schemas.microsoft.com/office/powerpoint/2010/main" val="228848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D47F5CF-4EDB-2049-8E87-714D00554ED6}"/>
              </a:ext>
            </a:extLst>
          </p:cNvPr>
          <p:cNvSpPr>
            <a:spLocks noGrp="1"/>
          </p:cNvSpPr>
          <p:nvPr>
            <p:ph type="title"/>
          </p:nvPr>
        </p:nvSpPr>
        <p:spPr>
          <a:xfrm>
            <a:off x="471055" y="623455"/>
            <a:ext cx="10882745" cy="1288472"/>
          </a:xfrm>
        </p:spPr>
        <p:txBody>
          <a:bodyPr>
            <a:normAutofit fontScale="90000"/>
          </a:bodyPr>
          <a:lstStyle/>
          <a:p>
            <a:pPr algn="ctr"/>
            <a:r>
              <a:rPr lang="en-GB" altLang="en-US" dirty="0"/>
              <a:t>Socialist Realism </a:t>
            </a:r>
            <a:br>
              <a:rPr lang="en-GB" altLang="en-US" dirty="0"/>
            </a:br>
            <a:r>
              <a:rPr lang="en-GB" altLang="en-US"/>
              <a:t>Defined in 1934</a:t>
            </a:r>
            <a:br>
              <a:rPr lang="en-GB" altLang="en-US" dirty="0"/>
            </a:br>
            <a:endParaRPr lang="en-GB" altLang="en-US" dirty="0"/>
          </a:p>
        </p:txBody>
      </p:sp>
      <p:sp>
        <p:nvSpPr>
          <p:cNvPr id="16389" name="Rectangle 5">
            <a:extLst>
              <a:ext uri="{FF2B5EF4-FFF2-40B4-BE49-F238E27FC236}">
                <a16:creationId xmlns:a16="http://schemas.microsoft.com/office/drawing/2014/main" id="{ABA66659-5A39-EF4A-855D-47DF1767A2AA}"/>
              </a:ext>
            </a:extLst>
          </p:cNvPr>
          <p:cNvSpPr>
            <a:spLocks noGrp="1"/>
          </p:cNvSpPr>
          <p:nvPr>
            <p:ph type="body" idx="4294967295"/>
          </p:nvPr>
        </p:nvSpPr>
        <p:spPr>
          <a:xfrm>
            <a:off x="1330037" y="1911927"/>
            <a:ext cx="9310254" cy="3241964"/>
          </a:xfrm>
        </p:spPr>
        <p:txBody>
          <a:bodyPr>
            <a:normAutofit/>
          </a:bodyPr>
          <a:lstStyle/>
          <a:p>
            <a:pPr>
              <a:lnSpc>
                <a:spcPct val="80000"/>
              </a:lnSpc>
              <a:buFont typeface="Arial" panose="020B0604020202020204" pitchFamily="34" charset="0"/>
              <a:buNone/>
            </a:pPr>
            <a:r>
              <a:rPr lang="en-GB" altLang="en-US" sz="1200" dirty="0"/>
              <a:t>	</a:t>
            </a:r>
            <a:r>
              <a:rPr lang="en-GB" altLang="en-US" sz="1400" dirty="0"/>
              <a:t>	</a:t>
            </a:r>
          </a:p>
          <a:p>
            <a:pPr>
              <a:lnSpc>
                <a:spcPct val="80000"/>
              </a:lnSpc>
              <a:buFont typeface="Arial" panose="020B0604020202020204" pitchFamily="34" charset="0"/>
              <a:buNone/>
            </a:pPr>
            <a:r>
              <a:rPr lang="en-GB" altLang="en-US" sz="2000" dirty="0"/>
              <a:t>	Comrade Stalin has called our writers engineers of human souls. What does this mean? What duties does the title confer upon you?</a:t>
            </a:r>
          </a:p>
          <a:p>
            <a:pPr>
              <a:lnSpc>
                <a:spcPct val="80000"/>
              </a:lnSpc>
              <a:buFont typeface="Arial" panose="020B0604020202020204" pitchFamily="34" charset="0"/>
              <a:buNone/>
            </a:pPr>
            <a:r>
              <a:rPr lang="en-GB" altLang="en-US" sz="2000" dirty="0"/>
              <a:t>		In the first place, it means knowing life so as to be able to depict it truthfully in works of art, not to depict it in a dead, scholastic way, not simply as “objective reality,” but to depict reality in its revolutionary development.</a:t>
            </a:r>
          </a:p>
          <a:p>
            <a:pPr>
              <a:lnSpc>
                <a:spcPct val="80000"/>
              </a:lnSpc>
              <a:buFont typeface="Arial" panose="020B0604020202020204" pitchFamily="34" charset="0"/>
              <a:buNone/>
            </a:pPr>
            <a:r>
              <a:rPr lang="en-GB" altLang="en-US" sz="2000" dirty="0"/>
              <a:t>		In addition to this, the truthfulness and historical concreteness of the artistic portrayal should be combined with the ideological </a:t>
            </a:r>
            <a:r>
              <a:rPr lang="en-GB" altLang="en-US" sz="2000" dirty="0" err="1"/>
              <a:t>remolding</a:t>
            </a:r>
            <a:r>
              <a:rPr lang="en-GB" altLang="en-US" sz="2000" dirty="0"/>
              <a:t> and education of the toiling people in the spirit of socialism. This ... is what we call the method of socialist realism.</a:t>
            </a:r>
          </a:p>
          <a:p>
            <a:pPr>
              <a:lnSpc>
                <a:spcPct val="80000"/>
              </a:lnSpc>
              <a:buFont typeface="Arial" panose="020B0604020202020204" pitchFamily="34" charset="0"/>
              <a:buNone/>
            </a:pPr>
            <a:r>
              <a:rPr lang="en-GB" altLang="en-US" sz="2000" dirty="0"/>
              <a:t>	</a:t>
            </a:r>
            <a:r>
              <a:rPr lang="en-GB" altLang="en-US" sz="2000" dirty="0">
                <a:hlinkClick r:id="rId2"/>
              </a:rPr>
              <a:t>http://www.marxists</a:t>
            </a:r>
            <a:r>
              <a:rPr lang="en-GB" altLang="en-US" sz="1400" dirty="0">
                <a:hlinkClick r:id="rId2"/>
              </a:rPr>
              <a:t>.org/subject/art/lit_crit/sovietwritercongress/zdhanov.htm</a:t>
            </a:r>
            <a:r>
              <a:rPr lang="en-GB" altLang="en-US" sz="1400" dirty="0"/>
              <a:t> </a:t>
            </a:r>
          </a:p>
        </p:txBody>
      </p:sp>
    </p:spTree>
    <p:extLst>
      <p:ext uri="{BB962C8B-B14F-4D97-AF65-F5344CB8AC3E}">
        <p14:creationId xmlns:p14="http://schemas.microsoft.com/office/powerpoint/2010/main" val="368320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4BCB-2CC4-C845-AF8C-B3E3E0760707}"/>
              </a:ext>
            </a:extLst>
          </p:cNvPr>
          <p:cNvSpPr>
            <a:spLocks noGrp="1"/>
          </p:cNvSpPr>
          <p:nvPr>
            <p:ph type="title"/>
          </p:nvPr>
        </p:nvSpPr>
        <p:spPr/>
        <p:txBody>
          <a:bodyPr/>
          <a:lstStyle/>
          <a:p>
            <a:pPr algn="ctr"/>
            <a:r>
              <a:rPr lang="en-US" dirty="0"/>
              <a:t>Socialist Realism</a:t>
            </a:r>
          </a:p>
        </p:txBody>
      </p:sp>
      <p:pic>
        <p:nvPicPr>
          <p:cNvPr id="5" name="Content Placeholder 4">
            <a:extLst>
              <a:ext uri="{FF2B5EF4-FFF2-40B4-BE49-F238E27FC236}">
                <a16:creationId xmlns:a16="http://schemas.microsoft.com/office/drawing/2014/main" id="{137A8C00-D7FC-A245-9785-CA335B9F5AF0}"/>
              </a:ext>
            </a:extLst>
          </p:cNvPr>
          <p:cNvPicPr>
            <a:picLocks noGrp="1" noChangeAspect="1"/>
          </p:cNvPicPr>
          <p:nvPr>
            <p:ph idx="1"/>
          </p:nvPr>
        </p:nvPicPr>
        <p:blipFill>
          <a:blip r:embed="rId2"/>
          <a:stretch>
            <a:fillRect/>
          </a:stretch>
        </p:blipFill>
        <p:spPr>
          <a:xfrm>
            <a:off x="2424545" y="1427844"/>
            <a:ext cx="6664037" cy="4671054"/>
          </a:xfrm>
        </p:spPr>
      </p:pic>
    </p:spTree>
    <p:extLst>
      <p:ext uri="{BB962C8B-B14F-4D97-AF65-F5344CB8AC3E}">
        <p14:creationId xmlns:p14="http://schemas.microsoft.com/office/powerpoint/2010/main" val="98033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D8F-0EEF-9E42-8F94-C102506535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FA96594-C201-1543-AD9E-9F490899BC21}"/>
              </a:ext>
            </a:extLst>
          </p:cNvPr>
          <p:cNvPicPr>
            <a:picLocks noGrp="1" noChangeAspect="1"/>
          </p:cNvPicPr>
          <p:nvPr>
            <p:ph idx="1"/>
          </p:nvPr>
        </p:nvPicPr>
        <p:blipFill>
          <a:blip r:embed="rId2"/>
          <a:stretch>
            <a:fillRect/>
          </a:stretch>
        </p:blipFill>
        <p:spPr>
          <a:xfrm>
            <a:off x="2660073" y="1850657"/>
            <a:ext cx="6804634" cy="4259197"/>
          </a:xfrm>
        </p:spPr>
      </p:pic>
    </p:spTree>
    <p:extLst>
      <p:ext uri="{BB962C8B-B14F-4D97-AF65-F5344CB8AC3E}">
        <p14:creationId xmlns:p14="http://schemas.microsoft.com/office/powerpoint/2010/main" val="386504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CFF6-1CF3-364A-B67F-D90D04FCDC3F}"/>
              </a:ext>
            </a:extLst>
          </p:cNvPr>
          <p:cNvSpPr>
            <a:spLocks noGrp="1"/>
          </p:cNvSpPr>
          <p:nvPr>
            <p:ph type="title"/>
          </p:nvPr>
        </p:nvSpPr>
        <p:spPr/>
        <p:txBody>
          <a:bodyPr/>
          <a:lstStyle/>
          <a:p>
            <a:pPr algn="ctr"/>
            <a:r>
              <a:rPr lang="en-US" dirty="0"/>
              <a:t>Moscow Conceptualism/sots-art</a:t>
            </a:r>
            <a:br>
              <a:rPr lang="en-US" dirty="0"/>
            </a:br>
            <a:r>
              <a:rPr lang="en-US" dirty="0"/>
              <a:t>Erik </a:t>
            </a:r>
            <a:r>
              <a:rPr lang="en-US" dirty="0" err="1"/>
              <a:t>Bulatov</a:t>
            </a:r>
            <a:r>
              <a:rPr lang="en-US" dirty="0"/>
              <a:t>, </a:t>
            </a:r>
            <a:r>
              <a:rPr lang="en-US" i="1" dirty="0"/>
              <a:t>Sky Freedom</a:t>
            </a:r>
          </a:p>
        </p:txBody>
      </p:sp>
      <p:pic>
        <p:nvPicPr>
          <p:cNvPr id="5" name="Content Placeholder 4">
            <a:extLst>
              <a:ext uri="{FF2B5EF4-FFF2-40B4-BE49-F238E27FC236}">
                <a16:creationId xmlns:a16="http://schemas.microsoft.com/office/drawing/2014/main" id="{3854358A-8FAF-914C-AF27-2356F4D5EC6C}"/>
              </a:ext>
            </a:extLst>
          </p:cNvPr>
          <p:cNvPicPr>
            <a:picLocks noGrp="1" noChangeAspect="1"/>
          </p:cNvPicPr>
          <p:nvPr>
            <p:ph idx="1"/>
          </p:nvPr>
        </p:nvPicPr>
        <p:blipFill>
          <a:blip r:embed="rId2"/>
          <a:stretch>
            <a:fillRect/>
          </a:stretch>
        </p:blipFill>
        <p:spPr>
          <a:xfrm>
            <a:off x="4191000" y="2102644"/>
            <a:ext cx="3810000" cy="3797300"/>
          </a:xfrm>
        </p:spPr>
      </p:pic>
    </p:spTree>
    <p:extLst>
      <p:ext uri="{BB962C8B-B14F-4D97-AF65-F5344CB8AC3E}">
        <p14:creationId xmlns:p14="http://schemas.microsoft.com/office/powerpoint/2010/main" val="150168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60524</TotalTime>
  <Words>461</Words>
  <Application>Microsoft Macintosh PowerPoint</Application>
  <PresentationFormat>Widescreen</PresentationFormat>
  <Paragraphs>25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Contemporary Russian Short Stories </vt:lpstr>
      <vt:lpstr>Postmodernism</vt:lpstr>
      <vt:lpstr>Postmodern Short-story</vt:lpstr>
      <vt:lpstr>Lipovetsky, ‘On the Nature of Russian Post-Modernism’  </vt:lpstr>
      <vt:lpstr>Lipovetsky, ‘On the Nature of Russian Post-Modernism’ </vt:lpstr>
      <vt:lpstr>Socialist Realism  Defined in 1934 </vt:lpstr>
      <vt:lpstr>Socialist Realism</vt:lpstr>
      <vt:lpstr>PowerPoint Presentation</vt:lpstr>
      <vt:lpstr>Moscow Conceptualism/sots-art Erik Bulatov, Sky Freedom</vt:lpstr>
      <vt:lpstr>Bulatov, Entry/No Entry</vt:lpstr>
      <vt:lpstr>PowerPoint Presentation</vt:lpstr>
      <vt:lpstr>Glory to the CPSS (Communist Party of the Soviet Union)</vt:lpstr>
      <vt:lpstr>Sorokin, The First ‘subbotnik’</vt:lpstr>
      <vt:lpstr>PowerPoint Presentation</vt:lpstr>
      <vt:lpstr>Sorokin — the body</vt:lpstr>
      <vt:lpstr>PowerPoint Presentation</vt:lpstr>
      <vt:lpstr>PowerPoint Presentation</vt:lpstr>
      <vt:lpstr>PowerPoint Presentation</vt:lpstr>
      <vt:lpstr>PowerPoint Presentation</vt:lpstr>
      <vt:lpstr>PowerPoint Presentation</vt:lpstr>
      <vt:lpstr>The repetitious banality of the language</vt:lpstr>
      <vt:lpstr>Relevance to us?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Hicks</dc:creator>
  <cp:lastModifiedBy>Jeremy Hicks</cp:lastModifiedBy>
  <cp:revision>32</cp:revision>
  <dcterms:created xsi:type="dcterms:W3CDTF">2019-07-31T15:26:54Z</dcterms:created>
  <dcterms:modified xsi:type="dcterms:W3CDTF">2022-10-04T10:00:51Z</dcterms:modified>
</cp:coreProperties>
</file>