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58" r:id="rId4"/>
    <p:sldId id="262" r:id="rId5"/>
    <p:sldId id="261" r:id="rId6"/>
    <p:sldId id="263" r:id="rId7"/>
    <p:sldId id="265" r:id="rId8"/>
    <p:sldId id="266" r:id="rId9"/>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76"/>
  </p:normalViewPr>
  <p:slideViewPr>
    <p:cSldViewPr snapToGrid="0">
      <p:cViewPr varScale="1">
        <p:scale>
          <a:sx n="100" d="100"/>
          <a:sy n="100" d="100"/>
        </p:scale>
        <p:origin x="1104"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04809-F47D-3A30-AA09-5E3E744B506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R"/>
          </a:p>
        </p:txBody>
      </p:sp>
      <p:sp>
        <p:nvSpPr>
          <p:cNvPr id="3" name="Subtitle 2">
            <a:extLst>
              <a:ext uri="{FF2B5EF4-FFF2-40B4-BE49-F238E27FC236}">
                <a16:creationId xmlns:a16="http://schemas.microsoft.com/office/drawing/2014/main" id="{BBD777DE-6676-5F33-4A91-D197A24F04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R"/>
          </a:p>
        </p:txBody>
      </p:sp>
      <p:sp>
        <p:nvSpPr>
          <p:cNvPr id="4" name="Date Placeholder 3">
            <a:extLst>
              <a:ext uri="{FF2B5EF4-FFF2-40B4-BE49-F238E27FC236}">
                <a16:creationId xmlns:a16="http://schemas.microsoft.com/office/drawing/2014/main" id="{389B49F2-65D1-769C-24A1-F8336EA47E5B}"/>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B691C16A-FB2E-0156-4172-5CB5E43FB4BB}"/>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761C6A8C-26E1-6BB2-1678-D611AF239621}"/>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122870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7B1E3-C35C-7575-2EA1-41BF3822E198}"/>
              </a:ext>
            </a:extLst>
          </p:cNvPr>
          <p:cNvSpPr>
            <a:spLocks noGrp="1"/>
          </p:cNvSpPr>
          <p:nvPr>
            <p:ph type="title"/>
          </p:nvPr>
        </p:nvSpPr>
        <p:spPr/>
        <p:txBody>
          <a:bodyPr/>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58B484C7-F8D8-2EA2-AFDD-2DDE3BB20F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6B2056EB-5E10-9B4A-DD74-9ACF3E7C2DB2}"/>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39FD5C18-E62B-DECD-549E-7E981B4A2CE7}"/>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F27048CA-3F71-3ED1-65F8-B70DFAF1345D}"/>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1191179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D2F060-2932-5D81-D8F6-87AAAF86F3A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BBE3C885-706B-2555-3BF4-77C8B2B047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8DF036EF-E8A7-A03E-01EA-55735667F01F}"/>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75BB8AA1-9535-05A4-0905-2C35F40A0DCB}"/>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AE7111BB-2382-E990-0E84-7E7C753AA3A7}"/>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247595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23C60-C5B3-DB43-287A-8EAF4261CEFF}"/>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9F48E900-6E98-07C4-B065-CF99651C24D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B6D2A126-9C5D-9701-43EA-E7469853F047}"/>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C5BD1662-11A4-3C1F-6768-4116A90EECCD}"/>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01FEB759-0D0F-FB48-5829-231B60D43F57}"/>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24792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EB2DF-AB78-8997-5E95-F88AB092FF8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R"/>
          </a:p>
        </p:txBody>
      </p:sp>
      <p:sp>
        <p:nvSpPr>
          <p:cNvPr id="3" name="Text Placeholder 2">
            <a:extLst>
              <a:ext uri="{FF2B5EF4-FFF2-40B4-BE49-F238E27FC236}">
                <a16:creationId xmlns:a16="http://schemas.microsoft.com/office/drawing/2014/main" id="{902C71C2-6C29-84AC-7510-732D7BAFC7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CFB1C5D-77C4-AEFA-1A24-88DD02E3450B}"/>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8119896A-97F9-CB10-8A20-861CC09094FB}"/>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AA338A86-6C97-7131-D953-EF82FCACEE01}"/>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3445294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D8E18-FEB8-1DC2-5E26-4173CDEC1F8D}"/>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F820B136-DB8E-4627-962E-19EB940FCB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Content Placeholder 3">
            <a:extLst>
              <a:ext uri="{FF2B5EF4-FFF2-40B4-BE49-F238E27FC236}">
                <a16:creationId xmlns:a16="http://schemas.microsoft.com/office/drawing/2014/main" id="{4575C671-F9C6-3B6F-A404-474F02A8404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Date Placeholder 4">
            <a:extLst>
              <a:ext uri="{FF2B5EF4-FFF2-40B4-BE49-F238E27FC236}">
                <a16:creationId xmlns:a16="http://schemas.microsoft.com/office/drawing/2014/main" id="{F5F7F2C5-0EF5-ACE8-CE4B-73530C4E8912}"/>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6" name="Footer Placeholder 5">
            <a:extLst>
              <a:ext uri="{FF2B5EF4-FFF2-40B4-BE49-F238E27FC236}">
                <a16:creationId xmlns:a16="http://schemas.microsoft.com/office/drawing/2014/main" id="{4105D2DA-F2F7-56FA-9772-D39FAB61F1FD}"/>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B2A6B37E-F9F4-B513-5D03-22D42B5F10FA}"/>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136338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41F06-E7B3-7E62-B281-F6A44D82A986}"/>
              </a:ext>
            </a:extLst>
          </p:cNvPr>
          <p:cNvSpPr>
            <a:spLocks noGrp="1"/>
          </p:cNvSpPr>
          <p:nvPr>
            <p:ph type="title"/>
          </p:nvPr>
        </p:nvSpPr>
        <p:spPr>
          <a:xfrm>
            <a:off x="839788" y="365125"/>
            <a:ext cx="10515600" cy="1325563"/>
          </a:xfrm>
        </p:spPr>
        <p:txBody>
          <a:bodyPr/>
          <a:lstStyle/>
          <a:p>
            <a:r>
              <a:rPr lang="en-GB"/>
              <a:t>Click to edit Master title style</a:t>
            </a:r>
            <a:endParaRPr lang="en-FR"/>
          </a:p>
        </p:txBody>
      </p:sp>
      <p:sp>
        <p:nvSpPr>
          <p:cNvPr id="3" name="Text Placeholder 2">
            <a:extLst>
              <a:ext uri="{FF2B5EF4-FFF2-40B4-BE49-F238E27FC236}">
                <a16:creationId xmlns:a16="http://schemas.microsoft.com/office/drawing/2014/main" id="{FA316719-73BE-F75F-E575-4169A1C345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2A911C2-BFB9-1AC5-2B40-442DE33C728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Text Placeholder 4">
            <a:extLst>
              <a:ext uri="{FF2B5EF4-FFF2-40B4-BE49-F238E27FC236}">
                <a16:creationId xmlns:a16="http://schemas.microsoft.com/office/drawing/2014/main" id="{D1A552C1-CA93-0B9E-9FA0-00023C1541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D858789-0A73-DCD0-68E6-A7C861B14EC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7" name="Date Placeholder 6">
            <a:extLst>
              <a:ext uri="{FF2B5EF4-FFF2-40B4-BE49-F238E27FC236}">
                <a16:creationId xmlns:a16="http://schemas.microsoft.com/office/drawing/2014/main" id="{A675B817-75BB-C18A-FAD7-CFEC742A9A2B}"/>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8" name="Footer Placeholder 7">
            <a:extLst>
              <a:ext uri="{FF2B5EF4-FFF2-40B4-BE49-F238E27FC236}">
                <a16:creationId xmlns:a16="http://schemas.microsoft.com/office/drawing/2014/main" id="{88B2DFA3-AC7A-BA42-2C45-98FE3AF64999}"/>
              </a:ext>
            </a:extLst>
          </p:cNvPr>
          <p:cNvSpPr>
            <a:spLocks noGrp="1"/>
          </p:cNvSpPr>
          <p:nvPr>
            <p:ph type="ftr" sz="quarter" idx="11"/>
          </p:nvPr>
        </p:nvSpPr>
        <p:spPr/>
        <p:txBody>
          <a:bodyPr/>
          <a:lstStyle/>
          <a:p>
            <a:endParaRPr lang="en-FR"/>
          </a:p>
        </p:txBody>
      </p:sp>
      <p:sp>
        <p:nvSpPr>
          <p:cNvPr id="9" name="Slide Number Placeholder 8">
            <a:extLst>
              <a:ext uri="{FF2B5EF4-FFF2-40B4-BE49-F238E27FC236}">
                <a16:creationId xmlns:a16="http://schemas.microsoft.com/office/drawing/2014/main" id="{D2DDB37D-542C-5648-C088-ED1EF22EF473}"/>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3975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46F66-6FE0-AA9B-E7E0-F9A2A83E8DB4}"/>
              </a:ext>
            </a:extLst>
          </p:cNvPr>
          <p:cNvSpPr>
            <a:spLocks noGrp="1"/>
          </p:cNvSpPr>
          <p:nvPr>
            <p:ph type="title"/>
          </p:nvPr>
        </p:nvSpPr>
        <p:spPr/>
        <p:txBody>
          <a:bodyPr/>
          <a:lstStyle/>
          <a:p>
            <a:r>
              <a:rPr lang="en-GB"/>
              <a:t>Click to edit Master title style</a:t>
            </a:r>
            <a:endParaRPr lang="en-FR"/>
          </a:p>
        </p:txBody>
      </p:sp>
      <p:sp>
        <p:nvSpPr>
          <p:cNvPr id="3" name="Date Placeholder 2">
            <a:extLst>
              <a:ext uri="{FF2B5EF4-FFF2-40B4-BE49-F238E27FC236}">
                <a16:creationId xmlns:a16="http://schemas.microsoft.com/office/drawing/2014/main" id="{ABF3D397-6ED7-DAF2-AD52-E2953A3E8B81}"/>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4" name="Footer Placeholder 3">
            <a:extLst>
              <a:ext uri="{FF2B5EF4-FFF2-40B4-BE49-F238E27FC236}">
                <a16:creationId xmlns:a16="http://schemas.microsoft.com/office/drawing/2014/main" id="{E1C5C2E8-82B1-F856-AAFA-17A21FBB3F61}"/>
              </a:ext>
            </a:extLst>
          </p:cNvPr>
          <p:cNvSpPr>
            <a:spLocks noGrp="1"/>
          </p:cNvSpPr>
          <p:nvPr>
            <p:ph type="ftr" sz="quarter" idx="11"/>
          </p:nvPr>
        </p:nvSpPr>
        <p:spPr/>
        <p:txBody>
          <a:bodyPr/>
          <a:lstStyle/>
          <a:p>
            <a:endParaRPr lang="en-FR"/>
          </a:p>
        </p:txBody>
      </p:sp>
      <p:sp>
        <p:nvSpPr>
          <p:cNvPr id="5" name="Slide Number Placeholder 4">
            <a:extLst>
              <a:ext uri="{FF2B5EF4-FFF2-40B4-BE49-F238E27FC236}">
                <a16:creationId xmlns:a16="http://schemas.microsoft.com/office/drawing/2014/main" id="{9FD8D2E5-43CF-3D03-AA7C-FE098056B6F2}"/>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7997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F4682-C7BD-8E88-CF43-2A611A9E9BEE}"/>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3" name="Footer Placeholder 2">
            <a:extLst>
              <a:ext uri="{FF2B5EF4-FFF2-40B4-BE49-F238E27FC236}">
                <a16:creationId xmlns:a16="http://schemas.microsoft.com/office/drawing/2014/main" id="{5F7BA0DF-E257-6E0B-0D5C-4CCB8B63C0B4}"/>
              </a:ext>
            </a:extLst>
          </p:cNvPr>
          <p:cNvSpPr>
            <a:spLocks noGrp="1"/>
          </p:cNvSpPr>
          <p:nvPr>
            <p:ph type="ftr" sz="quarter" idx="11"/>
          </p:nvPr>
        </p:nvSpPr>
        <p:spPr/>
        <p:txBody>
          <a:bodyPr/>
          <a:lstStyle/>
          <a:p>
            <a:endParaRPr lang="en-FR"/>
          </a:p>
        </p:txBody>
      </p:sp>
      <p:sp>
        <p:nvSpPr>
          <p:cNvPr id="4" name="Slide Number Placeholder 3">
            <a:extLst>
              <a:ext uri="{FF2B5EF4-FFF2-40B4-BE49-F238E27FC236}">
                <a16:creationId xmlns:a16="http://schemas.microsoft.com/office/drawing/2014/main" id="{0480BF2A-5053-1471-5040-BBAC06E23AB7}"/>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2518741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C9089-0600-AF85-7082-3285253875C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Content Placeholder 2">
            <a:extLst>
              <a:ext uri="{FF2B5EF4-FFF2-40B4-BE49-F238E27FC236}">
                <a16:creationId xmlns:a16="http://schemas.microsoft.com/office/drawing/2014/main" id="{BF0A427B-70E8-8A3E-AF3A-8DB997B033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Text Placeholder 3">
            <a:extLst>
              <a:ext uri="{FF2B5EF4-FFF2-40B4-BE49-F238E27FC236}">
                <a16:creationId xmlns:a16="http://schemas.microsoft.com/office/drawing/2014/main" id="{5B950D08-1CBE-9BB2-7858-85941B4D4F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737EAB-CA32-3FF0-2A1F-FB0E41B61B49}"/>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6" name="Footer Placeholder 5">
            <a:extLst>
              <a:ext uri="{FF2B5EF4-FFF2-40B4-BE49-F238E27FC236}">
                <a16:creationId xmlns:a16="http://schemas.microsoft.com/office/drawing/2014/main" id="{69CACBC0-C22D-61F3-E466-3B1CA922C8A4}"/>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8415F729-C943-F234-2D2A-D645AA76A799}"/>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3104950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303AD-3A1C-2491-F9F2-34CC35E483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Picture Placeholder 2">
            <a:extLst>
              <a:ext uri="{FF2B5EF4-FFF2-40B4-BE49-F238E27FC236}">
                <a16:creationId xmlns:a16="http://schemas.microsoft.com/office/drawing/2014/main" id="{D7673BEA-E2F0-B66F-A7DE-DD9885A134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4" name="Text Placeholder 3">
            <a:extLst>
              <a:ext uri="{FF2B5EF4-FFF2-40B4-BE49-F238E27FC236}">
                <a16:creationId xmlns:a16="http://schemas.microsoft.com/office/drawing/2014/main" id="{B55BD435-62E5-3B45-D392-6A264C770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2B85C6-C3CD-3E7B-D4F9-443C6497DEFC}"/>
              </a:ext>
            </a:extLst>
          </p:cNvPr>
          <p:cNvSpPr>
            <a:spLocks noGrp="1"/>
          </p:cNvSpPr>
          <p:nvPr>
            <p:ph type="dt" sz="half" idx="10"/>
          </p:nvPr>
        </p:nvSpPr>
        <p:spPr/>
        <p:txBody>
          <a:bodyPr/>
          <a:lstStyle/>
          <a:p>
            <a:fld id="{FC8F7482-B233-E74A-A8AA-7E94566DD4B4}" type="datetimeFigureOut">
              <a:rPr lang="en-FR" smtClean="0"/>
              <a:t>14/02/2025</a:t>
            </a:fld>
            <a:endParaRPr lang="en-FR"/>
          </a:p>
        </p:txBody>
      </p:sp>
      <p:sp>
        <p:nvSpPr>
          <p:cNvPr id="6" name="Footer Placeholder 5">
            <a:extLst>
              <a:ext uri="{FF2B5EF4-FFF2-40B4-BE49-F238E27FC236}">
                <a16:creationId xmlns:a16="http://schemas.microsoft.com/office/drawing/2014/main" id="{B32E0F2C-2A9F-0DE1-32A6-BD9385F70A60}"/>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5C16E5C0-BE40-1E44-6DA9-1E3819CC1369}"/>
              </a:ext>
            </a:extLst>
          </p:cNvPr>
          <p:cNvSpPr>
            <a:spLocks noGrp="1"/>
          </p:cNvSpPr>
          <p:nvPr>
            <p:ph type="sldNum" sz="quarter" idx="12"/>
          </p:nvPr>
        </p:nvSpPr>
        <p:spPr/>
        <p:txBody>
          <a:bodyPr/>
          <a:lstStyle/>
          <a:p>
            <a:fld id="{374D418E-6F37-AC4B-A8C1-EAE71987457B}" type="slidenum">
              <a:rPr lang="en-FR" smtClean="0"/>
              <a:t>‹#›</a:t>
            </a:fld>
            <a:endParaRPr lang="en-FR"/>
          </a:p>
        </p:txBody>
      </p:sp>
    </p:spTree>
    <p:extLst>
      <p:ext uri="{BB962C8B-B14F-4D97-AF65-F5344CB8AC3E}">
        <p14:creationId xmlns:p14="http://schemas.microsoft.com/office/powerpoint/2010/main" val="423121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5B5FD3-A909-69F3-114D-6F065A3D36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R"/>
          </a:p>
        </p:txBody>
      </p:sp>
      <p:sp>
        <p:nvSpPr>
          <p:cNvPr id="3" name="Text Placeholder 2">
            <a:extLst>
              <a:ext uri="{FF2B5EF4-FFF2-40B4-BE49-F238E27FC236}">
                <a16:creationId xmlns:a16="http://schemas.microsoft.com/office/drawing/2014/main" id="{F3B059A0-BEA8-A028-4F70-9B61F7722F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9B9A834C-F40E-7072-71CD-FE70E68A90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8F7482-B233-E74A-A8AA-7E94566DD4B4}" type="datetimeFigureOut">
              <a:rPr lang="en-FR" smtClean="0"/>
              <a:t>14/02/2025</a:t>
            </a:fld>
            <a:endParaRPr lang="en-FR"/>
          </a:p>
        </p:txBody>
      </p:sp>
      <p:sp>
        <p:nvSpPr>
          <p:cNvPr id="5" name="Footer Placeholder 4">
            <a:extLst>
              <a:ext uri="{FF2B5EF4-FFF2-40B4-BE49-F238E27FC236}">
                <a16:creationId xmlns:a16="http://schemas.microsoft.com/office/drawing/2014/main" id="{2833B3CB-6FE6-D941-C6BE-87ABA65FD8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FR"/>
          </a:p>
        </p:txBody>
      </p:sp>
      <p:sp>
        <p:nvSpPr>
          <p:cNvPr id="6" name="Slide Number Placeholder 5">
            <a:extLst>
              <a:ext uri="{FF2B5EF4-FFF2-40B4-BE49-F238E27FC236}">
                <a16:creationId xmlns:a16="http://schemas.microsoft.com/office/drawing/2014/main" id="{7883C85D-86B2-DD56-6002-5864B79189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4D418E-6F37-AC4B-A8C1-EAE71987457B}" type="slidenum">
              <a:rPr lang="en-FR" smtClean="0"/>
              <a:t>‹#›</a:t>
            </a:fld>
            <a:endParaRPr lang="en-FR"/>
          </a:p>
        </p:txBody>
      </p:sp>
    </p:spTree>
    <p:extLst>
      <p:ext uri="{BB962C8B-B14F-4D97-AF65-F5344CB8AC3E}">
        <p14:creationId xmlns:p14="http://schemas.microsoft.com/office/powerpoint/2010/main" val="1407036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FE7E8-044F-5791-BC9D-D2FB6662FACE}"/>
              </a:ext>
            </a:extLst>
          </p:cNvPr>
          <p:cNvSpPr>
            <a:spLocks noGrp="1"/>
          </p:cNvSpPr>
          <p:nvPr>
            <p:ph type="ctrTitle"/>
          </p:nvPr>
        </p:nvSpPr>
        <p:spPr/>
        <p:txBody>
          <a:bodyPr/>
          <a:lstStyle/>
          <a:p>
            <a:r>
              <a:rPr lang="en-FR" dirty="0"/>
              <a:t>Review podcast</a:t>
            </a:r>
          </a:p>
        </p:txBody>
      </p:sp>
      <p:sp>
        <p:nvSpPr>
          <p:cNvPr id="3" name="Subtitle 2">
            <a:extLst>
              <a:ext uri="{FF2B5EF4-FFF2-40B4-BE49-F238E27FC236}">
                <a16:creationId xmlns:a16="http://schemas.microsoft.com/office/drawing/2014/main" id="{C1E04239-3631-8574-5352-E132173C9EAF}"/>
              </a:ext>
            </a:extLst>
          </p:cNvPr>
          <p:cNvSpPr>
            <a:spLocks noGrp="1"/>
          </p:cNvSpPr>
          <p:nvPr>
            <p:ph type="subTitle" idx="1"/>
          </p:nvPr>
        </p:nvSpPr>
        <p:spPr/>
        <p:txBody>
          <a:bodyPr/>
          <a:lstStyle/>
          <a:p>
            <a:r>
              <a:rPr lang="en-FR" dirty="0"/>
              <a:t>Tips</a:t>
            </a:r>
          </a:p>
        </p:txBody>
      </p:sp>
    </p:spTree>
    <p:extLst>
      <p:ext uri="{BB962C8B-B14F-4D97-AF65-F5344CB8AC3E}">
        <p14:creationId xmlns:p14="http://schemas.microsoft.com/office/powerpoint/2010/main" val="1164400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6924E6-1A71-764C-98E1-FCC4608BA4E4}"/>
              </a:ext>
            </a:extLst>
          </p:cNvPr>
          <p:cNvSpPr>
            <a:spLocks noGrp="1"/>
          </p:cNvSpPr>
          <p:nvPr>
            <p:ph type="title"/>
          </p:nvPr>
        </p:nvSpPr>
        <p:spPr/>
        <p:txBody>
          <a:bodyPr>
            <a:normAutofit/>
          </a:bodyPr>
          <a:lstStyle/>
          <a:p>
            <a:r>
              <a:rPr lang="en-GB" u="sng" dirty="0"/>
              <a:t>The review should have four key elements:</a:t>
            </a:r>
            <a:endParaRPr lang="en-US" dirty="0"/>
          </a:p>
        </p:txBody>
      </p:sp>
      <p:sp>
        <p:nvSpPr>
          <p:cNvPr id="5" name="Content Placeholder 4">
            <a:extLst>
              <a:ext uri="{FF2B5EF4-FFF2-40B4-BE49-F238E27FC236}">
                <a16:creationId xmlns:a16="http://schemas.microsoft.com/office/drawing/2014/main" id="{A6B94E1F-C3EB-E240-875D-5248D681CB29}"/>
              </a:ext>
            </a:extLst>
          </p:cNvPr>
          <p:cNvSpPr>
            <a:spLocks noGrp="1"/>
          </p:cNvSpPr>
          <p:nvPr>
            <p:ph idx="1"/>
          </p:nvPr>
        </p:nvSpPr>
        <p:spPr/>
        <p:txBody>
          <a:bodyPr>
            <a:normAutofit fontScale="92500" lnSpcReduction="10000"/>
          </a:bodyPr>
          <a:lstStyle/>
          <a:p>
            <a:pPr marL="0" indent="0" fontAlgn="base">
              <a:buNone/>
            </a:pPr>
            <a:r>
              <a:rPr lang="en-GB" dirty="0"/>
              <a:t>1. Introduction</a:t>
            </a:r>
          </a:p>
          <a:p>
            <a:pPr marL="0" indent="0" fontAlgn="base">
              <a:buNone/>
            </a:pPr>
            <a:endParaRPr lang="en-GB" dirty="0"/>
          </a:p>
          <a:p>
            <a:pPr marL="0" indent="0" fontAlgn="base">
              <a:buNone/>
            </a:pPr>
            <a:r>
              <a:rPr lang="en-GB" dirty="0"/>
              <a:t>2. Summary of the article / chapter</a:t>
            </a:r>
          </a:p>
          <a:p>
            <a:pPr marL="0" indent="0" fontAlgn="base">
              <a:buNone/>
            </a:pPr>
            <a:endParaRPr lang="en-GB" dirty="0"/>
          </a:p>
          <a:p>
            <a:pPr marL="0" indent="0" fontAlgn="base">
              <a:buNone/>
            </a:pPr>
            <a:r>
              <a:rPr lang="en-GB" dirty="0"/>
              <a:t>3. </a:t>
            </a:r>
            <a:r>
              <a:rPr lang="en-GB" b="1" dirty="0"/>
              <a:t>Analysis and evaluation </a:t>
            </a:r>
            <a:r>
              <a:rPr lang="en-GB" dirty="0"/>
              <a:t>(your goal here is not simply to provide a summary of the chapter, but an argumentative and critical engagement with its principal ideas. For this, you may need to do additional reading from the course material to understand the references and thesis statements of the authors. This should be the longest part of your review)</a:t>
            </a:r>
          </a:p>
          <a:p>
            <a:pPr marL="0" indent="0" fontAlgn="base">
              <a:buNone/>
            </a:pPr>
            <a:endParaRPr lang="en-GB" dirty="0"/>
          </a:p>
          <a:p>
            <a:pPr marL="0" indent="0" fontAlgn="base">
              <a:buNone/>
            </a:pPr>
            <a:r>
              <a:rPr lang="en-GB" dirty="0"/>
              <a:t>4. Conclusion</a:t>
            </a:r>
          </a:p>
          <a:p>
            <a:pPr fontAlgn="base"/>
            <a:endParaRPr lang="en-GB" dirty="0"/>
          </a:p>
        </p:txBody>
      </p:sp>
    </p:spTree>
    <p:extLst>
      <p:ext uri="{BB962C8B-B14F-4D97-AF65-F5344CB8AC3E}">
        <p14:creationId xmlns:p14="http://schemas.microsoft.com/office/powerpoint/2010/main" val="3545576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D7610-879B-0B46-BFA3-C5BA513E6577}"/>
              </a:ext>
            </a:extLst>
          </p:cNvPr>
          <p:cNvSpPr>
            <a:spLocks noGrp="1"/>
          </p:cNvSpPr>
          <p:nvPr>
            <p:ph type="title"/>
          </p:nvPr>
        </p:nvSpPr>
        <p:spPr/>
        <p:txBody>
          <a:bodyPr/>
          <a:lstStyle/>
          <a:p>
            <a:r>
              <a:rPr lang="en-US" dirty="0"/>
              <a:t>Process and purpose</a:t>
            </a:r>
          </a:p>
        </p:txBody>
      </p:sp>
      <p:sp>
        <p:nvSpPr>
          <p:cNvPr id="3" name="Content Placeholder 2">
            <a:extLst>
              <a:ext uri="{FF2B5EF4-FFF2-40B4-BE49-F238E27FC236}">
                <a16:creationId xmlns:a16="http://schemas.microsoft.com/office/drawing/2014/main" id="{D52D4856-C3A4-B347-B318-CEC9D7622466}"/>
              </a:ext>
            </a:extLst>
          </p:cNvPr>
          <p:cNvSpPr>
            <a:spLocks noGrp="1"/>
          </p:cNvSpPr>
          <p:nvPr>
            <p:ph idx="1"/>
          </p:nvPr>
        </p:nvSpPr>
        <p:spPr/>
        <p:txBody>
          <a:bodyPr>
            <a:normAutofit lnSpcReduction="10000"/>
          </a:bodyPr>
          <a:lstStyle/>
          <a:p>
            <a:pPr marL="514350" indent="-514350">
              <a:buAutoNum type="arabicPeriod"/>
            </a:pPr>
            <a:r>
              <a:rPr lang="en-GB" dirty="0"/>
              <a:t>Reviewers are responsible for selecting the important elements of a book and explaining their importance</a:t>
            </a:r>
          </a:p>
          <a:p>
            <a:pPr marL="514350" indent="-514350">
              <a:buAutoNum type="arabicPeriod"/>
            </a:pPr>
            <a:r>
              <a:rPr lang="en-GB" dirty="0"/>
              <a:t>Try reducing chapters to a sentence. Then take that reduced statement and decide how to expand it.</a:t>
            </a:r>
          </a:p>
          <a:p>
            <a:pPr marL="514350" indent="-514350">
              <a:buAutoNum type="arabicPeriod"/>
            </a:pPr>
            <a:r>
              <a:rPr lang="en-GB" dirty="0"/>
              <a:t>Reviewers can plot the curve in part by making extracts. Isolate passages that you might want to quote because they illustrate the best and worst characteristics of the book. Compile an anthology, a mini-book. Then reread the quotations. Why did they attract you? What do they illustrate? Which can you use to start the review or to end it? Which will you use to illuminate what points?</a:t>
            </a:r>
          </a:p>
        </p:txBody>
      </p:sp>
    </p:spTree>
    <p:extLst>
      <p:ext uri="{BB962C8B-B14F-4D97-AF65-F5344CB8AC3E}">
        <p14:creationId xmlns:p14="http://schemas.microsoft.com/office/powerpoint/2010/main" val="333177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3E9E6-DFA5-F646-95DC-D5B82D6EA1D3}"/>
              </a:ext>
            </a:extLst>
          </p:cNvPr>
          <p:cNvSpPr>
            <a:spLocks noGrp="1"/>
          </p:cNvSpPr>
          <p:nvPr>
            <p:ph type="title"/>
          </p:nvPr>
        </p:nvSpPr>
        <p:spPr/>
        <p:txBody>
          <a:bodyPr/>
          <a:lstStyle/>
          <a:p>
            <a:r>
              <a:rPr lang="en-US" dirty="0"/>
              <a:t>Description / summary of the argument</a:t>
            </a:r>
          </a:p>
        </p:txBody>
      </p:sp>
      <p:sp>
        <p:nvSpPr>
          <p:cNvPr id="3" name="Content Placeholder 2">
            <a:extLst>
              <a:ext uri="{FF2B5EF4-FFF2-40B4-BE49-F238E27FC236}">
                <a16:creationId xmlns:a16="http://schemas.microsoft.com/office/drawing/2014/main" id="{4E84F227-1927-AC44-B075-17FE23246896}"/>
              </a:ext>
            </a:extLst>
          </p:cNvPr>
          <p:cNvSpPr>
            <a:spLocks noGrp="1"/>
          </p:cNvSpPr>
          <p:nvPr>
            <p:ph idx="1"/>
          </p:nvPr>
        </p:nvSpPr>
        <p:spPr/>
        <p:txBody>
          <a:bodyPr/>
          <a:lstStyle/>
          <a:p>
            <a:r>
              <a:rPr lang="en-GB" dirty="0"/>
              <a:t>Produce a description of the text: what kind of text is it? What is its objective?</a:t>
            </a:r>
          </a:p>
          <a:p>
            <a:r>
              <a:rPr lang="en-GB" dirty="0"/>
              <a:t>Reviewers should describe the whole and its parts economically</a:t>
            </a:r>
          </a:p>
          <a:p>
            <a:r>
              <a:rPr lang="en-GB" dirty="0"/>
              <a:t>Try reducing sections to a sentence. Then take that reduced statement and decide how to expand it.</a:t>
            </a:r>
          </a:p>
          <a:p>
            <a:r>
              <a:rPr lang="en-GB" dirty="0"/>
              <a:t>Give readers the big picture, then focus on one aspect in particular: an argument, a quotation. Why did it attract you? What does it illustrate? </a:t>
            </a:r>
          </a:p>
        </p:txBody>
      </p:sp>
    </p:spTree>
    <p:extLst>
      <p:ext uri="{BB962C8B-B14F-4D97-AF65-F5344CB8AC3E}">
        <p14:creationId xmlns:p14="http://schemas.microsoft.com/office/powerpoint/2010/main" val="3490168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94A6A-836F-024C-B542-0F905BBC1EA0}"/>
              </a:ext>
            </a:extLst>
          </p:cNvPr>
          <p:cNvSpPr>
            <a:spLocks noGrp="1"/>
          </p:cNvSpPr>
          <p:nvPr>
            <p:ph type="title"/>
          </p:nvPr>
        </p:nvSpPr>
        <p:spPr/>
        <p:txBody>
          <a:bodyPr/>
          <a:lstStyle/>
          <a:p>
            <a:r>
              <a:rPr lang="en-US" dirty="0"/>
              <a:t>Evaluation</a:t>
            </a:r>
          </a:p>
        </p:txBody>
      </p:sp>
      <p:sp>
        <p:nvSpPr>
          <p:cNvPr id="3" name="Content Placeholder 2">
            <a:extLst>
              <a:ext uri="{FF2B5EF4-FFF2-40B4-BE49-F238E27FC236}">
                <a16:creationId xmlns:a16="http://schemas.microsoft.com/office/drawing/2014/main" id="{09DDD38D-4625-AC4B-AB6E-84D88A987696}"/>
              </a:ext>
            </a:extLst>
          </p:cNvPr>
          <p:cNvSpPr>
            <a:spLocks noGrp="1"/>
          </p:cNvSpPr>
          <p:nvPr>
            <p:ph idx="1"/>
          </p:nvPr>
        </p:nvSpPr>
        <p:spPr/>
        <p:txBody>
          <a:bodyPr>
            <a:normAutofit lnSpcReduction="10000"/>
          </a:bodyPr>
          <a:lstStyle/>
          <a:p>
            <a:pPr marL="0" indent="0">
              <a:buNone/>
            </a:pPr>
            <a:r>
              <a:rPr lang="en-GB" dirty="0"/>
              <a:t>Contextualise</a:t>
            </a:r>
          </a:p>
          <a:p>
            <a:r>
              <a:rPr lang="en-GB" dirty="0"/>
              <a:t>How does it fit into its era, its nation, the ideological patterns of which it is a witness? </a:t>
            </a:r>
          </a:p>
          <a:p>
            <a:pPr marL="0" indent="0">
              <a:buNone/>
            </a:pPr>
            <a:r>
              <a:rPr lang="en-GB" dirty="0"/>
              <a:t>Situate the book</a:t>
            </a:r>
          </a:p>
          <a:p>
            <a:r>
              <a:rPr lang="en-GB" dirty="0"/>
              <a:t>How is the topic under discussion seen nowadays; does this article fit the paradigm or does it propose a new model? </a:t>
            </a:r>
          </a:p>
          <a:p>
            <a:r>
              <a:rPr lang="en-GB" dirty="0"/>
              <a:t>Ask about its ancestors and about what scholarship it might generate. Books make other books happen. </a:t>
            </a:r>
          </a:p>
          <a:p>
            <a:r>
              <a:rPr lang="en-GB" dirty="0"/>
              <a:t>What would we like to see next? What evidence, devices does it use; does it use them well?</a:t>
            </a:r>
            <a:endParaRPr lang="en-US" dirty="0"/>
          </a:p>
        </p:txBody>
      </p:sp>
    </p:spTree>
    <p:extLst>
      <p:ext uri="{BB962C8B-B14F-4D97-AF65-F5344CB8AC3E}">
        <p14:creationId xmlns:p14="http://schemas.microsoft.com/office/powerpoint/2010/main" val="4240907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650BB-C3C0-F148-AD14-60F355A75BFE}"/>
              </a:ext>
            </a:extLst>
          </p:cNvPr>
          <p:cNvSpPr>
            <a:spLocks noGrp="1"/>
          </p:cNvSpPr>
          <p:nvPr>
            <p:ph type="title"/>
          </p:nvPr>
        </p:nvSpPr>
        <p:spPr/>
        <p:txBody>
          <a:bodyPr>
            <a:normAutofit/>
          </a:bodyPr>
          <a:lstStyle/>
          <a:p>
            <a:r>
              <a:rPr lang="en-US" dirty="0"/>
              <a:t>1. Bruno </a:t>
            </a:r>
            <a:r>
              <a:rPr lang="en-US" dirty="0" err="1"/>
              <a:t>Perreau</a:t>
            </a:r>
            <a:r>
              <a:rPr lang="en-US" dirty="0"/>
              <a:t>, </a:t>
            </a:r>
            <a:r>
              <a:rPr lang="en-GB" i="1" dirty="0"/>
              <a:t>Queer Theory: The French Response</a:t>
            </a:r>
            <a:r>
              <a:rPr lang="en-GB" dirty="0"/>
              <a:t> (Stanford University Press: 2016)</a:t>
            </a:r>
            <a:endParaRPr lang="en-US" dirty="0"/>
          </a:p>
        </p:txBody>
      </p:sp>
      <p:sp>
        <p:nvSpPr>
          <p:cNvPr id="3" name="Content Placeholder 2">
            <a:extLst>
              <a:ext uri="{FF2B5EF4-FFF2-40B4-BE49-F238E27FC236}">
                <a16:creationId xmlns:a16="http://schemas.microsoft.com/office/drawing/2014/main" id="{5D41285A-28EC-394A-899B-47AE42706EA2}"/>
              </a:ext>
            </a:extLst>
          </p:cNvPr>
          <p:cNvSpPr>
            <a:spLocks noGrp="1"/>
          </p:cNvSpPr>
          <p:nvPr>
            <p:ph idx="1"/>
          </p:nvPr>
        </p:nvSpPr>
        <p:spPr/>
        <p:txBody>
          <a:bodyPr>
            <a:normAutofit fontScale="47500" lnSpcReduction="20000"/>
          </a:bodyPr>
          <a:lstStyle/>
          <a:p>
            <a:r>
              <a:rPr lang="en-GB" dirty="0"/>
              <a:t>Denis M. Provencher:</a:t>
            </a:r>
            <a:br>
              <a:rPr lang="en-GB" dirty="0"/>
            </a:br>
            <a:r>
              <a:rPr lang="en-GB" dirty="0"/>
              <a:t>"</a:t>
            </a:r>
            <a:r>
              <a:rPr lang="en-GB" i="1" dirty="0"/>
              <a:t>Queer Theory: The French Response</a:t>
            </a:r>
            <a:r>
              <a:rPr lang="en-GB" dirty="0"/>
              <a:t> is an excellent contribution to the field of gender studies, queer theory, and political theory, and it will interest anyone concerned with the evolving political landscape in Europe and the United States. It should be essential reading for scholars and students in gender studies and queer theory who are also committed activists interested in thinking beyond '</a:t>
            </a:r>
            <a:r>
              <a:rPr lang="en-GB" dirty="0" err="1"/>
              <a:t>homonationalism</a:t>
            </a:r>
            <a:r>
              <a:rPr lang="en-GB" dirty="0"/>
              <a:t>' and the 'gay international.' </a:t>
            </a:r>
            <a:r>
              <a:rPr lang="en-GB" dirty="0" err="1"/>
              <a:t>Perreau's</a:t>
            </a:r>
            <a:r>
              <a:rPr lang="en-GB" dirty="0"/>
              <a:t> new book encourages us all to seek and create new narratives where being queer means simultaneously 'coming and going' instead of simply 'coming out.’”</a:t>
            </a:r>
          </a:p>
          <a:p>
            <a:r>
              <a:rPr lang="en-GB" dirty="0"/>
              <a:t>Jacqueline Stevens:</a:t>
            </a:r>
            <a:br>
              <a:rPr lang="en-GB" dirty="0"/>
            </a:br>
            <a:r>
              <a:rPr lang="en-GB" dirty="0"/>
              <a:t>"Bruno's </a:t>
            </a:r>
            <a:r>
              <a:rPr lang="en-GB" dirty="0" err="1"/>
              <a:t>Perreau's</a:t>
            </a:r>
            <a:r>
              <a:rPr lang="en-GB" dirty="0"/>
              <a:t> book offers fascinating and original interpretations of the nationalist discourses informing public protests against 'marriage for all' in France. His insights into the 'straight mind of the nation' and the parochialism of '</a:t>
            </a:r>
            <a:r>
              <a:rPr lang="en-GB" dirty="0" err="1"/>
              <a:t>homonationalist</a:t>
            </a:r>
            <a:r>
              <a:rPr lang="en-GB" dirty="0"/>
              <a:t>' critiques connect fantasies of sovereign geographies to demonization and systemic violence. Anyone interested in contemporary queer theory and post-colonialism must read this book."</a:t>
            </a:r>
          </a:p>
          <a:p>
            <a:r>
              <a:rPr lang="en-GB" dirty="0"/>
              <a:t>Judith Butler:</a:t>
            </a:r>
            <a:br>
              <a:rPr lang="en-GB" dirty="0"/>
            </a:br>
            <a:r>
              <a:rPr lang="en-GB" dirty="0"/>
              <a:t>"Bruno </a:t>
            </a:r>
            <a:r>
              <a:rPr lang="en-GB" dirty="0" err="1"/>
              <a:t>Perreau's</a:t>
            </a:r>
            <a:r>
              <a:rPr lang="en-GB" dirty="0"/>
              <a:t> brilliant and compelling analysis of queer theory's controversial arrival on the French scene covers the full range of repercussions of this cultural encounter and translation. Not only does he offer glimpses into the outer reaches of French public hysteria over the unwanted cultural import called "gender," but he reveals how debates on sexuality, gender, and parenthood strike at the heart of national belonging. Taking into account the various anxieties about French and European inclusion that come to over-determine the so-called gender debates, his book demonstrates that queer theory becomes something new and foreign when it seeps into French soil. The consequences are at once alarming and illuminating."</a:t>
            </a:r>
          </a:p>
          <a:p>
            <a:r>
              <a:rPr lang="en-GB" dirty="0"/>
              <a:t>Bernard Harcourt:</a:t>
            </a:r>
            <a:br>
              <a:rPr lang="en-GB" dirty="0"/>
            </a:br>
            <a:r>
              <a:rPr lang="en-GB" dirty="0"/>
              <a:t>"A signature contribution to contemporary political and critical theory, Bruno </a:t>
            </a:r>
            <a:r>
              <a:rPr lang="en-GB" dirty="0" err="1"/>
              <a:t>Perreau's</a:t>
            </a:r>
            <a:r>
              <a:rPr lang="en-GB" dirty="0"/>
              <a:t> book aptly situates the fears that haunted the French imagination during the bitter opposition to the "marriage for all" bill in the twin fears of cultural invasion by the United States--via gender theory--and of contagion by a minority culture. In deconstructing queer theory's "return" to France, </a:t>
            </a:r>
            <a:r>
              <a:rPr lang="en-GB" dirty="0" err="1"/>
              <a:t>Perreau</a:t>
            </a:r>
            <a:r>
              <a:rPr lang="en-GB" dirty="0"/>
              <a:t> gracefully navigates the challenge of diagnosing the cultural fantasies at play without succumbing to the binaries, French/American, local/global, and majority/minority, that the social movement had itself reified."</a:t>
            </a:r>
          </a:p>
        </p:txBody>
      </p:sp>
    </p:spTree>
    <p:extLst>
      <p:ext uri="{BB962C8B-B14F-4D97-AF65-F5344CB8AC3E}">
        <p14:creationId xmlns:p14="http://schemas.microsoft.com/office/powerpoint/2010/main" val="157201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3BFF3-613A-4649-9E20-2A7C45925C80}"/>
              </a:ext>
            </a:extLst>
          </p:cNvPr>
          <p:cNvSpPr>
            <a:spLocks noGrp="1"/>
          </p:cNvSpPr>
          <p:nvPr>
            <p:ph type="title"/>
          </p:nvPr>
        </p:nvSpPr>
        <p:spPr/>
        <p:txBody>
          <a:bodyPr/>
          <a:lstStyle/>
          <a:p>
            <a:r>
              <a:rPr lang="en-US" dirty="0"/>
              <a:t>Study the book review example</a:t>
            </a:r>
          </a:p>
        </p:txBody>
      </p:sp>
      <p:sp>
        <p:nvSpPr>
          <p:cNvPr id="3" name="Content Placeholder 2">
            <a:extLst>
              <a:ext uri="{FF2B5EF4-FFF2-40B4-BE49-F238E27FC236}">
                <a16:creationId xmlns:a16="http://schemas.microsoft.com/office/drawing/2014/main" id="{F6C02F43-F927-8F42-978D-C44EC54BF564}"/>
              </a:ext>
            </a:extLst>
          </p:cNvPr>
          <p:cNvSpPr>
            <a:spLocks noGrp="1"/>
          </p:cNvSpPr>
          <p:nvPr>
            <p:ph idx="1"/>
          </p:nvPr>
        </p:nvSpPr>
        <p:spPr/>
        <p:txBody>
          <a:bodyPr/>
          <a:lstStyle/>
          <a:p>
            <a:r>
              <a:rPr lang="en-US" dirty="0"/>
              <a:t>How do they </a:t>
            </a:r>
            <a:r>
              <a:rPr lang="en-US" dirty="0" err="1"/>
              <a:t>contextualise</a:t>
            </a:r>
            <a:r>
              <a:rPr lang="en-US" dirty="0"/>
              <a:t> the books?</a:t>
            </a:r>
          </a:p>
          <a:p>
            <a:r>
              <a:rPr lang="en-US" dirty="0"/>
              <a:t>What kind of social and political information is given?</a:t>
            </a:r>
          </a:p>
          <a:p>
            <a:r>
              <a:rPr lang="en-US" dirty="0"/>
              <a:t>Can you identify the ways in which they evaluate the texts? How? What vocabulary?</a:t>
            </a:r>
          </a:p>
        </p:txBody>
      </p:sp>
    </p:spTree>
    <p:extLst>
      <p:ext uri="{BB962C8B-B14F-4D97-AF65-F5344CB8AC3E}">
        <p14:creationId xmlns:p14="http://schemas.microsoft.com/office/powerpoint/2010/main" val="3111051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ext&#10;&#10;Description automatically generated">
            <a:extLst>
              <a:ext uri="{FF2B5EF4-FFF2-40B4-BE49-F238E27FC236}">
                <a16:creationId xmlns:a16="http://schemas.microsoft.com/office/drawing/2014/main" id="{1F1C0B41-E363-AE4E-9029-BD0F3CD2F332}"/>
              </a:ext>
            </a:extLst>
          </p:cNvPr>
          <p:cNvPicPr>
            <a:picLocks noChangeAspect="1"/>
          </p:cNvPicPr>
          <p:nvPr/>
        </p:nvPicPr>
        <p:blipFill rotWithShape="1">
          <a:blip r:embed="rId2"/>
          <a:srcRect r="4953" b="31640"/>
          <a:stretch/>
        </p:blipFill>
        <p:spPr>
          <a:xfrm>
            <a:off x="-1" y="478970"/>
            <a:ext cx="5794411" cy="5789844"/>
          </a:xfrm>
          <a:prstGeom prst="rect">
            <a:avLst/>
          </a:prstGeom>
        </p:spPr>
      </p:pic>
      <p:pic>
        <p:nvPicPr>
          <p:cNvPr id="5" name="Picture 4" descr="Text&#10;&#10;Description automatically generated">
            <a:extLst>
              <a:ext uri="{FF2B5EF4-FFF2-40B4-BE49-F238E27FC236}">
                <a16:creationId xmlns:a16="http://schemas.microsoft.com/office/drawing/2014/main" id="{F35B95F7-56FE-FA45-B574-C591F6C3AEAD}"/>
              </a:ext>
            </a:extLst>
          </p:cNvPr>
          <p:cNvPicPr>
            <a:picLocks noChangeAspect="1"/>
          </p:cNvPicPr>
          <p:nvPr/>
        </p:nvPicPr>
        <p:blipFill>
          <a:blip r:embed="rId3"/>
          <a:stretch>
            <a:fillRect/>
          </a:stretch>
        </p:blipFill>
        <p:spPr>
          <a:xfrm>
            <a:off x="5460338" y="3642635"/>
            <a:ext cx="6557490" cy="2626179"/>
          </a:xfrm>
          <a:prstGeom prst="rect">
            <a:avLst/>
          </a:prstGeom>
        </p:spPr>
      </p:pic>
      <p:pic>
        <p:nvPicPr>
          <p:cNvPr id="6" name="Picture 5" descr="Text&#10;&#10;Description automatically generated">
            <a:extLst>
              <a:ext uri="{FF2B5EF4-FFF2-40B4-BE49-F238E27FC236}">
                <a16:creationId xmlns:a16="http://schemas.microsoft.com/office/drawing/2014/main" id="{9989C84D-8369-F144-B8CE-33426F953991}"/>
              </a:ext>
            </a:extLst>
          </p:cNvPr>
          <p:cNvPicPr>
            <a:picLocks noChangeAspect="1"/>
          </p:cNvPicPr>
          <p:nvPr/>
        </p:nvPicPr>
        <p:blipFill rotWithShape="1">
          <a:blip r:embed="rId2"/>
          <a:srcRect t="69147"/>
          <a:stretch/>
        </p:blipFill>
        <p:spPr>
          <a:xfrm>
            <a:off x="5634510" y="831393"/>
            <a:ext cx="6126753" cy="2626179"/>
          </a:xfrm>
          <a:prstGeom prst="rect">
            <a:avLst/>
          </a:prstGeom>
        </p:spPr>
      </p:pic>
    </p:spTree>
    <p:extLst>
      <p:ext uri="{BB962C8B-B14F-4D97-AF65-F5344CB8AC3E}">
        <p14:creationId xmlns:p14="http://schemas.microsoft.com/office/powerpoint/2010/main" val="1796029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845</Words>
  <Application>Microsoft Macintosh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Review podcast</vt:lpstr>
      <vt:lpstr>The review should have four key elements:</vt:lpstr>
      <vt:lpstr>Process and purpose</vt:lpstr>
      <vt:lpstr>Description / summary of the argument</vt:lpstr>
      <vt:lpstr>Evaluation</vt:lpstr>
      <vt:lpstr>1. Bruno Perreau, Queer Theory: The French Response (Stanford University Press: 2016)</vt:lpstr>
      <vt:lpstr>Study the book review example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Joanne Brueton</dc:creator>
  <cp:lastModifiedBy>Joanne Brueton</cp:lastModifiedBy>
  <cp:revision>2</cp:revision>
  <dcterms:created xsi:type="dcterms:W3CDTF">2025-02-14T16:43:41Z</dcterms:created>
  <dcterms:modified xsi:type="dcterms:W3CDTF">2025-02-14T16:50:37Z</dcterms:modified>
</cp:coreProperties>
</file>