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6" r:id="rId3"/>
    <p:sldId id="277" r:id="rId4"/>
    <p:sldId id="257" r:id="rId5"/>
    <p:sldId id="258" r:id="rId6"/>
    <p:sldId id="259" r:id="rId7"/>
    <p:sldId id="260" r:id="rId8"/>
    <p:sldId id="279" r:id="rId9"/>
    <p:sldId id="261" r:id="rId10"/>
    <p:sldId id="262" r:id="rId11"/>
    <p:sldId id="263" r:id="rId12"/>
    <p:sldId id="264" r:id="rId13"/>
    <p:sldId id="265" r:id="rId14"/>
    <p:sldId id="280" r:id="rId15"/>
    <p:sldId id="267" r:id="rId16"/>
    <p:sldId id="266" r:id="rId17"/>
    <p:sldId id="268" r:id="rId18"/>
    <p:sldId id="269" r:id="rId19"/>
    <p:sldId id="271" r:id="rId20"/>
    <p:sldId id="270" r:id="rId21"/>
    <p:sldId id="272" r:id="rId22"/>
    <p:sldId id="281" r:id="rId23"/>
    <p:sldId id="273" r:id="rId24"/>
    <p:sldId id="274" r:id="rId25"/>
    <p:sldId id="275" r:id="rId26"/>
    <p:sldId id="278"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2315A3-23D8-4FBC-B51E-0877349E62E9}" v="1" dt="2023-02-22T08:40:33.5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67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yree Myatt" userId="b1cb37e3-4292-437a-818a-451462e633aa" providerId="ADAL" clId="{532315A3-23D8-4FBC-B51E-0877349E62E9}"/>
    <pc:docChg chg="modSld">
      <pc:chgData name="Nyree Myatt" userId="b1cb37e3-4292-437a-818a-451462e633aa" providerId="ADAL" clId="{532315A3-23D8-4FBC-B51E-0877349E62E9}" dt="2023-02-22T08:40:33.529" v="0" actId="20577"/>
      <pc:docMkLst>
        <pc:docMk/>
      </pc:docMkLst>
      <pc:sldChg chg="modSp">
        <pc:chgData name="Nyree Myatt" userId="b1cb37e3-4292-437a-818a-451462e633aa" providerId="ADAL" clId="{532315A3-23D8-4FBC-B51E-0877349E62E9}" dt="2023-02-22T08:40:33.529" v="0" actId="20577"/>
        <pc:sldMkLst>
          <pc:docMk/>
          <pc:sldMk cId="2224103768" sldId="258"/>
        </pc:sldMkLst>
        <pc:spChg chg="mod">
          <ac:chgData name="Nyree Myatt" userId="b1cb37e3-4292-437a-818a-451462e633aa" providerId="ADAL" clId="{532315A3-23D8-4FBC-B51E-0877349E62E9}" dt="2023-02-22T08:40:33.529" v="0" actId="20577"/>
          <ac:spMkLst>
            <pc:docMk/>
            <pc:sldMk cId="2224103768" sldId="25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96E6CC-E22E-4617-B839-8904BEFBAA03}" type="datetimeFigureOut">
              <a:rPr lang="en-GB" smtClean="0"/>
              <a:t>22/02/2023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0D300B-BBAE-46BF-82A2-4F4A8F03C6EA}"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3424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96E6CC-E22E-4617-B839-8904BEFBAA03}" type="datetimeFigureOut">
              <a:rPr lang="en-GB" smtClean="0"/>
              <a:t>22/02/2023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0D300B-BBAE-46BF-82A2-4F4A8F03C6EA}" type="slidenum">
              <a:rPr lang="en-GB" smtClean="0"/>
              <a:t>‹#›</a:t>
            </a:fld>
            <a:endParaRPr lang="en-GB"/>
          </a:p>
        </p:txBody>
      </p:sp>
    </p:spTree>
    <p:extLst>
      <p:ext uri="{BB962C8B-B14F-4D97-AF65-F5344CB8AC3E}">
        <p14:creationId xmlns:p14="http://schemas.microsoft.com/office/powerpoint/2010/main" val="2679431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96E6CC-E22E-4617-B839-8904BEFBAA03}" type="datetimeFigureOut">
              <a:rPr lang="en-GB" smtClean="0"/>
              <a:t>22/02/2023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0D300B-BBAE-46BF-82A2-4F4A8F03C6EA}" type="slidenum">
              <a:rPr lang="en-GB" smtClean="0"/>
              <a:t>‹#›</a:t>
            </a:fld>
            <a:endParaRPr lang="en-GB"/>
          </a:p>
        </p:txBody>
      </p:sp>
    </p:spTree>
    <p:extLst>
      <p:ext uri="{BB962C8B-B14F-4D97-AF65-F5344CB8AC3E}">
        <p14:creationId xmlns:p14="http://schemas.microsoft.com/office/powerpoint/2010/main" val="4268795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96E6CC-E22E-4617-B839-8904BEFBAA03}" type="datetimeFigureOut">
              <a:rPr lang="en-GB" smtClean="0"/>
              <a:t>22/02/2023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0D300B-BBAE-46BF-82A2-4F4A8F03C6EA}" type="slidenum">
              <a:rPr lang="en-GB" smtClean="0"/>
              <a:t>‹#›</a:t>
            </a:fld>
            <a:endParaRPr lang="en-GB"/>
          </a:p>
        </p:txBody>
      </p:sp>
    </p:spTree>
    <p:extLst>
      <p:ext uri="{BB962C8B-B14F-4D97-AF65-F5344CB8AC3E}">
        <p14:creationId xmlns:p14="http://schemas.microsoft.com/office/powerpoint/2010/main" val="876478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96E6CC-E22E-4617-B839-8904BEFBAA03}" type="datetimeFigureOut">
              <a:rPr lang="en-GB" smtClean="0"/>
              <a:t>22/02/2023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B0D300B-BBAE-46BF-82A2-4F4A8F03C6EA}"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3540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96E6CC-E22E-4617-B839-8904BEFBAA03}" type="datetimeFigureOut">
              <a:rPr lang="en-GB" smtClean="0"/>
              <a:t>22/02/2023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B0D300B-BBAE-46BF-82A2-4F4A8F03C6EA}" type="slidenum">
              <a:rPr lang="en-GB" smtClean="0"/>
              <a:t>‹#›</a:t>
            </a:fld>
            <a:endParaRPr lang="en-GB"/>
          </a:p>
        </p:txBody>
      </p:sp>
    </p:spTree>
    <p:extLst>
      <p:ext uri="{BB962C8B-B14F-4D97-AF65-F5344CB8AC3E}">
        <p14:creationId xmlns:p14="http://schemas.microsoft.com/office/powerpoint/2010/main" val="3359242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96E6CC-E22E-4617-B839-8904BEFBAA03}" type="datetimeFigureOut">
              <a:rPr lang="en-GB" smtClean="0"/>
              <a:t>22/02/2023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B0D300B-BBAE-46BF-82A2-4F4A8F03C6EA}" type="slidenum">
              <a:rPr lang="en-GB" smtClean="0"/>
              <a:t>‹#›</a:t>
            </a:fld>
            <a:endParaRPr lang="en-GB"/>
          </a:p>
        </p:txBody>
      </p:sp>
    </p:spTree>
    <p:extLst>
      <p:ext uri="{BB962C8B-B14F-4D97-AF65-F5344CB8AC3E}">
        <p14:creationId xmlns:p14="http://schemas.microsoft.com/office/powerpoint/2010/main" val="325676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96E6CC-E22E-4617-B839-8904BEFBAA03}" type="datetimeFigureOut">
              <a:rPr lang="en-GB" smtClean="0"/>
              <a:t>22/02/2023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B0D300B-BBAE-46BF-82A2-4F4A8F03C6EA}" type="slidenum">
              <a:rPr lang="en-GB" smtClean="0"/>
              <a:t>‹#›</a:t>
            </a:fld>
            <a:endParaRPr lang="en-GB"/>
          </a:p>
        </p:txBody>
      </p:sp>
    </p:spTree>
    <p:extLst>
      <p:ext uri="{BB962C8B-B14F-4D97-AF65-F5344CB8AC3E}">
        <p14:creationId xmlns:p14="http://schemas.microsoft.com/office/powerpoint/2010/main" val="2472813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B96E6CC-E22E-4617-B839-8904BEFBAA03}" type="datetimeFigureOut">
              <a:rPr lang="en-GB" smtClean="0"/>
              <a:t>22/02/2023</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DB0D300B-BBAE-46BF-82A2-4F4A8F03C6EA}" type="slidenum">
              <a:rPr lang="en-GB" smtClean="0"/>
              <a:t>‹#›</a:t>
            </a:fld>
            <a:endParaRPr lang="en-GB"/>
          </a:p>
        </p:txBody>
      </p:sp>
    </p:spTree>
    <p:extLst>
      <p:ext uri="{BB962C8B-B14F-4D97-AF65-F5344CB8AC3E}">
        <p14:creationId xmlns:p14="http://schemas.microsoft.com/office/powerpoint/2010/main" val="3718105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B96E6CC-E22E-4617-B839-8904BEFBAA03}" type="datetimeFigureOut">
              <a:rPr lang="en-GB" smtClean="0"/>
              <a:t>22/02/2023</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B0D300B-BBAE-46BF-82A2-4F4A8F03C6EA}" type="slidenum">
              <a:rPr lang="en-GB" smtClean="0"/>
              <a:t>‹#›</a:t>
            </a:fld>
            <a:endParaRPr lang="en-GB"/>
          </a:p>
        </p:txBody>
      </p:sp>
    </p:spTree>
    <p:extLst>
      <p:ext uri="{BB962C8B-B14F-4D97-AF65-F5344CB8AC3E}">
        <p14:creationId xmlns:p14="http://schemas.microsoft.com/office/powerpoint/2010/main" val="3476918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B96E6CC-E22E-4617-B839-8904BEFBAA03}" type="datetimeFigureOut">
              <a:rPr lang="en-GB" smtClean="0"/>
              <a:t>22/02/2023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B0D300B-BBAE-46BF-82A2-4F4A8F03C6EA}" type="slidenum">
              <a:rPr lang="en-GB" smtClean="0"/>
              <a:t>‹#›</a:t>
            </a:fld>
            <a:endParaRPr lang="en-GB"/>
          </a:p>
        </p:txBody>
      </p:sp>
    </p:spTree>
    <p:extLst>
      <p:ext uri="{BB962C8B-B14F-4D97-AF65-F5344CB8AC3E}">
        <p14:creationId xmlns:p14="http://schemas.microsoft.com/office/powerpoint/2010/main" val="603535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B96E6CC-E22E-4617-B839-8904BEFBAA03}" type="datetimeFigureOut">
              <a:rPr lang="en-GB" smtClean="0"/>
              <a:t>22/02/2023</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B0D300B-BBAE-46BF-82A2-4F4A8F03C6EA}"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5009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Haemoglobin, red blood cells and dissociation curve</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77249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1069"/>
            <a:ext cx="3200400" cy="2019993"/>
          </a:xfrm>
        </p:spPr>
        <p:txBody>
          <a:bodyPr/>
          <a:lstStyle/>
          <a:p>
            <a:r>
              <a:rPr lang="en-GB" dirty="0"/>
              <a:t>Dissociation curve shows how affinity for oxygen varies</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37513" y="365760"/>
            <a:ext cx="6217920" cy="5623878"/>
          </a:xfrm>
        </p:spPr>
      </p:pic>
      <p:sp>
        <p:nvSpPr>
          <p:cNvPr id="4" name="Text Placeholder 3"/>
          <p:cNvSpPr>
            <a:spLocks noGrp="1"/>
          </p:cNvSpPr>
          <p:nvPr>
            <p:ph type="body" sz="half" idx="2"/>
          </p:nvPr>
        </p:nvSpPr>
        <p:spPr>
          <a:xfrm>
            <a:off x="265043" y="2352501"/>
            <a:ext cx="3697357" cy="4264429"/>
          </a:xfrm>
        </p:spPr>
        <p:txBody>
          <a:bodyPr>
            <a:normAutofit/>
          </a:bodyPr>
          <a:lstStyle/>
          <a:p>
            <a:r>
              <a:rPr lang="en-GB" sz="2200" dirty="0"/>
              <a:t>The oxygen dissociation curve shows how the affinity that </a:t>
            </a:r>
            <a:r>
              <a:rPr lang="en-GB" sz="2200" dirty="0" err="1"/>
              <a:t>Hb</a:t>
            </a:r>
            <a:r>
              <a:rPr lang="en-GB" sz="2200" dirty="0"/>
              <a:t> has for oxygen varies  at different partial pressures of oxygen</a:t>
            </a:r>
          </a:p>
          <a:p>
            <a:r>
              <a:rPr lang="en-GB" sz="2200" dirty="0"/>
              <a:t>So when </a:t>
            </a:r>
            <a:r>
              <a:rPr lang="en-GB" sz="2200" i="1" dirty="0"/>
              <a:t>p</a:t>
            </a:r>
            <a:r>
              <a:rPr lang="en-GB" sz="2200" dirty="0"/>
              <a:t>O</a:t>
            </a:r>
            <a:r>
              <a:rPr lang="en-GB" sz="2200" baseline="-25000" dirty="0"/>
              <a:t>2   </a:t>
            </a:r>
            <a:r>
              <a:rPr lang="en-GB" sz="2200" b="1" dirty="0"/>
              <a:t>is high </a:t>
            </a:r>
            <a:r>
              <a:rPr lang="en-GB" sz="2200" dirty="0"/>
              <a:t>(</a:t>
            </a:r>
            <a:r>
              <a:rPr lang="en-GB" sz="2200" dirty="0" err="1"/>
              <a:t>eg</a:t>
            </a:r>
            <a:r>
              <a:rPr lang="en-GB" sz="2200" dirty="0"/>
              <a:t> lungs) </a:t>
            </a:r>
            <a:r>
              <a:rPr lang="en-GB" sz="2200" dirty="0" err="1"/>
              <a:t>Hb</a:t>
            </a:r>
            <a:r>
              <a:rPr lang="en-GB" sz="2200" dirty="0"/>
              <a:t> will easily combine with oxygen (high affinity)</a:t>
            </a:r>
          </a:p>
          <a:p>
            <a:r>
              <a:rPr lang="en-GB" sz="2200" dirty="0"/>
              <a:t>100% saturation = all </a:t>
            </a:r>
            <a:r>
              <a:rPr lang="en-GB" sz="2200" dirty="0" err="1"/>
              <a:t>Hb</a:t>
            </a:r>
            <a:r>
              <a:rPr lang="en-GB" sz="2200" dirty="0"/>
              <a:t> molecules are loaded up with 4 molecules of oxygen</a:t>
            </a:r>
          </a:p>
          <a:p>
            <a:endParaRPr lang="en-GB" sz="2000" dirty="0"/>
          </a:p>
        </p:txBody>
      </p:sp>
    </p:spTree>
    <p:extLst>
      <p:ext uri="{BB962C8B-B14F-4D97-AF65-F5344CB8AC3E}">
        <p14:creationId xmlns:p14="http://schemas.microsoft.com/office/powerpoint/2010/main" val="46102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1069"/>
            <a:ext cx="3200400" cy="2019993"/>
          </a:xfrm>
        </p:spPr>
        <p:txBody>
          <a:bodyPr/>
          <a:lstStyle/>
          <a:p>
            <a:r>
              <a:rPr lang="en-GB" dirty="0"/>
              <a:t>Dissociation curve shows how affinity for oxygen varies</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37513" y="365760"/>
            <a:ext cx="6217920" cy="5623878"/>
          </a:xfrm>
        </p:spPr>
      </p:pic>
      <p:sp>
        <p:nvSpPr>
          <p:cNvPr id="4" name="Text Placeholder 3"/>
          <p:cNvSpPr>
            <a:spLocks noGrp="1"/>
          </p:cNvSpPr>
          <p:nvPr>
            <p:ph type="body" sz="half" idx="2"/>
          </p:nvPr>
        </p:nvSpPr>
        <p:spPr>
          <a:xfrm>
            <a:off x="457200" y="2352502"/>
            <a:ext cx="3200400" cy="3952702"/>
          </a:xfrm>
        </p:spPr>
        <p:txBody>
          <a:bodyPr>
            <a:normAutofit/>
          </a:bodyPr>
          <a:lstStyle/>
          <a:p>
            <a:r>
              <a:rPr lang="en-GB" sz="2400" dirty="0"/>
              <a:t>However, you don’t want </a:t>
            </a:r>
            <a:r>
              <a:rPr lang="en-GB" sz="2400" dirty="0" err="1"/>
              <a:t>Hb</a:t>
            </a:r>
            <a:r>
              <a:rPr lang="en-GB" sz="2400" dirty="0"/>
              <a:t> to keep hold of its oxygen in the tissues where oxygen  concentration (</a:t>
            </a:r>
            <a:r>
              <a:rPr lang="en-GB" sz="2400" i="1" dirty="0"/>
              <a:t>p</a:t>
            </a:r>
            <a:r>
              <a:rPr lang="en-GB" sz="2400" dirty="0"/>
              <a:t>O</a:t>
            </a:r>
            <a:r>
              <a:rPr lang="en-GB" sz="2400" baseline="-25000" dirty="0"/>
              <a:t>2 </a:t>
            </a:r>
            <a:r>
              <a:rPr lang="en-GB" sz="2400" dirty="0"/>
              <a:t>) is low</a:t>
            </a:r>
          </a:p>
          <a:p>
            <a:r>
              <a:rPr lang="en-GB" sz="2400" dirty="0"/>
              <a:t>Where </a:t>
            </a:r>
            <a:r>
              <a:rPr lang="en-GB" sz="2400" i="1" dirty="0"/>
              <a:t>p</a:t>
            </a:r>
            <a:r>
              <a:rPr lang="en-GB" sz="2400" dirty="0"/>
              <a:t>O</a:t>
            </a:r>
            <a:r>
              <a:rPr lang="en-GB" sz="2400" baseline="-25000" dirty="0"/>
              <a:t>2 </a:t>
            </a:r>
            <a:r>
              <a:rPr lang="en-GB" sz="2400" dirty="0"/>
              <a:t>is low (respiring tissues), </a:t>
            </a:r>
            <a:r>
              <a:rPr lang="en-GB" sz="2400" dirty="0" err="1"/>
              <a:t>Hb</a:t>
            </a:r>
            <a:r>
              <a:rPr lang="en-GB" sz="2400" dirty="0"/>
              <a:t> has a lower affinity for oxygen so it releases it</a:t>
            </a:r>
          </a:p>
        </p:txBody>
      </p:sp>
    </p:spTree>
    <p:extLst>
      <p:ext uri="{BB962C8B-B14F-4D97-AF65-F5344CB8AC3E}">
        <p14:creationId xmlns:p14="http://schemas.microsoft.com/office/powerpoint/2010/main" val="4218631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1069"/>
            <a:ext cx="3200400" cy="2019993"/>
          </a:xfrm>
        </p:spPr>
        <p:txBody>
          <a:bodyPr/>
          <a:lstStyle/>
          <a:p>
            <a:r>
              <a:rPr lang="en-GB" dirty="0"/>
              <a:t>Dissociation curve shows how affinity for oxygen varies</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37513" y="365760"/>
            <a:ext cx="6217920" cy="5623878"/>
          </a:xfrm>
        </p:spPr>
      </p:pic>
      <p:sp>
        <p:nvSpPr>
          <p:cNvPr id="4" name="Text Placeholder 3"/>
          <p:cNvSpPr>
            <a:spLocks noGrp="1"/>
          </p:cNvSpPr>
          <p:nvPr>
            <p:ph type="body" sz="half" idx="2"/>
          </p:nvPr>
        </p:nvSpPr>
        <p:spPr>
          <a:xfrm>
            <a:off x="457200" y="2352502"/>
            <a:ext cx="3200400" cy="3952702"/>
          </a:xfrm>
        </p:spPr>
        <p:txBody>
          <a:bodyPr>
            <a:normAutofit/>
          </a:bodyPr>
          <a:lstStyle/>
          <a:p>
            <a:r>
              <a:rPr lang="en-GB" sz="2400" dirty="0"/>
              <a:t>S-shaped curve – it’s a bit hard for first oxygen molecule to upload to </a:t>
            </a:r>
            <a:r>
              <a:rPr lang="en-GB" sz="2400" dirty="0" err="1"/>
              <a:t>Hb</a:t>
            </a:r>
            <a:endParaRPr lang="en-GB" sz="2400" dirty="0"/>
          </a:p>
          <a:p>
            <a:r>
              <a:rPr lang="en-GB" sz="2400" dirty="0"/>
              <a:t>Once first molecule is uploaded, the </a:t>
            </a:r>
            <a:r>
              <a:rPr lang="en-GB" sz="2400" dirty="0" err="1"/>
              <a:t>Hb</a:t>
            </a:r>
            <a:r>
              <a:rPr lang="en-GB" sz="2400" dirty="0"/>
              <a:t> molecule alters so that it is easier for the remaining 3 oxygen molecules to be uploaded</a:t>
            </a:r>
          </a:p>
        </p:txBody>
      </p:sp>
    </p:spTree>
    <p:extLst>
      <p:ext uri="{BB962C8B-B14F-4D97-AF65-F5344CB8AC3E}">
        <p14:creationId xmlns:p14="http://schemas.microsoft.com/office/powerpoint/2010/main" val="3197163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1069"/>
            <a:ext cx="3200400" cy="2019993"/>
          </a:xfrm>
        </p:spPr>
        <p:txBody>
          <a:bodyPr/>
          <a:lstStyle/>
          <a:p>
            <a:r>
              <a:rPr lang="en-GB" dirty="0"/>
              <a:t>Dissociation curve shows how affinity for oxygen varies</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37513" y="365760"/>
            <a:ext cx="6217920" cy="5623878"/>
          </a:xfrm>
        </p:spPr>
      </p:pic>
      <p:sp>
        <p:nvSpPr>
          <p:cNvPr id="4" name="Text Placeholder 3"/>
          <p:cNvSpPr>
            <a:spLocks noGrp="1"/>
          </p:cNvSpPr>
          <p:nvPr>
            <p:ph type="body" sz="half" idx="2"/>
          </p:nvPr>
        </p:nvSpPr>
        <p:spPr>
          <a:xfrm>
            <a:off x="457200" y="2352502"/>
            <a:ext cx="3200400" cy="3952702"/>
          </a:xfrm>
        </p:spPr>
        <p:txBody>
          <a:bodyPr>
            <a:normAutofit/>
          </a:bodyPr>
          <a:lstStyle/>
          <a:p>
            <a:r>
              <a:rPr lang="en-GB" sz="2400" dirty="0"/>
              <a:t>Middle bit of the curve is steep as oxygen is easily uploaded</a:t>
            </a:r>
          </a:p>
          <a:p>
            <a:r>
              <a:rPr lang="en-GB" sz="2400" dirty="0"/>
              <a:t>But once </a:t>
            </a:r>
            <a:r>
              <a:rPr lang="en-GB" sz="2400" dirty="0" err="1"/>
              <a:t>Hb</a:t>
            </a:r>
            <a:r>
              <a:rPr lang="en-GB" sz="2400" dirty="0"/>
              <a:t> starts to become saturated, it is harder for remaining </a:t>
            </a:r>
            <a:r>
              <a:rPr lang="en-GB" sz="2400" dirty="0" err="1"/>
              <a:t>Hb</a:t>
            </a:r>
            <a:r>
              <a:rPr lang="en-GB" sz="2400" dirty="0"/>
              <a:t> to upload more oxygen – curve begins to flatten</a:t>
            </a:r>
          </a:p>
        </p:txBody>
      </p:sp>
    </p:spTree>
    <p:extLst>
      <p:ext uri="{BB962C8B-B14F-4D97-AF65-F5344CB8AC3E}">
        <p14:creationId xmlns:p14="http://schemas.microsoft.com/office/powerpoint/2010/main" val="4284840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Recap </a:t>
            </a:r>
          </a:p>
        </p:txBody>
      </p:sp>
      <p:sp>
        <p:nvSpPr>
          <p:cNvPr id="3" name="Content Placeholder 2"/>
          <p:cNvSpPr>
            <a:spLocks noGrp="1"/>
          </p:cNvSpPr>
          <p:nvPr>
            <p:ph idx="1"/>
          </p:nvPr>
        </p:nvSpPr>
        <p:spPr/>
        <p:txBody>
          <a:bodyPr>
            <a:normAutofit/>
          </a:bodyPr>
          <a:lstStyle/>
          <a:p>
            <a:r>
              <a:rPr lang="en-GB" sz="2800" dirty="0"/>
              <a:t>Summarise the dissociation curve for oxygen.</a:t>
            </a:r>
          </a:p>
          <a:p>
            <a:pPr marL="0" indent="0">
              <a:buNone/>
            </a:pPr>
            <a:r>
              <a:rPr lang="en-GB" sz="2800" dirty="0"/>
              <a:t> Why is it the shape that it is? </a:t>
            </a:r>
          </a:p>
          <a:p>
            <a:r>
              <a:rPr lang="en-GB" sz="2800" dirty="0"/>
              <a:t>What causes a shift to the right?</a:t>
            </a:r>
          </a:p>
        </p:txBody>
      </p:sp>
    </p:spTree>
    <p:extLst>
      <p:ext uri="{BB962C8B-B14F-4D97-AF65-F5344CB8AC3E}">
        <p14:creationId xmlns:p14="http://schemas.microsoft.com/office/powerpoint/2010/main" val="4203923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7572"/>
            <a:ext cx="3200400" cy="907374"/>
          </a:xfrm>
        </p:spPr>
        <p:txBody>
          <a:bodyPr>
            <a:normAutofit fontScale="90000"/>
          </a:bodyPr>
          <a:lstStyle/>
          <a:p>
            <a:r>
              <a:rPr lang="en-GB" dirty="0"/>
              <a:t>Foetal haemoglobin</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45341" y="1214945"/>
            <a:ext cx="6292972" cy="4670465"/>
          </a:xfrm>
        </p:spPr>
      </p:pic>
      <p:sp>
        <p:nvSpPr>
          <p:cNvPr id="4" name="Text Placeholder 3"/>
          <p:cNvSpPr>
            <a:spLocks noGrp="1"/>
          </p:cNvSpPr>
          <p:nvPr>
            <p:ph type="body" sz="half" idx="2"/>
          </p:nvPr>
        </p:nvSpPr>
        <p:spPr>
          <a:xfrm>
            <a:off x="238539" y="1214945"/>
            <a:ext cx="3684104" cy="5335483"/>
          </a:xfrm>
        </p:spPr>
        <p:txBody>
          <a:bodyPr>
            <a:normAutofit lnSpcReduction="10000"/>
          </a:bodyPr>
          <a:lstStyle/>
          <a:p>
            <a:r>
              <a:rPr lang="en-GB" sz="2200" dirty="0"/>
              <a:t>Foetal </a:t>
            </a:r>
            <a:r>
              <a:rPr lang="en-GB" sz="2200" dirty="0" err="1"/>
              <a:t>Hb</a:t>
            </a:r>
            <a:r>
              <a:rPr lang="en-GB" sz="2200" dirty="0"/>
              <a:t> has a higher affinity for oxygen than adult </a:t>
            </a:r>
            <a:r>
              <a:rPr lang="en-GB" sz="2200" dirty="0" err="1"/>
              <a:t>Hb</a:t>
            </a:r>
            <a:r>
              <a:rPr lang="en-GB" sz="2200" dirty="0"/>
              <a:t> – why?</a:t>
            </a:r>
          </a:p>
          <a:p>
            <a:r>
              <a:rPr lang="en-GB" sz="2200" dirty="0"/>
              <a:t>There is a</a:t>
            </a:r>
            <a:r>
              <a:rPr lang="en-GB" sz="2200" b="1" dirty="0"/>
              <a:t> “shift” </a:t>
            </a:r>
            <a:r>
              <a:rPr lang="en-GB" sz="2200" dirty="0"/>
              <a:t>to the left on dissociation curve</a:t>
            </a:r>
          </a:p>
          <a:p>
            <a:r>
              <a:rPr lang="en-GB" sz="2200" dirty="0"/>
              <a:t>Oxygen comes from the mother’s blood and has to cross the placenta</a:t>
            </a:r>
          </a:p>
          <a:p>
            <a:r>
              <a:rPr lang="en-GB" sz="2200" dirty="0"/>
              <a:t>Foetal </a:t>
            </a:r>
            <a:r>
              <a:rPr lang="en-GB" sz="2200" dirty="0" err="1"/>
              <a:t>Hb</a:t>
            </a:r>
            <a:r>
              <a:rPr lang="en-GB" sz="2200" dirty="0"/>
              <a:t> has to “steal” oxygen from the mother’s </a:t>
            </a:r>
            <a:r>
              <a:rPr lang="en-GB" sz="2200" dirty="0" err="1"/>
              <a:t>Hb</a:t>
            </a:r>
            <a:endParaRPr lang="en-GB" sz="2200" dirty="0"/>
          </a:p>
          <a:p>
            <a:r>
              <a:rPr lang="en-GB" sz="2200" dirty="0"/>
              <a:t>If foetal </a:t>
            </a:r>
            <a:r>
              <a:rPr lang="en-GB" sz="2200" dirty="0" err="1"/>
              <a:t>Hb</a:t>
            </a:r>
            <a:r>
              <a:rPr lang="en-GB" sz="2200" dirty="0"/>
              <a:t> had the same affinity for oxygen as adult </a:t>
            </a:r>
            <a:r>
              <a:rPr lang="en-GB" sz="2200" dirty="0" err="1"/>
              <a:t>Hb</a:t>
            </a:r>
            <a:r>
              <a:rPr lang="en-GB" sz="2200" dirty="0"/>
              <a:t>, it would not be able to “steal” it effectively from the mother’s </a:t>
            </a:r>
            <a:r>
              <a:rPr lang="en-GB" sz="2200" dirty="0" err="1"/>
              <a:t>Hb</a:t>
            </a:r>
            <a:endParaRPr lang="en-GB" sz="2200" dirty="0"/>
          </a:p>
          <a:p>
            <a:endParaRPr lang="en-GB" sz="2000" dirty="0"/>
          </a:p>
          <a:p>
            <a:endParaRPr lang="en-GB" dirty="0"/>
          </a:p>
          <a:p>
            <a:endParaRPr lang="en-GB" dirty="0"/>
          </a:p>
        </p:txBody>
      </p:sp>
    </p:spTree>
    <p:extLst>
      <p:ext uri="{BB962C8B-B14F-4D97-AF65-F5344CB8AC3E}">
        <p14:creationId xmlns:p14="http://schemas.microsoft.com/office/powerpoint/2010/main" val="4245028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7571"/>
            <a:ext cx="3200400" cy="1088967"/>
          </a:xfrm>
        </p:spPr>
        <p:txBody>
          <a:bodyPr/>
          <a:lstStyle/>
          <a:p>
            <a:r>
              <a:rPr lang="en-GB" dirty="0"/>
              <a:t>Foetal haemoglobin</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45341" y="1214945"/>
            <a:ext cx="6292972" cy="4670465"/>
          </a:xfrm>
        </p:spPr>
      </p:pic>
      <p:sp>
        <p:nvSpPr>
          <p:cNvPr id="4" name="Text Placeholder 3"/>
          <p:cNvSpPr>
            <a:spLocks noGrp="1"/>
          </p:cNvSpPr>
          <p:nvPr>
            <p:ph type="body" sz="half" idx="2"/>
          </p:nvPr>
        </p:nvSpPr>
        <p:spPr>
          <a:xfrm>
            <a:off x="92765" y="1396539"/>
            <a:ext cx="3776870" cy="5153890"/>
          </a:xfrm>
        </p:spPr>
        <p:txBody>
          <a:bodyPr>
            <a:normAutofit lnSpcReduction="10000"/>
          </a:bodyPr>
          <a:lstStyle/>
          <a:p>
            <a:r>
              <a:rPr lang="en-GB" sz="2400" dirty="0"/>
              <a:t>Foetal </a:t>
            </a:r>
            <a:r>
              <a:rPr lang="en-GB" sz="2400" dirty="0" err="1"/>
              <a:t>Hb</a:t>
            </a:r>
            <a:r>
              <a:rPr lang="en-GB" sz="2400" dirty="0"/>
              <a:t> has a slightly different composition to  adult </a:t>
            </a:r>
            <a:r>
              <a:rPr lang="en-GB" sz="2400" dirty="0" err="1"/>
              <a:t>Hb</a:t>
            </a:r>
            <a:endParaRPr lang="en-GB" sz="2400" dirty="0"/>
          </a:p>
          <a:p>
            <a:r>
              <a:rPr lang="en-GB" sz="2400" dirty="0"/>
              <a:t>Made up of 2 x </a:t>
            </a:r>
            <a:r>
              <a:rPr lang="el-GR" sz="2400" dirty="0"/>
              <a:t>α</a:t>
            </a:r>
            <a:r>
              <a:rPr lang="en-GB" sz="2400" dirty="0"/>
              <a:t> and 2 x </a:t>
            </a:r>
            <a:r>
              <a:rPr lang="el-GR" sz="2400" dirty="0"/>
              <a:t>γ</a:t>
            </a:r>
            <a:r>
              <a:rPr lang="en-GB" sz="2400" dirty="0"/>
              <a:t> globin chains</a:t>
            </a:r>
          </a:p>
          <a:p>
            <a:r>
              <a:rPr lang="en-GB" sz="2400" dirty="0"/>
              <a:t>At birth, the baby starts to produce adult </a:t>
            </a:r>
            <a:r>
              <a:rPr lang="en-GB" sz="2400" dirty="0" err="1"/>
              <a:t>Hb</a:t>
            </a:r>
            <a:r>
              <a:rPr lang="en-GB" sz="2400" dirty="0"/>
              <a:t> and lose the foetal </a:t>
            </a:r>
            <a:r>
              <a:rPr lang="en-GB" sz="2400" dirty="0" err="1"/>
              <a:t>Hb</a:t>
            </a:r>
            <a:r>
              <a:rPr lang="en-GB" sz="2400" dirty="0"/>
              <a:t> (and this is where some conditions like sickle cell anaemia start to show)</a:t>
            </a:r>
          </a:p>
          <a:p>
            <a:r>
              <a:rPr lang="en-GB" sz="2400" dirty="0"/>
              <a:t>Sickle cell anaemia is an example of a </a:t>
            </a:r>
            <a:r>
              <a:rPr lang="en-GB" sz="2400" dirty="0" err="1"/>
              <a:t>haemoglobinopathy</a:t>
            </a:r>
            <a:endParaRPr lang="en-GB" sz="2400" dirty="0"/>
          </a:p>
          <a:p>
            <a:endParaRPr lang="en-GB" dirty="0"/>
          </a:p>
          <a:p>
            <a:endParaRPr lang="en-GB" dirty="0"/>
          </a:p>
        </p:txBody>
      </p:sp>
    </p:spTree>
    <p:extLst>
      <p:ext uri="{BB962C8B-B14F-4D97-AF65-F5344CB8AC3E}">
        <p14:creationId xmlns:p14="http://schemas.microsoft.com/office/powerpoint/2010/main" val="92209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Haemoglobinopathies</a:t>
            </a:r>
            <a:endParaRPr lang="en-GB" dirty="0"/>
          </a:p>
        </p:txBody>
      </p:sp>
      <p:sp>
        <p:nvSpPr>
          <p:cNvPr id="3" name="Content Placeholder 2"/>
          <p:cNvSpPr>
            <a:spLocks noGrp="1"/>
          </p:cNvSpPr>
          <p:nvPr>
            <p:ph idx="1"/>
          </p:nvPr>
        </p:nvSpPr>
        <p:spPr/>
        <p:txBody>
          <a:bodyPr>
            <a:normAutofit/>
          </a:bodyPr>
          <a:lstStyle/>
          <a:p>
            <a:r>
              <a:rPr lang="en-GB" sz="2400" dirty="0"/>
              <a:t>What is the underlying problem with haemoglobin that gives rise to sickle cell anaemia?</a:t>
            </a:r>
          </a:p>
          <a:p>
            <a:r>
              <a:rPr lang="en-GB" sz="2400" dirty="0"/>
              <a:t>What other </a:t>
            </a:r>
            <a:r>
              <a:rPr lang="en-GB" sz="2400" dirty="0" err="1"/>
              <a:t>haemoglobinopathies</a:t>
            </a:r>
            <a:r>
              <a:rPr lang="en-GB" sz="2400" dirty="0"/>
              <a:t> can you find? </a:t>
            </a:r>
          </a:p>
        </p:txBody>
      </p:sp>
    </p:spTree>
    <p:extLst>
      <p:ext uri="{BB962C8B-B14F-4D97-AF65-F5344CB8AC3E}">
        <p14:creationId xmlns:p14="http://schemas.microsoft.com/office/powerpoint/2010/main" val="2455152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791"/>
            <a:ext cx="3200400" cy="2093844"/>
          </a:xfrm>
        </p:spPr>
        <p:txBody>
          <a:bodyPr/>
          <a:lstStyle/>
          <a:p>
            <a:r>
              <a:rPr lang="en-GB" b="1" dirty="0"/>
              <a:t>Carbon dioxide concentration and the Bohr effect</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65786" y="760413"/>
            <a:ext cx="5356889" cy="5200650"/>
          </a:xfrm>
        </p:spPr>
      </p:pic>
      <p:sp>
        <p:nvSpPr>
          <p:cNvPr id="4" name="Text Placeholder 3"/>
          <p:cNvSpPr>
            <a:spLocks noGrp="1"/>
          </p:cNvSpPr>
          <p:nvPr>
            <p:ph type="body" sz="half" idx="2"/>
          </p:nvPr>
        </p:nvSpPr>
        <p:spPr>
          <a:xfrm>
            <a:off x="304799" y="2345635"/>
            <a:ext cx="3604591" cy="4260574"/>
          </a:xfrm>
        </p:spPr>
        <p:txBody>
          <a:bodyPr>
            <a:normAutofit/>
          </a:bodyPr>
          <a:lstStyle/>
          <a:p>
            <a:r>
              <a:rPr lang="en-GB" sz="2200" dirty="0"/>
              <a:t>An additional factor to make </a:t>
            </a:r>
            <a:r>
              <a:rPr lang="en-GB" sz="2200" dirty="0" err="1"/>
              <a:t>Hb</a:t>
            </a:r>
            <a:r>
              <a:rPr lang="en-GB" sz="2200" dirty="0"/>
              <a:t> off load its oxygen is CO</a:t>
            </a:r>
            <a:r>
              <a:rPr lang="en-GB" sz="2200" baseline="-25000" dirty="0"/>
              <a:t>2</a:t>
            </a:r>
            <a:r>
              <a:rPr lang="en-GB" sz="2200" dirty="0"/>
              <a:t> </a:t>
            </a:r>
          </a:p>
          <a:p>
            <a:r>
              <a:rPr lang="en-GB" sz="2200" b="1" dirty="0"/>
              <a:t>When </a:t>
            </a:r>
            <a:r>
              <a:rPr lang="en-GB" sz="2200" b="1" i="1" dirty="0"/>
              <a:t>p</a:t>
            </a:r>
            <a:r>
              <a:rPr lang="en-GB" sz="2200" b="1" dirty="0"/>
              <a:t>CO</a:t>
            </a:r>
            <a:r>
              <a:rPr lang="en-GB" sz="2200" b="1" baseline="-25000" dirty="0"/>
              <a:t>2 </a:t>
            </a:r>
            <a:r>
              <a:rPr lang="en-GB" sz="2200" b="1" dirty="0"/>
              <a:t>is high </a:t>
            </a:r>
            <a:r>
              <a:rPr lang="en-GB" sz="2200" dirty="0"/>
              <a:t>(when might this happen?), </a:t>
            </a:r>
            <a:r>
              <a:rPr lang="en-GB" sz="2200" b="1" dirty="0" err="1"/>
              <a:t>Hb</a:t>
            </a:r>
            <a:r>
              <a:rPr lang="en-GB" sz="2200" b="1" dirty="0"/>
              <a:t> releases its oxygen even more readily – dissociation curve “shifts” to right</a:t>
            </a:r>
          </a:p>
          <a:p>
            <a:r>
              <a:rPr lang="en-GB" sz="2200" dirty="0"/>
              <a:t>This allows cells and tissues that are working hard and respiring </a:t>
            </a:r>
            <a:r>
              <a:rPr lang="en-GB" sz="2200" b="1" dirty="0"/>
              <a:t>to gain the oxygen they desperately need</a:t>
            </a:r>
          </a:p>
          <a:p>
            <a:endParaRPr lang="en-GB" dirty="0"/>
          </a:p>
        </p:txBody>
      </p:sp>
    </p:spTree>
    <p:extLst>
      <p:ext uri="{BB962C8B-B14F-4D97-AF65-F5344CB8AC3E}">
        <p14:creationId xmlns:p14="http://schemas.microsoft.com/office/powerpoint/2010/main" val="4220055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Bohr effect</a:t>
            </a:r>
          </a:p>
        </p:txBody>
      </p:sp>
      <p:sp>
        <p:nvSpPr>
          <p:cNvPr id="3" name="Text Placeholder 2"/>
          <p:cNvSpPr>
            <a:spLocks noGrp="1"/>
          </p:cNvSpPr>
          <p:nvPr>
            <p:ph type="body" idx="1"/>
          </p:nvPr>
        </p:nvSpPr>
        <p:spPr>
          <a:xfrm>
            <a:off x="1097280" y="1846052"/>
            <a:ext cx="4937760" cy="45719"/>
          </a:xfrm>
        </p:spPr>
        <p:txBody>
          <a:bodyPr>
            <a:normAutofit fontScale="25000" lnSpcReduction="20000"/>
          </a:bodyPr>
          <a:lstStyle/>
          <a:p>
            <a:endParaRPr lang="en-GB" dirty="0"/>
          </a:p>
        </p:txBody>
      </p:sp>
      <p:sp>
        <p:nvSpPr>
          <p:cNvPr id="4" name="Content Placeholder 3"/>
          <p:cNvSpPr>
            <a:spLocks noGrp="1"/>
          </p:cNvSpPr>
          <p:nvPr>
            <p:ph sz="half" idx="2"/>
          </p:nvPr>
        </p:nvSpPr>
        <p:spPr>
          <a:xfrm>
            <a:off x="371061" y="2000464"/>
            <a:ext cx="6628223" cy="3868632"/>
          </a:xfrm>
        </p:spPr>
        <p:txBody>
          <a:bodyPr>
            <a:normAutofit fontScale="25000" lnSpcReduction="20000"/>
          </a:bodyPr>
          <a:lstStyle/>
          <a:p>
            <a:r>
              <a:rPr lang="en-GB" sz="9600" dirty="0"/>
              <a:t>CO</a:t>
            </a:r>
            <a:r>
              <a:rPr lang="en-GB" sz="9600" baseline="-25000" dirty="0"/>
              <a:t>2  </a:t>
            </a:r>
            <a:r>
              <a:rPr lang="en-GB" sz="9600" dirty="0"/>
              <a:t>from respiring tissues diffuses into the red blood  cells </a:t>
            </a:r>
          </a:p>
          <a:p>
            <a:r>
              <a:rPr lang="en-GB" sz="9600" dirty="0"/>
              <a:t>Most CO</a:t>
            </a:r>
            <a:r>
              <a:rPr lang="en-GB" sz="9600" baseline="-25000" dirty="0"/>
              <a:t>2</a:t>
            </a:r>
            <a:r>
              <a:rPr lang="en-GB" sz="9600" dirty="0"/>
              <a:t> reacts with water to form </a:t>
            </a:r>
            <a:r>
              <a:rPr lang="en-GB" sz="9600" b="1" dirty="0"/>
              <a:t>carbonic acid </a:t>
            </a:r>
            <a:r>
              <a:rPr lang="en-GB" sz="9600" dirty="0"/>
              <a:t>(enzyme = </a:t>
            </a:r>
            <a:r>
              <a:rPr lang="en-GB" sz="9600" b="1" dirty="0"/>
              <a:t>carbonic anhydrase</a:t>
            </a:r>
            <a:r>
              <a:rPr lang="en-GB" sz="9600" dirty="0"/>
              <a:t>)</a:t>
            </a:r>
          </a:p>
          <a:p>
            <a:r>
              <a:rPr lang="en-GB" sz="9600" dirty="0"/>
              <a:t>Remaining CO</a:t>
            </a:r>
            <a:r>
              <a:rPr lang="en-GB" sz="9600" baseline="-25000" dirty="0"/>
              <a:t>2</a:t>
            </a:r>
            <a:r>
              <a:rPr lang="en-GB" sz="9600" dirty="0"/>
              <a:t> binds to </a:t>
            </a:r>
            <a:r>
              <a:rPr lang="en-GB" sz="9600" dirty="0" err="1"/>
              <a:t>Hb</a:t>
            </a:r>
            <a:r>
              <a:rPr lang="en-GB" sz="9600" dirty="0"/>
              <a:t> and is transported to lungs like this</a:t>
            </a:r>
          </a:p>
          <a:p>
            <a:r>
              <a:rPr lang="en-GB" sz="9600" dirty="0"/>
              <a:t>Carbonic acid dissociates to give </a:t>
            </a:r>
            <a:r>
              <a:rPr lang="en-GB" sz="9600" b="1" dirty="0"/>
              <a:t>hydrogen ions (H</a:t>
            </a:r>
            <a:r>
              <a:rPr lang="en-GB" sz="9600" b="1" baseline="30000" dirty="0"/>
              <a:t>+</a:t>
            </a:r>
            <a:r>
              <a:rPr lang="en-GB" sz="9600" b="1" dirty="0"/>
              <a:t>) </a:t>
            </a:r>
            <a:r>
              <a:rPr lang="en-GB" sz="9600" dirty="0"/>
              <a:t>and </a:t>
            </a:r>
            <a:r>
              <a:rPr lang="en-GB" sz="9600" b="1" dirty="0" err="1"/>
              <a:t>hydrogencarbonate</a:t>
            </a:r>
            <a:r>
              <a:rPr lang="en-GB" sz="9600" b="1" dirty="0"/>
              <a:t> ions (HCO</a:t>
            </a:r>
            <a:r>
              <a:rPr lang="en-GB" sz="9600" b="1" baseline="-25000" dirty="0"/>
              <a:t>3</a:t>
            </a:r>
            <a:r>
              <a:rPr lang="en-GB" sz="9600" b="1" baseline="30000" dirty="0"/>
              <a:t>-</a:t>
            </a:r>
            <a:r>
              <a:rPr lang="en-GB" sz="9600" b="1" dirty="0"/>
              <a:t>)</a:t>
            </a:r>
          </a:p>
          <a:p>
            <a:r>
              <a:rPr lang="en-GB" sz="9600" dirty="0"/>
              <a:t>As </a:t>
            </a:r>
            <a:r>
              <a:rPr lang="en-GB" sz="9600" b="1" dirty="0"/>
              <a:t>H</a:t>
            </a:r>
            <a:r>
              <a:rPr lang="en-GB" sz="9600" b="1" baseline="30000" dirty="0"/>
              <a:t>+  </a:t>
            </a:r>
            <a:r>
              <a:rPr lang="en-GB" sz="9600" b="1" dirty="0"/>
              <a:t>increases</a:t>
            </a:r>
            <a:r>
              <a:rPr lang="en-GB" sz="9600" dirty="0"/>
              <a:t>, </a:t>
            </a:r>
            <a:r>
              <a:rPr lang="en-GB" sz="9600" dirty="0" err="1"/>
              <a:t>oxyhaemoglobin</a:t>
            </a:r>
            <a:r>
              <a:rPr lang="en-GB" sz="9600" dirty="0"/>
              <a:t> releases its oxygen</a:t>
            </a:r>
          </a:p>
          <a:p>
            <a:pPr marL="0" indent="0">
              <a:buNone/>
            </a:pPr>
            <a:r>
              <a:rPr lang="en-GB" sz="9600" dirty="0"/>
              <a:t> and takes up the </a:t>
            </a:r>
            <a:r>
              <a:rPr lang="en-GB" sz="9600" b="1" dirty="0"/>
              <a:t>H</a:t>
            </a:r>
            <a:r>
              <a:rPr lang="en-GB" sz="9600" b="1" baseline="30000" dirty="0"/>
              <a:t>+</a:t>
            </a:r>
            <a:r>
              <a:rPr lang="en-GB" sz="9600" baseline="30000" dirty="0"/>
              <a:t> </a:t>
            </a:r>
            <a:r>
              <a:rPr lang="en-GB" sz="9600" dirty="0"/>
              <a:t>instead forming </a:t>
            </a:r>
            <a:r>
              <a:rPr lang="en-GB" sz="9600" b="1" dirty="0" err="1"/>
              <a:t>haemoglobinic</a:t>
            </a:r>
            <a:r>
              <a:rPr lang="en-GB" sz="9600" b="1" dirty="0"/>
              <a:t> acid</a:t>
            </a:r>
          </a:p>
          <a:p>
            <a:endParaRPr lang="en-GB" sz="4200" b="1" dirty="0"/>
          </a:p>
          <a:p>
            <a:endParaRPr lang="en-GB" dirty="0"/>
          </a:p>
          <a:p>
            <a:endParaRPr lang="en-GB" dirty="0"/>
          </a:p>
          <a:p>
            <a:endParaRPr lang="en-GB" dirty="0"/>
          </a:p>
          <a:p>
            <a:r>
              <a:rPr lang="en-GB" dirty="0"/>
              <a:t> </a:t>
            </a:r>
          </a:p>
        </p:txBody>
      </p:sp>
      <p:sp>
        <p:nvSpPr>
          <p:cNvPr id="5" name="Text Placeholder 4"/>
          <p:cNvSpPr>
            <a:spLocks noGrp="1"/>
          </p:cNvSpPr>
          <p:nvPr>
            <p:ph type="body" sz="quarter" idx="3"/>
          </p:nvPr>
        </p:nvSpPr>
        <p:spPr>
          <a:xfrm>
            <a:off x="6999284" y="1846052"/>
            <a:ext cx="4156396" cy="736282"/>
          </a:xfrm>
        </p:spPr>
        <p:txBody>
          <a:bodyPr/>
          <a:lstStyle/>
          <a:p>
            <a:endParaRPr lang="en-GB" dirty="0"/>
          </a:p>
        </p:txBody>
      </p:sp>
      <p:pic>
        <p:nvPicPr>
          <p:cNvPr id="7" name="Content Placeholder 4"/>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7182165" y="1846053"/>
            <a:ext cx="4156395" cy="4022936"/>
          </a:xfrm>
        </p:spPr>
      </p:pic>
    </p:spTree>
    <p:extLst>
      <p:ext uri="{BB962C8B-B14F-4D97-AF65-F5344CB8AC3E}">
        <p14:creationId xmlns:p14="http://schemas.microsoft.com/office/powerpoint/2010/main" val="825951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Learning objective</a:t>
            </a:r>
          </a:p>
        </p:txBody>
      </p:sp>
      <p:sp>
        <p:nvSpPr>
          <p:cNvPr id="3" name="Content Placeholder 2"/>
          <p:cNvSpPr>
            <a:spLocks noGrp="1"/>
          </p:cNvSpPr>
          <p:nvPr>
            <p:ph idx="1"/>
          </p:nvPr>
        </p:nvSpPr>
        <p:spPr/>
        <p:txBody>
          <a:bodyPr/>
          <a:lstStyle/>
          <a:p>
            <a:r>
              <a:rPr lang="en-GB" dirty="0"/>
              <a:t>“Students should demonstrate an understanding of how oxygen is carried around the body and how the oxygen dissociation curve relates to haemoglobin’s variability in affinity for oxygen. Students should demonstrate and understanding of how carbon dioxide affects the dissociation curve.  Students should demonstrate a basic understanding of the term </a:t>
            </a:r>
            <a:r>
              <a:rPr lang="en-GB" dirty="0" err="1"/>
              <a:t>haemoglobinopathy</a:t>
            </a:r>
            <a:r>
              <a:rPr lang="en-GB" dirty="0"/>
              <a:t>. “</a:t>
            </a:r>
          </a:p>
        </p:txBody>
      </p:sp>
    </p:spTree>
    <p:extLst>
      <p:ext uri="{BB962C8B-B14F-4D97-AF65-F5344CB8AC3E}">
        <p14:creationId xmlns:p14="http://schemas.microsoft.com/office/powerpoint/2010/main" val="2709654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Bohr effect</a:t>
            </a:r>
          </a:p>
        </p:txBody>
      </p:sp>
      <p:sp>
        <p:nvSpPr>
          <p:cNvPr id="3" name="Content Placeholder 2"/>
          <p:cNvSpPr>
            <a:spLocks noGrp="1"/>
          </p:cNvSpPr>
          <p:nvPr>
            <p:ph idx="1"/>
          </p:nvPr>
        </p:nvSpPr>
        <p:spPr/>
        <p:txBody>
          <a:bodyPr>
            <a:normAutofit/>
          </a:bodyPr>
          <a:lstStyle/>
          <a:p>
            <a:r>
              <a:rPr lang="en-GB" sz="2400" dirty="0" err="1"/>
              <a:t>Hydrogencarbonate</a:t>
            </a:r>
            <a:r>
              <a:rPr lang="en-GB" sz="2400" dirty="0"/>
              <a:t> ions (HCO</a:t>
            </a:r>
            <a:r>
              <a:rPr lang="en-GB" sz="2400" baseline="-25000" dirty="0"/>
              <a:t>3</a:t>
            </a:r>
            <a:r>
              <a:rPr lang="en-GB" sz="2400" baseline="30000" dirty="0"/>
              <a:t>-</a:t>
            </a:r>
            <a:r>
              <a:rPr lang="en-GB" sz="2400" dirty="0"/>
              <a:t>) diffuse out of the red blood cells and into the plasma</a:t>
            </a:r>
          </a:p>
          <a:p>
            <a:r>
              <a:rPr lang="en-GB" sz="2400" dirty="0"/>
              <a:t>To make up for the loss of this negative ion (anion), </a:t>
            </a:r>
            <a:r>
              <a:rPr lang="en-GB" sz="2400" b="1" dirty="0"/>
              <a:t>chloride ions (Cl</a:t>
            </a:r>
            <a:r>
              <a:rPr lang="en-GB" sz="2400" b="1" baseline="30000" dirty="0"/>
              <a:t>-</a:t>
            </a:r>
            <a:r>
              <a:rPr lang="en-GB" sz="2400" b="1" dirty="0"/>
              <a:t>) </a:t>
            </a:r>
            <a:r>
              <a:rPr lang="en-GB" sz="2400" dirty="0"/>
              <a:t>diffuse into the red blood cells</a:t>
            </a:r>
          </a:p>
          <a:p>
            <a:r>
              <a:rPr lang="en-GB" sz="2400" dirty="0"/>
              <a:t>This is called the </a:t>
            </a:r>
            <a:r>
              <a:rPr lang="en-GB" sz="2400" b="1" dirty="0"/>
              <a:t>Chloride Shift </a:t>
            </a:r>
            <a:r>
              <a:rPr lang="en-GB" sz="2400" dirty="0"/>
              <a:t>and allows the charge between red blood cells and the plasma to remain the same (negative charge in = negative charge out)</a:t>
            </a:r>
          </a:p>
          <a:p>
            <a:r>
              <a:rPr lang="en-GB" sz="2400" dirty="0"/>
              <a:t>Once the blood reaches the lungs, there is a low </a:t>
            </a:r>
            <a:r>
              <a:rPr lang="en-GB" sz="2400" b="1" i="1" dirty="0"/>
              <a:t>p</a:t>
            </a:r>
            <a:r>
              <a:rPr lang="en-GB" sz="2400" b="1" dirty="0"/>
              <a:t>CO</a:t>
            </a:r>
            <a:r>
              <a:rPr lang="en-GB" sz="2400" b="1" baseline="-25000" dirty="0"/>
              <a:t>2   </a:t>
            </a:r>
            <a:r>
              <a:rPr lang="en-GB" sz="2400" dirty="0"/>
              <a:t>which causes some of the </a:t>
            </a:r>
            <a:r>
              <a:rPr lang="en-GB" sz="2400" dirty="0" err="1"/>
              <a:t>hydrogencarbonate</a:t>
            </a:r>
            <a:r>
              <a:rPr lang="en-GB" sz="2400" dirty="0"/>
              <a:t> ions (HCO</a:t>
            </a:r>
            <a:r>
              <a:rPr lang="en-GB" sz="2400" baseline="-25000" dirty="0"/>
              <a:t>3</a:t>
            </a:r>
            <a:r>
              <a:rPr lang="en-GB" sz="2400" baseline="30000" dirty="0"/>
              <a:t>-</a:t>
            </a:r>
            <a:r>
              <a:rPr lang="en-GB" sz="2400" dirty="0"/>
              <a:t>) and hydrogen ions (H</a:t>
            </a:r>
            <a:r>
              <a:rPr lang="en-GB" sz="2400" baseline="30000" dirty="0"/>
              <a:t>+</a:t>
            </a:r>
            <a:r>
              <a:rPr lang="en-GB" sz="2400" dirty="0"/>
              <a:t>) to recombine to make CO</a:t>
            </a:r>
            <a:r>
              <a:rPr lang="en-GB" sz="2400" baseline="-25000" dirty="0"/>
              <a:t>2</a:t>
            </a:r>
            <a:r>
              <a:rPr lang="en-GB" sz="2400" dirty="0"/>
              <a:t> and H</a:t>
            </a:r>
            <a:r>
              <a:rPr lang="en-GB" sz="2400" baseline="-25000" dirty="0"/>
              <a:t>2</a:t>
            </a:r>
            <a:r>
              <a:rPr lang="en-GB" sz="2400" dirty="0"/>
              <a:t>O which get breathed out</a:t>
            </a:r>
          </a:p>
        </p:txBody>
      </p:sp>
    </p:spTree>
    <p:extLst>
      <p:ext uri="{BB962C8B-B14F-4D97-AF65-F5344CB8AC3E}">
        <p14:creationId xmlns:p14="http://schemas.microsoft.com/office/powerpoint/2010/main" val="296813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45517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Recap</a:t>
            </a:r>
          </a:p>
        </p:txBody>
      </p:sp>
      <p:sp>
        <p:nvSpPr>
          <p:cNvPr id="3" name="Content Placeholder 2"/>
          <p:cNvSpPr>
            <a:spLocks noGrp="1"/>
          </p:cNvSpPr>
          <p:nvPr>
            <p:ph idx="1"/>
          </p:nvPr>
        </p:nvSpPr>
        <p:spPr/>
        <p:txBody>
          <a:bodyPr>
            <a:normAutofit/>
          </a:bodyPr>
          <a:lstStyle/>
          <a:p>
            <a:r>
              <a:rPr lang="en-GB" sz="2400" dirty="0"/>
              <a:t>Summarise the Bohr effect using correct terminology.</a:t>
            </a:r>
          </a:p>
          <a:p>
            <a:r>
              <a:rPr lang="en-GB" sz="2400" dirty="0"/>
              <a:t>Include the three ways that CO</a:t>
            </a:r>
            <a:r>
              <a:rPr lang="en-GB" sz="2400" baseline="-25000" dirty="0"/>
              <a:t>2   </a:t>
            </a:r>
            <a:r>
              <a:rPr lang="en-GB" sz="2400" dirty="0"/>
              <a:t> is transported to the lungs.</a:t>
            </a:r>
          </a:p>
          <a:p>
            <a:r>
              <a:rPr lang="en-GB" sz="2400" dirty="0"/>
              <a:t>Include the chloride shift. </a:t>
            </a:r>
          </a:p>
        </p:txBody>
      </p:sp>
    </p:spTree>
    <p:extLst>
      <p:ext uri="{BB962C8B-B14F-4D97-AF65-F5344CB8AC3E}">
        <p14:creationId xmlns:p14="http://schemas.microsoft.com/office/powerpoint/2010/main" val="1740845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794052"/>
          </a:xfrm>
        </p:spPr>
        <p:txBody>
          <a:bodyPr/>
          <a:lstStyle/>
          <a:p>
            <a:r>
              <a:rPr lang="en-GB" dirty="0"/>
              <a:t>Summary</a:t>
            </a:r>
          </a:p>
        </p:txBody>
      </p:sp>
      <p:sp>
        <p:nvSpPr>
          <p:cNvPr id="3" name="Content Placeholder 2"/>
          <p:cNvSpPr>
            <a:spLocks noGrp="1"/>
          </p:cNvSpPr>
          <p:nvPr>
            <p:ph idx="1"/>
          </p:nvPr>
        </p:nvSpPr>
        <p:spPr>
          <a:xfrm>
            <a:off x="1097280" y="1704109"/>
            <a:ext cx="10058400" cy="4164985"/>
          </a:xfrm>
        </p:spPr>
        <p:txBody>
          <a:bodyPr/>
          <a:lstStyle/>
          <a:p>
            <a:r>
              <a:rPr lang="en-GB" dirty="0"/>
              <a:t>Red blood cells contain haemoglobin which carries oxygen from the  alveoli to the body’s tissues</a:t>
            </a:r>
          </a:p>
          <a:p>
            <a:r>
              <a:rPr lang="en-GB" dirty="0" err="1"/>
              <a:t>Hb</a:t>
            </a:r>
            <a:r>
              <a:rPr lang="en-GB" dirty="0"/>
              <a:t> is made up of 4 polypeptide chains, each with a </a:t>
            </a:r>
            <a:r>
              <a:rPr lang="en-GB" dirty="0" err="1"/>
              <a:t>heme</a:t>
            </a:r>
            <a:r>
              <a:rPr lang="en-GB" dirty="0"/>
              <a:t> group and Fe ion</a:t>
            </a:r>
          </a:p>
          <a:p>
            <a:r>
              <a:rPr lang="en-GB" dirty="0" err="1"/>
              <a:t>Hb</a:t>
            </a:r>
            <a:r>
              <a:rPr lang="en-GB" dirty="0"/>
              <a:t> has a high affinity for oxygen and can carry 4 oxygen molecules</a:t>
            </a:r>
          </a:p>
          <a:p>
            <a:r>
              <a:rPr lang="en-GB" dirty="0"/>
              <a:t>Oxygen is loaded onto </a:t>
            </a:r>
            <a:r>
              <a:rPr lang="en-GB" dirty="0" err="1"/>
              <a:t>Hb</a:t>
            </a:r>
            <a:r>
              <a:rPr lang="en-GB" dirty="0"/>
              <a:t> where there is a high partial pressure of oxygen and releases oxygen where oxygen partial pressure is low</a:t>
            </a:r>
          </a:p>
          <a:p>
            <a:r>
              <a:rPr lang="en-GB" dirty="0"/>
              <a:t>The dissociation curve is “S”- shaped as picking up the first oxygen molecule is hard for </a:t>
            </a:r>
            <a:r>
              <a:rPr lang="en-GB" dirty="0" err="1"/>
              <a:t>Hb</a:t>
            </a:r>
            <a:r>
              <a:rPr lang="en-GB" dirty="0"/>
              <a:t> but once on, the remaining 3 oxygen molecules are picked up easily (straight bit of the oxygen dissociation curve)</a:t>
            </a:r>
          </a:p>
          <a:p>
            <a:r>
              <a:rPr lang="en-GB" dirty="0"/>
              <a:t>Foetal </a:t>
            </a:r>
            <a:r>
              <a:rPr lang="en-GB" dirty="0" err="1"/>
              <a:t>Hb</a:t>
            </a:r>
            <a:r>
              <a:rPr lang="en-GB" dirty="0"/>
              <a:t> has a higher affinity for oxygen than adult </a:t>
            </a:r>
            <a:r>
              <a:rPr lang="en-GB" dirty="0" err="1"/>
              <a:t>Hb</a:t>
            </a:r>
            <a:r>
              <a:rPr lang="en-GB" dirty="0"/>
              <a:t> so can “grab”  oxygen away from the mother’s </a:t>
            </a:r>
            <a:r>
              <a:rPr lang="en-GB" dirty="0" err="1"/>
              <a:t>Hb</a:t>
            </a:r>
            <a:r>
              <a:rPr lang="en-GB" dirty="0"/>
              <a:t> – a shift to the left on the oxygen dissociation curve</a:t>
            </a:r>
          </a:p>
        </p:txBody>
      </p:sp>
    </p:spTree>
    <p:extLst>
      <p:ext uri="{BB962C8B-B14F-4D97-AF65-F5344CB8AC3E}">
        <p14:creationId xmlns:p14="http://schemas.microsoft.com/office/powerpoint/2010/main" val="973417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a:t>
            </a:r>
          </a:p>
        </p:txBody>
      </p:sp>
      <p:sp>
        <p:nvSpPr>
          <p:cNvPr id="3" name="Content Placeholder 2"/>
          <p:cNvSpPr>
            <a:spLocks noGrp="1"/>
          </p:cNvSpPr>
          <p:nvPr>
            <p:ph idx="1"/>
          </p:nvPr>
        </p:nvSpPr>
        <p:spPr/>
        <p:txBody>
          <a:bodyPr/>
          <a:lstStyle/>
          <a:p>
            <a:r>
              <a:rPr lang="en-GB" dirty="0"/>
              <a:t>Bohr effect – </a:t>
            </a:r>
            <a:r>
              <a:rPr lang="en-GB" dirty="0" err="1"/>
              <a:t>Hb</a:t>
            </a:r>
            <a:r>
              <a:rPr lang="en-GB" dirty="0"/>
              <a:t> releases oxygen even more readily in the respiring tissues when </a:t>
            </a:r>
            <a:r>
              <a:rPr lang="en-GB" i="1" dirty="0"/>
              <a:t>p</a:t>
            </a:r>
            <a:r>
              <a:rPr lang="en-GB" dirty="0"/>
              <a:t>CO</a:t>
            </a:r>
            <a:r>
              <a:rPr lang="en-GB" baseline="-25000" dirty="0"/>
              <a:t>2  </a:t>
            </a:r>
            <a:r>
              <a:rPr lang="en-GB" dirty="0"/>
              <a:t>is high</a:t>
            </a:r>
          </a:p>
          <a:p>
            <a:r>
              <a:rPr lang="en-GB" dirty="0"/>
              <a:t>Ensures that even more oxygen is being released where it is needed most</a:t>
            </a:r>
          </a:p>
          <a:p>
            <a:r>
              <a:rPr lang="en-GB" dirty="0"/>
              <a:t>There is a shift to the right on the oxygen dissociation curve so </a:t>
            </a:r>
            <a:r>
              <a:rPr lang="en-GB" dirty="0" err="1"/>
              <a:t>Hb</a:t>
            </a:r>
            <a:r>
              <a:rPr lang="en-GB" dirty="0"/>
              <a:t> has a lower affinity for oxygen and gives up its oxygen in the hard-working respiring tissues </a:t>
            </a:r>
          </a:p>
        </p:txBody>
      </p:sp>
    </p:spTree>
    <p:extLst>
      <p:ext uri="{BB962C8B-B14F-4D97-AF65-F5344CB8AC3E}">
        <p14:creationId xmlns:p14="http://schemas.microsoft.com/office/powerpoint/2010/main" val="1324578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Question time</a:t>
            </a:r>
          </a:p>
        </p:txBody>
      </p:sp>
      <p:sp>
        <p:nvSpPr>
          <p:cNvPr id="3" name="Content Placeholder 2"/>
          <p:cNvSpPr>
            <a:spLocks noGrp="1"/>
          </p:cNvSpPr>
          <p:nvPr>
            <p:ph idx="1"/>
          </p:nvPr>
        </p:nvSpPr>
        <p:spPr/>
        <p:txBody>
          <a:bodyPr>
            <a:normAutofit fontScale="92500" lnSpcReduction="20000"/>
          </a:bodyPr>
          <a:lstStyle/>
          <a:p>
            <a:r>
              <a:rPr lang="en-GB" dirty="0"/>
              <a:t>What is carbon dioxide converted to in the red blood cells?</a:t>
            </a:r>
          </a:p>
          <a:p>
            <a:r>
              <a:rPr lang="en-GB" dirty="0"/>
              <a:t>What is the problem with the haemoglobin in sickle cell anaemia?</a:t>
            </a:r>
          </a:p>
          <a:p>
            <a:r>
              <a:rPr lang="en-GB" dirty="0"/>
              <a:t>How are red blood cells well-adapted for their role?</a:t>
            </a:r>
          </a:p>
          <a:p>
            <a:r>
              <a:rPr lang="en-GB" dirty="0"/>
              <a:t>Which statement below is correct?</a:t>
            </a:r>
          </a:p>
          <a:p>
            <a:r>
              <a:rPr lang="en-GB" dirty="0"/>
              <a:t>A – when </a:t>
            </a:r>
            <a:r>
              <a:rPr lang="en-GB" i="1" dirty="0"/>
              <a:t>p</a:t>
            </a:r>
            <a:r>
              <a:rPr lang="en-GB" dirty="0"/>
              <a:t>CO</a:t>
            </a:r>
            <a:r>
              <a:rPr lang="en-GB" baseline="-25000" dirty="0"/>
              <a:t>2   </a:t>
            </a:r>
            <a:r>
              <a:rPr lang="en-GB" dirty="0"/>
              <a:t>increases, less oxygen is released from blood and the oxygen dissociation curve shifts right</a:t>
            </a:r>
          </a:p>
          <a:p>
            <a:r>
              <a:rPr lang="en-GB" dirty="0"/>
              <a:t>B - when </a:t>
            </a:r>
            <a:r>
              <a:rPr lang="en-GB" i="1" dirty="0"/>
              <a:t>p</a:t>
            </a:r>
            <a:r>
              <a:rPr lang="en-GB" dirty="0"/>
              <a:t>CO</a:t>
            </a:r>
            <a:r>
              <a:rPr lang="en-GB" baseline="-25000" dirty="0"/>
              <a:t>2   </a:t>
            </a:r>
            <a:r>
              <a:rPr lang="en-GB" dirty="0"/>
              <a:t>increases, more oxygen is released from blood and the oxygen dissociation curve shifts right</a:t>
            </a:r>
          </a:p>
          <a:p>
            <a:r>
              <a:rPr lang="en-GB" dirty="0"/>
              <a:t>C- when </a:t>
            </a:r>
            <a:r>
              <a:rPr lang="en-GB" i="1" dirty="0"/>
              <a:t>p</a:t>
            </a:r>
            <a:r>
              <a:rPr lang="en-GB" dirty="0"/>
              <a:t>CO</a:t>
            </a:r>
            <a:r>
              <a:rPr lang="en-GB" baseline="-25000" dirty="0"/>
              <a:t>2   </a:t>
            </a:r>
            <a:r>
              <a:rPr lang="en-GB" dirty="0"/>
              <a:t>increases, less oxygen is released from blood and the oxygen dissociation curve shifts left</a:t>
            </a:r>
          </a:p>
          <a:p>
            <a:r>
              <a:rPr lang="en-GB" dirty="0"/>
              <a:t>D- when </a:t>
            </a:r>
            <a:r>
              <a:rPr lang="en-GB" i="1" dirty="0"/>
              <a:t>p</a:t>
            </a:r>
            <a:r>
              <a:rPr lang="en-GB" dirty="0"/>
              <a:t>CO</a:t>
            </a:r>
            <a:r>
              <a:rPr lang="en-GB" baseline="-25000" dirty="0"/>
              <a:t>2   </a:t>
            </a:r>
            <a:r>
              <a:rPr lang="en-GB" dirty="0"/>
              <a:t>increases, more oxygen is released from blood and the oxygen dissociation curve shifts left</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692575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Lesson aims</a:t>
            </a:r>
          </a:p>
        </p:txBody>
      </p:sp>
      <p:sp>
        <p:nvSpPr>
          <p:cNvPr id="3" name="Content Placeholder 2"/>
          <p:cNvSpPr>
            <a:spLocks noGrp="1"/>
          </p:cNvSpPr>
          <p:nvPr>
            <p:ph idx="1"/>
          </p:nvPr>
        </p:nvSpPr>
        <p:spPr/>
        <p:txBody>
          <a:bodyPr/>
          <a:lstStyle/>
          <a:p>
            <a:r>
              <a:rPr lang="en-GB" dirty="0"/>
              <a:t>After this lecture, you should be able to:</a:t>
            </a:r>
          </a:p>
          <a:p>
            <a:pPr marL="457200" indent="-457200">
              <a:buFont typeface="+mj-lt"/>
              <a:buAutoNum type="arabicPeriod"/>
            </a:pPr>
            <a:r>
              <a:rPr lang="en-GB" dirty="0"/>
              <a:t>Describe why the structure of red blood cells relates to their function</a:t>
            </a:r>
          </a:p>
          <a:p>
            <a:pPr marL="457200" indent="-457200">
              <a:buFont typeface="+mj-lt"/>
              <a:buAutoNum type="arabicPeriod"/>
            </a:pPr>
            <a:r>
              <a:rPr lang="en-GB" dirty="0"/>
              <a:t>Describe the structure of haemoglobin</a:t>
            </a:r>
          </a:p>
          <a:p>
            <a:pPr marL="457200" indent="-457200">
              <a:buFont typeface="+mj-lt"/>
              <a:buAutoNum type="arabicPeriod"/>
            </a:pPr>
            <a:r>
              <a:rPr lang="en-GB" dirty="0"/>
              <a:t>Describe the oxygen dissociation curve, what a “shift” to the “right” and to the “left” mean and how it relates to haemoglobin’s affinity for oxygen</a:t>
            </a:r>
          </a:p>
          <a:p>
            <a:pPr marL="457200" indent="-457200">
              <a:buFont typeface="+mj-lt"/>
              <a:buAutoNum type="arabicPeriod"/>
            </a:pPr>
            <a:r>
              <a:rPr lang="en-GB" dirty="0"/>
              <a:t>Describe the Bohr effect</a:t>
            </a:r>
          </a:p>
          <a:p>
            <a:pPr marL="457200" indent="-457200">
              <a:buFont typeface="+mj-lt"/>
              <a:buAutoNum type="arabicPeriod"/>
            </a:pPr>
            <a:r>
              <a:rPr lang="en-GB" dirty="0"/>
              <a:t>Describe the term </a:t>
            </a:r>
            <a:r>
              <a:rPr lang="en-GB" dirty="0" err="1"/>
              <a:t>haemoglobinopathy</a:t>
            </a:r>
            <a:r>
              <a:rPr lang="en-GB" dirty="0"/>
              <a:t> and give an example of one </a:t>
            </a:r>
          </a:p>
          <a:p>
            <a:pPr marL="457200" indent="-457200">
              <a:buFont typeface="+mj-lt"/>
              <a:buAutoNum type="arabicPeriod"/>
            </a:pPr>
            <a:endParaRPr lang="en-GB" dirty="0"/>
          </a:p>
        </p:txBody>
      </p:sp>
    </p:spTree>
    <p:extLst>
      <p:ext uri="{BB962C8B-B14F-4D97-AF65-F5344CB8AC3E}">
        <p14:creationId xmlns:p14="http://schemas.microsoft.com/office/powerpoint/2010/main" val="3777813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Lesson aims</a:t>
            </a:r>
          </a:p>
        </p:txBody>
      </p:sp>
      <p:sp>
        <p:nvSpPr>
          <p:cNvPr id="3" name="Content Placeholder 2"/>
          <p:cNvSpPr>
            <a:spLocks noGrp="1"/>
          </p:cNvSpPr>
          <p:nvPr>
            <p:ph idx="1"/>
          </p:nvPr>
        </p:nvSpPr>
        <p:spPr/>
        <p:txBody>
          <a:bodyPr/>
          <a:lstStyle/>
          <a:p>
            <a:r>
              <a:rPr lang="en-GB" dirty="0"/>
              <a:t>After this lecture, you should be able to:</a:t>
            </a:r>
          </a:p>
          <a:p>
            <a:pPr marL="457200" indent="-457200">
              <a:buFont typeface="+mj-lt"/>
              <a:buAutoNum type="arabicPeriod"/>
            </a:pPr>
            <a:r>
              <a:rPr lang="en-GB" dirty="0"/>
              <a:t>Describe why the structure of red blood cells relates to their function</a:t>
            </a:r>
          </a:p>
          <a:p>
            <a:pPr marL="457200" indent="-457200">
              <a:buFont typeface="+mj-lt"/>
              <a:buAutoNum type="arabicPeriod"/>
            </a:pPr>
            <a:r>
              <a:rPr lang="en-GB" dirty="0"/>
              <a:t>Describe the structure of haemoglobin</a:t>
            </a:r>
          </a:p>
          <a:p>
            <a:pPr marL="457200" indent="-457200">
              <a:buFont typeface="+mj-lt"/>
              <a:buAutoNum type="arabicPeriod"/>
            </a:pPr>
            <a:r>
              <a:rPr lang="en-GB" dirty="0"/>
              <a:t>Describe the oxygen dissociation curve, what a “shift” to the “right” and to the “left” mean and how it relates to haemoglobin’s affinity for oxygen</a:t>
            </a:r>
          </a:p>
          <a:p>
            <a:pPr marL="457200" indent="-457200">
              <a:buFont typeface="+mj-lt"/>
              <a:buAutoNum type="arabicPeriod"/>
            </a:pPr>
            <a:r>
              <a:rPr lang="en-GB" dirty="0"/>
              <a:t>Describe the Bohr effect</a:t>
            </a:r>
          </a:p>
          <a:p>
            <a:pPr marL="457200" indent="-457200">
              <a:buFont typeface="+mj-lt"/>
              <a:buAutoNum type="arabicPeriod"/>
            </a:pPr>
            <a:r>
              <a:rPr lang="en-GB" dirty="0"/>
              <a:t>Describe the term </a:t>
            </a:r>
            <a:r>
              <a:rPr lang="en-GB" dirty="0" err="1"/>
              <a:t>haemoglobinopathy</a:t>
            </a:r>
            <a:r>
              <a:rPr lang="en-GB" dirty="0"/>
              <a:t> and give an example of one </a:t>
            </a:r>
          </a:p>
          <a:p>
            <a:pPr marL="457200" indent="-457200">
              <a:buFont typeface="+mj-lt"/>
              <a:buAutoNum type="arabicPeriod"/>
            </a:pPr>
            <a:endParaRPr lang="en-GB" dirty="0"/>
          </a:p>
        </p:txBody>
      </p:sp>
    </p:spTree>
    <p:extLst>
      <p:ext uri="{BB962C8B-B14F-4D97-AF65-F5344CB8AC3E}">
        <p14:creationId xmlns:p14="http://schemas.microsoft.com/office/powerpoint/2010/main" val="3152879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Red blood cells</a:t>
            </a:r>
          </a:p>
        </p:txBody>
      </p:sp>
      <p:sp>
        <p:nvSpPr>
          <p:cNvPr id="3" name="Content Placeholder 2"/>
          <p:cNvSpPr>
            <a:spLocks noGrp="1"/>
          </p:cNvSpPr>
          <p:nvPr>
            <p:ph idx="1"/>
          </p:nvPr>
        </p:nvSpPr>
        <p:spPr>
          <a:xfrm>
            <a:off x="1097279" y="1845734"/>
            <a:ext cx="11006051" cy="4505190"/>
          </a:xfrm>
        </p:spPr>
        <p:txBody>
          <a:bodyPr/>
          <a:lstStyle/>
          <a:p>
            <a:r>
              <a:rPr lang="en-GB" dirty="0"/>
              <a:t>Red blood cells (erythrocytes) are numerous, small cells without a nucleus</a:t>
            </a:r>
          </a:p>
          <a:p>
            <a:r>
              <a:rPr lang="en-GB" dirty="0"/>
              <a:t>Made in the bone marrow from myeloid stem cells - erythropoiesis</a:t>
            </a:r>
          </a:p>
          <a:p>
            <a:r>
              <a:rPr lang="en-GB" dirty="0"/>
              <a:t>Approximately 5.2 x 10</a:t>
            </a:r>
            <a:r>
              <a:rPr lang="en-GB" baseline="30000" dirty="0"/>
              <a:t>6</a:t>
            </a:r>
            <a:r>
              <a:rPr lang="en-GB" dirty="0"/>
              <a:t> µl (but varies between male and female)</a:t>
            </a:r>
          </a:p>
          <a:p>
            <a:r>
              <a:rPr lang="en-GB" dirty="0"/>
              <a:t>Shape - biconcave disc (7.2µm diameter)  – why is this advantageous?</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0227" y="3582785"/>
            <a:ext cx="3319591" cy="2620549"/>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54291" y="2585258"/>
            <a:ext cx="3749038" cy="3532908"/>
          </a:xfrm>
          <a:prstGeom prst="rect">
            <a:avLst/>
          </a:prstGeom>
        </p:spPr>
      </p:pic>
    </p:spTree>
    <p:extLst>
      <p:ext uri="{BB962C8B-B14F-4D97-AF65-F5344CB8AC3E}">
        <p14:creationId xmlns:p14="http://schemas.microsoft.com/office/powerpoint/2010/main" val="278942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Haemoglobin (</a:t>
            </a:r>
            <a:r>
              <a:rPr lang="en-GB" dirty="0" err="1"/>
              <a:t>Hb</a:t>
            </a:r>
            <a:r>
              <a:rPr lang="en-GB" dirty="0"/>
              <a:t>)</a:t>
            </a:r>
          </a:p>
        </p:txBody>
      </p:sp>
      <p:sp>
        <p:nvSpPr>
          <p:cNvPr id="3" name="Content Placeholder 2"/>
          <p:cNvSpPr>
            <a:spLocks noGrp="1"/>
          </p:cNvSpPr>
          <p:nvPr>
            <p:ph idx="1"/>
          </p:nvPr>
        </p:nvSpPr>
        <p:spPr/>
        <p:txBody>
          <a:bodyPr/>
          <a:lstStyle/>
          <a:p>
            <a:r>
              <a:rPr lang="en-GB" dirty="0"/>
              <a:t>Red blood cells are stuffed with haemoglobin (</a:t>
            </a:r>
            <a:r>
              <a:rPr lang="en-GB" dirty="0" err="1"/>
              <a:t>Hb</a:t>
            </a:r>
            <a:r>
              <a:rPr lang="en-GB" dirty="0"/>
              <a:t>) molecules</a:t>
            </a:r>
          </a:p>
          <a:p>
            <a:r>
              <a:rPr lang="en-GB" dirty="0"/>
              <a:t>13.8 – 18 g/100ml blood in men </a:t>
            </a:r>
          </a:p>
          <a:p>
            <a:r>
              <a:rPr lang="en-GB" dirty="0"/>
              <a:t>12.1 – </a:t>
            </a:r>
            <a:r>
              <a:rPr lang="en-GB"/>
              <a:t>15.1 g/</a:t>
            </a:r>
            <a:r>
              <a:rPr lang="en-GB" dirty="0"/>
              <a:t>100ml blood in women</a:t>
            </a:r>
          </a:p>
          <a:p>
            <a:r>
              <a:rPr lang="en-GB" dirty="0"/>
              <a:t>What is the term for reduced </a:t>
            </a:r>
            <a:r>
              <a:rPr lang="en-GB" dirty="0" err="1"/>
              <a:t>Hb</a:t>
            </a:r>
            <a:r>
              <a:rPr lang="en-GB" dirty="0"/>
              <a:t> in blood?</a:t>
            </a:r>
          </a:p>
          <a:p>
            <a:r>
              <a:rPr lang="en-GB" dirty="0" err="1"/>
              <a:t>Hb</a:t>
            </a:r>
            <a:r>
              <a:rPr lang="en-GB" dirty="0"/>
              <a:t> – large protein with a quaternary structure</a:t>
            </a:r>
          </a:p>
          <a:p>
            <a:r>
              <a:rPr lang="en-GB" dirty="0"/>
              <a:t>4 polypeptide chains (2 x </a:t>
            </a:r>
            <a:r>
              <a:rPr lang="el-GR" dirty="0"/>
              <a:t>α</a:t>
            </a:r>
            <a:r>
              <a:rPr lang="en-GB" dirty="0"/>
              <a:t>, 2 x </a:t>
            </a:r>
            <a:r>
              <a:rPr lang="el-GR" dirty="0"/>
              <a:t>β</a:t>
            </a:r>
            <a:r>
              <a:rPr lang="en-GB" dirty="0"/>
              <a:t>), each with a </a:t>
            </a:r>
            <a:r>
              <a:rPr lang="en-GB" dirty="0" err="1"/>
              <a:t>heme</a:t>
            </a:r>
            <a:r>
              <a:rPr lang="en-GB" dirty="0"/>
              <a:t> group</a:t>
            </a:r>
          </a:p>
          <a:p>
            <a:r>
              <a:rPr lang="en-GB" dirty="0"/>
              <a:t>Each </a:t>
            </a:r>
            <a:r>
              <a:rPr lang="en-GB" dirty="0" err="1"/>
              <a:t>heme</a:t>
            </a:r>
            <a:r>
              <a:rPr lang="en-GB" dirty="0"/>
              <a:t> contains a Fe ion (Fe</a:t>
            </a:r>
            <a:r>
              <a:rPr lang="en-GB" baseline="30000" dirty="0"/>
              <a:t>2+ </a:t>
            </a:r>
            <a:r>
              <a:rPr lang="en-GB" dirty="0"/>
              <a:t>or Fe</a:t>
            </a:r>
            <a:r>
              <a:rPr lang="en-GB" baseline="30000" dirty="0"/>
              <a:t>3+</a:t>
            </a:r>
            <a:r>
              <a:rPr lang="en-GB" dirty="0"/>
              <a:t> ?)</a:t>
            </a:r>
          </a:p>
          <a:p>
            <a:endParaRPr lang="en-GB" baseline="30000" dirty="0"/>
          </a:p>
          <a:p>
            <a:endParaRPr lang="en-GB" dirty="0"/>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3389" y="2222145"/>
            <a:ext cx="4658764" cy="3646949"/>
          </a:xfrm>
          <a:prstGeom prst="rect">
            <a:avLst/>
          </a:prstGeom>
        </p:spPr>
      </p:pic>
    </p:spTree>
    <p:extLst>
      <p:ext uri="{BB962C8B-B14F-4D97-AF65-F5344CB8AC3E}">
        <p14:creationId xmlns:p14="http://schemas.microsoft.com/office/powerpoint/2010/main" val="2224103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325985"/>
          </a:xfrm>
          <a:prstGeom prst="rect">
            <a:avLst/>
          </a:prstGeom>
        </p:spPr>
      </p:pic>
    </p:spTree>
    <p:extLst>
      <p:ext uri="{BB962C8B-B14F-4D97-AF65-F5344CB8AC3E}">
        <p14:creationId xmlns:p14="http://schemas.microsoft.com/office/powerpoint/2010/main" val="3941741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Oxyhaemoglobin</a:t>
            </a:r>
            <a:endParaRPr lang="en-GB" dirty="0"/>
          </a:p>
        </p:txBody>
      </p:sp>
      <p:sp>
        <p:nvSpPr>
          <p:cNvPr id="3" name="Content Placeholder 2"/>
          <p:cNvSpPr>
            <a:spLocks noGrp="1"/>
          </p:cNvSpPr>
          <p:nvPr>
            <p:ph idx="1"/>
          </p:nvPr>
        </p:nvSpPr>
        <p:spPr/>
        <p:txBody>
          <a:bodyPr/>
          <a:lstStyle/>
          <a:p>
            <a:r>
              <a:rPr lang="en-GB" dirty="0" err="1"/>
              <a:t>Hb</a:t>
            </a:r>
            <a:r>
              <a:rPr lang="en-GB" dirty="0"/>
              <a:t> has high affinity (can combine easily) for oxygen</a:t>
            </a:r>
          </a:p>
          <a:p>
            <a:r>
              <a:rPr lang="en-GB" dirty="0"/>
              <a:t>Each molecule of </a:t>
            </a:r>
            <a:r>
              <a:rPr lang="en-GB" dirty="0" err="1"/>
              <a:t>Hb</a:t>
            </a:r>
            <a:r>
              <a:rPr lang="en-GB" dirty="0"/>
              <a:t> can carry 4 molecules of oxygen</a:t>
            </a:r>
          </a:p>
          <a:p>
            <a:r>
              <a:rPr lang="en-GB" dirty="0" err="1"/>
              <a:t>Hb</a:t>
            </a:r>
            <a:r>
              <a:rPr lang="en-GB" dirty="0"/>
              <a:t> picks up oxygen in the lungs (where specifically?) to form </a:t>
            </a:r>
            <a:r>
              <a:rPr lang="en-GB" dirty="0" err="1"/>
              <a:t>oxyhaemoglobin</a:t>
            </a:r>
            <a:endParaRPr lang="en-GB" dirty="0"/>
          </a:p>
          <a:p>
            <a:r>
              <a:rPr lang="en-GB" dirty="0"/>
              <a:t>Reversible reaction – oxygen dissociates (leaves) </a:t>
            </a:r>
            <a:r>
              <a:rPr lang="en-GB" dirty="0" err="1"/>
              <a:t>oxyhaemoglobin</a:t>
            </a:r>
            <a:r>
              <a:rPr lang="en-GB" dirty="0"/>
              <a:t> in the tissues where needed</a:t>
            </a:r>
          </a:p>
          <a:p>
            <a:r>
              <a:rPr lang="en-GB" dirty="0" err="1"/>
              <a:t>Hb</a:t>
            </a:r>
            <a:r>
              <a:rPr lang="en-GB" dirty="0"/>
              <a:t> + 4O</a:t>
            </a:r>
            <a:r>
              <a:rPr lang="en-GB" baseline="-25000" dirty="0"/>
              <a:t>2               </a:t>
            </a:r>
            <a:r>
              <a:rPr lang="en-GB" dirty="0"/>
              <a:t>HbO</a:t>
            </a:r>
            <a:r>
              <a:rPr lang="en-GB" baseline="-25000" dirty="0"/>
              <a:t>4</a:t>
            </a:r>
          </a:p>
          <a:p>
            <a:r>
              <a:rPr lang="en-GB" dirty="0"/>
              <a:t>When oxygen combines with first Fe</a:t>
            </a:r>
            <a:r>
              <a:rPr lang="en-GB" baseline="30000" dirty="0"/>
              <a:t>2+ </a:t>
            </a:r>
            <a:r>
              <a:rPr lang="en-GB" dirty="0"/>
              <a:t>ion, it leads to a shift in shape in </a:t>
            </a:r>
            <a:r>
              <a:rPr lang="en-GB" dirty="0" err="1"/>
              <a:t>Hb</a:t>
            </a:r>
            <a:r>
              <a:rPr lang="en-GB" dirty="0"/>
              <a:t> so other three O</a:t>
            </a:r>
            <a:r>
              <a:rPr lang="en-GB" baseline="-25000" dirty="0"/>
              <a:t>2</a:t>
            </a:r>
            <a:r>
              <a:rPr lang="en-GB" dirty="0"/>
              <a:t> molecules are picked up more easily</a:t>
            </a:r>
          </a:p>
        </p:txBody>
      </p:sp>
      <p:sp>
        <p:nvSpPr>
          <p:cNvPr id="5" name="Left-Right Arrow 4"/>
          <p:cNvSpPr/>
          <p:nvPr/>
        </p:nvSpPr>
        <p:spPr>
          <a:xfrm>
            <a:off x="2286000" y="3840480"/>
            <a:ext cx="249382" cy="4571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9394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Recap</a:t>
            </a:r>
          </a:p>
        </p:txBody>
      </p:sp>
      <p:sp>
        <p:nvSpPr>
          <p:cNvPr id="3" name="Content Placeholder 2"/>
          <p:cNvSpPr>
            <a:spLocks noGrp="1"/>
          </p:cNvSpPr>
          <p:nvPr>
            <p:ph idx="1"/>
          </p:nvPr>
        </p:nvSpPr>
        <p:spPr/>
        <p:txBody>
          <a:bodyPr>
            <a:normAutofit/>
          </a:bodyPr>
          <a:lstStyle/>
          <a:p>
            <a:r>
              <a:rPr lang="en-GB" sz="2800" dirty="0"/>
              <a:t>Briefly summarise the structure of haemoglobin and its interaction with Fe</a:t>
            </a:r>
            <a:r>
              <a:rPr lang="en-GB" sz="2800" baseline="30000" dirty="0"/>
              <a:t>2+</a:t>
            </a:r>
            <a:r>
              <a:rPr lang="en-GB" sz="2800" dirty="0"/>
              <a:t> </a:t>
            </a:r>
          </a:p>
        </p:txBody>
      </p:sp>
    </p:spTree>
    <p:extLst>
      <p:ext uri="{BB962C8B-B14F-4D97-AF65-F5344CB8AC3E}">
        <p14:creationId xmlns:p14="http://schemas.microsoft.com/office/powerpoint/2010/main" val="825026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Partial pressure of oxygen</a:t>
            </a:r>
          </a:p>
        </p:txBody>
      </p:sp>
      <p:sp>
        <p:nvSpPr>
          <p:cNvPr id="3" name="Content Placeholder 2"/>
          <p:cNvSpPr>
            <a:spLocks noGrp="1"/>
          </p:cNvSpPr>
          <p:nvPr>
            <p:ph idx="1"/>
          </p:nvPr>
        </p:nvSpPr>
        <p:spPr/>
        <p:txBody>
          <a:bodyPr/>
          <a:lstStyle/>
          <a:p>
            <a:r>
              <a:rPr lang="en-GB" dirty="0"/>
              <a:t>The partial pressure of oxygen (</a:t>
            </a:r>
            <a:r>
              <a:rPr lang="en-GB" i="1" dirty="0"/>
              <a:t>p</a:t>
            </a:r>
            <a:r>
              <a:rPr lang="en-GB" dirty="0"/>
              <a:t>O</a:t>
            </a:r>
            <a:r>
              <a:rPr lang="en-GB" baseline="-25000" dirty="0"/>
              <a:t>2</a:t>
            </a:r>
            <a:r>
              <a:rPr lang="en-GB" dirty="0"/>
              <a:t>) is a measure of oxygen concentration</a:t>
            </a:r>
          </a:p>
          <a:p>
            <a:r>
              <a:rPr lang="en-GB" dirty="0"/>
              <a:t>Higher partial pressure of oxygen  = higher concentration of dissolved oxygen in cells</a:t>
            </a:r>
          </a:p>
          <a:p>
            <a:r>
              <a:rPr lang="en-GB" dirty="0"/>
              <a:t>Same principle with CO</a:t>
            </a:r>
            <a:r>
              <a:rPr lang="en-GB" baseline="-25000" dirty="0"/>
              <a:t>2  </a:t>
            </a:r>
          </a:p>
          <a:p>
            <a:r>
              <a:rPr lang="en-GB" dirty="0"/>
              <a:t>Affinity that </a:t>
            </a:r>
            <a:r>
              <a:rPr lang="en-GB" dirty="0" err="1"/>
              <a:t>Hb</a:t>
            </a:r>
            <a:r>
              <a:rPr lang="en-GB" dirty="0"/>
              <a:t> has for oxygen depends on the partial pressure of oxygen</a:t>
            </a:r>
          </a:p>
          <a:p>
            <a:r>
              <a:rPr lang="en-GB" dirty="0"/>
              <a:t>High </a:t>
            </a:r>
            <a:r>
              <a:rPr lang="en-GB" i="1" dirty="0"/>
              <a:t>p</a:t>
            </a:r>
            <a:r>
              <a:rPr lang="en-GB" dirty="0"/>
              <a:t>O</a:t>
            </a:r>
            <a:r>
              <a:rPr lang="en-GB" baseline="-25000" dirty="0"/>
              <a:t>2 </a:t>
            </a:r>
            <a:r>
              <a:rPr lang="en-GB" dirty="0"/>
              <a:t>  - oxygen is taken up by </a:t>
            </a:r>
            <a:r>
              <a:rPr lang="en-GB" dirty="0" err="1"/>
              <a:t>Hb</a:t>
            </a:r>
            <a:r>
              <a:rPr lang="en-GB" dirty="0"/>
              <a:t> to form </a:t>
            </a:r>
            <a:r>
              <a:rPr lang="en-GB" dirty="0" err="1"/>
              <a:t>oxyhaemoglobin</a:t>
            </a:r>
            <a:r>
              <a:rPr lang="en-GB" dirty="0"/>
              <a:t> (alveoli)</a:t>
            </a:r>
          </a:p>
          <a:p>
            <a:r>
              <a:rPr lang="en-GB" dirty="0"/>
              <a:t>Low </a:t>
            </a:r>
            <a:r>
              <a:rPr lang="en-GB" i="1" dirty="0"/>
              <a:t>p</a:t>
            </a:r>
            <a:r>
              <a:rPr lang="en-GB" dirty="0"/>
              <a:t>O</a:t>
            </a:r>
            <a:r>
              <a:rPr lang="en-GB" baseline="-25000" dirty="0"/>
              <a:t>2 </a:t>
            </a:r>
            <a:r>
              <a:rPr lang="en-GB" dirty="0"/>
              <a:t>- oxygen is unloaded from </a:t>
            </a:r>
            <a:r>
              <a:rPr lang="en-GB" dirty="0" err="1"/>
              <a:t>oxyhaemoglobin</a:t>
            </a:r>
            <a:r>
              <a:rPr lang="en-GB" dirty="0"/>
              <a:t> (respiring tissues)</a:t>
            </a:r>
          </a:p>
          <a:p>
            <a:r>
              <a:rPr lang="en-GB" dirty="0"/>
              <a:t>Once</a:t>
            </a:r>
            <a:r>
              <a:rPr lang="en-GB" baseline="-25000" dirty="0"/>
              <a:t>  </a:t>
            </a:r>
            <a:r>
              <a:rPr lang="en-GB" dirty="0"/>
              <a:t> oxygen is unloaded from </a:t>
            </a:r>
            <a:r>
              <a:rPr lang="en-GB" dirty="0" err="1"/>
              <a:t>oxyhaemoglobin</a:t>
            </a:r>
            <a:r>
              <a:rPr lang="en-GB" dirty="0"/>
              <a:t>, </a:t>
            </a:r>
            <a:r>
              <a:rPr lang="en-GB" dirty="0" err="1"/>
              <a:t>Hb</a:t>
            </a:r>
            <a:r>
              <a:rPr lang="en-GB" dirty="0"/>
              <a:t> travels back to lungs to pick up more oxygen</a:t>
            </a:r>
            <a:endParaRPr lang="en-GB" baseline="-25000" dirty="0"/>
          </a:p>
          <a:p>
            <a:endParaRPr lang="en-GB" dirty="0"/>
          </a:p>
          <a:p>
            <a:endParaRPr lang="en-GB" dirty="0"/>
          </a:p>
        </p:txBody>
      </p:sp>
    </p:spTree>
    <p:extLst>
      <p:ext uri="{BB962C8B-B14F-4D97-AF65-F5344CB8AC3E}">
        <p14:creationId xmlns:p14="http://schemas.microsoft.com/office/powerpoint/2010/main" val="949908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452</TotalTime>
  <Words>1527</Words>
  <Application>Microsoft Office PowerPoint</Application>
  <PresentationFormat>Widescreen</PresentationFormat>
  <Paragraphs>127</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Calibri</vt:lpstr>
      <vt:lpstr>Calibri Light</vt:lpstr>
      <vt:lpstr>Retrospect</vt:lpstr>
      <vt:lpstr>Haemoglobin, red blood cells and dissociation curve</vt:lpstr>
      <vt:lpstr>Learning objective</vt:lpstr>
      <vt:lpstr>Lesson aims</vt:lpstr>
      <vt:lpstr>Red blood cells</vt:lpstr>
      <vt:lpstr>Haemoglobin (Hb)</vt:lpstr>
      <vt:lpstr>PowerPoint Presentation</vt:lpstr>
      <vt:lpstr>Oxyhaemoglobin</vt:lpstr>
      <vt:lpstr>Recap</vt:lpstr>
      <vt:lpstr>Partial pressure of oxygen</vt:lpstr>
      <vt:lpstr>Dissociation curve shows how affinity for oxygen varies</vt:lpstr>
      <vt:lpstr>Dissociation curve shows how affinity for oxygen varies</vt:lpstr>
      <vt:lpstr>Dissociation curve shows how affinity for oxygen varies</vt:lpstr>
      <vt:lpstr>Dissociation curve shows how affinity for oxygen varies</vt:lpstr>
      <vt:lpstr>Recap </vt:lpstr>
      <vt:lpstr>Foetal haemoglobin</vt:lpstr>
      <vt:lpstr>Foetal haemoglobin</vt:lpstr>
      <vt:lpstr>Haemoglobinopathies</vt:lpstr>
      <vt:lpstr>Carbon dioxide concentration and the Bohr effect</vt:lpstr>
      <vt:lpstr>Bohr effect</vt:lpstr>
      <vt:lpstr>Bohr effect</vt:lpstr>
      <vt:lpstr>PowerPoint Presentation</vt:lpstr>
      <vt:lpstr>Recap</vt:lpstr>
      <vt:lpstr>Summary</vt:lpstr>
      <vt:lpstr>Summary</vt:lpstr>
      <vt:lpstr>Question time</vt:lpstr>
      <vt:lpstr>Lesson aims</vt:lpstr>
    </vt:vector>
  </TitlesOfParts>
  <Company>Queen Mary, University of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Haemoglobin</dc:title>
  <dc:creator>Nyree Myatt</dc:creator>
  <cp:lastModifiedBy>Nyree Myatt</cp:lastModifiedBy>
  <cp:revision>46</cp:revision>
  <cp:lastPrinted>2020-10-20T09:02:49Z</cp:lastPrinted>
  <dcterms:created xsi:type="dcterms:W3CDTF">2020-01-13T08:42:44Z</dcterms:created>
  <dcterms:modified xsi:type="dcterms:W3CDTF">2023-02-22T08:40:44Z</dcterms:modified>
</cp:coreProperties>
</file>