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slides/slide81.xml" ContentType="application/vnd.openxmlformats-officedocument.presentationml.slide+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presentation.xml" ContentType="application/vnd.openxmlformats-officedocument.presentationml.presentation.main+xml"/>
  <Override PartName="/ppt/slides/slide74.xml" ContentType="application/vnd.openxmlformats-officedocument.presentationml.slide+xml"/>
  <Override PartName="/ppt/slides/slide2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80.xml" ContentType="application/vnd.openxmlformats-officedocument.presentationml.slide+xml"/>
  <Override PartName="/ppt/slides/slide3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8.xml" ContentType="application/vnd.openxmlformats-officedocument.presentationml.slide+xml"/>
  <Override PartName="/ppt/slides/slide25.xml" ContentType="application/vnd.openxmlformats-officedocument.presentationml.slide+xml"/>
  <Override PartName="/ppt/slides/slide19.xml" ContentType="application/vnd.openxmlformats-officedocument.presentationml.slide+xml"/>
  <Override PartName="/ppt/slides/slide7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6.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7.xml" ContentType="application/vnd.openxmlformats-officedocument.presentationml.slide+xml"/>
  <Override PartName="/ppt/slides/slide78.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8.xml" ContentType="application/vnd.openxmlformats-officedocument.presentationml.slide+xml"/>
  <Override PartName="/ppt/slides/slide40.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42.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1.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77.xml" ContentType="application/vnd.openxmlformats-officedocument.presentationml.slide+xml"/>
  <Override PartName="/ppt/slides/slide53.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52.xml" ContentType="application/vnd.openxmlformats-officedocument.presentationml.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xml" ContentType="application/vnd.openxmlformats-officedocument.theme+xml"/>
  <Override PartName="/ppt/diagrams/layout3.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customXml/itemProps4.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5"/>
  </p:sldMasterIdLst>
  <p:notesMasterIdLst>
    <p:notesMasterId r:id="rId87"/>
  </p:notesMasterIdLst>
  <p:sldIdLst>
    <p:sldId id="511" r:id="rId6"/>
    <p:sldId id="414" r:id="rId7"/>
    <p:sldId id="415" r:id="rId8"/>
    <p:sldId id="418" r:id="rId9"/>
    <p:sldId id="416" r:id="rId10"/>
    <p:sldId id="427" r:id="rId11"/>
    <p:sldId id="393" r:id="rId12"/>
    <p:sldId id="467" r:id="rId13"/>
    <p:sldId id="423" r:id="rId14"/>
    <p:sldId id="468" r:id="rId15"/>
    <p:sldId id="421" r:id="rId16"/>
    <p:sldId id="417" r:id="rId17"/>
    <p:sldId id="477" r:id="rId18"/>
    <p:sldId id="498" r:id="rId19"/>
    <p:sldId id="354" r:id="rId20"/>
    <p:sldId id="508" r:id="rId21"/>
    <p:sldId id="435" r:id="rId22"/>
    <p:sldId id="436" r:id="rId23"/>
    <p:sldId id="440" r:id="rId24"/>
    <p:sldId id="441" r:id="rId25"/>
    <p:sldId id="447" r:id="rId26"/>
    <p:sldId id="272" r:id="rId27"/>
    <p:sldId id="473" r:id="rId28"/>
    <p:sldId id="479" r:id="rId29"/>
    <p:sldId id="406" r:id="rId30"/>
    <p:sldId id="512" r:id="rId31"/>
    <p:sldId id="513" r:id="rId32"/>
    <p:sldId id="514" r:id="rId33"/>
    <p:sldId id="515" r:id="rId34"/>
    <p:sldId id="516" r:id="rId35"/>
    <p:sldId id="517" r:id="rId36"/>
    <p:sldId id="518" r:id="rId37"/>
    <p:sldId id="519" r:id="rId38"/>
    <p:sldId id="520" r:id="rId39"/>
    <p:sldId id="521" r:id="rId40"/>
    <p:sldId id="522" r:id="rId41"/>
    <p:sldId id="523" r:id="rId42"/>
    <p:sldId id="524" r:id="rId43"/>
    <p:sldId id="525" r:id="rId44"/>
    <p:sldId id="526" r:id="rId45"/>
    <p:sldId id="527" r:id="rId46"/>
    <p:sldId id="528" r:id="rId47"/>
    <p:sldId id="529" r:id="rId48"/>
    <p:sldId id="530" r:id="rId49"/>
    <p:sldId id="531" r:id="rId50"/>
    <p:sldId id="532" r:id="rId51"/>
    <p:sldId id="533" r:id="rId52"/>
    <p:sldId id="534" r:id="rId53"/>
    <p:sldId id="535" r:id="rId54"/>
    <p:sldId id="536" r:id="rId55"/>
    <p:sldId id="537" r:id="rId56"/>
    <p:sldId id="538" r:id="rId57"/>
    <p:sldId id="539" r:id="rId58"/>
    <p:sldId id="540" r:id="rId59"/>
    <p:sldId id="541" r:id="rId60"/>
    <p:sldId id="542" r:id="rId61"/>
    <p:sldId id="543" r:id="rId62"/>
    <p:sldId id="544" r:id="rId63"/>
    <p:sldId id="545" r:id="rId64"/>
    <p:sldId id="546" r:id="rId65"/>
    <p:sldId id="547" r:id="rId66"/>
    <p:sldId id="548" r:id="rId67"/>
    <p:sldId id="549" r:id="rId68"/>
    <p:sldId id="550" r:id="rId69"/>
    <p:sldId id="551" r:id="rId70"/>
    <p:sldId id="552" r:id="rId71"/>
    <p:sldId id="553" r:id="rId72"/>
    <p:sldId id="554" r:id="rId73"/>
    <p:sldId id="555" r:id="rId74"/>
    <p:sldId id="556" r:id="rId75"/>
    <p:sldId id="557" r:id="rId76"/>
    <p:sldId id="558" r:id="rId77"/>
    <p:sldId id="559" r:id="rId78"/>
    <p:sldId id="560" r:id="rId79"/>
    <p:sldId id="561" r:id="rId80"/>
    <p:sldId id="562" r:id="rId81"/>
    <p:sldId id="563" r:id="rId82"/>
    <p:sldId id="564" r:id="rId83"/>
    <p:sldId id="565" r:id="rId84"/>
    <p:sldId id="566" r:id="rId85"/>
    <p:sldId id="567"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47466C4-9D5A-4DEE-8ABE-08AC6BA76F45}">
          <p14:sldIdLst>
            <p14:sldId id="511"/>
            <p14:sldId id="414"/>
            <p14:sldId id="415"/>
            <p14:sldId id="418"/>
            <p14:sldId id="416"/>
            <p14:sldId id="427"/>
            <p14:sldId id="393"/>
            <p14:sldId id="467"/>
            <p14:sldId id="423"/>
            <p14:sldId id="468"/>
            <p14:sldId id="421"/>
            <p14:sldId id="417"/>
            <p14:sldId id="477"/>
            <p14:sldId id="498"/>
            <p14:sldId id="354"/>
            <p14:sldId id="508"/>
            <p14:sldId id="435"/>
            <p14:sldId id="436"/>
            <p14:sldId id="440"/>
            <p14:sldId id="441"/>
            <p14:sldId id="447"/>
            <p14:sldId id="272"/>
            <p14:sldId id="473"/>
            <p14:sldId id="479"/>
            <p14:sldId id="406"/>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85D"/>
    <a:srgbClr val="0086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4660"/>
  </p:normalViewPr>
  <p:slideViewPr>
    <p:cSldViewPr snapToGrid="0" snapToObjects="1">
      <p:cViewPr varScale="1">
        <p:scale>
          <a:sx n="65" d="100"/>
          <a:sy n="65" d="100"/>
        </p:scale>
        <p:origin x="680" y="40"/>
      </p:cViewPr>
      <p:guideLst>
        <p:guide orient="horz" pos="2160"/>
        <p:guide pos="3840"/>
      </p:guideLst>
    </p:cSldViewPr>
  </p:slideViewPr>
  <p:notesTextViewPr>
    <p:cViewPr>
      <p:scale>
        <a:sx n="1" d="1"/>
        <a:sy n="1" d="1"/>
      </p:scale>
      <p:origin x="0" y="0"/>
    </p:cViewPr>
  </p:notesTextViewPr>
  <p:sorterViewPr>
    <p:cViewPr varScale="1">
      <p:scale>
        <a:sx n="1" d="1"/>
        <a:sy n="1" d="1"/>
      </p:scale>
      <p:origin x="0" y="-96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1.xml"/><Relationship Id="rId90" Type="http://schemas.openxmlformats.org/officeDocument/2006/relationships/theme" Target="theme/theme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diagrams/_rels/data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NULL"/><Relationship Id="rId1" Type="http://schemas.openxmlformats.org/officeDocument/2006/relationships/image" Target="../media/image40.png"/><Relationship Id="rId6" Type="http://schemas.openxmlformats.org/officeDocument/2006/relationships/image" Target="NULL"/><Relationship Id="rId5" Type="http://schemas.openxmlformats.org/officeDocument/2006/relationships/image" Target="../media/image42.png"/><Relationship Id="rId4" Type="http://schemas.openxmlformats.org/officeDocument/2006/relationships/image" Target="NULL"/></Relationships>
</file>

<file path=ppt/diagrams/_rels/drawing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NULL"/><Relationship Id="rId1" Type="http://schemas.openxmlformats.org/officeDocument/2006/relationships/image" Target="../media/image40.png"/><Relationship Id="rId6" Type="http://schemas.openxmlformats.org/officeDocument/2006/relationships/image" Target="NULL"/><Relationship Id="rId5" Type="http://schemas.openxmlformats.org/officeDocument/2006/relationships/image" Target="../media/image42.png"/><Relationship Id="rId4" Type="http://schemas.openxmlformats.org/officeDocument/2006/relationships/image" Target="NUL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F5989-F2E7-4AB4-919E-476A6A6A796D}"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1DA66379-D201-421F-AED1-35E9DF36FA43}">
      <dgm:prSet/>
      <dgm:spPr/>
      <dgm:t>
        <a:bodyPr/>
        <a:lstStyle/>
        <a:p>
          <a:r>
            <a:rPr lang="en-US"/>
            <a:t>Allergic</a:t>
          </a:r>
        </a:p>
      </dgm:t>
    </dgm:pt>
    <dgm:pt modelId="{497C67CA-AEA1-42D7-9DCF-DDBA94615ED2}" type="parTrans" cxnId="{12EB9D9C-CE28-4E1B-A82D-E6AE4073EF10}">
      <dgm:prSet/>
      <dgm:spPr/>
      <dgm:t>
        <a:bodyPr/>
        <a:lstStyle/>
        <a:p>
          <a:endParaRPr lang="en-US"/>
        </a:p>
      </dgm:t>
    </dgm:pt>
    <dgm:pt modelId="{73632A94-61C9-492C-BAB5-EA590B50CD9E}" type="sibTrans" cxnId="{12EB9D9C-CE28-4E1B-A82D-E6AE4073EF10}">
      <dgm:prSet/>
      <dgm:spPr/>
      <dgm:t>
        <a:bodyPr/>
        <a:lstStyle/>
        <a:p>
          <a:endParaRPr lang="en-US"/>
        </a:p>
      </dgm:t>
    </dgm:pt>
    <dgm:pt modelId="{D6D8C7D7-0059-4011-928B-BCA823E92587}">
      <dgm:prSet/>
      <dgm:spPr/>
      <dgm:t>
        <a:bodyPr/>
        <a:lstStyle/>
        <a:p>
          <a:r>
            <a:rPr lang="en-US"/>
            <a:t>Infective</a:t>
          </a:r>
          <a:br>
            <a:rPr lang="en-US"/>
          </a:br>
          <a:endParaRPr lang="en-US"/>
        </a:p>
      </dgm:t>
    </dgm:pt>
    <dgm:pt modelId="{D0C9812B-00ED-43C5-B2B0-21F1D683ACAD}" type="parTrans" cxnId="{94A57660-14AF-4D70-9C08-8F4297B592FB}">
      <dgm:prSet/>
      <dgm:spPr/>
      <dgm:t>
        <a:bodyPr/>
        <a:lstStyle/>
        <a:p>
          <a:endParaRPr lang="en-US"/>
        </a:p>
      </dgm:t>
    </dgm:pt>
    <dgm:pt modelId="{435D290B-040A-44DB-9525-2DC4683B7DF4}" type="sibTrans" cxnId="{94A57660-14AF-4D70-9C08-8F4297B592FB}">
      <dgm:prSet/>
      <dgm:spPr/>
      <dgm:t>
        <a:bodyPr/>
        <a:lstStyle/>
        <a:p>
          <a:endParaRPr lang="en-US"/>
        </a:p>
      </dgm:t>
    </dgm:pt>
    <dgm:pt modelId="{9F03BF57-96FA-4452-9929-291E517E2B2C}">
      <dgm:prSet/>
      <dgm:spPr/>
      <dgm:t>
        <a:bodyPr/>
        <a:lstStyle/>
        <a:p>
          <a:r>
            <a:rPr lang="en-US"/>
            <a:t>Non Allergic, Non infective</a:t>
          </a:r>
        </a:p>
      </dgm:t>
    </dgm:pt>
    <dgm:pt modelId="{C2803CC0-FE31-47FD-AF8C-F172B41F6D4E}" type="parTrans" cxnId="{EE4C5941-462C-4EE1-8047-E86C1D738AC0}">
      <dgm:prSet/>
      <dgm:spPr/>
      <dgm:t>
        <a:bodyPr/>
        <a:lstStyle/>
        <a:p>
          <a:endParaRPr lang="en-US"/>
        </a:p>
      </dgm:t>
    </dgm:pt>
    <dgm:pt modelId="{85B15E3D-3A69-4F0A-AF4F-0D71333F937F}" type="sibTrans" cxnId="{EE4C5941-462C-4EE1-8047-E86C1D738AC0}">
      <dgm:prSet/>
      <dgm:spPr/>
      <dgm:t>
        <a:bodyPr/>
        <a:lstStyle/>
        <a:p>
          <a:endParaRPr lang="en-US"/>
        </a:p>
      </dgm:t>
    </dgm:pt>
    <dgm:pt modelId="{2C80FBE8-AC1E-4D30-B600-6ACC086C8BB5}" type="pres">
      <dgm:prSet presAssocID="{706F5989-F2E7-4AB4-919E-476A6A6A796D}" presName="hierChild1" presStyleCnt="0">
        <dgm:presLayoutVars>
          <dgm:chPref val="1"/>
          <dgm:dir/>
          <dgm:animOne val="branch"/>
          <dgm:animLvl val="lvl"/>
          <dgm:resizeHandles/>
        </dgm:presLayoutVars>
      </dgm:prSet>
      <dgm:spPr/>
      <dgm:t>
        <a:bodyPr/>
        <a:lstStyle/>
        <a:p>
          <a:endParaRPr lang="en-US"/>
        </a:p>
      </dgm:t>
    </dgm:pt>
    <dgm:pt modelId="{9F89D996-ACA9-4AB5-9DC5-EE070CE1A90F}" type="pres">
      <dgm:prSet presAssocID="{1DA66379-D201-421F-AED1-35E9DF36FA43}" presName="hierRoot1" presStyleCnt="0"/>
      <dgm:spPr/>
    </dgm:pt>
    <dgm:pt modelId="{7979CF26-DADB-4FCB-AD51-135DF5A06B78}" type="pres">
      <dgm:prSet presAssocID="{1DA66379-D201-421F-AED1-35E9DF36FA43}" presName="composite" presStyleCnt="0"/>
      <dgm:spPr/>
    </dgm:pt>
    <dgm:pt modelId="{AF978D71-C345-4AF8-8286-22235AB4C826}" type="pres">
      <dgm:prSet presAssocID="{1DA66379-D201-421F-AED1-35E9DF36FA43}" presName="background" presStyleLbl="node0" presStyleIdx="0" presStyleCnt="3"/>
      <dgm:spPr/>
    </dgm:pt>
    <dgm:pt modelId="{4CAD4BDE-B832-42B5-8AFD-97703BE08F06}" type="pres">
      <dgm:prSet presAssocID="{1DA66379-D201-421F-AED1-35E9DF36FA43}" presName="text" presStyleLbl="fgAcc0" presStyleIdx="0" presStyleCnt="3">
        <dgm:presLayoutVars>
          <dgm:chPref val="3"/>
        </dgm:presLayoutVars>
      </dgm:prSet>
      <dgm:spPr/>
      <dgm:t>
        <a:bodyPr/>
        <a:lstStyle/>
        <a:p>
          <a:endParaRPr lang="en-US"/>
        </a:p>
      </dgm:t>
    </dgm:pt>
    <dgm:pt modelId="{5B97235A-D73E-4134-98A5-7CA361F6FBB6}" type="pres">
      <dgm:prSet presAssocID="{1DA66379-D201-421F-AED1-35E9DF36FA43}" presName="hierChild2" presStyleCnt="0"/>
      <dgm:spPr/>
    </dgm:pt>
    <dgm:pt modelId="{6A85EE8D-AE9A-414D-8CBE-30472AA5EF11}" type="pres">
      <dgm:prSet presAssocID="{D6D8C7D7-0059-4011-928B-BCA823E92587}" presName="hierRoot1" presStyleCnt="0"/>
      <dgm:spPr/>
    </dgm:pt>
    <dgm:pt modelId="{63DEDB38-D75C-4C60-9A7C-586C3E512971}" type="pres">
      <dgm:prSet presAssocID="{D6D8C7D7-0059-4011-928B-BCA823E92587}" presName="composite" presStyleCnt="0"/>
      <dgm:spPr/>
    </dgm:pt>
    <dgm:pt modelId="{49206B0A-FA81-468D-86D0-5F1FAE53F3F0}" type="pres">
      <dgm:prSet presAssocID="{D6D8C7D7-0059-4011-928B-BCA823E92587}" presName="background" presStyleLbl="node0" presStyleIdx="1" presStyleCnt="3"/>
      <dgm:spPr/>
    </dgm:pt>
    <dgm:pt modelId="{898C784C-FEE3-4BD7-AC39-BD27CE6EAB2F}" type="pres">
      <dgm:prSet presAssocID="{D6D8C7D7-0059-4011-928B-BCA823E92587}" presName="text" presStyleLbl="fgAcc0" presStyleIdx="1" presStyleCnt="3">
        <dgm:presLayoutVars>
          <dgm:chPref val="3"/>
        </dgm:presLayoutVars>
      </dgm:prSet>
      <dgm:spPr/>
      <dgm:t>
        <a:bodyPr/>
        <a:lstStyle/>
        <a:p>
          <a:endParaRPr lang="en-US"/>
        </a:p>
      </dgm:t>
    </dgm:pt>
    <dgm:pt modelId="{76049AF0-4E3D-4147-A63A-21BE97600509}" type="pres">
      <dgm:prSet presAssocID="{D6D8C7D7-0059-4011-928B-BCA823E92587}" presName="hierChild2" presStyleCnt="0"/>
      <dgm:spPr/>
    </dgm:pt>
    <dgm:pt modelId="{07CA7E24-7F28-4603-B491-3130E58E7E9F}" type="pres">
      <dgm:prSet presAssocID="{9F03BF57-96FA-4452-9929-291E517E2B2C}" presName="hierRoot1" presStyleCnt="0"/>
      <dgm:spPr/>
    </dgm:pt>
    <dgm:pt modelId="{16F30DF5-BA18-4594-8823-150E35E5C4CA}" type="pres">
      <dgm:prSet presAssocID="{9F03BF57-96FA-4452-9929-291E517E2B2C}" presName="composite" presStyleCnt="0"/>
      <dgm:spPr/>
    </dgm:pt>
    <dgm:pt modelId="{B3D56253-9A1C-4458-8179-54C861CD7FE6}" type="pres">
      <dgm:prSet presAssocID="{9F03BF57-96FA-4452-9929-291E517E2B2C}" presName="background" presStyleLbl="node0" presStyleIdx="2" presStyleCnt="3"/>
      <dgm:spPr/>
    </dgm:pt>
    <dgm:pt modelId="{352E2B5F-11FA-4B73-9930-A3C167DD5AF8}" type="pres">
      <dgm:prSet presAssocID="{9F03BF57-96FA-4452-9929-291E517E2B2C}" presName="text" presStyleLbl="fgAcc0" presStyleIdx="2" presStyleCnt="3">
        <dgm:presLayoutVars>
          <dgm:chPref val="3"/>
        </dgm:presLayoutVars>
      </dgm:prSet>
      <dgm:spPr/>
      <dgm:t>
        <a:bodyPr/>
        <a:lstStyle/>
        <a:p>
          <a:endParaRPr lang="en-US"/>
        </a:p>
      </dgm:t>
    </dgm:pt>
    <dgm:pt modelId="{19428F6E-3F81-4F51-9D06-7F90E190D0A3}" type="pres">
      <dgm:prSet presAssocID="{9F03BF57-96FA-4452-9929-291E517E2B2C}" presName="hierChild2" presStyleCnt="0"/>
      <dgm:spPr/>
    </dgm:pt>
  </dgm:ptLst>
  <dgm:cxnLst>
    <dgm:cxn modelId="{88267183-5673-41EA-8259-73460B58381E}" type="presOf" srcId="{D6D8C7D7-0059-4011-928B-BCA823E92587}" destId="{898C784C-FEE3-4BD7-AC39-BD27CE6EAB2F}" srcOrd="0" destOrd="0" presId="urn:microsoft.com/office/officeart/2005/8/layout/hierarchy1"/>
    <dgm:cxn modelId="{EE4C5941-462C-4EE1-8047-E86C1D738AC0}" srcId="{706F5989-F2E7-4AB4-919E-476A6A6A796D}" destId="{9F03BF57-96FA-4452-9929-291E517E2B2C}" srcOrd="2" destOrd="0" parTransId="{C2803CC0-FE31-47FD-AF8C-F172B41F6D4E}" sibTransId="{85B15E3D-3A69-4F0A-AF4F-0D71333F937F}"/>
    <dgm:cxn modelId="{3A39A8C0-E16D-41A0-93A8-C4CA47E9ED6D}" type="presOf" srcId="{706F5989-F2E7-4AB4-919E-476A6A6A796D}" destId="{2C80FBE8-AC1E-4D30-B600-6ACC086C8BB5}" srcOrd="0" destOrd="0" presId="urn:microsoft.com/office/officeart/2005/8/layout/hierarchy1"/>
    <dgm:cxn modelId="{5402989F-C6B0-4D34-8582-F0637C99B6B5}" type="presOf" srcId="{1DA66379-D201-421F-AED1-35E9DF36FA43}" destId="{4CAD4BDE-B832-42B5-8AFD-97703BE08F06}" srcOrd="0" destOrd="0" presId="urn:microsoft.com/office/officeart/2005/8/layout/hierarchy1"/>
    <dgm:cxn modelId="{94A57660-14AF-4D70-9C08-8F4297B592FB}" srcId="{706F5989-F2E7-4AB4-919E-476A6A6A796D}" destId="{D6D8C7D7-0059-4011-928B-BCA823E92587}" srcOrd="1" destOrd="0" parTransId="{D0C9812B-00ED-43C5-B2B0-21F1D683ACAD}" sibTransId="{435D290B-040A-44DB-9525-2DC4683B7DF4}"/>
    <dgm:cxn modelId="{777CA57A-E4A9-4E40-A8E3-EE03AB2F12CB}" type="presOf" srcId="{9F03BF57-96FA-4452-9929-291E517E2B2C}" destId="{352E2B5F-11FA-4B73-9930-A3C167DD5AF8}" srcOrd="0" destOrd="0" presId="urn:microsoft.com/office/officeart/2005/8/layout/hierarchy1"/>
    <dgm:cxn modelId="{12EB9D9C-CE28-4E1B-A82D-E6AE4073EF10}" srcId="{706F5989-F2E7-4AB4-919E-476A6A6A796D}" destId="{1DA66379-D201-421F-AED1-35E9DF36FA43}" srcOrd="0" destOrd="0" parTransId="{497C67CA-AEA1-42D7-9DCF-DDBA94615ED2}" sibTransId="{73632A94-61C9-492C-BAB5-EA590B50CD9E}"/>
    <dgm:cxn modelId="{9523F654-625F-4490-90EB-83B9741B7EAE}" type="presParOf" srcId="{2C80FBE8-AC1E-4D30-B600-6ACC086C8BB5}" destId="{9F89D996-ACA9-4AB5-9DC5-EE070CE1A90F}" srcOrd="0" destOrd="0" presId="urn:microsoft.com/office/officeart/2005/8/layout/hierarchy1"/>
    <dgm:cxn modelId="{EF73B41F-D9DF-4B16-9A34-8E41B3A2C0FA}" type="presParOf" srcId="{9F89D996-ACA9-4AB5-9DC5-EE070CE1A90F}" destId="{7979CF26-DADB-4FCB-AD51-135DF5A06B78}" srcOrd="0" destOrd="0" presId="urn:microsoft.com/office/officeart/2005/8/layout/hierarchy1"/>
    <dgm:cxn modelId="{CC2E9E57-15EF-4D92-B5AA-0C32CE81BF51}" type="presParOf" srcId="{7979CF26-DADB-4FCB-AD51-135DF5A06B78}" destId="{AF978D71-C345-4AF8-8286-22235AB4C826}" srcOrd="0" destOrd="0" presId="urn:microsoft.com/office/officeart/2005/8/layout/hierarchy1"/>
    <dgm:cxn modelId="{8F4E5D8B-36DE-4D96-8D92-2179B0688504}" type="presParOf" srcId="{7979CF26-DADB-4FCB-AD51-135DF5A06B78}" destId="{4CAD4BDE-B832-42B5-8AFD-97703BE08F06}" srcOrd="1" destOrd="0" presId="urn:microsoft.com/office/officeart/2005/8/layout/hierarchy1"/>
    <dgm:cxn modelId="{0BCB38C7-2695-49E3-993F-36ABED5ADF53}" type="presParOf" srcId="{9F89D996-ACA9-4AB5-9DC5-EE070CE1A90F}" destId="{5B97235A-D73E-4134-98A5-7CA361F6FBB6}" srcOrd="1" destOrd="0" presId="urn:microsoft.com/office/officeart/2005/8/layout/hierarchy1"/>
    <dgm:cxn modelId="{5CB1C374-B54A-45B1-BF2D-370C481DE95F}" type="presParOf" srcId="{2C80FBE8-AC1E-4D30-B600-6ACC086C8BB5}" destId="{6A85EE8D-AE9A-414D-8CBE-30472AA5EF11}" srcOrd="1" destOrd="0" presId="urn:microsoft.com/office/officeart/2005/8/layout/hierarchy1"/>
    <dgm:cxn modelId="{F8D57636-CBD1-42BF-8186-690BE317928B}" type="presParOf" srcId="{6A85EE8D-AE9A-414D-8CBE-30472AA5EF11}" destId="{63DEDB38-D75C-4C60-9A7C-586C3E512971}" srcOrd="0" destOrd="0" presId="urn:microsoft.com/office/officeart/2005/8/layout/hierarchy1"/>
    <dgm:cxn modelId="{342FF9D0-E16C-4E9F-88A5-0C7151B4EF48}" type="presParOf" srcId="{63DEDB38-D75C-4C60-9A7C-586C3E512971}" destId="{49206B0A-FA81-468D-86D0-5F1FAE53F3F0}" srcOrd="0" destOrd="0" presId="urn:microsoft.com/office/officeart/2005/8/layout/hierarchy1"/>
    <dgm:cxn modelId="{182AAEBA-520C-4886-860D-F52BD815C5CA}" type="presParOf" srcId="{63DEDB38-D75C-4C60-9A7C-586C3E512971}" destId="{898C784C-FEE3-4BD7-AC39-BD27CE6EAB2F}" srcOrd="1" destOrd="0" presId="urn:microsoft.com/office/officeart/2005/8/layout/hierarchy1"/>
    <dgm:cxn modelId="{CA44F783-24EA-4F07-A90B-13D3A3F299A9}" type="presParOf" srcId="{6A85EE8D-AE9A-414D-8CBE-30472AA5EF11}" destId="{76049AF0-4E3D-4147-A63A-21BE97600509}" srcOrd="1" destOrd="0" presId="urn:microsoft.com/office/officeart/2005/8/layout/hierarchy1"/>
    <dgm:cxn modelId="{9188CEC7-169E-4299-80FE-41B497A678E8}" type="presParOf" srcId="{2C80FBE8-AC1E-4D30-B600-6ACC086C8BB5}" destId="{07CA7E24-7F28-4603-B491-3130E58E7E9F}" srcOrd="2" destOrd="0" presId="urn:microsoft.com/office/officeart/2005/8/layout/hierarchy1"/>
    <dgm:cxn modelId="{D11210F0-4449-427E-B16D-EEBF50FAC67A}" type="presParOf" srcId="{07CA7E24-7F28-4603-B491-3130E58E7E9F}" destId="{16F30DF5-BA18-4594-8823-150E35E5C4CA}" srcOrd="0" destOrd="0" presId="urn:microsoft.com/office/officeart/2005/8/layout/hierarchy1"/>
    <dgm:cxn modelId="{A2D8972A-31A7-4D5B-AE12-099E9D6A8F0B}" type="presParOf" srcId="{16F30DF5-BA18-4594-8823-150E35E5C4CA}" destId="{B3D56253-9A1C-4458-8179-54C861CD7FE6}" srcOrd="0" destOrd="0" presId="urn:microsoft.com/office/officeart/2005/8/layout/hierarchy1"/>
    <dgm:cxn modelId="{CEB9AB2F-E96A-4185-85A9-620849ED304B}" type="presParOf" srcId="{16F30DF5-BA18-4594-8823-150E35E5C4CA}" destId="{352E2B5F-11FA-4B73-9930-A3C167DD5AF8}" srcOrd="1" destOrd="0" presId="urn:microsoft.com/office/officeart/2005/8/layout/hierarchy1"/>
    <dgm:cxn modelId="{59CDFB06-A097-450A-897B-F8570670FE93}" type="presParOf" srcId="{07CA7E24-7F28-4603-B491-3130E58E7E9F}" destId="{19428F6E-3F81-4F51-9D06-7F90E190D0A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52CED8-5FE6-43EB-B256-7EDE460182D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1E52C48-BB67-4D73-B729-2965F590D522}">
      <dgm:prSet/>
      <dgm:spPr/>
      <dgm:t>
        <a:bodyPr/>
        <a:lstStyle/>
        <a:p>
          <a:r>
            <a:rPr lang="en-GB" b="0" i="0"/>
            <a:t>EPOS 2020</a:t>
          </a:r>
          <a:endParaRPr lang="en-US"/>
        </a:p>
      </dgm:t>
    </dgm:pt>
    <dgm:pt modelId="{D06B2F51-82FA-4C21-9360-F5BB0FF942FD}" type="parTrans" cxnId="{3853162A-E41C-4BA8-8D1A-8A9CFEBAA177}">
      <dgm:prSet/>
      <dgm:spPr/>
      <dgm:t>
        <a:bodyPr/>
        <a:lstStyle/>
        <a:p>
          <a:endParaRPr lang="en-US"/>
        </a:p>
      </dgm:t>
    </dgm:pt>
    <dgm:pt modelId="{CE533C47-A4C4-4BCD-9273-AA64322C1561}" type="sibTrans" cxnId="{3853162A-E41C-4BA8-8D1A-8A9CFEBAA177}">
      <dgm:prSet/>
      <dgm:spPr/>
      <dgm:t>
        <a:bodyPr/>
        <a:lstStyle/>
        <a:p>
          <a:endParaRPr lang="en-US"/>
        </a:p>
      </dgm:t>
    </dgm:pt>
    <dgm:pt modelId="{F422D101-7F74-4FEA-9BC0-95322E5418F7}">
      <dgm:prSet/>
      <dgm:spPr/>
      <dgm:t>
        <a:bodyPr/>
        <a:lstStyle/>
        <a:p>
          <a:r>
            <a:rPr lang="en-GB" b="0" i="0"/>
            <a:t>Not cure but control</a:t>
          </a:r>
          <a:endParaRPr lang="en-US"/>
        </a:p>
      </dgm:t>
    </dgm:pt>
    <dgm:pt modelId="{A68EDC6B-637E-4605-B942-BB8AE8C9224F}" type="parTrans" cxnId="{44882403-2103-4BAF-A38F-581B0CD2EAD5}">
      <dgm:prSet/>
      <dgm:spPr/>
      <dgm:t>
        <a:bodyPr/>
        <a:lstStyle/>
        <a:p>
          <a:endParaRPr lang="en-US"/>
        </a:p>
      </dgm:t>
    </dgm:pt>
    <dgm:pt modelId="{965932D0-0ED4-4A22-986E-46E07E2CE7E7}" type="sibTrans" cxnId="{44882403-2103-4BAF-A38F-581B0CD2EAD5}">
      <dgm:prSet/>
      <dgm:spPr/>
      <dgm:t>
        <a:bodyPr/>
        <a:lstStyle/>
        <a:p>
          <a:endParaRPr lang="en-US"/>
        </a:p>
      </dgm:t>
    </dgm:pt>
    <dgm:pt modelId="{F42B7FDA-8879-4D95-B613-40633A4FB40B}">
      <dgm:prSet/>
      <dgm:spPr/>
      <dgm:t>
        <a:bodyPr/>
        <a:lstStyle/>
        <a:p>
          <a:r>
            <a:rPr lang="en-GB" b="0" i="0"/>
            <a:t>Medically managed disease in which surgery can play an important role</a:t>
          </a:r>
          <a:endParaRPr lang="en-US"/>
        </a:p>
      </dgm:t>
    </dgm:pt>
    <dgm:pt modelId="{BD93475A-5A13-4DD4-B2B7-B7D8DFE61275}" type="parTrans" cxnId="{A8C35FC8-763D-4D02-8572-A31E41B6C99B}">
      <dgm:prSet/>
      <dgm:spPr/>
      <dgm:t>
        <a:bodyPr/>
        <a:lstStyle/>
        <a:p>
          <a:endParaRPr lang="en-US"/>
        </a:p>
      </dgm:t>
    </dgm:pt>
    <dgm:pt modelId="{42C46186-B067-4659-B6F3-2277AC5BDBF8}" type="sibTrans" cxnId="{A8C35FC8-763D-4D02-8572-A31E41B6C99B}">
      <dgm:prSet/>
      <dgm:spPr/>
      <dgm:t>
        <a:bodyPr/>
        <a:lstStyle/>
        <a:p>
          <a:endParaRPr lang="en-US"/>
        </a:p>
      </dgm:t>
    </dgm:pt>
    <dgm:pt modelId="{AC0FB78C-22B1-4BF2-A012-B6A4D6596523}" type="pres">
      <dgm:prSet presAssocID="{A052CED8-5FE6-43EB-B256-7EDE460182D9}" presName="root" presStyleCnt="0">
        <dgm:presLayoutVars>
          <dgm:dir/>
          <dgm:resizeHandles val="exact"/>
        </dgm:presLayoutVars>
      </dgm:prSet>
      <dgm:spPr/>
      <dgm:t>
        <a:bodyPr/>
        <a:lstStyle/>
        <a:p>
          <a:endParaRPr lang="en-US"/>
        </a:p>
      </dgm:t>
    </dgm:pt>
    <dgm:pt modelId="{630C3774-3D0D-4AB6-86D7-A11201406E81}" type="pres">
      <dgm:prSet presAssocID="{D1E52C48-BB67-4D73-B729-2965F590D522}" presName="compNode" presStyleCnt="0"/>
      <dgm:spPr/>
    </dgm:pt>
    <dgm:pt modelId="{03613C9C-DB0B-4EEB-868B-D013E16C34C6}" type="pres">
      <dgm:prSet presAssocID="{D1E52C48-BB67-4D73-B729-2965F590D522}" presName="bgRect" presStyleLbl="bgShp" presStyleIdx="0" presStyleCnt="3"/>
      <dgm:spPr/>
    </dgm:pt>
    <dgm:pt modelId="{E8D9E021-7087-474E-979F-E7916E421446}" type="pres">
      <dgm:prSet presAssocID="{D1E52C48-BB67-4D73-B729-2965F590D52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Checkmark"/>
        </a:ext>
      </dgm:extLst>
    </dgm:pt>
    <dgm:pt modelId="{2A82E3EB-A67D-45EF-98E8-5D6F200E50A7}" type="pres">
      <dgm:prSet presAssocID="{D1E52C48-BB67-4D73-B729-2965F590D522}" presName="spaceRect" presStyleCnt="0"/>
      <dgm:spPr/>
    </dgm:pt>
    <dgm:pt modelId="{531AA5B3-C3CC-42FB-8023-9E3B11F7B83E}" type="pres">
      <dgm:prSet presAssocID="{D1E52C48-BB67-4D73-B729-2965F590D522}" presName="parTx" presStyleLbl="revTx" presStyleIdx="0" presStyleCnt="3">
        <dgm:presLayoutVars>
          <dgm:chMax val="0"/>
          <dgm:chPref val="0"/>
        </dgm:presLayoutVars>
      </dgm:prSet>
      <dgm:spPr/>
      <dgm:t>
        <a:bodyPr/>
        <a:lstStyle/>
        <a:p>
          <a:endParaRPr lang="en-US"/>
        </a:p>
      </dgm:t>
    </dgm:pt>
    <dgm:pt modelId="{E59B92C1-AE28-46D5-A6C7-3F2957769000}" type="pres">
      <dgm:prSet presAssocID="{CE533C47-A4C4-4BCD-9273-AA64322C1561}" presName="sibTrans" presStyleCnt="0"/>
      <dgm:spPr/>
    </dgm:pt>
    <dgm:pt modelId="{D02DD0C9-11A4-4AB8-9821-346F0392CC8E}" type="pres">
      <dgm:prSet presAssocID="{F422D101-7F74-4FEA-9BC0-95322E5418F7}" presName="compNode" presStyleCnt="0"/>
      <dgm:spPr/>
    </dgm:pt>
    <dgm:pt modelId="{CC22DDB7-B303-47C3-A301-D8CAF9123A31}" type="pres">
      <dgm:prSet presAssocID="{F422D101-7F74-4FEA-9BC0-95322E5418F7}" presName="bgRect" presStyleLbl="bgShp" presStyleIdx="1" presStyleCnt="3"/>
      <dgm:spPr/>
    </dgm:pt>
    <dgm:pt modelId="{ECBEB3C0-07D4-4CE4-B18B-8C59AF5F8508}" type="pres">
      <dgm:prSet presAssocID="{F422D101-7F74-4FEA-9BC0-95322E5418F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Needle"/>
        </a:ext>
      </dgm:extLst>
    </dgm:pt>
    <dgm:pt modelId="{D4770B51-2305-4F38-AFC0-0A7C541BD1D5}" type="pres">
      <dgm:prSet presAssocID="{F422D101-7F74-4FEA-9BC0-95322E5418F7}" presName="spaceRect" presStyleCnt="0"/>
      <dgm:spPr/>
    </dgm:pt>
    <dgm:pt modelId="{CDD489F3-A89A-4B57-8C4C-95DB24F71E65}" type="pres">
      <dgm:prSet presAssocID="{F422D101-7F74-4FEA-9BC0-95322E5418F7}" presName="parTx" presStyleLbl="revTx" presStyleIdx="1" presStyleCnt="3">
        <dgm:presLayoutVars>
          <dgm:chMax val="0"/>
          <dgm:chPref val="0"/>
        </dgm:presLayoutVars>
      </dgm:prSet>
      <dgm:spPr/>
      <dgm:t>
        <a:bodyPr/>
        <a:lstStyle/>
        <a:p>
          <a:endParaRPr lang="en-US"/>
        </a:p>
      </dgm:t>
    </dgm:pt>
    <dgm:pt modelId="{605B0C0D-E65A-4E49-B113-715726331C53}" type="pres">
      <dgm:prSet presAssocID="{965932D0-0ED4-4A22-986E-46E07E2CE7E7}" presName="sibTrans" presStyleCnt="0"/>
      <dgm:spPr/>
    </dgm:pt>
    <dgm:pt modelId="{5BAC0D19-4F13-4B34-8DC3-4EED123A3F1B}" type="pres">
      <dgm:prSet presAssocID="{F42B7FDA-8879-4D95-B613-40633A4FB40B}" presName="compNode" presStyleCnt="0"/>
      <dgm:spPr/>
    </dgm:pt>
    <dgm:pt modelId="{52E0323D-18EF-4CB6-AC37-085FD6A4F20F}" type="pres">
      <dgm:prSet presAssocID="{F42B7FDA-8879-4D95-B613-40633A4FB40B}" presName="bgRect" presStyleLbl="bgShp" presStyleIdx="2" presStyleCnt="3"/>
      <dgm:spPr/>
    </dgm:pt>
    <dgm:pt modelId="{C15A4553-9467-4313-B9B4-518465CAEDC8}" type="pres">
      <dgm:prSet presAssocID="{F42B7FDA-8879-4D95-B613-40633A4FB40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Stethoscope"/>
        </a:ext>
      </dgm:extLst>
    </dgm:pt>
    <dgm:pt modelId="{AECE4698-CBB3-439E-94A5-8DB9D9DC281A}" type="pres">
      <dgm:prSet presAssocID="{F42B7FDA-8879-4D95-B613-40633A4FB40B}" presName="spaceRect" presStyleCnt="0"/>
      <dgm:spPr/>
    </dgm:pt>
    <dgm:pt modelId="{1B588D70-CE3C-451A-8E00-CA92A61FDFFC}" type="pres">
      <dgm:prSet presAssocID="{F42B7FDA-8879-4D95-B613-40633A4FB40B}" presName="parTx" presStyleLbl="revTx" presStyleIdx="2" presStyleCnt="3">
        <dgm:presLayoutVars>
          <dgm:chMax val="0"/>
          <dgm:chPref val="0"/>
        </dgm:presLayoutVars>
      </dgm:prSet>
      <dgm:spPr/>
      <dgm:t>
        <a:bodyPr/>
        <a:lstStyle/>
        <a:p>
          <a:endParaRPr lang="en-US"/>
        </a:p>
      </dgm:t>
    </dgm:pt>
  </dgm:ptLst>
  <dgm:cxnLst>
    <dgm:cxn modelId="{7F579A76-BAD5-4BF4-97D4-BED717C5AFC9}" type="presOf" srcId="{D1E52C48-BB67-4D73-B729-2965F590D522}" destId="{531AA5B3-C3CC-42FB-8023-9E3B11F7B83E}" srcOrd="0" destOrd="0" presId="urn:microsoft.com/office/officeart/2018/2/layout/IconVerticalSolidList"/>
    <dgm:cxn modelId="{C13BCAA8-2474-4C75-818B-752D83AD5C7F}" type="presOf" srcId="{F422D101-7F74-4FEA-9BC0-95322E5418F7}" destId="{CDD489F3-A89A-4B57-8C4C-95DB24F71E65}" srcOrd="0" destOrd="0" presId="urn:microsoft.com/office/officeart/2018/2/layout/IconVerticalSolidList"/>
    <dgm:cxn modelId="{A8C35FC8-763D-4D02-8572-A31E41B6C99B}" srcId="{A052CED8-5FE6-43EB-B256-7EDE460182D9}" destId="{F42B7FDA-8879-4D95-B613-40633A4FB40B}" srcOrd="2" destOrd="0" parTransId="{BD93475A-5A13-4DD4-B2B7-B7D8DFE61275}" sibTransId="{42C46186-B067-4659-B6F3-2277AC5BDBF8}"/>
    <dgm:cxn modelId="{908086BA-87B2-431E-8F36-2D67DA3A49A2}" type="presOf" srcId="{F42B7FDA-8879-4D95-B613-40633A4FB40B}" destId="{1B588D70-CE3C-451A-8E00-CA92A61FDFFC}" srcOrd="0" destOrd="0" presId="urn:microsoft.com/office/officeart/2018/2/layout/IconVerticalSolidList"/>
    <dgm:cxn modelId="{3853162A-E41C-4BA8-8D1A-8A9CFEBAA177}" srcId="{A052CED8-5FE6-43EB-B256-7EDE460182D9}" destId="{D1E52C48-BB67-4D73-B729-2965F590D522}" srcOrd="0" destOrd="0" parTransId="{D06B2F51-82FA-4C21-9360-F5BB0FF942FD}" sibTransId="{CE533C47-A4C4-4BCD-9273-AA64322C1561}"/>
    <dgm:cxn modelId="{44882403-2103-4BAF-A38F-581B0CD2EAD5}" srcId="{A052CED8-5FE6-43EB-B256-7EDE460182D9}" destId="{F422D101-7F74-4FEA-9BC0-95322E5418F7}" srcOrd="1" destOrd="0" parTransId="{A68EDC6B-637E-4605-B942-BB8AE8C9224F}" sibTransId="{965932D0-0ED4-4A22-986E-46E07E2CE7E7}"/>
    <dgm:cxn modelId="{76D9BF1B-A6CC-47E2-9A3B-6837AA680082}" type="presOf" srcId="{A052CED8-5FE6-43EB-B256-7EDE460182D9}" destId="{AC0FB78C-22B1-4BF2-A012-B6A4D6596523}" srcOrd="0" destOrd="0" presId="urn:microsoft.com/office/officeart/2018/2/layout/IconVerticalSolidList"/>
    <dgm:cxn modelId="{5C89AAA5-1D65-4406-9E29-D536C6BE6B28}" type="presParOf" srcId="{AC0FB78C-22B1-4BF2-A012-B6A4D6596523}" destId="{630C3774-3D0D-4AB6-86D7-A11201406E81}" srcOrd="0" destOrd="0" presId="urn:microsoft.com/office/officeart/2018/2/layout/IconVerticalSolidList"/>
    <dgm:cxn modelId="{B8F6101B-5DEA-47AB-858D-866A29CFB6B9}" type="presParOf" srcId="{630C3774-3D0D-4AB6-86D7-A11201406E81}" destId="{03613C9C-DB0B-4EEB-868B-D013E16C34C6}" srcOrd="0" destOrd="0" presId="urn:microsoft.com/office/officeart/2018/2/layout/IconVerticalSolidList"/>
    <dgm:cxn modelId="{4D7E9AF0-23E4-4B91-911E-52672E4F73A8}" type="presParOf" srcId="{630C3774-3D0D-4AB6-86D7-A11201406E81}" destId="{E8D9E021-7087-474E-979F-E7916E421446}" srcOrd="1" destOrd="0" presId="urn:microsoft.com/office/officeart/2018/2/layout/IconVerticalSolidList"/>
    <dgm:cxn modelId="{74221CCD-8F0B-4A36-B17F-BB579B4C3E9C}" type="presParOf" srcId="{630C3774-3D0D-4AB6-86D7-A11201406E81}" destId="{2A82E3EB-A67D-45EF-98E8-5D6F200E50A7}" srcOrd="2" destOrd="0" presId="urn:microsoft.com/office/officeart/2018/2/layout/IconVerticalSolidList"/>
    <dgm:cxn modelId="{CF51C439-19E1-4738-97C3-C75B36697997}" type="presParOf" srcId="{630C3774-3D0D-4AB6-86D7-A11201406E81}" destId="{531AA5B3-C3CC-42FB-8023-9E3B11F7B83E}" srcOrd="3" destOrd="0" presId="urn:microsoft.com/office/officeart/2018/2/layout/IconVerticalSolidList"/>
    <dgm:cxn modelId="{72F9A178-5DBC-484B-864D-827B5AF4E84D}" type="presParOf" srcId="{AC0FB78C-22B1-4BF2-A012-B6A4D6596523}" destId="{E59B92C1-AE28-46D5-A6C7-3F2957769000}" srcOrd="1" destOrd="0" presId="urn:microsoft.com/office/officeart/2018/2/layout/IconVerticalSolidList"/>
    <dgm:cxn modelId="{573DAD9F-E3FC-4766-AC0B-B57A3F1DBCB4}" type="presParOf" srcId="{AC0FB78C-22B1-4BF2-A012-B6A4D6596523}" destId="{D02DD0C9-11A4-4AB8-9821-346F0392CC8E}" srcOrd="2" destOrd="0" presId="urn:microsoft.com/office/officeart/2018/2/layout/IconVerticalSolidList"/>
    <dgm:cxn modelId="{7761DE72-CFF8-423C-8537-6D67A2214B41}" type="presParOf" srcId="{D02DD0C9-11A4-4AB8-9821-346F0392CC8E}" destId="{CC22DDB7-B303-47C3-A301-D8CAF9123A31}" srcOrd="0" destOrd="0" presId="urn:microsoft.com/office/officeart/2018/2/layout/IconVerticalSolidList"/>
    <dgm:cxn modelId="{0DF4AD7F-B57D-4531-9568-2A044B32A3D0}" type="presParOf" srcId="{D02DD0C9-11A4-4AB8-9821-346F0392CC8E}" destId="{ECBEB3C0-07D4-4CE4-B18B-8C59AF5F8508}" srcOrd="1" destOrd="0" presId="urn:microsoft.com/office/officeart/2018/2/layout/IconVerticalSolidList"/>
    <dgm:cxn modelId="{EA7DF0E3-0382-4FD5-A141-442A088EB1D2}" type="presParOf" srcId="{D02DD0C9-11A4-4AB8-9821-346F0392CC8E}" destId="{D4770B51-2305-4F38-AFC0-0A7C541BD1D5}" srcOrd="2" destOrd="0" presId="urn:microsoft.com/office/officeart/2018/2/layout/IconVerticalSolidList"/>
    <dgm:cxn modelId="{F51AC8EA-5E07-42B1-B200-76C982060270}" type="presParOf" srcId="{D02DD0C9-11A4-4AB8-9821-346F0392CC8E}" destId="{CDD489F3-A89A-4B57-8C4C-95DB24F71E65}" srcOrd="3" destOrd="0" presId="urn:microsoft.com/office/officeart/2018/2/layout/IconVerticalSolidList"/>
    <dgm:cxn modelId="{45879859-692A-4DB0-A139-0C82BCEAB190}" type="presParOf" srcId="{AC0FB78C-22B1-4BF2-A012-B6A4D6596523}" destId="{605B0C0D-E65A-4E49-B113-715726331C53}" srcOrd="3" destOrd="0" presId="urn:microsoft.com/office/officeart/2018/2/layout/IconVerticalSolidList"/>
    <dgm:cxn modelId="{A473A19E-6BD7-4532-9714-08FD75DE306D}" type="presParOf" srcId="{AC0FB78C-22B1-4BF2-A012-B6A4D6596523}" destId="{5BAC0D19-4F13-4B34-8DC3-4EED123A3F1B}" srcOrd="4" destOrd="0" presId="urn:microsoft.com/office/officeart/2018/2/layout/IconVerticalSolidList"/>
    <dgm:cxn modelId="{7B5DF28C-5543-4A4E-A816-A0D16F656699}" type="presParOf" srcId="{5BAC0D19-4F13-4B34-8DC3-4EED123A3F1B}" destId="{52E0323D-18EF-4CB6-AC37-085FD6A4F20F}" srcOrd="0" destOrd="0" presId="urn:microsoft.com/office/officeart/2018/2/layout/IconVerticalSolidList"/>
    <dgm:cxn modelId="{60C689B8-7D0A-49AB-8765-76CBCB7E2FAF}" type="presParOf" srcId="{5BAC0D19-4F13-4B34-8DC3-4EED123A3F1B}" destId="{C15A4553-9467-4313-B9B4-518465CAEDC8}" srcOrd="1" destOrd="0" presId="urn:microsoft.com/office/officeart/2018/2/layout/IconVerticalSolidList"/>
    <dgm:cxn modelId="{9425B460-0265-4E5D-B0FD-2AE28486D7A7}" type="presParOf" srcId="{5BAC0D19-4F13-4B34-8DC3-4EED123A3F1B}" destId="{AECE4698-CBB3-439E-94A5-8DB9D9DC281A}" srcOrd="2" destOrd="0" presId="urn:microsoft.com/office/officeart/2018/2/layout/IconVerticalSolidList"/>
    <dgm:cxn modelId="{ABDB199B-651E-41D9-9D3C-5447EB2BB5BC}" type="presParOf" srcId="{5BAC0D19-4F13-4B34-8DC3-4EED123A3F1B}" destId="{1B588D70-CE3C-451A-8E00-CA92A61FDFF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B1D458-E195-4517-A082-790EE9E6F529}"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2CD518BB-8FC4-48A5-A962-5728EE890D92}">
      <dgm:prSet/>
      <dgm:spPr/>
      <dgm:t>
        <a:bodyPr/>
        <a:lstStyle/>
        <a:p>
          <a:r>
            <a:rPr lang="en-GB" b="0" i="0"/>
            <a:t>Common 11%</a:t>
          </a:r>
          <a:endParaRPr lang="en-US"/>
        </a:p>
      </dgm:t>
    </dgm:pt>
    <dgm:pt modelId="{E901E157-5FFC-418F-9BEF-15C8783B630E}" type="parTrans" cxnId="{CE6AE1C8-D3B3-461D-AAEE-077E1AAF0A6B}">
      <dgm:prSet/>
      <dgm:spPr/>
      <dgm:t>
        <a:bodyPr/>
        <a:lstStyle/>
        <a:p>
          <a:endParaRPr lang="en-US"/>
        </a:p>
      </dgm:t>
    </dgm:pt>
    <dgm:pt modelId="{B89BA89E-B13A-4F9D-A857-CAD70BE97243}" type="sibTrans" cxnId="{CE6AE1C8-D3B3-461D-AAEE-077E1AAF0A6B}">
      <dgm:prSet/>
      <dgm:spPr/>
      <dgm:t>
        <a:bodyPr/>
        <a:lstStyle/>
        <a:p>
          <a:endParaRPr lang="en-US"/>
        </a:p>
      </dgm:t>
    </dgm:pt>
    <dgm:pt modelId="{79262F03-24D4-4808-8AE7-19043BC3045D}">
      <dgm:prSet/>
      <dgm:spPr/>
      <dgm:t>
        <a:bodyPr/>
        <a:lstStyle/>
        <a:p>
          <a:r>
            <a:rPr lang="en-GB" b="0" i="0"/>
            <a:t>Expensive- direct (10-30 billion $) indirect (20 billion $)</a:t>
          </a:r>
          <a:endParaRPr lang="en-US"/>
        </a:p>
      </dgm:t>
    </dgm:pt>
    <dgm:pt modelId="{26DEF0DD-51CD-4BD4-A42F-C60740A40750}" type="parTrans" cxnId="{69DE7C0A-6310-48AB-B46F-71DB4404C256}">
      <dgm:prSet/>
      <dgm:spPr/>
      <dgm:t>
        <a:bodyPr/>
        <a:lstStyle/>
        <a:p>
          <a:endParaRPr lang="en-US"/>
        </a:p>
      </dgm:t>
    </dgm:pt>
    <dgm:pt modelId="{4701B489-381E-441F-9759-C6231B5D6826}" type="sibTrans" cxnId="{69DE7C0A-6310-48AB-B46F-71DB4404C256}">
      <dgm:prSet/>
      <dgm:spPr/>
      <dgm:t>
        <a:bodyPr/>
        <a:lstStyle/>
        <a:p>
          <a:endParaRPr lang="en-US"/>
        </a:p>
      </dgm:t>
    </dgm:pt>
    <dgm:pt modelId="{B9C3462F-97B2-4A46-9465-0C0DE11B1663}">
      <dgm:prSet/>
      <dgm:spPr/>
      <dgm:t>
        <a:bodyPr/>
        <a:lstStyle/>
        <a:p>
          <a:r>
            <a:rPr lang="en-GB" b="0" i="0"/>
            <a:t>QOL- scores highly above chronic heart and lung conditions</a:t>
          </a:r>
          <a:endParaRPr lang="en-US"/>
        </a:p>
      </dgm:t>
    </dgm:pt>
    <dgm:pt modelId="{700895AF-3949-4D6F-B22F-398EBA8D5CD7}" type="parTrans" cxnId="{00F96C28-0FC7-42AA-8CDA-FB5F327D7E30}">
      <dgm:prSet/>
      <dgm:spPr/>
      <dgm:t>
        <a:bodyPr/>
        <a:lstStyle/>
        <a:p>
          <a:endParaRPr lang="en-US"/>
        </a:p>
      </dgm:t>
    </dgm:pt>
    <dgm:pt modelId="{47C6B918-F4C5-4DFD-82B1-BB7E62BA24CE}" type="sibTrans" cxnId="{00F96C28-0FC7-42AA-8CDA-FB5F327D7E30}">
      <dgm:prSet/>
      <dgm:spPr/>
      <dgm:t>
        <a:bodyPr/>
        <a:lstStyle/>
        <a:p>
          <a:endParaRPr lang="en-US"/>
        </a:p>
      </dgm:t>
    </dgm:pt>
    <dgm:pt modelId="{E4A1B1C7-3F21-4272-A887-36452AB6C987}">
      <dgm:prSet/>
      <dgm:spPr/>
      <dgm:t>
        <a:bodyPr/>
        <a:lstStyle/>
        <a:p>
          <a:r>
            <a:rPr lang="en-GB" b="0" i="0"/>
            <a:t>Not one condition</a:t>
          </a:r>
          <a:endParaRPr lang="en-US"/>
        </a:p>
      </dgm:t>
    </dgm:pt>
    <dgm:pt modelId="{C70127DD-A56C-4AAA-80E0-B8DA89B04AA7}" type="parTrans" cxnId="{02BE2294-8F74-486C-B434-8EF03E9EB5EE}">
      <dgm:prSet/>
      <dgm:spPr/>
      <dgm:t>
        <a:bodyPr/>
        <a:lstStyle/>
        <a:p>
          <a:endParaRPr lang="en-US"/>
        </a:p>
      </dgm:t>
    </dgm:pt>
    <dgm:pt modelId="{61C68D80-D634-46C9-94BF-6DA2663998CF}" type="sibTrans" cxnId="{02BE2294-8F74-486C-B434-8EF03E9EB5EE}">
      <dgm:prSet/>
      <dgm:spPr/>
      <dgm:t>
        <a:bodyPr/>
        <a:lstStyle/>
        <a:p>
          <a:endParaRPr lang="en-US"/>
        </a:p>
      </dgm:t>
    </dgm:pt>
    <dgm:pt modelId="{FF694A8E-0EF4-4380-8F4D-BF2503732404}">
      <dgm:prSet/>
      <dgm:spPr/>
      <dgm:t>
        <a:bodyPr/>
        <a:lstStyle/>
        <a:p>
          <a:r>
            <a:rPr lang="en-GB" b="0" i="0"/>
            <a:t>Classification</a:t>
          </a:r>
          <a:endParaRPr lang="en-US"/>
        </a:p>
      </dgm:t>
    </dgm:pt>
    <dgm:pt modelId="{A8378BC9-F92A-4FFE-8A52-DA57F0A63362}" type="parTrans" cxnId="{F7243BE7-6F0F-4425-B80B-9C3B276E1ED1}">
      <dgm:prSet/>
      <dgm:spPr/>
      <dgm:t>
        <a:bodyPr/>
        <a:lstStyle/>
        <a:p>
          <a:endParaRPr lang="en-US"/>
        </a:p>
      </dgm:t>
    </dgm:pt>
    <dgm:pt modelId="{76CD3E7A-8133-4968-B160-333E53652734}" type="sibTrans" cxnId="{F7243BE7-6F0F-4425-B80B-9C3B276E1ED1}">
      <dgm:prSet/>
      <dgm:spPr/>
      <dgm:t>
        <a:bodyPr/>
        <a:lstStyle/>
        <a:p>
          <a:endParaRPr lang="en-US"/>
        </a:p>
      </dgm:t>
    </dgm:pt>
    <dgm:pt modelId="{7350E6FA-E344-4390-891F-6AC4E5E14513}">
      <dgm:prSet/>
      <dgm:spPr/>
      <dgm:t>
        <a:bodyPr/>
        <a:lstStyle/>
        <a:p>
          <a:endParaRPr lang="en-US" dirty="0"/>
        </a:p>
      </dgm:t>
    </dgm:pt>
    <dgm:pt modelId="{BD1DFC5C-A8A8-425C-91F2-F6708C6A1137}" type="parTrans" cxnId="{1F4891DC-7C2F-41B3-88C0-92E2BEE13545}">
      <dgm:prSet/>
      <dgm:spPr/>
      <dgm:t>
        <a:bodyPr/>
        <a:lstStyle/>
        <a:p>
          <a:endParaRPr lang="en-US"/>
        </a:p>
      </dgm:t>
    </dgm:pt>
    <dgm:pt modelId="{19DC4619-5F53-4E3A-9AF8-E9CA4DB87E7C}" type="sibTrans" cxnId="{1F4891DC-7C2F-41B3-88C0-92E2BEE13545}">
      <dgm:prSet/>
      <dgm:spPr/>
      <dgm:t>
        <a:bodyPr/>
        <a:lstStyle/>
        <a:p>
          <a:endParaRPr lang="en-US"/>
        </a:p>
      </dgm:t>
    </dgm:pt>
    <dgm:pt modelId="{4475FD0A-9121-4392-94E1-B6D73B0ECAFD}" type="pres">
      <dgm:prSet presAssocID="{FFB1D458-E195-4517-A082-790EE9E6F529}" presName="linear" presStyleCnt="0">
        <dgm:presLayoutVars>
          <dgm:dir/>
          <dgm:animLvl val="lvl"/>
          <dgm:resizeHandles val="exact"/>
        </dgm:presLayoutVars>
      </dgm:prSet>
      <dgm:spPr/>
      <dgm:t>
        <a:bodyPr/>
        <a:lstStyle/>
        <a:p>
          <a:endParaRPr lang="en-US"/>
        </a:p>
      </dgm:t>
    </dgm:pt>
    <dgm:pt modelId="{4B4A0C89-1610-421F-BCB7-62A09F384B99}" type="pres">
      <dgm:prSet presAssocID="{2CD518BB-8FC4-48A5-A962-5728EE890D92}" presName="parentLin" presStyleCnt="0"/>
      <dgm:spPr/>
    </dgm:pt>
    <dgm:pt modelId="{4B9ADB69-AFC4-4FBC-A253-E58CD8393B90}" type="pres">
      <dgm:prSet presAssocID="{2CD518BB-8FC4-48A5-A962-5728EE890D92}" presName="parentLeftMargin" presStyleLbl="node1" presStyleIdx="0" presStyleCnt="5"/>
      <dgm:spPr/>
      <dgm:t>
        <a:bodyPr/>
        <a:lstStyle/>
        <a:p>
          <a:endParaRPr lang="en-US"/>
        </a:p>
      </dgm:t>
    </dgm:pt>
    <dgm:pt modelId="{69CFA9BE-E50F-4C80-BA74-BDF755772383}" type="pres">
      <dgm:prSet presAssocID="{2CD518BB-8FC4-48A5-A962-5728EE890D92}" presName="parentText" presStyleLbl="node1" presStyleIdx="0" presStyleCnt="5">
        <dgm:presLayoutVars>
          <dgm:chMax val="0"/>
          <dgm:bulletEnabled val="1"/>
        </dgm:presLayoutVars>
      </dgm:prSet>
      <dgm:spPr/>
      <dgm:t>
        <a:bodyPr/>
        <a:lstStyle/>
        <a:p>
          <a:endParaRPr lang="en-US"/>
        </a:p>
      </dgm:t>
    </dgm:pt>
    <dgm:pt modelId="{4A75C9ED-31C6-4277-B0FE-3C693BEC08BB}" type="pres">
      <dgm:prSet presAssocID="{2CD518BB-8FC4-48A5-A962-5728EE890D92}" presName="negativeSpace" presStyleCnt="0"/>
      <dgm:spPr/>
    </dgm:pt>
    <dgm:pt modelId="{DD3A6AC8-1B7A-4438-BD78-753C48DFC775}" type="pres">
      <dgm:prSet presAssocID="{2CD518BB-8FC4-48A5-A962-5728EE890D92}" presName="childText" presStyleLbl="conFgAcc1" presStyleIdx="0" presStyleCnt="5">
        <dgm:presLayoutVars>
          <dgm:bulletEnabled val="1"/>
        </dgm:presLayoutVars>
      </dgm:prSet>
      <dgm:spPr/>
    </dgm:pt>
    <dgm:pt modelId="{03812B59-8E46-4D36-A504-E4344CE76BA5}" type="pres">
      <dgm:prSet presAssocID="{B89BA89E-B13A-4F9D-A857-CAD70BE97243}" presName="spaceBetweenRectangles" presStyleCnt="0"/>
      <dgm:spPr/>
    </dgm:pt>
    <dgm:pt modelId="{0BBBC8DF-709E-4213-B2DE-A8F8ED9546D6}" type="pres">
      <dgm:prSet presAssocID="{79262F03-24D4-4808-8AE7-19043BC3045D}" presName="parentLin" presStyleCnt="0"/>
      <dgm:spPr/>
    </dgm:pt>
    <dgm:pt modelId="{314DBDF2-8968-4C4C-8590-4C21A2054876}" type="pres">
      <dgm:prSet presAssocID="{79262F03-24D4-4808-8AE7-19043BC3045D}" presName="parentLeftMargin" presStyleLbl="node1" presStyleIdx="0" presStyleCnt="5"/>
      <dgm:spPr/>
      <dgm:t>
        <a:bodyPr/>
        <a:lstStyle/>
        <a:p>
          <a:endParaRPr lang="en-US"/>
        </a:p>
      </dgm:t>
    </dgm:pt>
    <dgm:pt modelId="{D240AC86-89D2-47B5-B1D2-A35FE63D8ACA}" type="pres">
      <dgm:prSet presAssocID="{79262F03-24D4-4808-8AE7-19043BC3045D}" presName="parentText" presStyleLbl="node1" presStyleIdx="1" presStyleCnt="5">
        <dgm:presLayoutVars>
          <dgm:chMax val="0"/>
          <dgm:bulletEnabled val="1"/>
        </dgm:presLayoutVars>
      </dgm:prSet>
      <dgm:spPr/>
      <dgm:t>
        <a:bodyPr/>
        <a:lstStyle/>
        <a:p>
          <a:endParaRPr lang="en-US"/>
        </a:p>
      </dgm:t>
    </dgm:pt>
    <dgm:pt modelId="{D9E36D44-2DDA-40EF-B1FC-C2B8CBB326DA}" type="pres">
      <dgm:prSet presAssocID="{79262F03-24D4-4808-8AE7-19043BC3045D}" presName="negativeSpace" presStyleCnt="0"/>
      <dgm:spPr/>
    </dgm:pt>
    <dgm:pt modelId="{6E92B765-475F-4C8D-B148-150AE4AA95EC}" type="pres">
      <dgm:prSet presAssocID="{79262F03-24D4-4808-8AE7-19043BC3045D}" presName="childText" presStyleLbl="conFgAcc1" presStyleIdx="1" presStyleCnt="5">
        <dgm:presLayoutVars>
          <dgm:bulletEnabled val="1"/>
        </dgm:presLayoutVars>
      </dgm:prSet>
      <dgm:spPr/>
    </dgm:pt>
    <dgm:pt modelId="{07BE1FB7-9F84-4EB4-91B5-979F86B257C5}" type="pres">
      <dgm:prSet presAssocID="{4701B489-381E-441F-9759-C6231B5D6826}" presName="spaceBetweenRectangles" presStyleCnt="0"/>
      <dgm:spPr/>
    </dgm:pt>
    <dgm:pt modelId="{E3DC873F-0D2B-4A8F-A5BD-0A13EDD6D1D9}" type="pres">
      <dgm:prSet presAssocID="{B9C3462F-97B2-4A46-9465-0C0DE11B1663}" presName="parentLin" presStyleCnt="0"/>
      <dgm:spPr/>
    </dgm:pt>
    <dgm:pt modelId="{835C1A55-19D4-410A-AF49-A27F70FF5BBC}" type="pres">
      <dgm:prSet presAssocID="{B9C3462F-97B2-4A46-9465-0C0DE11B1663}" presName="parentLeftMargin" presStyleLbl="node1" presStyleIdx="1" presStyleCnt="5"/>
      <dgm:spPr/>
      <dgm:t>
        <a:bodyPr/>
        <a:lstStyle/>
        <a:p>
          <a:endParaRPr lang="en-US"/>
        </a:p>
      </dgm:t>
    </dgm:pt>
    <dgm:pt modelId="{B3A33A57-EDCF-43B3-A50A-D445EE55A706}" type="pres">
      <dgm:prSet presAssocID="{B9C3462F-97B2-4A46-9465-0C0DE11B1663}" presName="parentText" presStyleLbl="node1" presStyleIdx="2" presStyleCnt="5">
        <dgm:presLayoutVars>
          <dgm:chMax val="0"/>
          <dgm:bulletEnabled val="1"/>
        </dgm:presLayoutVars>
      </dgm:prSet>
      <dgm:spPr/>
      <dgm:t>
        <a:bodyPr/>
        <a:lstStyle/>
        <a:p>
          <a:endParaRPr lang="en-US"/>
        </a:p>
      </dgm:t>
    </dgm:pt>
    <dgm:pt modelId="{F199C7C1-F220-4E46-BA79-20BA1C5686C1}" type="pres">
      <dgm:prSet presAssocID="{B9C3462F-97B2-4A46-9465-0C0DE11B1663}" presName="negativeSpace" presStyleCnt="0"/>
      <dgm:spPr/>
    </dgm:pt>
    <dgm:pt modelId="{2FCD35A3-7DD7-4455-8C14-2299AA424B64}" type="pres">
      <dgm:prSet presAssocID="{B9C3462F-97B2-4A46-9465-0C0DE11B1663}" presName="childText" presStyleLbl="conFgAcc1" presStyleIdx="2" presStyleCnt="5">
        <dgm:presLayoutVars>
          <dgm:bulletEnabled val="1"/>
        </dgm:presLayoutVars>
      </dgm:prSet>
      <dgm:spPr/>
    </dgm:pt>
    <dgm:pt modelId="{7751B391-A3BE-4981-8DB3-3831087CD9F8}" type="pres">
      <dgm:prSet presAssocID="{47C6B918-F4C5-4DFD-82B1-BB7E62BA24CE}" presName="spaceBetweenRectangles" presStyleCnt="0"/>
      <dgm:spPr/>
    </dgm:pt>
    <dgm:pt modelId="{776E6CFC-3AB8-4DAA-9F0C-3E89B4A7B7ED}" type="pres">
      <dgm:prSet presAssocID="{E4A1B1C7-3F21-4272-A887-36452AB6C987}" presName="parentLin" presStyleCnt="0"/>
      <dgm:spPr/>
    </dgm:pt>
    <dgm:pt modelId="{88C356EB-EB68-4B90-BCCA-A583097C298E}" type="pres">
      <dgm:prSet presAssocID="{E4A1B1C7-3F21-4272-A887-36452AB6C987}" presName="parentLeftMargin" presStyleLbl="node1" presStyleIdx="2" presStyleCnt="5"/>
      <dgm:spPr/>
      <dgm:t>
        <a:bodyPr/>
        <a:lstStyle/>
        <a:p>
          <a:endParaRPr lang="en-US"/>
        </a:p>
      </dgm:t>
    </dgm:pt>
    <dgm:pt modelId="{78A46FBC-CFE4-4B69-B038-AEC32B0A0449}" type="pres">
      <dgm:prSet presAssocID="{E4A1B1C7-3F21-4272-A887-36452AB6C987}" presName="parentText" presStyleLbl="node1" presStyleIdx="3" presStyleCnt="5">
        <dgm:presLayoutVars>
          <dgm:chMax val="0"/>
          <dgm:bulletEnabled val="1"/>
        </dgm:presLayoutVars>
      </dgm:prSet>
      <dgm:spPr/>
      <dgm:t>
        <a:bodyPr/>
        <a:lstStyle/>
        <a:p>
          <a:endParaRPr lang="en-US"/>
        </a:p>
      </dgm:t>
    </dgm:pt>
    <dgm:pt modelId="{1A9A031E-E154-4079-A6A8-4E97B16BC372}" type="pres">
      <dgm:prSet presAssocID="{E4A1B1C7-3F21-4272-A887-36452AB6C987}" presName="negativeSpace" presStyleCnt="0"/>
      <dgm:spPr/>
    </dgm:pt>
    <dgm:pt modelId="{3061DE42-00EA-4C9B-A3C6-D08FFD046A42}" type="pres">
      <dgm:prSet presAssocID="{E4A1B1C7-3F21-4272-A887-36452AB6C987}" presName="childText" presStyleLbl="conFgAcc1" presStyleIdx="3" presStyleCnt="5">
        <dgm:presLayoutVars>
          <dgm:bulletEnabled val="1"/>
        </dgm:presLayoutVars>
      </dgm:prSet>
      <dgm:spPr/>
    </dgm:pt>
    <dgm:pt modelId="{0F238DAA-4BBB-442B-877C-0752B1EDC011}" type="pres">
      <dgm:prSet presAssocID="{61C68D80-D634-46C9-94BF-6DA2663998CF}" presName="spaceBetweenRectangles" presStyleCnt="0"/>
      <dgm:spPr/>
    </dgm:pt>
    <dgm:pt modelId="{A060B279-B8B6-48F7-BBF5-D1647397020C}" type="pres">
      <dgm:prSet presAssocID="{FF694A8E-0EF4-4380-8F4D-BF2503732404}" presName="parentLin" presStyleCnt="0"/>
      <dgm:spPr/>
    </dgm:pt>
    <dgm:pt modelId="{C300634D-74EB-4612-8B2B-32AFF2F0ECC3}" type="pres">
      <dgm:prSet presAssocID="{FF694A8E-0EF4-4380-8F4D-BF2503732404}" presName="parentLeftMargin" presStyleLbl="node1" presStyleIdx="3" presStyleCnt="5"/>
      <dgm:spPr/>
      <dgm:t>
        <a:bodyPr/>
        <a:lstStyle/>
        <a:p>
          <a:endParaRPr lang="en-US"/>
        </a:p>
      </dgm:t>
    </dgm:pt>
    <dgm:pt modelId="{E78347EA-A027-48BF-AD76-399A6B50D6FF}" type="pres">
      <dgm:prSet presAssocID="{FF694A8E-0EF4-4380-8F4D-BF2503732404}" presName="parentText" presStyleLbl="node1" presStyleIdx="4" presStyleCnt="5">
        <dgm:presLayoutVars>
          <dgm:chMax val="0"/>
          <dgm:bulletEnabled val="1"/>
        </dgm:presLayoutVars>
      </dgm:prSet>
      <dgm:spPr/>
      <dgm:t>
        <a:bodyPr/>
        <a:lstStyle/>
        <a:p>
          <a:endParaRPr lang="en-US"/>
        </a:p>
      </dgm:t>
    </dgm:pt>
    <dgm:pt modelId="{14DD6711-F559-49A6-A061-BA6C55E16E81}" type="pres">
      <dgm:prSet presAssocID="{FF694A8E-0EF4-4380-8F4D-BF2503732404}" presName="negativeSpace" presStyleCnt="0"/>
      <dgm:spPr/>
    </dgm:pt>
    <dgm:pt modelId="{64162116-B5CB-487F-8CEB-92557E356055}" type="pres">
      <dgm:prSet presAssocID="{FF694A8E-0EF4-4380-8F4D-BF2503732404}" presName="childText" presStyleLbl="conFgAcc1" presStyleIdx="4" presStyleCnt="5">
        <dgm:presLayoutVars>
          <dgm:bulletEnabled val="1"/>
        </dgm:presLayoutVars>
      </dgm:prSet>
      <dgm:spPr/>
      <dgm:t>
        <a:bodyPr/>
        <a:lstStyle/>
        <a:p>
          <a:endParaRPr lang="en-US"/>
        </a:p>
      </dgm:t>
    </dgm:pt>
  </dgm:ptLst>
  <dgm:cxnLst>
    <dgm:cxn modelId="{3AC42942-0CAD-483B-93C2-BFDA849C51B0}" type="presOf" srcId="{79262F03-24D4-4808-8AE7-19043BC3045D}" destId="{314DBDF2-8968-4C4C-8590-4C21A2054876}" srcOrd="0" destOrd="0" presId="urn:microsoft.com/office/officeart/2005/8/layout/list1"/>
    <dgm:cxn modelId="{5C650C51-9DAE-483C-A50C-D5167D551945}" type="presOf" srcId="{E4A1B1C7-3F21-4272-A887-36452AB6C987}" destId="{88C356EB-EB68-4B90-BCCA-A583097C298E}" srcOrd="0" destOrd="0" presId="urn:microsoft.com/office/officeart/2005/8/layout/list1"/>
    <dgm:cxn modelId="{1F4891DC-7C2F-41B3-88C0-92E2BEE13545}" srcId="{FF694A8E-0EF4-4380-8F4D-BF2503732404}" destId="{7350E6FA-E344-4390-891F-6AC4E5E14513}" srcOrd="0" destOrd="0" parTransId="{BD1DFC5C-A8A8-425C-91F2-F6708C6A1137}" sibTransId="{19DC4619-5F53-4E3A-9AF8-E9CA4DB87E7C}"/>
    <dgm:cxn modelId="{F58A771E-7912-45D2-A7A6-0376F4CC76DC}" type="presOf" srcId="{FF694A8E-0EF4-4380-8F4D-BF2503732404}" destId="{E78347EA-A027-48BF-AD76-399A6B50D6FF}" srcOrd="1" destOrd="0" presId="urn:microsoft.com/office/officeart/2005/8/layout/list1"/>
    <dgm:cxn modelId="{C4634A3D-57BB-4B3D-AE99-77A5B915FAB8}" type="presOf" srcId="{B9C3462F-97B2-4A46-9465-0C0DE11B1663}" destId="{835C1A55-19D4-410A-AF49-A27F70FF5BBC}" srcOrd="0" destOrd="0" presId="urn:microsoft.com/office/officeart/2005/8/layout/list1"/>
    <dgm:cxn modelId="{00F96C28-0FC7-42AA-8CDA-FB5F327D7E30}" srcId="{FFB1D458-E195-4517-A082-790EE9E6F529}" destId="{B9C3462F-97B2-4A46-9465-0C0DE11B1663}" srcOrd="2" destOrd="0" parTransId="{700895AF-3949-4D6F-B22F-398EBA8D5CD7}" sibTransId="{47C6B918-F4C5-4DFD-82B1-BB7E62BA24CE}"/>
    <dgm:cxn modelId="{E340FD6F-46D6-42C3-A473-42EA3F698B07}" type="presOf" srcId="{79262F03-24D4-4808-8AE7-19043BC3045D}" destId="{D240AC86-89D2-47B5-B1D2-A35FE63D8ACA}" srcOrd="1" destOrd="0" presId="urn:microsoft.com/office/officeart/2005/8/layout/list1"/>
    <dgm:cxn modelId="{3F2AD577-8ED4-4245-AB31-20C9FE4167C6}" type="presOf" srcId="{E4A1B1C7-3F21-4272-A887-36452AB6C987}" destId="{78A46FBC-CFE4-4B69-B038-AEC32B0A0449}" srcOrd="1" destOrd="0" presId="urn:microsoft.com/office/officeart/2005/8/layout/list1"/>
    <dgm:cxn modelId="{92A06D52-FAB7-4EF2-B944-2BC29EF21FB6}" type="presOf" srcId="{FF694A8E-0EF4-4380-8F4D-BF2503732404}" destId="{C300634D-74EB-4612-8B2B-32AFF2F0ECC3}" srcOrd="0" destOrd="0" presId="urn:microsoft.com/office/officeart/2005/8/layout/list1"/>
    <dgm:cxn modelId="{CE6AE1C8-D3B3-461D-AAEE-077E1AAF0A6B}" srcId="{FFB1D458-E195-4517-A082-790EE9E6F529}" destId="{2CD518BB-8FC4-48A5-A962-5728EE890D92}" srcOrd="0" destOrd="0" parTransId="{E901E157-5FFC-418F-9BEF-15C8783B630E}" sibTransId="{B89BA89E-B13A-4F9D-A857-CAD70BE97243}"/>
    <dgm:cxn modelId="{C3EC4DFE-CE18-4B4E-9AC9-CDDB143D3B99}" type="presOf" srcId="{B9C3462F-97B2-4A46-9465-0C0DE11B1663}" destId="{B3A33A57-EDCF-43B3-A50A-D445EE55A706}" srcOrd="1" destOrd="0" presId="urn:microsoft.com/office/officeart/2005/8/layout/list1"/>
    <dgm:cxn modelId="{C2758659-FDDB-42D2-A21A-1E9A39A37298}" type="presOf" srcId="{FFB1D458-E195-4517-A082-790EE9E6F529}" destId="{4475FD0A-9121-4392-94E1-B6D73B0ECAFD}" srcOrd="0" destOrd="0" presId="urn:microsoft.com/office/officeart/2005/8/layout/list1"/>
    <dgm:cxn modelId="{171D36AE-1E17-4A30-B8CE-99C289F536ED}" type="presOf" srcId="{7350E6FA-E344-4390-891F-6AC4E5E14513}" destId="{64162116-B5CB-487F-8CEB-92557E356055}" srcOrd="0" destOrd="0" presId="urn:microsoft.com/office/officeart/2005/8/layout/list1"/>
    <dgm:cxn modelId="{69DE7C0A-6310-48AB-B46F-71DB4404C256}" srcId="{FFB1D458-E195-4517-A082-790EE9E6F529}" destId="{79262F03-24D4-4808-8AE7-19043BC3045D}" srcOrd="1" destOrd="0" parTransId="{26DEF0DD-51CD-4BD4-A42F-C60740A40750}" sibTransId="{4701B489-381E-441F-9759-C6231B5D6826}"/>
    <dgm:cxn modelId="{F7243BE7-6F0F-4425-B80B-9C3B276E1ED1}" srcId="{FFB1D458-E195-4517-A082-790EE9E6F529}" destId="{FF694A8E-0EF4-4380-8F4D-BF2503732404}" srcOrd="4" destOrd="0" parTransId="{A8378BC9-F92A-4FFE-8A52-DA57F0A63362}" sibTransId="{76CD3E7A-8133-4968-B160-333E53652734}"/>
    <dgm:cxn modelId="{312E5321-E85A-4DC9-8999-3FE814C20C2E}" type="presOf" srcId="{2CD518BB-8FC4-48A5-A962-5728EE890D92}" destId="{4B9ADB69-AFC4-4FBC-A253-E58CD8393B90}" srcOrd="0" destOrd="0" presId="urn:microsoft.com/office/officeart/2005/8/layout/list1"/>
    <dgm:cxn modelId="{02BE2294-8F74-486C-B434-8EF03E9EB5EE}" srcId="{FFB1D458-E195-4517-A082-790EE9E6F529}" destId="{E4A1B1C7-3F21-4272-A887-36452AB6C987}" srcOrd="3" destOrd="0" parTransId="{C70127DD-A56C-4AAA-80E0-B8DA89B04AA7}" sibTransId="{61C68D80-D634-46C9-94BF-6DA2663998CF}"/>
    <dgm:cxn modelId="{C2599050-1E08-43C0-BF99-CA9BBECE7874}" type="presOf" srcId="{2CD518BB-8FC4-48A5-A962-5728EE890D92}" destId="{69CFA9BE-E50F-4C80-BA74-BDF755772383}" srcOrd="1" destOrd="0" presId="urn:microsoft.com/office/officeart/2005/8/layout/list1"/>
    <dgm:cxn modelId="{82E48F75-601D-4BBC-91A1-B3115A80A666}" type="presParOf" srcId="{4475FD0A-9121-4392-94E1-B6D73B0ECAFD}" destId="{4B4A0C89-1610-421F-BCB7-62A09F384B99}" srcOrd="0" destOrd="0" presId="urn:microsoft.com/office/officeart/2005/8/layout/list1"/>
    <dgm:cxn modelId="{A1B674DF-9D73-491A-92A6-FBEEA69F8098}" type="presParOf" srcId="{4B4A0C89-1610-421F-BCB7-62A09F384B99}" destId="{4B9ADB69-AFC4-4FBC-A253-E58CD8393B90}" srcOrd="0" destOrd="0" presId="urn:microsoft.com/office/officeart/2005/8/layout/list1"/>
    <dgm:cxn modelId="{8D4E0BFF-8250-4027-B967-39B068A52A7D}" type="presParOf" srcId="{4B4A0C89-1610-421F-BCB7-62A09F384B99}" destId="{69CFA9BE-E50F-4C80-BA74-BDF755772383}" srcOrd="1" destOrd="0" presId="urn:microsoft.com/office/officeart/2005/8/layout/list1"/>
    <dgm:cxn modelId="{25189120-8334-4B4A-9B20-1FE7CE900EB4}" type="presParOf" srcId="{4475FD0A-9121-4392-94E1-B6D73B0ECAFD}" destId="{4A75C9ED-31C6-4277-B0FE-3C693BEC08BB}" srcOrd="1" destOrd="0" presId="urn:microsoft.com/office/officeart/2005/8/layout/list1"/>
    <dgm:cxn modelId="{6E4F1DFE-7774-465F-9A01-0998B943D1E5}" type="presParOf" srcId="{4475FD0A-9121-4392-94E1-B6D73B0ECAFD}" destId="{DD3A6AC8-1B7A-4438-BD78-753C48DFC775}" srcOrd="2" destOrd="0" presId="urn:microsoft.com/office/officeart/2005/8/layout/list1"/>
    <dgm:cxn modelId="{CBF47B9D-38BF-4DF9-98AA-38FC70AF4978}" type="presParOf" srcId="{4475FD0A-9121-4392-94E1-B6D73B0ECAFD}" destId="{03812B59-8E46-4D36-A504-E4344CE76BA5}" srcOrd="3" destOrd="0" presId="urn:microsoft.com/office/officeart/2005/8/layout/list1"/>
    <dgm:cxn modelId="{4BC24F55-44FA-4BB2-AF52-ACA8EA2EE79A}" type="presParOf" srcId="{4475FD0A-9121-4392-94E1-B6D73B0ECAFD}" destId="{0BBBC8DF-709E-4213-B2DE-A8F8ED9546D6}" srcOrd="4" destOrd="0" presId="urn:microsoft.com/office/officeart/2005/8/layout/list1"/>
    <dgm:cxn modelId="{3875DFE6-72F4-4A80-B981-F2E1A743F443}" type="presParOf" srcId="{0BBBC8DF-709E-4213-B2DE-A8F8ED9546D6}" destId="{314DBDF2-8968-4C4C-8590-4C21A2054876}" srcOrd="0" destOrd="0" presId="urn:microsoft.com/office/officeart/2005/8/layout/list1"/>
    <dgm:cxn modelId="{D6CE0ABB-1856-4E67-9979-4A41F72A3E88}" type="presParOf" srcId="{0BBBC8DF-709E-4213-B2DE-A8F8ED9546D6}" destId="{D240AC86-89D2-47B5-B1D2-A35FE63D8ACA}" srcOrd="1" destOrd="0" presId="urn:microsoft.com/office/officeart/2005/8/layout/list1"/>
    <dgm:cxn modelId="{7CCADE8D-DBE3-4354-BF3C-66EBC913E55D}" type="presParOf" srcId="{4475FD0A-9121-4392-94E1-B6D73B0ECAFD}" destId="{D9E36D44-2DDA-40EF-B1FC-C2B8CBB326DA}" srcOrd="5" destOrd="0" presId="urn:microsoft.com/office/officeart/2005/8/layout/list1"/>
    <dgm:cxn modelId="{41D07BBA-49A5-4898-A562-AEA70112D700}" type="presParOf" srcId="{4475FD0A-9121-4392-94E1-B6D73B0ECAFD}" destId="{6E92B765-475F-4C8D-B148-150AE4AA95EC}" srcOrd="6" destOrd="0" presId="urn:microsoft.com/office/officeart/2005/8/layout/list1"/>
    <dgm:cxn modelId="{FF59B8F6-01AB-4DAA-9596-147DA6ECBD50}" type="presParOf" srcId="{4475FD0A-9121-4392-94E1-B6D73B0ECAFD}" destId="{07BE1FB7-9F84-4EB4-91B5-979F86B257C5}" srcOrd="7" destOrd="0" presId="urn:microsoft.com/office/officeart/2005/8/layout/list1"/>
    <dgm:cxn modelId="{D52AA962-BF9E-4CEA-A865-207460FA22EF}" type="presParOf" srcId="{4475FD0A-9121-4392-94E1-B6D73B0ECAFD}" destId="{E3DC873F-0D2B-4A8F-A5BD-0A13EDD6D1D9}" srcOrd="8" destOrd="0" presId="urn:microsoft.com/office/officeart/2005/8/layout/list1"/>
    <dgm:cxn modelId="{10147D99-B522-47E6-ABFE-11BB8515C1A9}" type="presParOf" srcId="{E3DC873F-0D2B-4A8F-A5BD-0A13EDD6D1D9}" destId="{835C1A55-19D4-410A-AF49-A27F70FF5BBC}" srcOrd="0" destOrd="0" presId="urn:microsoft.com/office/officeart/2005/8/layout/list1"/>
    <dgm:cxn modelId="{02EADCAA-8CA7-456C-AD48-C177758301E6}" type="presParOf" srcId="{E3DC873F-0D2B-4A8F-A5BD-0A13EDD6D1D9}" destId="{B3A33A57-EDCF-43B3-A50A-D445EE55A706}" srcOrd="1" destOrd="0" presId="urn:microsoft.com/office/officeart/2005/8/layout/list1"/>
    <dgm:cxn modelId="{51F5228A-6EC8-4D1B-905B-2405CB10567D}" type="presParOf" srcId="{4475FD0A-9121-4392-94E1-B6D73B0ECAFD}" destId="{F199C7C1-F220-4E46-BA79-20BA1C5686C1}" srcOrd="9" destOrd="0" presId="urn:microsoft.com/office/officeart/2005/8/layout/list1"/>
    <dgm:cxn modelId="{E01E4D31-1A5A-4437-8612-CA80ED2A3A18}" type="presParOf" srcId="{4475FD0A-9121-4392-94E1-B6D73B0ECAFD}" destId="{2FCD35A3-7DD7-4455-8C14-2299AA424B64}" srcOrd="10" destOrd="0" presId="urn:microsoft.com/office/officeart/2005/8/layout/list1"/>
    <dgm:cxn modelId="{E1FB5941-7D13-4B65-9BEA-684E26ACCA77}" type="presParOf" srcId="{4475FD0A-9121-4392-94E1-B6D73B0ECAFD}" destId="{7751B391-A3BE-4981-8DB3-3831087CD9F8}" srcOrd="11" destOrd="0" presId="urn:microsoft.com/office/officeart/2005/8/layout/list1"/>
    <dgm:cxn modelId="{537FE132-2476-466D-B729-9070E86E3C39}" type="presParOf" srcId="{4475FD0A-9121-4392-94E1-B6D73B0ECAFD}" destId="{776E6CFC-3AB8-4DAA-9F0C-3E89B4A7B7ED}" srcOrd="12" destOrd="0" presId="urn:microsoft.com/office/officeart/2005/8/layout/list1"/>
    <dgm:cxn modelId="{7CA75F62-F2CE-45A9-A5A7-59F29241F414}" type="presParOf" srcId="{776E6CFC-3AB8-4DAA-9F0C-3E89B4A7B7ED}" destId="{88C356EB-EB68-4B90-BCCA-A583097C298E}" srcOrd="0" destOrd="0" presId="urn:microsoft.com/office/officeart/2005/8/layout/list1"/>
    <dgm:cxn modelId="{03F95870-94F6-488B-BC16-9ADAE44410A3}" type="presParOf" srcId="{776E6CFC-3AB8-4DAA-9F0C-3E89B4A7B7ED}" destId="{78A46FBC-CFE4-4B69-B038-AEC32B0A0449}" srcOrd="1" destOrd="0" presId="urn:microsoft.com/office/officeart/2005/8/layout/list1"/>
    <dgm:cxn modelId="{979A7690-375E-4948-ACB8-763DB7E831BD}" type="presParOf" srcId="{4475FD0A-9121-4392-94E1-B6D73B0ECAFD}" destId="{1A9A031E-E154-4079-A6A8-4E97B16BC372}" srcOrd="13" destOrd="0" presId="urn:microsoft.com/office/officeart/2005/8/layout/list1"/>
    <dgm:cxn modelId="{1B9287BD-AF05-4A32-B56D-A6D10A5C5570}" type="presParOf" srcId="{4475FD0A-9121-4392-94E1-B6D73B0ECAFD}" destId="{3061DE42-00EA-4C9B-A3C6-D08FFD046A42}" srcOrd="14" destOrd="0" presId="urn:microsoft.com/office/officeart/2005/8/layout/list1"/>
    <dgm:cxn modelId="{FF6F4B2D-DD26-43B9-B419-04A44AD24540}" type="presParOf" srcId="{4475FD0A-9121-4392-94E1-B6D73B0ECAFD}" destId="{0F238DAA-4BBB-442B-877C-0752B1EDC011}" srcOrd="15" destOrd="0" presId="urn:microsoft.com/office/officeart/2005/8/layout/list1"/>
    <dgm:cxn modelId="{0ECEAC2D-495E-4746-87FA-9E2F8EC3FE17}" type="presParOf" srcId="{4475FD0A-9121-4392-94E1-B6D73B0ECAFD}" destId="{A060B279-B8B6-48F7-BBF5-D1647397020C}" srcOrd="16" destOrd="0" presId="urn:microsoft.com/office/officeart/2005/8/layout/list1"/>
    <dgm:cxn modelId="{30848279-3F30-4DDB-BD4E-137EE40AFD56}" type="presParOf" srcId="{A060B279-B8B6-48F7-BBF5-D1647397020C}" destId="{C300634D-74EB-4612-8B2B-32AFF2F0ECC3}" srcOrd="0" destOrd="0" presId="urn:microsoft.com/office/officeart/2005/8/layout/list1"/>
    <dgm:cxn modelId="{B286CB4B-09A7-4B18-96ED-F14735E81C20}" type="presParOf" srcId="{A060B279-B8B6-48F7-BBF5-D1647397020C}" destId="{E78347EA-A027-48BF-AD76-399A6B50D6FF}" srcOrd="1" destOrd="0" presId="urn:microsoft.com/office/officeart/2005/8/layout/list1"/>
    <dgm:cxn modelId="{5022CCBF-B29F-458D-BF23-4258C1574B48}" type="presParOf" srcId="{4475FD0A-9121-4392-94E1-B6D73B0ECAFD}" destId="{14DD6711-F559-49A6-A061-BA6C55E16E81}" srcOrd="17" destOrd="0" presId="urn:microsoft.com/office/officeart/2005/8/layout/list1"/>
    <dgm:cxn modelId="{60CA1CA9-50D3-4F8D-9F67-66916605F78E}" type="presParOf" srcId="{4475FD0A-9121-4392-94E1-B6D73B0ECAFD}" destId="{64162116-B5CB-487F-8CEB-92557E356055}"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D9214E-83B0-41FC-9655-E107EAF40D98}"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C6017D49-63CD-4C56-95AB-A00D091EC662}">
      <dgm:prSet/>
      <dgm:spPr/>
      <dgm:t>
        <a:bodyPr/>
        <a:lstStyle/>
        <a:p>
          <a:r>
            <a:rPr lang="en-GB" b="0" i="0"/>
            <a:t>Orbital</a:t>
          </a:r>
          <a:endParaRPr lang="en-US"/>
        </a:p>
      </dgm:t>
    </dgm:pt>
    <dgm:pt modelId="{C4685944-8F98-48B8-9A3C-30F864FC87F0}" type="parTrans" cxnId="{F42F8552-E8E0-4926-85DB-DC44FECFF4D9}">
      <dgm:prSet/>
      <dgm:spPr/>
      <dgm:t>
        <a:bodyPr/>
        <a:lstStyle/>
        <a:p>
          <a:endParaRPr lang="en-US"/>
        </a:p>
      </dgm:t>
    </dgm:pt>
    <dgm:pt modelId="{37A4DD5E-DC86-401F-A259-59B43E286E41}" type="sibTrans" cxnId="{F42F8552-E8E0-4926-85DB-DC44FECFF4D9}">
      <dgm:prSet/>
      <dgm:spPr/>
      <dgm:t>
        <a:bodyPr/>
        <a:lstStyle/>
        <a:p>
          <a:endParaRPr lang="en-US"/>
        </a:p>
      </dgm:t>
    </dgm:pt>
    <dgm:pt modelId="{97DA4705-68DB-4319-8EC7-D85F346E1D86}">
      <dgm:prSet/>
      <dgm:spPr/>
      <dgm:t>
        <a:bodyPr/>
        <a:lstStyle/>
        <a:p>
          <a:r>
            <a:rPr lang="en-GB" b="0" i="0"/>
            <a:t>Osteomyelitis</a:t>
          </a:r>
          <a:endParaRPr lang="en-US"/>
        </a:p>
      </dgm:t>
    </dgm:pt>
    <dgm:pt modelId="{6E0161C6-7592-4EA8-84A5-B2A25C8D2587}" type="parTrans" cxnId="{5F4B417A-37A4-482A-AA15-3B0FF39D85C1}">
      <dgm:prSet/>
      <dgm:spPr/>
      <dgm:t>
        <a:bodyPr/>
        <a:lstStyle/>
        <a:p>
          <a:endParaRPr lang="en-US"/>
        </a:p>
      </dgm:t>
    </dgm:pt>
    <dgm:pt modelId="{C1273372-4180-4324-9238-81297AC5D036}" type="sibTrans" cxnId="{5F4B417A-37A4-482A-AA15-3B0FF39D85C1}">
      <dgm:prSet/>
      <dgm:spPr/>
      <dgm:t>
        <a:bodyPr/>
        <a:lstStyle/>
        <a:p>
          <a:endParaRPr lang="en-US"/>
        </a:p>
      </dgm:t>
    </dgm:pt>
    <dgm:pt modelId="{0B5B67F5-FFA3-44A7-AFC4-1757B82A25AF}">
      <dgm:prSet/>
      <dgm:spPr/>
      <dgm:t>
        <a:bodyPr/>
        <a:lstStyle/>
        <a:p>
          <a:r>
            <a:rPr lang="en-GB" b="0" i="0"/>
            <a:t>Mucocele</a:t>
          </a:r>
          <a:endParaRPr lang="en-US"/>
        </a:p>
      </dgm:t>
    </dgm:pt>
    <dgm:pt modelId="{B9265CDC-DC10-4765-B046-F0ECB4E427A1}" type="parTrans" cxnId="{C8627908-47D8-434B-8655-25E2AEB0680A}">
      <dgm:prSet/>
      <dgm:spPr/>
      <dgm:t>
        <a:bodyPr/>
        <a:lstStyle/>
        <a:p>
          <a:endParaRPr lang="en-US"/>
        </a:p>
      </dgm:t>
    </dgm:pt>
    <dgm:pt modelId="{C3110D85-0C0B-4C2A-A742-25384306463B}" type="sibTrans" cxnId="{C8627908-47D8-434B-8655-25E2AEB0680A}">
      <dgm:prSet/>
      <dgm:spPr/>
      <dgm:t>
        <a:bodyPr/>
        <a:lstStyle/>
        <a:p>
          <a:endParaRPr lang="en-US"/>
        </a:p>
      </dgm:t>
    </dgm:pt>
    <dgm:pt modelId="{1518E21A-1AC4-4F6A-88A8-144A9BEF5FD2}">
      <dgm:prSet/>
      <dgm:spPr/>
      <dgm:t>
        <a:bodyPr/>
        <a:lstStyle/>
        <a:p>
          <a:r>
            <a:rPr lang="en-GB" b="0" i="0"/>
            <a:t>Intracranial</a:t>
          </a:r>
          <a:endParaRPr lang="en-US"/>
        </a:p>
      </dgm:t>
    </dgm:pt>
    <dgm:pt modelId="{3DE0A6D2-40AB-47DB-9D3E-ACD29B2B0C2F}" type="parTrans" cxnId="{101B0824-9DAF-4EA9-81AF-E4D2AF6DED7E}">
      <dgm:prSet/>
      <dgm:spPr/>
      <dgm:t>
        <a:bodyPr/>
        <a:lstStyle/>
        <a:p>
          <a:endParaRPr lang="en-US"/>
        </a:p>
      </dgm:t>
    </dgm:pt>
    <dgm:pt modelId="{3272D932-92DF-4054-ABE2-5371927140CC}" type="sibTrans" cxnId="{101B0824-9DAF-4EA9-81AF-E4D2AF6DED7E}">
      <dgm:prSet/>
      <dgm:spPr/>
      <dgm:t>
        <a:bodyPr/>
        <a:lstStyle/>
        <a:p>
          <a:endParaRPr lang="en-US"/>
        </a:p>
      </dgm:t>
    </dgm:pt>
    <dgm:pt modelId="{EE1D1DCE-B4AD-42C3-AA49-8295701A881A}" type="pres">
      <dgm:prSet presAssocID="{19D9214E-83B0-41FC-9655-E107EAF40D98}" presName="linear" presStyleCnt="0">
        <dgm:presLayoutVars>
          <dgm:animLvl val="lvl"/>
          <dgm:resizeHandles val="exact"/>
        </dgm:presLayoutVars>
      </dgm:prSet>
      <dgm:spPr/>
      <dgm:t>
        <a:bodyPr/>
        <a:lstStyle/>
        <a:p>
          <a:endParaRPr lang="en-US"/>
        </a:p>
      </dgm:t>
    </dgm:pt>
    <dgm:pt modelId="{23F60FB3-6C20-4D14-8FB3-A6F2B02033E8}" type="pres">
      <dgm:prSet presAssocID="{C6017D49-63CD-4C56-95AB-A00D091EC662}" presName="parentText" presStyleLbl="node1" presStyleIdx="0" presStyleCnt="4">
        <dgm:presLayoutVars>
          <dgm:chMax val="0"/>
          <dgm:bulletEnabled val="1"/>
        </dgm:presLayoutVars>
      </dgm:prSet>
      <dgm:spPr/>
      <dgm:t>
        <a:bodyPr/>
        <a:lstStyle/>
        <a:p>
          <a:endParaRPr lang="en-US"/>
        </a:p>
      </dgm:t>
    </dgm:pt>
    <dgm:pt modelId="{731CC826-FEC1-4DCC-97B2-FA7FF666E348}" type="pres">
      <dgm:prSet presAssocID="{37A4DD5E-DC86-401F-A259-59B43E286E41}" presName="spacer" presStyleCnt="0"/>
      <dgm:spPr/>
    </dgm:pt>
    <dgm:pt modelId="{58A80666-742D-4E75-8191-BCC5E0A367B3}" type="pres">
      <dgm:prSet presAssocID="{97DA4705-68DB-4319-8EC7-D85F346E1D86}" presName="parentText" presStyleLbl="node1" presStyleIdx="1" presStyleCnt="4">
        <dgm:presLayoutVars>
          <dgm:chMax val="0"/>
          <dgm:bulletEnabled val="1"/>
        </dgm:presLayoutVars>
      </dgm:prSet>
      <dgm:spPr/>
      <dgm:t>
        <a:bodyPr/>
        <a:lstStyle/>
        <a:p>
          <a:endParaRPr lang="en-US"/>
        </a:p>
      </dgm:t>
    </dgm:pt>
    <dgm:pt modelId="{DBD119C7-B5E3-4CAC-BD44-8E0BC2BD168A}" type="pres">
      <dgm:prSet presAssocID="{C1273372-4180-4324-9238-81297AC5D036}" presName="spacer" presStyleCnt="0"/>
      <dgm:spPr/>
    </dgm:pt>
    <dgm:pt modelId="{B407C7B5-4BA4-40C9-B53D-826D1E410141}" type="pres">
      <dgm:prSet presAssocID="{0B5B67F5-FFA3-44A7-AFC4-1757B82A25AF}" presName="parentText" presStyleLbl="node1" presStyleIdx="2" presStyleCnt="4">
        <dgm:presLayoutVars>
          <dgm:chMax val="0"/>
          <dgm:bulletEnabled val="1"/>
        </dgm:presLayoutVars>
      </dgm:prSet>
      <dgm:spPr/>
      <dgm:t>
        <a:bodyPr/>
        <a:lstStyle/>
        <a:p>
          <a:endParaRPr lang="en-US"/>
        </a:p>
      </dgm:t>
    </dgm:pt>
    <dgm:pt modelId="{C8637D5A-A115-418E-B109-FF56269F93EE}" type="pres">
      <dgm:prSet presAssocID="{C3110D85-0C0B-4C2A-A742-25384306463B}" presName="spacer" presStyleCnt="0"/>
      <dgm:spPr/>
    </dgm:pt>
    <dgm:pt modelId="{4DC197B6-8ED0-4EC1-ABBF-C6F88C398196}" type="pres">
      <dgm:prSet presAssocID="{1518E21A-1AC4-4F6A-88A8-144A9BEF5FD2}" presName="parentText" presStyleLbl="node1" presStyleIdx="3" presStyleCnt="4">
        <dgm:presLayoutVars>
          <dgm:chMax val="0"/>
          <dgm:bulletEnabled val="1"/>
        </dgm:presLayoutVars>
      </dgm:prSet>
      <dgm:spPr/>
      <dgm:t>
        <a:bodyPr/>
        <a:lstStyle/>
        <a:p>
          <a:endParaRPr lang="en-US"/>
        </a:p>
      </dgm:t>
    </dgm:pt>
  </dgm:ptLst>
  <dgm:cxnLst>
    <dgm:cxn modelId="{5F4B417A-37A4-482A-AA15-3B0FF39D85C1}" srcId="{19D9214E-83B0-41FC-9655-E107EAF40D98}" destId="{97DA4705-68DB-4319-8EC7-D85F346E1D86}" srcOrd="1" destOrd="0" parTransId="{6E0161C6-7592-4EA8-84A5-B2A25C8D2587}" sibTransId="{C1273372-4180-4324-9238-81297AC5D036}"/>
    <dgm:cxn modelId="{101B0824-9DAF-4EA9-81AF-E4D2AF6DED7E}" srcId="{19D9214E-83B0-41FC-9655-E107EAF40D98}" destId="{1518E21A-1AC4-4F6A-88A8-144A9BEF5FD2}" srcOrd="3" destOrd="0" parTransId="{3DE0A6D2-40AB-47DB-9D3E-ACD29B2B0C2F}" sibTransId="{3272D932-92DF-4054-ABE2-5371927140CC}"/>
    <dgm:cxn modelId="{427073E9-A078-402B-927E-2F37A11FE21F}" type="presOf" srcId="{C6017D49-63CD-4C56-95AB-A00D091EC662}" destId="{23F60FB3-6C20-4D14-8FB3-A6F2B02033E8}" srcOrd="0" destOrd="0" presId="urn:microsoft.com/office/officeart/2005/8/layout/vList2"/>
    <dgm:cxn modelId="{5B4676C1-72DC-4C02-8E8B-578EB0216C1B}" type="presOf" srcId="{19D9214E-83B0-41FC-9655-E107EAF40D98}" destId="{EE1D1DCE-B4AD-42C3-AA49-8295701A881A}" srcOrd="0" destOrd="0" presId="urn:microsoft.com/office/officeart/2005/8/layout/vList2"/>
    <dgm:cxn modelId="{9E120B56-2A08-4B08-99DC-9F4779E5D312}" type="presOf" srcId="{0B5B67F5-FFA3-44A7-AFC4-1757B82A25AF}" destId="{B407C7B5-4BA4-40C9-B53D-826D1E410141}" srcOrd="0" destOrd="0" presId="urn:microsoft.com/office/officeart/2005/8/layout/vList2"/>
    <dgm:cxn modelId="{F42F8552-E8E0-4926-85DB-DC44FECFF4D9}" srcId="{19D9214E-83B0-41FC-9655-E107EAF40D98}" destId="{C6017D49-63CD-4C56-95AB-A00D091EC662}" srcOrd="0" destOrd="0" parTransId="{C4685944-8F98-48B8-9A3C-30F864FC87F0}" sibTransId="{37A4DD5E-DC86-401F-A259-59B43E286E41}"/>
    <dgm:cxn modelId="{8E47ECF3-620B-468F-B5F9-B8794C898E71}" type="presOf" srcId="{97DA4705-68DB-4319-8EC7-D85F346E1D86}" destId="{58A80666-742D-4E75-8191-BCC5E0A367B3}" srcOrd="0" destOrd="0" presId="urn:microsoft.com/office/officeart/2005/8/layout/vList2"/>
    <dgm:cxn modelId="{C8627908-47D8-434B-8655-25E2AEB0680A}" srcId="{19D9214E-83B0-41FC-9655-E107EAF40D98}" destId="{0B5B67F5-FFA3-44A7-AFC4-1757B82A25AF}" srcOrd="2" destOrd="0" parTransId="{B9265CDC-DC10-4765-B046-F0ECB4E427A1}" sibTransId="{C3110D85-0C0B-4C2A-A742-25384306463B}"/>
    <dgm:cxn modelId="{0ACAB8DA-1CAA-40F4-A400-37BBB67E74ED}" type="presOf" srcId="{1518E21A-1AC4-4F6A-88A8-144A9BEF5FD2}" destId="{4DC197B6-8ED0-4EC1-ABBF-C6F88C398196}" srcOrd="0" destOrd="0" presId="urn:microsoft.com/office/officeart/2005/8/layout/vList2"/>
    <dgm:cxn modelId="{A72FC120-0591-435C-BD62-18C0138A832E}" type="presParOf" srcId="{EE1D1DCE-B4AD-42C3-AA49-8295701A881A}" destId="{23F60FB3-6C20-4D14-8FB3-A6F2B02033E8}" srcOrd="0" destOrd="0" presId="urn:microsoft.com/office/officeart/2005/8/layout/vList2"/>
    <dgm:cxn modelId="{0AC093D8-30DA-4136-956B-422BC3900E0E}" type="presParOf" srcId="{EE1D1DCE-B4AD-42C3-AA49-8295701A881A}" destId="{731CC826-FEC1-4DCC-97B2-FA7FF666E348}" srcOrd="1" destOrd="0" presId="urn:microsoft.com/office/officeart/2005/8/layout/vList2"/>
    <dgm:cxn modelId="{4DFC0F48-FAF4-43E9-B9D4-A764E467E0CD}" type="presParOf" srcId="{EE1D1DCE-B4AD-42C3-AA49-8295701A881A}" destId="{58A80666-742D-4E75-8191-BCC5E0A367B3}" srcOrd="2" destOrd="0" presId="urn:microsoft.com/office/officeart/2005/8/layout/vList2"/>
    <dgm:cxn modelId="{2F4E9299-C869-436E-AC2D-8C0C735BBDEF}" type="presParOf" srcId="{EE1D1DCE-B4AD-42C3-AA49-8295701A881A}" destId="{DBD119C7-B5E3-4CAC-BD44-8E0BC2BD168A}" srcOrd="3" destOrd="0" presId="urn:microsoft.com/office/officeart/2005/8/layout/vList2"/>
    <dgm:cxn modelId="{7DE37AA3-4B22-4BE9-9527-1F8CE98484A3}" type="presParOf" srcId="{EE1D1DCE-B4AD-42C3-AA49-8295701A881A}" destId="{B407C7B5-4BA4-40C9-B53D-826D1E410141}" srcOrd="4" destOrd="0" presId="urn:microsoft.com/office/officeart/2005/8/layout/vList2"/>
    <dgm:cxn modelId="{D38855A9-F68E-48AE-82B4-88D0D1B5AE73}" type="presParOf" srcId="{EE1D1DCE-B4AD-42C3-AA49-8295701A881A}" destId="{C8637D5A-A115-418E-B109-FF56269F93EE}" srcOrd="5" destOrd="0" presId="urn:microsoft.com/office/officeart/2005/8/layout/vList2"/>
    <dgm:cxn modelId="{90B688C3-4BC8-4A1B-BCC4-573D6740C682}" type="presParOf" srcId="{EE1D1DCE-B4AD-42C3-AA49-8295701A881A}" destId="{4DC197B6-8ED0-4EC1-ABBF-C6F88C39819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978D71-C345-4AF8-8286-22235AB4C826}">
      <dsp:nvSpPr>
        <dsp:cNvPr id="0" name=""/>
        <dsp:cNvSpPr/>
      </dsp:nvSpPr>
      <dsp:spPr>
        <a:xfrm>
          <a:off x="0" y="567487"/>
          <a:ext cx="3064322" cy="194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AD4BDE-B832-42B5-8AFD-97703BE08F06}">
      <dsp:nvSpPr>
        <dsp:cNvPr id="0" name=""/>
        <dsp:cNvSpPr/>
      </dsp:nvSpPr>
      <dsp:spPr>
        <a:xfrm>
          <a:off x="340480" y="890944"/>
          <a:ext cx="3064322" cy="194584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a:t>Allergic</a:t>
          </a:r>
        </a:p>
      </dsp:txBody>
      <dsp:txXfrm>
        <a:off x="397472" y="947936"/>
        <a:ext cx="2950338" cy="1831860"/>
      </dsp:txXfrm>
    </dsp:sp>
    <dsp:sp modelId="{49206B0A-FA81-468D-86D0-5F1FAE53F3F0}">
      <dsp:nvSpPr>
        <dsp:cNvPr id="0" name=""/>
        <dsp:cNvSpPr/>
      </dsp:nvSpPr>
      <dsp:spPr>
        <a:xfrm>
          <a:off x="3745283" y="567487"/>
          <a:ext cx="3064322" cy="194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8C784C-FEE3-4BD7-AC39-BD27CE6EAB2F}">
      <dsp:nvSpPr>
        <dsp:cNvPr id="0" name=""/>
        <dsp:cNvSpPr/>
      </dsp:nvSpPr>
      <dsp:spPr>
        <a:xfrm>
          <a:off x="4085763" y="890944"/>
          <a:ext cx="3064322" cy="194584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a:t>Infective</a:t>
          </a:r>
          <a:br>
            <a:rPr lang="en-US" sz="3400" kern="1200"/>
          </a:br>
          <a:endParaRPr lang="en-US" sz="3400" kern="1200"/>
        </a:p>
      </dsp:txBody>
      <dsp:txXfrm>
        <a:off x="4142755" y="947936"/>
        <a:ext cx="2950338" cy="1831860"/>
      </dsp:txXfrm>
    </dsp:sp>
    <dsp:sp modelId="{B3D56253-9A1C-4458-8179-54C861CD7FE6}">
      <dsp:nvSpPr>
        <dsp:cNvPr id="0" name=""/>
        <dsp:cNvSpPr/>
      </dsp:nvSpPr>
      <dsp:spPr>
        <a:xfrm>
          <a:off x="7490566" y="567487"/>
          <a:ext cx="3064322" cy="194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2E2B5F-11FA-4B73-9930-A3C167DD5AF8}">
      <dsp:nvSpPr>
        <dsp:cNvPr id="0" name=""/>
        <dsp:cNvSpPr/>
      </dsp:nvSpPr>
      <dsp:spPr>
        <a:xfrm>
          <a:off x="7831047" y="890944"/>
          <a:ext cx="3064322" cy="194584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a:t>Non Allergic, Non infective</a:t>
          </a:r>
        </a:p>
      </dsp:txBody>
      <dsp:txXfrm>
        <a:off x="7888039" y="947936"/>
        <a:ext cx="2950338" cy="1831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13C9C-DB0B-4EEB-868B-D013E16C34C6}">
      <dsp:nvSpPr>
        <dsp:cNvPr id="0" name=""/>
        <dsp:cNvSpPr/>
      </dsp:nvSpPr>
      <dsp:spPr>
        <a:xfrm>
          <a:off x="0" y="558"/>
          <a:ext cx="6496050" cy="13059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D9E021-7087-474E-979F-E7916E421446}">
      <dsp:nvSpPr>
        <dsp:cNvPr id="0" name=""/>
        <dsp:cNvSpPr/>
      </dsp:nvSpPr>
      <dsp:spPr>
        <a:xfrm>
          <a:off x="395054" y="294400"/>
          <a:ext cx="718281" cy="7182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31AA5B3-C3CC-42FB-8023-9E3B11F7B83E}">
      <dsp:nvSpPr>
        <dsp:cNvPr id="0" name=""/>
        <dsp:cNvSpPr/>
      </dsp:nvSpPr>
      <dsp:spPr>
        <a:xfrm>
          <a:off x="1508391" y="558"/>
          <a:ext cx="4987658" cy="13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215" tIns="138215" rIns="138215" bIns="138215" numCol="1" spcCol="1270" anchor="ctr" anchorCtr="0">
          <a:noAutofit/>
        </a:bodyPr>
        <a:lstStyle/>
        <a:p>
          <a:pPr lvl="0" algn="l" defTabSz="1066800">
            <a:lnSpc>
              <a:spcPct val="90000"/>
            </a:lnSpc>
            <a:spcBef>
              <a:spcPct val="0"/>
            </a:spcBef>
            <a:spcAft>
              <a:spcPct val="35000"/>
            </a:spcAft>
          </a:pPr>
          <a:r>
            <a:rPr lang="en-GB" sz="2400" b="0" i="0" kern="1200"/>
            <a:t>EPOS 2020</a:t>
          </a:r>
          <a:endParaRPr lang="en-US" sz="2400" kern="1200"/>
        </a:p>
      </dsp:txBody>
      <dsp:txXfrm>
        <a:off x="1508391" y="558"/>
        <a:ext cx="4987658" cy="1305966"/>
      </dsp:txXfrm>
    </dsp:sp>
    <dsp:sp modelId="{CC22DDB7-B303-47C3-A301-D8CAF9123A31}">
      <dsp:nvSpPr>
        <dsp:cNvPr id="0" name=""/>
        <dsp:cNvSpPr/>
      </dsp:nvSpPr>
      <dsp:spPr>
        <a:xfrm>
          <a:off x="0" y="1633016"/>
          <a:ext cx="6496050" cy="13059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BEB3C0-07D4-4CE4-B18B-8C59AF5F8508}">
      <dsp:nvSpPr>
        <dsp:cNvPr id="0" name=""/>
        <dsp:cNvSpPr/>
      </dsp:nvSpPr>
      <dsp:spPr>
        <a:xfrm>
          <a:off x="395054" y="1926859"/>
          <a:ext cx="718281" cy="7182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DD489F3-A89A-4B57-8C4C-95DB24F71E65}">
      <dsp:nvSpPr>
        <dsp:cNvPr id="0" name=""/>
        <dsp:cNvSpPr/>
      </dsp:nvSpPr>
      <dsp:spPr>
        <a:xfrm>
          <a:off x="1508391" y="1633016"/>
          <a:ext cx="4987658" cy="13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215" tIns="138215" rIns="138215" bIns="138215" numCol="1" spcCol="1270" anchor="ctr" anchorCtr="0">
          <a:noAutofit/>
        </a:bodyPr>
        <a:lstStyle/>
        <a:p>
          <a:pPr lvl="0" algn="l" defTabSz="1066800">
            <a:lnSpc>
              <a:spcPct val="90000"/>
            </a:lnSpc>
            <a:spcBef>
              <a:spcPct val="0"/>
            </a:spcBef>
            <a:spcAft>
              <a:spcPct val="35000"/>
            </a:spcAft>
          </a:pPr>
          <a:r>
            <a:rPr lang="en-GB" sz="2400" b="0" i="0" kern="1200"/>
            <a:t>Not cure but control</a:t>
          </a:r>
          <a:endParaRPr lang="en-US" sz="2400" kern="1200"/>
        </a:p>
      </dsp:txBody>
      <dsp:txXfrm>
        <a:off x="1508391" y="1633016"/>
        <a:ext cx="4987658" cy="1305966"/>
      </dsp:txXfrm>
    </dsp:sp>
    <dsp:sp modelId="{52E0323D-18EF-4CB6-AC37-085FD6A4F20F}">
      <dsp:nvSpPr>
        <dsp:cNvPr id="0" name=""/>
        <dsp:cNvSpPr/>
      </dsp:nvSpPr>
      <dsp:spPr>
        <a:xfrm>
          <a:off x="0" y="3265475"/>
          <a:ext cx="6496050" cy="13059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5A4553-9467-4313-B9B4-518465CAEDC8}">
      <dsp:nvSpPr>
        <dsp:cNvPr id="0" name=""/>
        <dsp:cNvSpPr/>
      </dsp:nvSpPr>
      <dsp:spPr>
        <a:xfrm>
          <a:off x="395054" y="3559317"/>
          <a:ext cx="718281" cy="7182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B588D70-CE3C-451A-8E00-CA92A61FDFFC}">
      <dsp:nvSpPr>
        <dsp:cNvPr id="0" name=""/>
        <dsp:cNvSpPr/>
      </dsp:nvSpPr>
      <dsp:spPr>
        <a:xfrm>
          <a:off x="1508391" y="3265475"/>
          <a:ext cx="4987658" cy="13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215" tIns="138215" rIns="138215" bIns="138215" numCol="1" spcCol="1270" anchor="ctr" anchorCtr="0">
          <a:noAutofit/>
        </a:bodyPr>
        <a:lstStyle/>
        <a:p>
          <a:pPr lvl="0" algn="l" defTabSz="1066800">
            <a:lnSpc>
              <a:spcPct val="90000"/>
            </a:lnSpc>
            <a:spcBef>
              <a:spcPct val="0"/>
            </a:spcBef>
            <a:spcAft>
              <a:spcPct val="35000"/>
            </a:spcAft>
          </a:pPr>
          <a:r>
            <a:rPr lang="en-GB" sz="2400" b="0" i="0" kern="1200"/>
            <a:t>Medically managed disease in which surgery can play an important role</a:t>
          </a:r>
          <a:endParaRPr lang="en-US" sz="2400" kern="1200"/>
        </a:p>
      </dsp:txBody>
      <dsp:txXfrm>
        <a:off x="1508391" y="3265475"/>
        <a:ext cx="4987658" cy="13059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A6AC8-1B7A-4438-BD78-753C48DFC775}">
      <dsp:nvSpPr>
        <dsp:cNvPr id="0" name=""/>
        <dsp:cNvSpPr/>
      </dsp:nvSpPr>
      <dsp:spPr>
        <a:xfrm>
          <a:off x="0" y="658640"/>
          <a:ext cx="8946541" cy="378000"/>
        </a:xfrm>
        <a:prstGeom prst="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CFA9BE-E50F-4C80-BA74-BDF755772383}">
      <dsp:nvSpPr>
        <dsp:cNvPr id="0" name=""/>
        <dsp:cNvSpPr/>
      </dsp:nvSpPr>
      <dsp:spPr>
        <a:xfrm>
          <a:off x="447327" y="437240"/>
          <a:ext cx="6262578" cy="44280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711" tIns="0" rIns="236711" bIns="0" numCol="1" spcCol="1270" anchor="ctr" anchorCtr="0">
          <a:noAutofit/>
        </a:bodyPr>
        <a:lstStyle/>
        <a:p>
          <a:pPr lvl="0" algn="l" defTabSz="666750">
            <a:lnSpc>
              <a:spcPct val="90000"/>
            </a:lnSpc>
            <a:spcBef>
              <a:spcPct val="0"/>
            </a:spcBef>
            <a:spcAft>
              <a:spcPct val="35000"/>
            </a:spcAft>
          </a:pPr>
          <a:r>
            <a:rPr lang="en-GB" sz="1500" b="0" i="0" kern="1200"/>
            <a:t>Common 11%</a:t>
          </a:r>
          <a:endParaRPr lang="en-US" sz="1500" kern="1200"/>
        </a:p>
      </dsp:txBody>
      <dsp:txXfrm>
        <a:off x="468943" y="458856"/>
        <a:ext cx="6219346" cy="399568"/>
      </dsp:txXfrm>
    </dsp:sp>
    <dsp:sp modelId="{6E92B765-475F-4C8D-B148-150AE4AA95EC}">
      <dsp:nvSpPr>
        <dsp:cNvPr id="0" name=""/>
        <dsp:cNvSpPr/>
      </dsp:nvSpPr>
      <dsp:spPr>
        <a:xfrm>
          <a:off x="0" y="1339040"/>
          <a:ext cx="8946541" cy="378000"/>
        </a:xfrm>
        <a:prstGeom prst="rect">
          <a:avLst/>
        </a:prstGeom>
        <a:solidFill>
          <a:schemeClr val="lt1">
            <a:alpha val="90000"/>
            <a:hueOff val="0"/>
            <a:satOff val="0"/>
            <a:lumOff val="0"/>
            <a:alphaOff val="0"/>
          </a:schemeClr>
        </a:solidFill>
        <a:ln w="19050" cap="rnd" cmpd="sng" algn="ctr">
          <a:solidFill>
            <a:schemeClr val="accent5">
              <a:hueOff val="1559309"/>
              <a:satOff val="-1003"/>
              <a:lumOff val="686"/>
              <a:alphaOff val="0"/>
            </a:schemeClr>
          </a:solidFill>
          <a:prstDash val="solid"/>
        </a:ln>
        <a:effectLst/>
      </dsp:spPr>
      <dsp:style>
        <a:lnRef idx="2">
          <a:scrgbClr r="0" g="0" b="0"/>
        </a:lnRef>
        <a:fillRef idx="1">
          <a:scrgbClr r="0" g="0" b="0"/>
        </a:fillRef>
        <a:effectRef idx="0">
          <a:scrgbClr r="0" g="0" b="0"/>
        </a:effectRef>
        <a:fontRef idx="minor"/>
      </dsp:style>
    </dsp:sp>
    <dsp:sp modelId="{D240AC86-89D2-47B5-B1D2-A35FE63D8ACA}">
      <dsp:nvSpPr>
        <dsp:cNvPr id="0" name=""/>
        <dsp:cNvSpPr/>
      </dsp:nvSpPr>
      <dsp:spPr>
        <a:xfrm>
          <a:off x="447327" y="1117640"/>
          <a:ext cx="6262578" cy="442800"/>
        </a:xfrm>
        <a:prstGeom prst="roundRect">
          <a:avLst/>
        </a:prstGeom>
        <a:solidFill>
          <a:schemeClr val="accent5">
            <a:hueOff val="1559309"/>
            <a:satOff val="-1003"/>
            <a:lumOff val="68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711" tIns="0" rIns="236711" bIns="0" numCol="1" spcCol="1270" anchor="ctr" anchorCtr="0">
          <a:noAutofit/>
        </a:bodyPr>
        <a:lstStyle/>
        <a:p>
          <a:pPr lvl="0" algn="l" defTabSz="666750">
            <a:lnSpc>
              <a:spcPct val="90000"/>
            </a:lnSpc>
            <a:spcBef>
              <a:spcPct val="0"/>
            </a:spcBef>
            <a:spcAft>
              <a:spcPct val="35000"/>
            </a:spcAft>
          </a:pPr>
          <a:r>
            <a:rPr lang="en-GB" sz="1500" b="0" i="0" kern="1200"/>
            <a:t>Expensive- direct (10-30 billion $) indirect (20 billion $)</a:t>
          </a:r>
          <a:endParaRPr lang="en-US" sz="1500" kern="1200"/>
        </a:p>
      </dsp:txBody>
      <dsp:txXfrm>
        <a:off x="468943" y="1139256"/>
        <a:ext cx="6219346" cy="399568"/>
      </dsp:txXfrm>
    </dsp:sp>
    <dsp:sp modelId="{2FCD35A3-7DD7-4455-8C14-2299AA424B64}">
      <dsp:nvSpPr>
        <dsp:cNvPr id="0" name=""/>
        <dsp:cNvSpPr/>
      </dsp:nvSpPr>
      <dsp:spPr>
        <a:xfrm>
          <a:off x="0" y="2019440"/>
          <a:ext cx="8946541" cy="378000"/>
        </a:xfrm>
        <a:prstGeom prst="rect">
          <a:avLst/>
        </a:prstGeom>
        <a:solidFill>
          <a:schemeClr val="lt1">
            <a:alpha val="90000"/>
            <a:hueOff val="0"/>
            <a:satOff val="0"/>
            <a:lumOff val="0"/>
            <a:alphaOff val="0"/>
          </a:schemeClr>
        </a:solidFill>
        <a:ln w="19050" cap="rnd" cmpd="sng" algn="ctr">
          <a:solidFill>
            <a:schemeClr val="accent5">
              <a:hueOff val="3118619"/>
              <a:satOff val="-2006"/>
              <a:lumOff val="1372"/>
              <a:alphaOff val="0"/>
            </a:schemeClr>
          </a:solidFill>
          <a:prstDash val="solid"/>
        </a:ln>
        <a:effectLst/>
      </dsp:spPr>
      <dsp:style>
        <a:lnRef idx="2">
          <a:scrgbClr r="0" g="0" b="0"/>
        </a:lnRef>
        <a:fillRef idx="1">
          <a:scrgbClr r="0" g="0" b="0"/>
        </a:fillRef>
        <a:effectRef idx="0">
          <a:scrgbClr r="0" g="0" b="0"/>
        </a:effectRef>
        <a:fontRef idx="minor"/>
      </dsp:style>
    </dsp:sp>
    <dsp:sp modelId="{B3A33A57-EDCF-43B3-A50A-D445EE55A706}">
      <dsp:nvSpPr>
        <dsp:cNvPr id="0" name=""/>
        <dsp:cNvSpPr/>
      </dsp:nvSpPr>
      <dsp:spPr>
        <a:xfrm>
          <a:off x="447327" y="1798040"/>
          <a:ext cx="6262578" cy="442800"/>
        </a:xfrm>
        <a:prstGeom prst="roundRect">
          <a:avLst/>
        </a:prstGeom>
        <a:solidFill>
          <a:schemeClr val="accent5">
            <a:hueOff val="3118619"/>
            <a:satOff val="-2006"/>
            <a:lumOff val="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711" tIns="0" rIns="236711" bIns="0" numCol="1" spcCol="1270" anchor="ctr" anchorCtr="0">
          <a:noAutofit/>
        </a:bodyPr>
        <a:lstStyle/>
        <a:p>
          <a:pPr lvl="0" algn="l" defTabSz="666750">
            <a:lnSpc>
              <a:spcPct val="90000"/>
            </a:lnSpc>
            <a:spcBef>
              <a:spcPct val="0"/>
            </a:spcBef>
            <a:spcAft>
              <a:spcPct val="35000"/>
            </a:spcAft>
          </a:pPr>
          <a:r>
            <a:rPr lang="en-GB" sz="1500" b="0" i="0" kern="1200"/>
            <a:t>QOL- scores highly above chronic heart and lung conditions</a:t>
          </a:r>
          <a:endParaRPr lang="en-US" sz="1500" kern="1200"/>
        </a:p>
      </dsp:txBody>
      <dsp:txXfrm>
        <a:off x="468943" y="1819656"/>
        <a:ext cx="6219346" cy="399568"/>
      </dsp:txXfrm>
    </dsp:sp>
    <dsp:sp modelId="{3061DE42-00EA-4C9B-A3C6-D08FFD046A42}">
      <dsp:nvSpPr>
        <dsp:cNvPr id="0" name=""/>
        <dsp:cNvSpPr/>
      </dsp:nvSpPr>
      <dsp:spPr>
        <a:xfrm>
          <a:off x="0" y="2699840"/>
          <a:ext cx="8946541" cy="378000"/>
        </a:xfrm>
        <a:prstGeom prst="rect">
          <a:avLst/>
        </a:prstGeom>
        <a:solidFill>
          <a:schemeClr val="lt1">
            <a:alpha val="90000"/>
            <a:hueOff val="0"/>
            <a:satOff val="0"/>
            <a:lumOff val="0"/>
            <a:alphaOff val="0"/>
          </a:schemeClr>
        </a:solidFill>
        <a:ln w="19050" cap="rnd" cmpd="sng" algn="ctr">
          <a:solidFill>
            <a:schemeClr val="accent5">
              <a:hueOff val="4677928"/>
              <a:satOff val="-3010"/>
              <a:lumOff val="2058"/>
              <a:alphaOff val="0"/>
            </a:schemeClr>
          </a:solidFill>
          <a:prstDash val="solid"/>
        </a:ln>
        <a:effectLst/>
      </dsp:spPr>
      <dsp:style>
        <a:lnRef idx="2">
          <a:scrgbClr r="0" g="0" b="0"/>
        </a:lnRef>
        <a:fillRef idx="1">
          <a:scrgbClr r="0" g="0" b="0"/>
        </a:fillRef>
        <a:effectRef idx="0">
          <a:scrgbClr r="0" g="0" b="0"/>
        </a:effectRef>
        <a:fontRef idx="minor"/>
      </dsp:style>
    </dsp:sp>
    <dsp:sp modelId="{78A46FBC-CFE4-4B69-B038-AEC32B0A0449}">
      <dsp:nvSpPr>
        <dsp:cNvPr id="0" name=""/>
        <dsp:cNvSpPr/>
      </dsp:nvSpPr>
      <dsp:spPr>
        <a:xfrm>
          <a:off x="447327" y="2478440"/>
          <a:ext cx="6262578" cy="442800"/>
        </a:xfrm>
        <a:prstGeom prst="roundRect">
          <a:avLst/>
        </a:prstGeom>
        <a:solidFill>
          <a:schemeClr val="accent5">
            <a:hueOff val="4677928"/>
            <a:satOff val="-3010"/>
            <a:lumOff val="20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711" tIns="0" rIns="236711" bIns="0" numCol="1" spcCol="1270" anchor="ctr" anchorCtr="0">
          <a:noAutofit/>
        </a:bodyPr>
        <a:lstStyle/>
        <a:p>
          <a:pPr lvl="0" algn="l" defTabSz="666750">
            <a:lnSpc>
              <a:spcPct val="90000"/>
            </a:lnSpc>
            <a:spcBef>
              <a:spcPct val="0"/>
            </a:spcBef>
            <a:spcAft>
              <a:spcPct val="35000"/>
            </a:spcAft>
          </a:pPr>
          <a:r>
            <a:rPr lang="en-GB" sz="1500" b="0" i="0" kern="1200"/>
            <a:t>Not one condition</a:t>
          </a:r>
          <a:endParaRPr lang="en-US" sz="1500" kern="1200"/>
        </a:p>
      </dsp:txBody>
      <dsp:txXfrm>
        <a:off x="468943" y="2500056"/>
        <a:ext cx="6219346" cy="399568"/>
      </dsp:txXfrm>
    </dsp:sp>
    <dsp:sp modelId="{64162116-B5CB-487F-8CEB-92557E356055}">
      <dsp:nvSpPr>
        <dsp:cNvPr id="0" name=""/>
        <dsp:cNvSpPr/>
      </dsp:nvSpPr>
      <dsp:spPr>
        <a:xfrm>
          <a:off x="0" y="3380240"/>
          <a:ext cx="8946541" cy="378000"/>
        </a:xfrm>
        <a:prstGeom prst="rect">
          <a:avLst/>
        </a:prstGeom>
        <a:solidFill>
          <a:schemeClr val="lt1">
            <a:alpha val="90000"/>
            <a:hueOff val="0"/>
            <a:satOff val="0"/>
            <a:lumOff val="0"/>
            <a:alphaOff val="0"/>
          </a:schemeClr>
        </a:solidFill>
        <a:ln w="19050" cap="rnd" cmpd="sng" algn="ctr">
          <a:solidFill>
            <a:schemeClr val="accent5">
              <a:hueOff val="6237238"/>
              <a:satOff val="-4013"/>
              <a:lumOff val="27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4351" tIns="312420" rIns="694351" bIns="106680" numCol="1" spcCol="1270" anchor="t" anchorCtr="0">
          <a:noAutofit/>
        </a:bodyPr>
        <a:lstStyle/>
        <a:p>
          <a:pPr marL="114300" lvl="1" indent="-114300" algn="l" defTabSz="666750">
            <a:lnSpc>
              <a:spcPct val="90000"/>
            </a:lnSpc>
            <a:spcBef>
              <a:spcPct val="0"/>
            </a:spcBef>
            <a:spcAft>
              <a:spcPct val="15000"/>
            </a:spcAft>
            <a:buChar char="••"/>
          </a:pPr>
          <a:endParaRPr lang="en-US" sz="1500" kern="1200" dirty="0"/>
        </a:p>
      </dsp:txBody>
      <dsp:txXfrm>
        <a:off x="0" y="3380240"/>
        <a:ext cx="8946541" cy="378000"/>
      </dsp:txXfrm>
    </dsp:sp>
    <dsp:sp modelId="{E78347EA-A027-48BF-AD76-399A6B50D6FF}">
      <dsp:nvSpPr>
        <dsp:cNvPr id="0" name=""/>
        <dsp:cNvSpPr/>
      </dsp:nvSpPr>
      <dsp:spPr>
        <a:xfrm>
          <a:off x="447327" y="3158840"/>
          <a:ext cx="6262578" cy="442800"/>
        </a:xfrm>
        <a:prstGeom prst="roundRect">
          <a:avLst/>
        </a:prstGeom>
        <a:solidFill>
          <a:schemeClr val="accent5">
            <a:hueOff val="6237238"/>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711" tIns="0" rIns="236711" bIns="0" numCol="1" spcCol="1270" anchor="ctr" anchorCtr="0">
          <a:noAutofit/>
        </a:bodyPr>
        <a:lstStyle/>
        <a:p>
          <a:pPr lvl="0" algn="l" defTabSz="666750">
            <a:lnSpc>
              <a:spcPct val="90000"/>
            </a:lnSpc>
            <a:spcBef>
              <a:spcPct val="0"/>
            </a:spcBef>
            <a:spcAft>
              <a:spcPct val="35000"/>
            </a:spcAft>
          </a:pPr>
          <a:r>
            <a:rPr lang="en-GB" sz="1500" b="0" i="0" kern="1200"/>
            <a:t>Classification</a:t>
          </a:r>
          <a:endParaRPr lang="en-US" sz="1500" kern="1200"/>
        </a:p>
      </dsp:txBody>
      <dsp:txXfrm>
        <a:off x="468943" y="3180456"/>
        <a:ext cx="6219346"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60FB3-6C20-4D14-8FB3-A6F2B02033E8}">
      <dsp:nvSpPr>
        <dsp:cNvPr id="0" name=""/>
        <dsp:cNvSpPr/>
      </dsp:nvSpPr>
      <dsp:spPr>
        <a:xfrm>
          <a:off x="0" y="37530"/>
          <a:ext cx="6496050" cy="1031354"/>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n-GB" sz="4300" b="0" i="0" kern="1200"/>
            <a:t>Orbital</a:t>
          </a:r>
          <a:endParaRPr lang="en-US" sz="4300" kern="1200"/>
        </a:p>
      </dsp:txBody>
      <dsp:txXfrm>
        <a:off x="50347" y="87877"/>
        <a:ext cx="6395356" cy="930660"/>
      </dsp:txXfrm>
    </dsp:sp>
    <dsp:sp modelId="{58A80666-742D-4E75-8191-BCC5E0A367B3}">
      <dsp:nvSpPr>
        <dsp:cNvPr id="0" name=""/>
        <dsp:cNvSpPr/>
      </dsp:nvSpPr>
      <dsp:spPr>
        <a:xfrm>
          <a:off x="0" y="1192725"/>
          <a:ext cx="6496050" cy="1031354"/>
        </a:xfrm>
        <a:prstGeom prst="roundRect">
          <a:avLst/>
        </a:prstGeom>
        <a:gradFill rotWithShape="0">
          <a:gsLst>
            <a:gs pos="0">
              <a:schemeClr val="accent2">
                <a:hueOff val="451605"/>
                <a:satOff val="-2211"/>
                <a:lumOff val="1242"/>
                <a:alphaOff val="0"/>
                <a:tint val="98000"/>
                <a:lumMod val="114000"/>
              </a:schemeClr>
            </a:gs>
            <a:gs pos="100000">
              <a:schemeClr val="accent2">
                <a:hueOff val="451605"/>
                <a:satOff val="-2211"/>
                <a:lumOff val="1242"/>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n-GB" sz="4300" b="0" i="0" kern="1200"/>
            <a:t>Osteomyelitis</a:t>
          </a:r>
          <a:endParaRPr lang="en-US" sz="4300" kern="1200"/>
        </a:p>
      </dsp:txBody>
      <dsp:txXfrm>
        <a:off x="50347" y="1243072"/>
        <a:ext cx="6395356" cy="930660"/>
      </dsp:txXfrm>
    </dsp:sp>
    <dsp:sp modelId="{B407C7B5-4BA4-40C9-B53D-826D1E410141}">
      <dsp:nvSpPr>
        <dsp:cNvPr id="0" name=""/>
        <dsp:cNvSpPr/>
      </dsp:nvSpPr>
      <dsp:spPr>
        <a:xfrm>
          <a:off x="0" y="2347920"/>
          <a:ext cx="6496050" cy="1031354"/>
        </a:xfrm>
        <a:prstGeom prst="roundRect">
          <a:avLst/>
        </a:prstGeom>
        <a:gradFill rotWithShape="0">
          <a:gsLst>
            <a:gs pos="0">
              <a:schemeClr val="accent2">
                <a:hueOff val="903209"/>
                <a:satOff val="-4421"/>
                <a:lumOff val="2483"/>
                <a:alphaOff val="0"/>
                <a:tint val="98000"/>
                <a:lumMod val="114000"/>
              </a:schemeClr>
            </a:gs>
            <a:gs pos="100000">
              <a:schemeClr val="accent2">
                <a:hueOff val="903209"/>
                <a:satOff val="-4421"/>
                <a:lumOff val="2483"/>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n-GB" sz="4300" b="0" i="0" kern="1200"/>
            <a:t>Mucocele</a:t>
          </a:r>
          <a:endParaRPr lang="en-US" sz="4300" kern="1200"/>
        </a:p>
      </dsp:txBody>
      <dsp:txXfrm>
        <a:off x="50347" y="2398267"/>
        <a:ext cx="6395356" cy="930660"/>
      </dsp:txXfrm>
    </dsp:sp>
    <dsp:sp modelId="{4DC197B6-8ED0-4EC1-ABBF-C6F88C398196}">
      <dsp:nvSpPr>
        <dsp:cNvPr id="0" name=""/>
        <dsp:cNvSpPr/>
      </dsp:nvSpPr>
      <dsp:spPr>
        <a:xfrm>
          <a:off x="0" y="3503115"/>
          <a:ext cx="6496050" cy="1031354"/>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n-GB" sz="4300" b="0" i="0" kern="1200"/>
            <a:t>Intracranial</a:t>
          </a:r>
          <a:endParaRPr lang="en-US" sz="4300" kern="1200"/>
        </a:p>
      </dsp:txBody>
      <dsp:txXfrm>
        <a:off x="50347" y="3553462"/>
        <a:ext cx="6395356" cy="9306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3FBE95CB-DB0C-4F81-ABBB-BFC07F527025}" type="datetimeFigureOut">
              <a:rPr lang="en-US"/>
              <a:pPr>
                <a:defRPr/>
              </a:pPr>
              <a:t>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0C82004A-B05D-40C1-8C96-6ADFAF62BBFD}" type="slidenum">
              <a:rPr lang="en-US"/>
              <a:pPr>
                <a:defRPr/>
              </a:pPr>
              <a:t>‹#›</a:t>
            </a:fld>
            <a:endParaRPr lang="en-US"/>
          </a:p>
        </p:txBody>
      </p:sp>
    </p:spTree>
    <p:extLst>
      <p:ext uri="{BB962C8B-B14F-4D97-AF65-F5344CB8AC3E}">
        <p14:creationId xmlns:p14="http://schemas.microsoft.com/office/powerpoint/2010/main" val="42423249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8878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Rot="1" noChangeAspect="1" noChangeArrowheads="1" noTextEdit="1"/>
          </p:cNvSpPr>
          <p:nvPr>
            <p:ph type="sldImg"/>
          </p:nvPr>
        </p:nvSpPr>
        <p:spPr>
          <a:ln/>
        </p:spPr>
      </p:sp>
      <p:sp>
        <p:nvSpPr>
          <p:cNvPr id="22118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6906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1"/>
          <p:cNvSpPr>
            <a:spLocks noGrp="1" noRot="1" noChangeAspect="1" noChangeArrowheads="1"/>
          </p:cNvSpPr>
          <p:nvPr>
            <p:ph type="sldImg"/>
          </p:nvPr>
        </p:nvSpPr>
        <p:spPr>
          <a:solidFill>
            <a:srgbClr val="FFFFFF"/>
          </a:solidFill>
          <a:ln/>
        </p:spPr>
      </p:sp>
      <p:sp>
        <p:nvSpPr>
          <p:cNvPr id="245762" name="Rectangle 2"/>
          <p:cNvSpPr>
            <a:spLocks noGrp="1" noChangeArrowheads="1"/>
          </p:cNvSpPr>
          <p:nvPr>
            <p:ph type="body" idx="1"/>
          </p:nvPr>
        </p:nvSpPr>
        <p:spPr>
          <a:noFill/>
          <a:ln/>
        </p:spPr>
        <p:txBody>
          <a:bodyPr/>
          <a:lstStyle/>
          <a:p>
            <a:pPr marL="268288" indent="-228600" eaLnBrk="1" hangingPunct="1">
              <a:spcBef>
                <a:spcPts val="375"/>
              </a:spcBef>
            </a:pPr>
            <a:r>
              <a:rPr lang="en-US" b="1">
                <a:solidFill>
                  <a:srgbClr val="000000"/>
                </a:solidFill>
                <a:cs typeface="Times New Roman" pitchFamily="18" charset="0"/>
                <a:sym typeface="Times New Roman" pitchFamily="18" charset="0"/>
              </a:rPr>
              <a:t>Corticosteroids in the Treatment of Nasal Congestion</a:t>
            </a:r>
          </a:p>
          <a:p>
            <a:pPr marL="268288" indent="-228600" eaLnBrk="1" hangingPunct="1">
              <a:spcBef>
                <a:spcPts val="275"/>
              </a:spcBef>
            </a:pPr>
            <a:r>
              <a:rPr lang="en-US" sz="1000">
                <a:solidFill>
                  <a:srgbClr val="000000"/>
                </a:solidFill>
                <a:cs typeface="Times New Roman" pitchFamily="18" charset="0"/>
                <a:sym typeface="Times New Roman" pitchFamily="18" charset="0"/>
              </a:rPr>
              <a:t>Corticosteroids are recommended for the management of nasal congestion because they are highly effective in the treatment of allergic rhinitis.</a:t>
            </a:r>
            <a:r>
              <a:rPr lang="en-US" sz="1000" baseline="30000">
                <a:solidFill>
                  <a:srgbClr val="000000"/>
                </a:solidFill>
                <a:cs typeface="Times New Roman" pitchFamily="18" charset="0"/>
                <a:sym typeface="Times New Roman" pitchFamily="18" charset="0"/>
              </a:rPr>
              <a:t>1</a:t>
            </a:r>
          </a:p>
          <a:p>
            <a:pPr marL="268288" indent="-228600" eaLnBrk="1" hangingPunct="1">
              <a:spcBef>
                <a:spcPts val="275"/>
              </a:spcBef>
            </a:pPr>
            <a:endParaRPr lang="en-US" sz="1600">
              <a:latin typeface="Lucida Grande"/>
              <a:sym typeface="Lucida Grande"/>
            </a:endParaRPr>
          </a:p>
          <a:p>
            <a:pPr marL="268288" indent="-228600" eaLnBrk="1" hangingPunct="1">
              <a:spcBef>
                <a:spcPts val="275"/>
              </a:spcBef>
            </a:pPr>
            <a:r>
              <a:rPr lang="en-US" sz="1000">
                <a:solidFill>
                  <a:srgbClr val="000000"/>
                </a:solidFill>
                <a:cs typeface="Times New Roman" pitchFamily="18" charset="0"/>
                <a:sym typeface="Times New Roman" pitchFamily="18" charset="0"/>
              </a:rPr>
              <a:t>Intranasal corticosteroids should be used as first-line therapy when congestion is a major component of rhinitis.</a:t>
            </a:r>
            <a:r>
              <a:rPr lang="en-US" sz="1000" baseline="30000">
                <a:solidFill>
                  <a:srgbClr val="000000"/>
                </a:solidFill>
                <a:cs typeface="Times New Roman" pitchFamily="18" charset="0"/>
                <a:sym typeface="Times New Roman" pitchFamily="18" charset="0"/>
              </a:rPr>
              <a:t>1</a:t>
            </a:r>
            <a:r>
              <a:rPr lang="en-US" sz="1000">
                <a:solidFill>
                  <a:srgbClr val="000000"/>
                </a:solidFill>
                <a:cs typeface="Times New Roman" pitchFamily="18" charset="0"/>
                <a:sym typeface="Times New Roman" pitchFamily="18" charset="0"/>
              </a:rPr>
              <a:t> Prophylactic use of intranasal corticosteroids, like Nasonex</a:t>
            </a:r>
            <a:r>
              <a:rPr lang="en-US" sz="1000" baseline="30000">
                <a:solidFill>
                  <a:srgbClr val="000000"/>
                </a:solidFill>
                <a:cs typeface="Times New Roman" pitchFamily="18" charset="0"/>
                <a:sym typeface="Times New Roman" pitchFamily="18" charset="0"/>
              </a:rPr>
              <a:t>®</a:t>
            </a:r>
            <a:r>
              <a:rPr lang="en-US" sz="1000">
                <a:solidFill>
                  <a:srgbClr val="000000"/>
                </a:solidFill>
                <a:cs typeface="Times New Roman" pitchFamily="18" charset="0"/>
                <a:sym typeface="Times New Roman" pitchFamily="18" charset="0"/>
              </a:rPr>
              <a:t>, helps to reduce the nasal symptoms of seasonal allergic rhinitis, including congestion.</a:t>
            </a:r>
            <a:r>
              <a:rPr lang="en-US" sz="1000" baseline="30000">
                <a:solidFill>
                  <a:srgbClr val="000000"/>
                </a:solidFill>
                <a:cs typeface="Times New Roman" pitchFamily="18" charset="0"/>
                <a:sym typeface="Times New Roman" pitchFamily="18" charset="0"/>
              </a:rPr>
              <a:t>1</a:t>
            </a:r>
          </a:p>
          <a:p>
            <a:pPr marL="268288" indent="-228600" eaLnBrk="1" hangingPunct="1">
              <a:spcBef>
                <a:spcPts val="275"/>
              </a:spcBef>
            </a:pPr>
            <a:endParaRPr lang="en-US" sz="1600">
              <a:latin typeface="Lucida Grande"/>
              <a:sym typeface="Lucida Grande"/>
            </a:endParaRPr>
          </a:p>
          <a:p>
            <a:pPr marL="268288" indent="-228600" eaLnBrk="1" hangingPunct="1">
              <a:spcBef>
                <a:spcPts val="275"/>
              </a:spcBef>
            </a:pPr>
            <a:r>
              <a:rPr lang="en-US" sz="1000">
                <a:solidFill>
                  <a:srgbClr val="000000"/>
                </a:solidFill>
                <a:cs typeface="Times New Roman" pitchFamily="18" charset="0"/>
                <a:sym typeface="Times New Roman" pitchFamily="18" charset="0"/>
              </a:rPr>
              <a:t>However, the use of older topical corticosteroids often has raised concerns among physicians regarding systemic complications and the risk of hypothalamic-pituitary-adrenal (HPA) axis suppression.</a:t>
            </a:r>
            <a:r>
              <a:rPr lang="en-US" sz="1000" baseline="30000">
                <a:solidFill>
                  <a:srgbClr val="000000"/>
                </a:solidFill>
                <a:cs typeface="Times New Roman" pitchFamily="18" charset="0"/>
                <a:sym typeface="Times New Roman" pitchFamily="18" charset="0"/>
              </a:rPr>
              <a:t>2</a:t>
            </a:r>
          </a:p>
          <a:p>
            <a:pPr marL="268288" indent="-228600" eaLnBrk="1" hangingPunct="1">
              <a:spcBef>
                <a:spcPts val="275"/>
              </a:spcBef>
            </a:pPr>
            <a:endParaRPr lang="en-US" sz="1000">
              <a:solidFill>
                <a:srgbClr val="000000"/>
              </a:solidFill>
              <a:cs typeface="Times New Roman" pitchFamily="18" charset="0"/>
              <a:sym typeface="Times New Roman" pitchFamily="18" charset="0"/>
            </a:endParaRPr>
          </a:p>
          <a:p>
            <a:pPr marL="268288" indent="-228600" eaLnBrk="1" hangingPunct="1">
              <a:spcBef>
                <a:spcPts val="225"/>
              </a:spcBef>
              <a:buFontTx/>
              <a:buChar char="•"/>
            </a:pPr>
            <a:r>
              <a:rPr lang="en-US" sz="800">
                <a:solidFill>
                  <a:srgbClr val="000000"/>
                </a:solidFill>
                <a:cs typeface="Times New Roman" pitchFamily="18" charset="0"/>
                <a:sym typeface="Times New Roman" pitchFamily="18" charset="0"/>
              </a:rPr>
              <a:t>Department of Health. PRODIGY guidance – allergic rhinitis. Available at: www.prodigy.nhs.uk/guidance.asp?gt=allergic%20rhinitis. Accessed 13 April 2005.</a:t>
            </a:r>
          </a:p>
          <a:p>
            <a:pPr marL="268288" indent="-228600" eaLnBrk="1" hangingPunct="1">
              <a:spcBef>
                <a:spcPts val="225"/>
              </a:spcBef>
              <a:buFontTx/>
              <a:buChar char="•"/>
            </a:pPr>
            <a:r>
              <a:rPr lang="en-US" sz="800">
                <a:solidFill>
                  <a:srgbClr val="000000"/>
                </a:solidFill>
                <a:cs typeface="Times New Roman" pitchFamily="18" charset="0"/>
                <a:sym typeface="Times New Roman" pitchFamily="18" charset="0"/>
              </a:rPr>
              <a:t>Lumry WR. A review of the preclinical and clinical data of newer intranasal steroids used in the treatment of allergic rhinitis. </a:t>
            </a:r>
            <a:r>
              <a:rPr lang="en-US" sz="800" i="1">
                <a:solidFill>
                  <a:srgbClr val="000000"/>
                </a:solidFill>
                <a:cs typeface="Times New Roman" pitchFamily="18" charset="0"/>
                <a:sym typeface="Times New Roman" pitchFamily="18" charset="0"/>
              </a:rPr>
              <a:t>J Allergy Clin Immunol</a:t>
            </a:r>
            <a:r>
              <a:rPr lang="en-US" sz="800">
                <a:solidFill>
                  <a:srgbClr val="000000"/>
                </a:solidFill>
                <a:cs typeface="Times New Roman" pitchFamily="18" charset="0"/>
                <a:sym typeface="Times New Roman" pitchFamily="18" charset="0"/>
              </a:rPr>
              <a:t>. 1999;104(4 Pt 1):S150–S158. </a:t>
            </a:r>
          </a:p>
        </p:txBody>
      </p:sp>
    </p:spTree>
    <p:extLst>
      <p:ext uri="{BB962C8B-B14F-4D97-AF65-F5344CB8AC3E}">
        <p14:creationId xmlns:p14="http://schemas.microsoft.com/office/powerpoint/2010/main" val="1582107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1"/>
          <p:cNvSpPr>
            <a:spLocks noGrp="1" noRot="1" noChangeAspect="1" noChangeArrowheads="1"/>
          </p:cNvSpPr>
          <p:nvPr>
            <p:ph type="sldImg"/>
          </p:nvPr>
        </p:nvSpPr>
        <p:spPr>
          <a:solidFill>
            <a:srgbClr val="FFFFFF"/>
          </a:solidFill>
          <a:ln/>
        </p:spPr>
      </p:sp>
      <p:sp>
        <p:nvSpPr>
          <p:cNvPr id="247810" name="Rectangle 2"/>
          <p:cNvSpPr>
            <a:spLocks noGrp="1" noChangeArrowheads="1"/>
          </p:cNvSpPr>
          <p:nvPr>
            <p:ph type="body" idx="1"/>
          </p:nvPr>
        </p:nvSpPr>
        <p:spPr>
          <a:noFill/>
          <a:ln/>
        </p:spPr>
        <p:txBody>
          <a:bodyPr/>
          <a:lstStyle/>
          <a:p>
            <a:pPr marL="39688" eaLnBrk="1" hangingPunct="1">
              <a:spcBef>
                <a:spcPts val="375"/>
              </a:spcBef>
            </a:pPr>
            <a:r>
              <a:rPr lang="en-US" b="1">
                <a:solidFill>
                  <a:srgbClr val="000000"/>
                </a:solidFill>
                <a:cs typeface="Times New Roman" pitchFamily="18" charset="0"/>
                <a:sym typeface="Times New Roman" pitchFamily="18" charset="0"/>
              </a:rPr>
              <a:t>Corticosteroids in the Treatment of Nasal Congestion (cont)</a:t>
            </a:r>
          </a:p>
          <a:p>
            <a:pPr marL="39688" eaLnBrk="1" hangingPunct="1">
              <a:spcBef>
                <a:spcPts val="275"/>
              </a:spcBef>
            </a:pPr>
            <a:r>
              <a:rPr lang="en-US" sz="1000">
                <a:solidFill>
                  <a:srgbClr val="000000"/>
                </a:solidFill>
                <a:cs typeface="Times New Roman" pitchFamily="18" charset="0"/>
                <a:sym typeface="Times New Roman" pitchFamily="18" charset="0"/>
              </a:rPr>
              <a:t>Physician beliefs regarding the newer intranasal corticosteroids are quite different from the older agents. The newer intranasal corticosteroids are believed to cause fewer side effects due to low systemic availability and are generally well tolerated by adults and children. In addition, the newer agents have a rapid onset of action and are effective for reducing nasal symptoms, including congestion.</a:t>
            </a:r>
          </a:p>
          <a:p>
            <a:pPr marL="39688" eaLnBrk="1" hangingPunct="1">
              <a:spcBef>
                <a:spcPts val="275"/>
              </a:spcBef>
            </a:pPr>
            <a:endParaRPr lang="en-US" sz="1000">
              <a:solidFill>
                <a:srgbClr val="000000"/>
              </a:solidFill>
              <a:cs typeface="Times New Roman" pitchFamily="18" charset="0"/>
              <a:sym typeface="Times New Roman" pitchFamily="18" charset="0"/>
            </a:endParaRPr>
          </a:p>
          <a:p>
            <a:pPr marL="39688" eaLnBrk="1" hangingPunct="1">
              <a:spcBef>
                <a:spcPts val="275"/>
              </a:spcBef>
            </a:pPr>
            <a:r>
              <a:rPr lang="en-US" sz="1000">
                <a:solidFill>
                  <a:srgbClr val="000000"/>
                </a:solidFill>
                <a:cs typeface="Times New Roman" pitchFamily="18" charset="0"/>
                <a:sym typeface="Times New Roman" pitchFamily="18" charset="0"/>
              </a:rPr>
              <a:t>Lumry WR. J Allergy Clin Immunol 1999; 104: S150-S158.</a:t>
            </a:r>
          </a:p>
        </p:txBody>
      </p:sp>
    </p:spTree>
    <p:extLst>
      <p:ext uri="{BB962C8B-B14F-4D97-AF65-F5344CB8AC3E}">
        <p14:creationId xmlns:p14="http://schemas.microsoft.com/office/powerpoint/2010/main" val="3701788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Rot="1" noChangeAspect="1" noChangeArrowheads="1" noTextEdit="1"/>
          </p:cNvSpPr>
          <p:nvPr>
            <p:ph type="sldImg"/>
          </p:nvPr>
        </p:nvSpPr>
        <p:spPr>
          <a:ln/>
        </p:spPr>
      </p:sp>
      <p:sp>
        <p:nvSpPr>
          <p:cNvPr id="249858" name="Rectangle 3"/>
          <p:cNvSpPr>
            <a:spLocks noGrp="1" noChangeArrowheads="1"/>
          </p:cNvSpPr>
          <p:nvPr>
            <p:ph type="body" idx="1"/>
          </p:nvPr>
        </p:nvSpPr>
        <p:spPr>
          <a:noFill/>
          <a:ln/>
        </p:spPr>
        <p:txBody>
          <a:bodyPr/>
          <a:lstStyle/>
          <a:p>
            <a:pPr marL="39688" eaLnBrk="1" hangingPunct="1">
              <a:spcBef>
                <a:spcPts val="325"/>
              </a:spcBef>
            </a:pPr>
            <a:r>
              <a:rPr lang="en-US" sz="1000" b="1">
                <a:solidFill>
                  <a:srgbClr val="000000"/>
                </a:solidFill>
                <a:cs typeface="Times New Roman" pitchFamily="18" charset="0"/>
                <a:sym typeface="Times New Roman" pitchFamily="18" charset="0"/>
              </a:rPr>
              <a:t>References</a:t>
            </a:r>
          </a:p>
          <a:p>
            <a:pPr marL="39688" eaLnBrk="1" hangingPunct="1">
              <a:spcBef>
                <a:spcPts val="325"/>
              </a:spcBef>
            </a:pPr>
            <a:r>
              <a:rPr lang="en-US" sz="1000">
                <a:solidFill>
                  <a:srgbClr val="000000"/>
                </a:solidFill>
                <a:cs typeface="Times New Roman" pitchFamily="18" charset="0"/>
                <a:sym typeface="Times New Roman" pitchFamily="18" charset="0"/>
              </a:rPr>
              <a:t>American Academy of Allergy, Asthma and Immunology. The Allergy Report. Volume 2: Diseases of the Atopic Diathesis. Milwaukee, WI: American Academy of Allergy, Asthma and Immunology; 2000: 13-50.</a:t>
            </a:r>
          </a:p>
          <a:p>
            <a:pPr marL="39688" eaLnBrk="1" hangingPunct="1">
              <a:spcBef>
                <a:spcPts val="325"/>
              </a:spcBef>
            </a:pPr>
            <a:r>
              <a:rPr lang="en-US" sz="1000">
                <a:solidFill>
                  <a:srgbClr val="000000"/>
                </a:solidFill>
                <a:cs typeface="Times New Roman" pitchFamily="18" charset="0"/>
                <a:sym typeface="Times New Roman" pitchFamily="18" charset="0"/>
              </a:rPr>
              <a:t>Geha &amp; Meltzer. </a:t>
            </a:r>
            <a:r>
              <a:rPr lang="en-US" sz="1000" i="1">
                <a:solidFill>
                  <a:srgbClr val="000000"/>
                </a:solidFill>
                <a:cs typeface="Times New Roman" pitchFamily="18" charset="0"/>
                <a:sym typeface="Times New Roman" pitchFamily="18" charset="0"/>
              </a:rPr>
              <a:t>J Allergy Clin Immunol</a:t>
            </a:r>
            <a:r>
              <a:rPr lang="en-US" sz="1000">
                <a:solidFill>
                  <a:srgbClr val="000000"/>
                </a:solidFill>
                <a:cs typeface="Times New Roman" pitchFamily="18" charset="0"/>
                <a:sym typeface="Times New Roman" pitchFamily="18" charset="0"/>
              </a:rPr>
              <a:t> 2001; 107: 751-762. </a:t>
            </a:r>
            <a:br>
              <a:rPr lang="en-US" sz="1000">
                <a:solidFill>
                  <a:srgbClr val="000000"/>
                </a:solidFill>
                <a:cs typeface="Times New Roman" pitchFamily="18" charset="0"/>
                <a:sym typeface="Times New Roman" pitchFamily="18" charset="0"/>
              </a:rPr>
            </a:br>
            <a:endParaRPr lang="en-US" sz="1000">
              <a:solidFill>
                <a:srgbClr val="000000"/>
              </a:solidFill>
              <a:cs typeface="Times New Roman" pitchFamily="18" charset="0"/>
              <a:sym typeface="Times New Roman" pitchFamily="18" charset="0"/>
            </a:endParaRPr>
          </a:p>
        </p:txBody>
      </p:sp>
    </p:spTree>
    <p:extLst>
      <p:ext uri="{BB962C8B-B14F-4D97-AF65-F5344CB8AC3E}">
        <p14:creationId xmlns:p14="http://schemas.microsoft.com/office/powerpoint/2010/main" val="3835044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Rot="1" noChangeAspect="1" noChangeArrowheads="1" noTextEdit="1"/>
          </p:cNvSpPr>
          <p:nvPr>
            <p:ph type="sldImg"/>
          </p:nvPr>
        </p:nvSpPr>
        <p:spPr>
          <a:ln/>
        </p:spPr>
      </p:sp>
      <p:sp>
        <p:nvSpPr>
          <p:cNvPr id="251906" name="Rectangle 3"/>
          <p:cNvSpPr>
            <a:spLocks noGrp="1" noChangeArrowheads="1"/>
          </p:cNvSpPr>
          <p:nvPr>
            <p:ph type="body" idx="1"/>
          </p:nvPr>
        </p:nvSpPr>
        <p:spPr>
          <a:noFill/>
          <a:ln/>
        </p:spPr>
        <p:txBody>
          <a:bodyPr/>
          <a:lstStyle/>
          <a:p>
            <a:pPr marL="39688" eaLnBrk="1" hangingPunct="1">
              <a:spcBef>
                <a:spcPts val="325"/>
              </a:spcBef>
            </a:pPr>
            <a:r>
              <a:rPr lang="en-US" sz="1000" b="1">
                <a:solidFill>
                  <a:srgbClr val="000000"/>
                </a:solidFill>
                <a:cs typeface="Times New Roman" pitchFamily="18" charset="0"/>
                <a:sym typeface="Times New Roman" pitchFamily="18" charset="0"/>
              </a:rPr>
              <a:t>References</a:t>
            </a:r>
          </a:p>
          <a:p>
            <a:pPr marL="39688" eaLnBrk="1" hangingPunct="1">
              <a:spcBef>
                <a:spcPts val="325"/>
              </a:spcBef>
            </a:pPr>
            <a:r>
              <a:rPr lang="en-US" sz="1000">
                <a:solidFill>
                  <a:srgbClr val="000000"/>
                </a:solidFill>
                <a:cs typeface="Times New Roman" pitchFamily="18" charset="0"/>
                <a:sym typeface="Times New Roman" pitchFamily="18" charset="0"/>
              </a:rPr>
              <a:t>Corey et al. </a:t>
            </a:r>
            <a:r>
              <a:rPr lang="en-US" sz="1000" i="1">
                <a:solidFill>
                  <a:srgbClr val="000000"/>
                </a:solidFill>
                <a:cs typeface="Times New Roman" pitchFamily="18" charset="0"/>
                <a:sym typeface="Times New Roman" pitchFamily="18" charset="0"/>
              </a:rPr>
              <a:t>Ear Nose Throat J</a:t>
            </a:r>
            <a:r>
              <a:rPr lang="en-US" sz="1000">
                <a:solidFill>
                  <a:srgbClr val="000000"/>
                </a:solidFill>
                <a:cs typeface="Times New Roman" pitchFamily="18" charset="0"/>
                <a:sym typeface="Times New Roman" pitchFamily="18" charset="0"/>
              </a:rPr>
              <a:t> 2000; 79: 690-702.</a:t>
            </a:r>
          </a:p>
          <a:p>
            <a:pPr marL="39688" eaLnBrk="1" hangingPunct="1">
              <a:spcBef>
                <a:spcPts val="325"/>
              </a:spcBef>
            </a:pPr>
            <a:r>
              <a:rPr lang="en-US" sz="1000">
                <a:solidFill>
                  <a:srgbClr val="000000"/>
                </a:solidFill>
                <a:cs typeface="Times New Roman" pitchFamily="18" charset="0"/>
                <a:sym typeface="Times New Roman" pitchFamily="18" charset="0"/>
              </a:rPr>
              <a:t>American Academy of Allergy, Asthma and Immunology. The Allergy Report. Volume 2: Diseases of the Atopic Diathesis. Milwaukee, WI: American Academy of Allergy, Asthma and Immunology; 2000: 13-50.</a:t>
            </a:r>
          </a:p>
        </p:txBody>
      </p:sp>
    </p:spTree>
    <p:extLst>
      <p:ext uri="{BB962C8B-B14F-4D97-AF65-F5344CB8AC3E}">
        <p14:creationId xmlns:p14="http://schemas.microsoft.com/office/powerpoint/2010/main" val="286223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71336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0C82004A-B05D-40C1-8C96-6ADFAF62BBFD}" type="slidenum">
              <a:rPr lang="en-US" smtClean="0"/>
              <a:pPr>
                <a:defRPr/>
              </a:pPr>
              <a:t>56</a:t>
            </a:fld>
            <a:endParaRPr lang="en-US"/>
          </a:p>
        </p:txBody>
      </p:sp>
    </p:spTree>
    <p:extLst>
      <p:ext uri="{BB962C8B-B14F-4D97-AF65-F5344CB8AC3E}">
        <p14:creationId xmlns:p14="http://schemas.microsoft.com/office/powerpoint/2010/main" val="848930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Rot="1" noChangeAspect="1" noChangeArrowheads="1" noTextEdit="1"/>
          </p:cNvSpPr>
          <p:nvPr>
            <p:ph type="sldImg"/>
          </p:nvPr>
        </p:nvSpPr>
        <p:spPr>
          <a:ln/>
        </p:spPr>
      </p:sp>
      <p:sp>
        <p:nvSpPr>
          <p:cNvPr id="28877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659644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7062C0AB-E91A-46FA-B116-256A2BF07054}" type="datetimeFigureOut">
              <a:rPr lang="en-US" smtClean="0"/>
              <a:pPr>
                <a:defRPr/>
              </a:pPr>
              <a:t>2/8/2021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56D07E4-895A-4555-8A63-07BB0CE21678}" type="slidenum">
              <a:rPr lang="en-US" smtClean="0"/>
              <a:pPr>
                <a:defRPr/>
              </a:pPr>
              <a:t>‹#›</a:t>
            </a:fld>
            <a:endParaRPr lang="en-US"/>
          </a:p>
        </p:txBody>
      </p:sp>
    </p:spTree>
    <p:extLst>
      <p:ext uri="{BB962C8B-B14F-4D97-AF65-F5344CB8AC3E}">
        <p14:creationId xmlns:p14="http://schemas.microsoft.com/office/powerpoint/2010/main" val="2895986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DA172E-5C85-4D01-BFF8-7EF4660B2401}" type="datetimeFigureOut">
              <a:rPr lang="en-GB" smtClean="0"/>
              <a:t>08/02/2021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224CE7-C443-42B5-86EB-F73F57283F38}" type="slidenum">
              <a:rPr lang="en-GB" smtClean="0"/>
              <a:t>‹#›</a:t>
            </a:fld>
            <a:endParaRPr lang="en-GB"/>
          </a:p>
        </p:txBody>
      </p:sp>
    </p:spTree>
    <p:extLst>
      <p:ext uri="{BB962C8B-B14F-4D97-AF65-F5344CB8AC3E}">
        <p14:creationId xmlns:p14="http://schemas.microsoft.com/office/powerpoint/2010/main" val="330309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DA172E-5C85-4D01-BFF8-7EF4660B2401}"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224CE7-C443-42B5-86EB-F73F57283F38}" type="slidenum">
              <a:rPr lang="en-GB" smtClean="0"/>
              <a:t>‹#›</a:t>
            </a:fld>
            <a:endParaRPr lang="en-GB"/>
          </a:p>
        </p:txBody>
      </p:sp>
    </p:spTree>
    <p:extLst>
      <p:ext uri="{BB962C8B-B14F-4D97-AF65-F5344CB8AC3E}">
        <p14:creationId xmlns:p14="http://schemas.microsoft.com/office/powerpoint/2010/main" val="688904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DA172E-5C85-4D01-BFF8-7EF4660B2401}"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224CE7-C443-42B5-86EB-F73F57283F38}"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318618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DA172E-5C85-4D01-BFF8-7EF4660B2401}"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224CE7-C443-42B5-86EB-F73F57283F38}" type="slidenum">
              <a:rPr lang="en-GB" smtClean="0"/>
              <a:t>‹#›</a:t>
            </a:fld>
            <a:endParaRPr lang="en-GB"/>
          </a:p>
        </p:txBody>
      </p:sp>
    </p:spTree>
    <p:extLst>
      <p:ext uri="{BB962C8B-B14F-4D97-AF65-F5344CB8AC3E}">
        <p14:creationId xmlns:p14="http://schemas.microsoft.com/office/powerpoint/2010/main" val="3494158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DA172E-5C85-4D01-BFF8-7EF4660B2401}" type="datetimeFigureOut">
              <a:rPr lang="en-GB" smtClean="0"/>
              <a:t>08/02/2021</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224CE7-C443-42B5-86EB-F73F57283F38}" type="slidenum">
              <a:rPr lang="en-GB" smtClean="0"/>
              <a:t>‹#›</a:t>
            </a:fld>
            <a:endParaRPr lang="en-GB"/>
          </a:p>
        </p:txBody>
      </p:sp>
    </p:spTree>
    <p:extLst>
      <p:ext uri="{BB962C8B-B14F-4D97-AF65-F5344CB8AC3E}">
        <p14:creationId xmlns:p14="http://schemas.microsoft.com/office/powerpoint/2010/main" val="1200520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DA172E-5C85-4D01-BFF8-7EF4660B2401}" type="datetimeFigureOut">
              <a:rPr lang="en-GB" smtClean="0"/>
              <a:t>08/02/2021</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224CE7-C443-42B5-86EB-F73F57283F38}" type="slidenum">
              <a:rPr lang="en-GB" smtClean="0"/>
              <a:t>‹#›</a:t>
            </a:fld>
            <a:endParaRPr lang="en-GB"/>
          </a:p>
        </p:txBody>
      </p:sp>
    </p:spTree>
    <p:extLst>
      <p:ext uri="{BB962C8B-B14F-4D97-AF65-F5344CB8AC3E}">
        <p14:creationId xmlns:p14="http://schemas.microsoft.com/office/powerpoint/2010/main" val="665514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4127401-5BB6-4D87-88CC-CB2544FEA075}" type="datetimeFigureOut">
              <a:rPr lang="en-US" smtClean="0"/>
              <a:pPr>
                <a:defRPr/>
              </a:pPr>
              <a:t>2/8/2021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09296B-BD63-4133-B6CB-4AD3C360EC5E}" type="slidenum">
              <a:rPr lang="en-US" smtClean="0"/>
              <a:pPr>
                <a:defRPr/>
              </a:pPr>
              <a:t>‹#›</a:t>
            </a:fld>
            <a:endParaRPr lang="en-US"/>
          </a:p>
        </p:txBody>
      </p:sp>
    </p:spTree>
    <p:extLst>
      <p:ext uri="{BB962C8B-B14F-4D97-AF65-F5344CB8AC3E}">
        <p14:creationId xmlns:p14="http://schemas.microsoft.com/office/powerpoint/2010/main" val="587623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A87223D-18BC-41D8-9364-590E6025DF8B}" type="datetimeFigureOut">
              <a:rPr lang="en-US" smtClean="0"/>
              <a:pPr>
                <a:defRPr/>
              </a:pPr>
              <a:t>2/8/2021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87E0EF7-DE89-46F6-A17F-B8765108D0E6}" type="slidenum">
              <a:rPr lang="en-US" smtClean="0"/>
              <a:pPr>
                <a:defRPr/>
              </a:pPr>
              <a:t>‹#›</a:t>
            </a:fld>
            <a:endParaRPr lang="en-US"/>
          </a:p>
        </p:txBody>
      </p:sp>
    </p:spTree>
    <p:extLst>
      <p:ext uri="{BB962C8B-B14F-4D97-AF65-F5344CB8AC3E}">
        <p14:creationId xmlns:p14="http://schemas.microsoft.com/office/powerpoint/2010/main" val="3826832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DA172E-5C85-4D01-BFF8-7EF4660B2401}"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224CE7-C443-42B5-86EB-F73F57283F38}" type="slidenum">
              <a:rPr lang="en-GB" smtClean="0"/>
              <a:t>‹#›</a:t>
            </a:fld>
            <a:endParaRPr lang="en-GB"/>
          </a:p>
        </p:txBody>
      </p:sp>
    </p:spTree>
    <p:extLst>
      <p:ext uri="{BB962C8B-B14F-4D97-AF65-F5344CB8AC3E}">
        <p14:creationId xmlns:p14="http://schemas.microsoft.com/office/powerpoint/2010/main" val="409795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DA172E-5C85-4D01-BFF8-7EF4660B2401}"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224CE7-C443-42B5-86EB-F73F57283F38}" type="slidenum">
              <a:rPr lang="en-GB" smtClean="0"/>
              <a:t>‹#›</a:t>
            </a:fld>
            <a:endParaRPr lang="en-GB"/>
          </a:p>
        </p:txBody>
      </p:sp>
    </p:spTree>
    <p:extLst>
      <p:ext uri="{BB962C8B-B14F-4D97-AF65-F5344CB8AC3E}">
        <p14:creationId xmlns:p14="http://schemas.microsoft.com/office/powerpoint/2010/main" val="3895055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DA172E-5C85-4D01-BFF8-7EF4660B2401}" type="datetimeFigureOut">
              <a:rPr lang="en-GB" smtClean="0"/>
              <a:t>08/02/2021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224CE7-C443-42B5-86EB-F73F57283F38}" type="slidenum">
              <a:rPr lang="en-GB" smtClean="0"/>
              <a:t>‹#›</a:t>
            </a:fld>
            <a:endParaRPr lang="en-GB"/>
          </a:p>
        </p:txBody>
      </p:sp>
    </p:spTree>
    <p:extLst>
      <p:ext uri="{BB962C8B-B14F-4D97-AF65-F5344CB8AC3E}">
        <p14:creationId xmlns:p14="http://schemas.microsoft.com/office/powerpoint/2010/main" val="3334237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91F9BF0B-32A0-4CB3-A512-0BD360C2DBBF}" type="datetimeFigureOut">
              <a:rPr lang="en-US" smtClean="0"/>
              <a:pPr>
                <a:defRPr/>
              </a:pPr>
              <a:t>2/8/2021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3539A74-5D44-4514-9C80-74A2E4664A63}" type="slidenum">
              <a:rPr lang="en-US" smtClean="0"/>
              <a:pPr>
                <a:defRPr/>
              </a:pPr>
              <a:t>‹#›</a:t>
            </a:fld>
            <a:endParaRPr lang="en-US"/>
          </a:p>
        </p:txBody>
      </p:sp>
    </p:spTree>
    <p:extLst>
      <p:ext uri="{BB962C8B-B14F-4D97-AF65-F5344CB8AC3E}">
        <p14:creationId xmlns:p14="http://schemas.microsoft.com/office/powerpoint/2010/main" val="3402643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79173460-4536-45CC-B46C-9430F001B5D3}" type="datetimeFigureOut">
              <a:rPr lang="en-US" smtClean="0"/>
              <a:pPr>
                <a:defRPr/>
              </a:pPr>
              <a:t>2/8/2021</a:t>
            </a:fld>
            <a:endParaRPr lang="en-US"/>
          </a:p>
        </p:txBody>
      </p:sp>
      <p:sp>
        <p:nvSpPr>
          <p:cNvPr id="5" name="Footer Placeholder 3"/>
          <p:cNvSpPr>
            <a:spLocks noGrp="1"/>
          </p:cNvSpPr>
          <p:nvPr>
            <p:ph type="ftr" sz="quarter" idx="11"/>
          </p:nvPr>
        </p:nvSpPr>
        <p:spPr/>
        <p:txBody>
          <a:bodyPr/>
          <a:lstStyle/>
          <a:p>
            <a:pPr>
              <a:defRPr/>
            </a:pPr>
            <a:endParaRPr lang="en-US"/>
          </a:p>
        </p:txBody>
      </p:sp>
      <p:sp>
        <p:nvSpPr>
          <p:cNvPr id="6" name="Slide Number Placeholder 4"/>
          <p:cNvSpPr>
            <a:spLocks noGrp="1"/>
          </p:cNvSpPr>
          <p:nvPr>
            <p:ph type="sldNum" sz="quarter" idx="12"/>
          </p:nvPr>
        </p:nvSpPr>
        <p:spPr/>
        <p:txBody>
          <a:bodyPr/>
          <a:lstStyle/>
          <a:p>
            <a:pPr>
              <a:defRPr/>
            </a:pPr>
            <a:fld id="{1F61097B-D1D7-40A8-8C90-6E2F6E255DD8}" type="slidenum">
              <a:rPr lang="en-US" smtClean="0"/>
              <a:pPr>
                <a:defRPr/>
              </a:pPr>
              <a:t>‹#›</a:t>
            </a:fld>
            <a:endParaRPr lang="en-US"/>
          </a:p>
        </p:txBody>
      </p:sp>
    </p:spTree>
    <p:extLst>
      <p:ext uri="{BB962C8B-B14F-4D97-AF65-F5344CB8AC3E}">
        <p14:creationId xmlns:p14="http://schemas.microsoft.com/office/powerpoint/2010/main" val="2353909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62A2685A-C7CF-4488-BA70-E7029B3CD71E}" type="datetimeFigureOut">
              <a:rPr lang="en-US" smtClean="0"/>
              <a:pPr>
                <a:defRPr/>
              </a:pPr>
              <a:t>2/8/2021</a:t>
            </a:fld>
            <a:endParaRPr lang="en-US"/>
          </a:p>
        </p:txBody>
      </p:sp>
      <p:sp>
        <p:nvSpPr>
          <p:cNvPr id="5" name="Footer Placeholder 2"/>
          <p:cNvSpPr>
            <a:spLocks noGrp="1"/>
          </p:cNvSpPr>
          <p:nvPr>
            <p:ph type="ftr" sz="quarter" idx="11"/>
          </p:nvPr>
        </p:nvSpPr>
        <p:spPr/>
        <p:txBody>
          <a:bodyPr/>
          <a:lstStyle/>
          <a:p>
            <a:pPr>
              <a:defRPr/>
            </a:pPr>
            <a:endParaRPr lang="en-US"/>
          </a:p>
        </p:txBody>
      </p:sp>
      <p:sp>
        <p:nvSpPr>
          <p:cNvPr id="6" name="Slide Number Placeholder 3"/>
          <p:cNvSpPr>
            <a:spLocks noGrp="1"/>
          </p:cNvSpPr>
          <p:nvPr>
            <p:ph type="sldNum" sz="quarter" idx="12"/>
          </p:nvPr>
        </p:nvSpPr>
        <p:spPr/>
        <p:txBody>
          <a:bodyPr/>
          <a:lstStyle/>
          <a:p>
            <a:pPr>
              <a:defRPr/>
            </a:pPr>
            <a:fld id="{A50B9744-7596-402D-B590-6B348E55C1BE}" type="slidenum">
              <a:rPr lang="en-US" smtClean="0"/>
              <a:pPr>
                <a:defRPr/>
              </a:pPr>
              <a:t>‹#›</a:t>
            </a:fld>
            <a:endParaRPr lang="en-US"/>
          </a:p>
        </p:txBody>
      </p:sp>
    </p:spTree>
    <p:extLst>
      <p:ext uri="{BB962C8B-B14F-4D97-AF65-F5344CB8AC3E}">
        <p14:creationId xmlns:p14="http://schemas.microsoft.com/office/powerpoint/2010/main" val="84993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fld id="{4FA17EE7-F191-4699-B145-1354618C4793}" type="datetimeFigureOut">
              <a:rPr lang="en-US" smtClean="0"/>
              <a:pPr>
                <a:defRPr/>
              </a:pPr>
              <a:t>2/8/2021</a:t>
            </a:fld>
            <a:endParaRPr lang="en-US"/>
          </a:p>
        </p:txBody>
      </p:sp>
      <p:sp>
        <p:nvSpPr>
          <p:cNvPr id="5" name="Footer Placeholder 5"/>
          <p:cNvSpPr>
            <a:spLocks noGrp="1"/>
          </p:cNvSpPr>
          <p:nvPr>
            <p:ph type="ftr" sz="quarter" idx="11"/>
          </p:nvPr>
        </p:nvSpPr>
        <p:spPr/>
        <p:txBody>
          <a:bodyPr/>
          <a:lstStyle/>
          <a:p>
            <a:pPr>
              <a:defRPr/>
            </a:pPr>
            <a:endParaRPr lang="en-US"/>
          </a:p>
        </p:txBody>
      </p:sp>
      <p:sp>
        <p:nvSpPr>
          <p:cNvPr id="6" name="Slide Number Placeholder 6"/>
          <p:cNvSpPr>
            <a:spLocks noGrp="1"/>
          </p:cNvSpPr>
          <p:nvPr>
            <p:ph type="sldNum" sz="quarter" idx="12"/>
          </p:nvPr>
        </p:nvSpPr>
        <p:spPr/>
        <p:txBody>
          <a:bodyPr/>
          <a:lstStyle/>
          <a:p>
            <a:pPr>
              <a:defRPr/>
            </a:pPr>
            <a:fld id="{55A3F3EC-769B-4C19-B694-63283A9ADB35}" type="slidenum">
              <a:rPr lang="en-US" smtClean="0"/>
              <a:pPr>
                <a:defRPr/>
              </a:pPr>
              <a:t>‹#›</a:t>
            </a:fld>
            <a:endParaRPr lang="en-US"/>
          </a:p>
        </p:txBody>
      </p:sp>
    </p:spTree>
    <p:extLst>
      <p:ext uri="{BB962C8B-B14F-4D97-AF65-F5344CB8AC3E}">
        <p14:creationId xmlns:p14="http://schemas.microsoft.com/office/powerpoint/2010/main" val="3495739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7E7B50B-E198-4084-9016-DFABD604B48C}" type="datetimeFigureOut">
              <a:rPr lang="en-US" smtClean="0"/>
              <a:pPr>
                <a:defRPr/>
              </a:pPr>
              <a:t>2/8/2021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4234B6F-2B81-4BFF-8D5A-194A5230A283}" type="slidenum">
              <a:rPr lang="en-US" smtClean="0"/>
              <a:pPr>
                <a:defRPr/>
              </a:pPr>
              <a:t>‹#›</a:t>
            </a:fld>
            <a:endParaRPr lang="en-US"/>
          </a:p>
        </p:txBody>
      </p:sp>
    </p:spTree>
    <p:extLst>
      <p:ext uri="{BB962C8B-B14F-4D97-AF65-F5344CB8AC3E}">
        <p14:creationId xmlns:p14="http://schemas.microsoft.com/office/powerpoint/2010/main" val="4089572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DA172E-5C85-4D01-BFF8-7EF4660B2401}" type="datetimeFigureOut">
              <a:rPr lang="en-GB" smtClean="0"/>
              <a:t>08/02/2021</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C224CE7-C443-42B5-86EB-F73F57283F38}" type="slidenum">
              <a:rPr lang="en-GB" smtClean="0"/>
              <a:t>‹#›</a:t>
            </a:fld>
            <a:endParaRPr lang="en-GB"/>
          </a:p>
        </p:txBody>
      </p:sp>
    </p:spTree>
    <p:extLst>
      <p:ext uri="{BB962C8B-B14F-4D97-AF65-F5344CB8AC3E}">
        <p14:creationId xmlns:p14="http://schemas.microsoft.com/office/powerpoint/2010/main" val="719368594"/>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5.jpe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3" name="Picture 9">
            <a:extLst>
              <a:ext uri="{FF2B5EF4-FFF2-40B4-BE49-F238E27FC236}">
                <a16:creationId xmlns:a16="http://schemas.microsoft.com/office/drawing/2014/main"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4" name="Oval 11">
            <a:extLst>
              <a:ext uri="{FF2B5EF4-FFF2-40B4-BE49-F238E27FC236}">
                <a16:creationId xmlns:a16="http://schemas.microsoft.com/office/drawing/2014/main"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5" name="Picture 13">
            <a:extLst>
              <a:ext uri="{FF2B5EF4-FFF2-40B4-BE49-F238E27FC236}">
                <a16:creationId xmlns:a16="http://schemas.microsoft.com/office/drawing/2014/main"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6" name="Picture 15">
            <a:extLst>
              <a:ext uri="{FF2B5EF4-FFF2-40B4-BE49-F238E27FC236}">
                <a16:creationId xmlns:a16="http://schemas.microsoft.com/office/drawing/2014/main"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7" name="Rectangle 17">
            <a:extLst>
              <a:ext uri="{FF2B5EF4-FFF2-40B4-BE49-F238E27FC236}">
                <a16:creationId xmlns:a16="http://schemas.microsoft.com/office/drawing/2014/main"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38" name="Rectangle 19">
            <a:extLst>
              <a:ext uri="{FF2B5EF4-FFF2-40B4-BE49-F238E27FC236}">
                <a16:creationId xmlns:a16="http://schemas.microsoft.com/office/drawing/2014/main" id="{C28D0172-F2E0-4763-9C35-F022664959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39" name="Freeform: Shape 23">
            <a:extLst>
              <a:ext uri="{FF2B5EF4-FFF2-40B4-BE49-F238E27FC236}">
                <a16:creationId xmlns:a16="http://schemas.microsoft.com/office/drawing/2014/main" id="{DF6FB2B2-CE21-407F-B22E-302DADC2C3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151643-7A5C-4439-BACD-DC70A90B49C8}"/>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algn="ctr"/>
            <a:r>
              <a:rPr lang="en-US" sz="8000" b="0" i="0" kern="1200" dirty="0">
                <a:solidFill>
                  <a:schemeClr val="tx2"/>
                </a:solidFill>
                <a:latin typeface="+mj-lt"/>
                <a:ea typeface="+mj-ea"/>
                <a:cs typeface="+mj-cs"/>
              </a:rPr>
              <a:t>RHINOLOGY</a:t>
            </a:r>
          </a:p>
        </p:txBody>
      </p:sp>
      <p:sp>
        <p:nvSpPr>
          <p:cNvPr id="3" name="Text Placeholder 2">
            <a:extLst>
              <a:ext uri="{FF2B5EF4-FFF2-40B4-BE49-F238E27FC236}">
                <a16:creationId xmlns:a16="http://schemas.microsoft.com/office/drawing/2014/main" id="{CF43D8D8-F83A-4FCB-AF6B-A20FD103FB1A}"/>
              </a:ext>
            </a:extLst>
          </p:cNvPr>
          <p:cNvSpPr>
            <a:spLocks noGrp="1"/>
          </p:cNvSpPr>
          <p:nvPr>
            <p:ph type="body" idx="1"/>
          </p:nvPr>
        </p:nvSpPr>
        <p:spPr>
          <a:xfrm>
            <a:off x="965505" y="4777380"/>
            <a:ext cx="10260990" cy="1209763"/>
          </a:xfrm>
        </p:spPr>
        <p:txBody>
          <a:bodyPr vert="horz" lIns="91440" tIns="45720" rIns="91440" bIns="45720" rtlCol="0" anchor="t">
            <a:normAutofit/>
          </a:bodyPr>
          <a:lstStyle/>
          <a:p>
            <a:pPr algn="ctr">
              <a:lnSpc>
                <a:spcPct val="90000"/>
              </a:lnSpc>
            </a:pPr>
            <a:r>
              <a:rPr lang="en-US" b="0" i="0" kern="1200" cap="all">
                <a:solidFill>
                  <a:schemeClr val="bg2"/>
                </a:solidFill>
                <a:latin typeface="+mj-lt"/>
                <a:ea typeface="+mj-ea"/>
                <a:cs typeface="+mj-cs"/>
              </a:rPr>
              <a:t>Nick Eynon-lewis</a:t>
            </a:r>
          </a:p>
          <a:p>
            <a:pPr algn="ctr">
              <a:lnSpc>
                <a:spcPct val="90000"/>
              </a:lnSpc>
            </a:pPr>
            <a:r>
              <a:rPr lang="en-US" b="0" i="0" kern="1200" cap="all">
                <a:solidFill>
                  <a:schemeClr val="bg2"/>
                </a:solidFill>
                <a:latin typeface="+mj-lt"/>
                <a:ea typeface="+mj-ea"/>
                <a:cs typeface="+mj-cs"/>
              </a:rPr>
              <a:t>ENT SURGEON</a:t>
            </a:r>
          </a:p>
          <a:p>
            <a:pPr algn="ctr">
              <a:lnSpc>
                <a:spcPct val="90000"/>
              </a:lnSpc>
            </a:pPr>
            <a:r>
              <a:rPr lang="en-US" b="0" i="0" kern="1200" cap="all">
                <a:solidFill>
                  <a:schemeClr val="bg2"/>
                </a:solidFill>
                <a:latin typeface="+mj-lt"/>
                <a:ea typeface="+mj-ea"/>
                <a:cs typeface="+mj-cs"/>
              </a:rPr>
              <a:t>BARTS HEALTH</a:t>
            </a:r>
          </a:p>
        </p:txBody>
      </p:sp>
    </p:spTree>
    <p:extLst>
      <p:ext uri="{BB962C8B-B14F-4D97-AF65-F5344CB8AC3E}">
        <p14:creationId xmlns:p14="http://schemas.microsoft.com/office/powerpoint/2010/main" val="42486922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2" name="Rectangle 5"/>
          <p:cNvSpPr>
            <a:spLocks noGrp="1" noChangeArrowheads="1"/>
          </p:cNvSpPr>
          <p:nvPr>
            <p:ph type="title"/>
          </p:nvPr>
        </p:nvSpPr>
        <p:spPr/>
        <p:txBody>
          <a:bodyPr/>
          <a:lstStyle/>
          <a:p>
            <a:pPr eaLnBrk="1" hangingPunct="1"/>
            <a:endParaRPr lang="en-GB"/>
          </a:p>
        </p:txBody>
      </p:sp>
      <p:graphicFrame>
        <p:nvGraphicFramePr>
          <p:cNvPr id="89102" name="Object 14"/>
          <p:cNvGraphicFramePr>
            <a:graphicFrameLocks noGrp="1" noChangeAspect="1"/>
          </p:cNvGraphicFramePr>
          <p:nvPr>
            <p:ph idx="1"/>
          </p:nvPr>
        </p:nvGraphicFramePr>
        <p:xfrm>
          <a:off x="3287713" y="1700213"/>
          <a:ext cx="5349875" cy="3951287"/>
        </p:xfrm>
        <a:graphic>
          <a:graphicData uri="http://schemas.openxmlformats.org/presentationml/2006/ole">
            <mc:AlternateContent xmlns:mc="http://schemas.openxmlformats.org/markup-compatibility/2006">
              <mc:Choice xmlns:v="urn:schemas-microsoft-com:vml" Requires="v">
                <p:oleObj spid="_x0000_s1026" name="Image" r:id="rId3" imgW="2920732" imgH="2158171" progId="">
                  <p:embed/>
                </p:oleObj>
              </mc:Choice>
              <mc:Fallback>
                <p:oleObj name="Image" r:id="rId3" imgW="2920732" imgH="2158171" progId="">
                  <p:embed/>
                  <p:pic>
                    <p:nvPicPr>
                      <p:cNvPr id="89102"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713" y="1700213"/>
                        <a:ext cx="5349875" cy="3951287"/>
                      </a:xfrm>
                      <a:prstGeom prst="rect">
                        <a:avLst/>
                      </a:prstGeom>
                      <a:noFill/>
                      <a:ln w="4445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9141" name="Slide Number Placeholder 3"/>
          <p:cNvSpPr>
            <a:spLocks noGrp="1"/>
          </p:cNvSpPr>
          <p:nvPr>
            <p:ph type="sldNum" sz="quarter" idx="12"/>
          </p:nvPr>
        </p:nvSpPr>
        <p:spPr>
          <a:noFill/>
        </p:spPr>
        <p:txBody>
          <a:bodyPr/>
          <a:lstStyle/>
          <a:p>
            <a:fld id="{BF7A0CB4-2FBE-465F-B870-9474F6C711BA}" type="slidenum">
              <a:rPr lang="en-US" smtClean="0"/>
              <a:pPr/>
              <a:t>10</a:t>
            </a:fld>
            <a:endParaRPr lang="en-US"/>
          </a:p>
        </p:txBody>
      </p:sp>
    </p:spTree>
    <p:extLst>
      <p:ext uri="{BB962C8B-B14F-4D97-AF65-F5344CB8AC3E}">
        <p14:creationId xmlns:p14="http://schemas.microsoft.com/office/powerpoint/2010/main" val="2687139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9102"/>
                                        </p:tgtEl>
                                        <p:attrNameLst>
                                          <p:attrName>style.visibility</p:attrName>
                                        </p:attrNameLst>
                                      </p:cBhvr>
                                      <p:to>
                                        <p:strVal val="visible"/>
                                      </p:to>
                                    </p:set>
                                    <p:anim calcmode="lin" valueType="num">
                                      <p:cBhvr additive="base">
                                        <p:cTn id="7" dur="1000" fill="hold"/>
                                        <p:tgtEl>
                                          <p:spTgt spid="89102"/>
                                        </p:tgtEl>
                                        <p:attrNameLst>
                                          <p:attrName>ppt_x</p:attrName>
                                        </p:attrNameLst>
                                      </p:cBhvr>
                                      <p:tavLst>
                                        <p:tav tm="0">
                                          <p:val>
                                            <p:strVal val="0-#ppt_w/2"/>
                                          </p:val>
                                        </p:tav>
                                        <p:tav tm="100000">
                                          <p:val>
                                            <p:strVal val="#ppt_x"/>
                                          </p:val>
                                        </p:tav>
                                      </p:tavLst>
                                    </p:anim>
                                    <p:anim calcmode="lin" valueType="num">
                                      <p:cBhvr additive="base">
                                        <p:cTn id="8" dur="1000" fill="hold"/>
                                        <p:tgtEl>
                                          <p:spTgt spid="89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2208213" y="404813"/>
            <a:ext cx="7772400" cy="1143000"/>
          </a:xfrm>
        </p:spPr>
        <p:txBody>
          <a:bodyPr/>
          <a:lstStyle/>
          <a:p>
            <a:pPr eaLnBrk="1" hangingPunct="1"/>
            <a:r>
              <a:rPr lang="en-GB"/>
              <a:t>Assessment</a:t>
            </a:r>
          </a:p>
        </p:txBody>
      </p:sp>
      <p:sp>
        <p:nvSpPr>
          <p:cNvPr id="220163" name="Rectangle 3"/>
          <p:cNvSpPr>
            <a:spLocks noGrp="1" noChangeArrowheads="1"/>
          </p:cNvSpPr>
          <p:nvPr>
            <p:ph idx="1"/>
          </p:nvPr>
        </p:nvSpPr>
        <p:spPr>
          <a:xfrm>
            <a:off x="2495550" y="1484313"/>
            <a:ext cx="7558088" cy="5516562"/>
          </a:xfrm>
        </p:spPr>
        <p:txBody>
          <a:bodyPr/>
          <a:lstStyle/>
          <a:p>
            <a:pPr eaLnBrk="1" hangingPunct="1"/>
            <a:r>
              <a:rPr lang="en-GB"/>
              <a:t>Analysis of structure (inspection, palpation, photos), what is the anatomical/functional abnormality?</a:t>
            </a:r>
          </a:p>
        </p:txBody>
      </p:sp>
      <p:sp>
        <p:nvSpPr>
          <p:cNvPr id="220161" name="Slide Number Placeholder 3"/>
          <p:cNvSpPr>
            <a:spLocks noGrp="1"/>
          </p:cNvSpPr>
          <p:nvPr>
            <p:ph type="sldNum" sz="quarter" idx="12"/>
          </p:nvPr>
        </p:nvSpPr>
        <p:spPr>
          <a:noFill/>
        </p:spPr>
        <p:txBody>
          <a:bodyPr/>
          <a:lstStyle/>
          <a:p>
            <a:fld id="{2B7A35D4-2D52-4B1C-9609-C9895BCB1BD7}" type="slidenum">
              <a:rPr lang="en-US" smtClean="0"/>
              <a:pPr/>
              <a:t>11</a:t>
            </a:fld>
            <a:endParaRPr lang="en-US"/>
          </a:p>
        </p:txBody>
      </p:sp>
      <p:pic>
        <p:nvPicPr>
          <p:cNvPr id="220164" name="Picture 6" descr="alar collapse"/>
          <p:cNvPicPr>
            <a:picLocks noChangeAspect="1" noChangeArrowheads="1"/>
          </p:cNvPicPr>
          <p:nvPr/>
        </p:nvPicPr>
        <p:blipFill>
          <a:blip r:embed="rId3"/>
          <a:srcRect/>
          <a:stretch>
            <a:fillRect/>
          </a:stretch>
        </p:blipFill>
        <p:spPr bwMode="auto">
          <a:xfrm>
            <a:off x="3143251" y="3213100"/>
            <a:ext cx="2341563" cy="3240088"/>
          </a:xfrm>
          <a:prstGeom prst="rect">
            <a:avLst/>
          </a:prstGeom>
          <a:noFill/>
          <a:ln w="9525">
            <a:noFill/>
            <a:miter lim="800000"/>
            <a:headEnd/>
            <a:tailEnd/>
          </a:ln>
        </p:spPr>
      </p:pic>
      <p:pic>
        <p:nvPicPr>
          <p:cNvPr id="220165" name="Picture 7" descr="breath_right_nasal_strips"/>
          <p:cNvPicPr>
            <a:picLocks noChangeAspect="1" noChangeArrowheads="1"/>
          </p:cNvPicPr>
          <p:nvPr/>
        </p:nvPicPr>
        <p:blipFill>
          <a:blip r:embed="rId4"/>
          <a:srcRect/>
          <a:stretch>
            <a:fillRect/>
          </a:stretch>
        </p:blipFill>
        <p:spPr bwMode="auto">
          <a:xfrm>
            <a:off x="6240464" y="3357564"/>
            <a:ext cx="3044825" cy="3044825"/>
          </a:xfrm>
          <a:prstGeom prst="rect">
            <a:avLst/>
          </a:prstGeom>
          <a:noFill/>
          <a:ln w="9525">
            <a:noFill/>
            <a:miter lim="800000"/>
            <a:headEnd/>
            <a:tailEnd/>
          </a:ln>
        </p:spPr>
      </p:pic>
    </p:spTree>
    <p:extLst>
      <p:ext uri="{BB962C8B-B14F-4D97-AF65-F5344CB8AC3E}">
        <p14:creationId xmlns:p14="http://schemas.microsoft.com/office/powerpoint/2010/main" val="399744824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2209800" y="404814"/>
            <a:ext cx="7772400" cy="1347787"/>
          </a:xfrm>
        </p:spPr>
        <p:txBody>
          <a:bodyPr/>
          <a:lstStyle/>
          <a:p>
            <a:pPr eaLnBrk="1" hangingPunct="1"/>
            <a:r>
              <a:rPr lang="en-GB"/>
              <a:t>Nasal Obstruction: Causes</a:t>
            </a:r>
          </a:p>
        </p:txBody>
      </p:sp>
      <p:sp>
        <p:nvSpPr>
          <p:cNvPr id="222211" name="Rectangle 3"/>
          <p:cNvSpPr>
            <a:spLocks noGrp="1" noChangeArrowheads="1"/>
          </p:cNvSpPr>
          <p:nvPr>
            <p:ph idx="1"/>
          </p:nvPr>
        </p:nvSpPr>
        <p:spPr>
          <a:xfrm>
            <a:off x="1849348" y="1890444"/>
            <a:ext cx="7555002" cy="4562742"/>
          </a:xfrm>
        </p:spPr>
        <p:txBody>
          <a:bodyPr>
            <a:normAutofit fontScale="92500" lnSpcReduction="10000"/>
          </a:bodyPr>
          <a:lstStyle/>
          <a:p>
            <a:pPr eaLnBrk="1" hangingPunct="1">
              <a:lnSpc>
                <a:spcPct val="90000"/>
              </a:lnSpc>
            </a:pPr>
            <a:r>
              <a:rPr lang="en-GB" sz="2800" dirty="0"/>
              <a:t>Rhinitis</a:t>
            </a:r>
          </a:p>
          <a:p>
            <a:pPr eaLnBrk="1" hangingPunct="1">
              <a:lnSpc>
                <a:spcPct val="90000"/>
              </a:lnSpc>
            </a:pPr>
            <a:r>
              <a:rPr lang="en-GB" sz="2800" dirty="0"/>
              <a:t>Nasal Polyps</a:t>
            </a:r>
          </a:p>
          <a:p>
            <a:pPr eaLnBrk="1" hangingPunct="1">
              <a:lnSpc>
                <a:spcPct val="90000"/>
              </a:lnSpc>
            </a:pPr>
            <a:r>
              <a:rPr lang="en-GB" sz="2800" dirty="0"/>
              <a:t>Rhinosinusitis</a:t>
            </a:r>
          </a:p>
          <a:p>
            <a:pPr eaLnBrk="1" hangingPunct="1">
              <a:lnSpc>
                <a:spcPct val="90000"/>
              </a:lnSpc>
            </a:pPr>
            <a:r>
              <a:rPr lang="en-GB" sz="2800" dirty="0"/>
              <a:t>Deviated Septum</a:t>
            </a:r>
          </a:p>
          <a:p>
            <a:pPr eaLnBrk="1" hangingPunct="1">
              <a:lnSpc>
                <a:spcPct val="90000"/>
              </a:lnSpc>
            </a:pPr>
            <a:r>
              <a:rPr lang="en-GB" sz="2800" dirty="0"/>
              <a:t>Adenoid Hypertrophy</a:t>
            </a:r>
          </a:p>
          <a:p>
            <a:pPr eaLnBrk="1" hangingPunct="1">
              <a:lnSpc>
                <a:spcPct val="90000"/>
              </a:lnSpc>
            </a:pPr>
            <a:r>
              <a:rPr lang="en-GB" sz="2800" dirty="0"/>
              <a:t>Alar/Lateral wall Collapse</a:t>
            </a:r>
          </a:p>
          <a:p>
            <a:pPr eaLnBrk="1" hangingPunct="1">
              <a:lnSpc>
                <a:spcPct val="90000"/>
              </a:lnSpc>
            </a:pPr>
            <a:r>
              <a:rPr lang="en-GB" sz="2800" dirty="0"/>
              <a:t>Tumour</a:t>
            </a:r>
          </a:p>
          <a:p>
            <a:pPr eaLnBrk="1" hangingPunct="1">
              <a:lnSpc>
                <a:spcPct val="90000"/>
              </a:lnSpc>
            </a:pPr>
            <a:r>
              <a:rPr lang="en-GB" sz="2800" dirty="0"/>
              <a:t>Foreign Body</a:t>
            </a:r>
          </a:p>
          <a:p>
            <a:pPr eaLnBrk="1" hangingPunct="1">
              <a:lnSpc>
                <a:spcPct val="90000"/>
              </a:lnSpc>
            </a:pPr>
            <a:r>
              <a:rPr lang="en-GB" sz="2800" dirty="0"/>
              <a:t>Choanal Atresia</a:t>
            </a:r>
          </a:p>
          <a:p>
            <a:pPr eaLnBrk="1" hangingPunct="1">
              <a:lnSpc>
                <a:spcPct val="90000"/>
              </a:lnSpc>
            </a:pPr>
            <a:r>
              <a:rPr lang="en-GB" sz="2800" dirty="0"/>
              <a:t>Septal perforation</a:t>
            </a:r>
          </a:p>
        </p:txBody>
      </p:sp>
      <p:sp>
        <p:nvSpPr>
          <p:cNvPr id="222209" name="Slide Number Placeholder 3"/>
          <p:cNvSpPr>
            <a:spLocks noGrp="1"/>
          </p:cNvSpPr>
          <p:nvPr>
            <p:ph type="sldNum" sz="quarter" idx="12"/>
          </p:nvPr>
        </p:nvSpPr>
        <p:spPr>
          <a:noFill/>
        </p:spPr>
        <p:txBody>
          <a:bodyPr/>
          <a:lstStyle/>
          <a:p>
            <a:fld id="{EAC77668-6E34-43B5-900A-EF411CC1220D}" type="slidenum">
              <a:rPr lang="en-US" smtClean="0"/>
              <a:pPr/>
              <a:t>12</a:t>
            </a:fld>
            <a:endParaRPr lang="en-US"/>
          </a:p>
        </p:txBody>
      </p:sp>
      <p:pic>
        <p:nvPicPr>
          <p:cNvPr id="222212" name="Picture 4" descr="Nose 2"/>
          <p:cNvPicPr>
            <a:picLocks noChangeAspect="1" noChangeArrowheads="1"/>
          </p:cNvPicPr>
          <p:nvPr/>
        </p:nvPicPr>
        <p:blipFill>
          <a:blip r:embed="rId2"/>
          <a:srcRect/>
          <a:stretch>
            <a:fillRect/>
          </a:stretch>
        </p:blipFill>
        <p:spPr bwMode="auto">
          <a:xfrm>
            <a:off x="7104063" y="2636838"/>
            <a:ext cx="2214562" cy="2997200"/>
          </a:xfrm>
          <a:prstGeom prst="rect">
            <a:avLst/>
          </a:prstGeom>
          <a:noFill/>
          <a:ln w="9525">
            <a:noFill/>
            <a:miter lim="800000"/>
            <a:headEnd/>
            <a:tailEnd/>
          </a:ln>
        </p:spPr>
      </p:pic>
    </p:spTree>
    <p:extLst>
      <p:ext uri="{BB962C8B-B14F-4D97-AF65-F5344CB8AC3E}">
        <p14:creationId xmlns:p14="http://schemas.microsoft.com/office/powerpoint/2010/main" val="233919102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1"/>
          <p:cNvSpPr>
            <a:spLocks noGrp="1" noChangeArrowheads="1"/>
          </p:cNvSpPr>
          <p:nvPr>
            <p:ph type="title"/>
          </p:nvPr>
        </p:nvSpPr>
        <p:spPr/>
        <p:txBody>
          <a:bodyPr vert="horz" wrap="square" lIns="91440" tIns="45720" rIns="132080" bIns="45720" numCol="1" anchor="ctr" anchorCtr="0" compatLnSpc="1">
            <a:prstTxWarp prst="textNoShape">
              <a:avLst/>
            </a:prstTxWarp>
          </a:bodyPr>
          <a:lstStyle/>
          <a:p>
            <a:pPr eaLnBrk="1" hangingPunct="1"/>
            <a:r>
              <a:rPr lang="en-US" dirty="0"/>
              <a:t>Rhinitis</a:t>
            </a:r>
          </a:p>
        </p:txBody>
      </p:sp>
      <p:sp>
        <p:nvSpPr>
          <p:cNvPr id="224258" name="Rectangle 2"/>
          <p:cNvSpPr>
            <a:spLocks noGrp="1" noChangeArrowheads="1"/>
          </p:cNvSpPr>
          <p:nvPr>
            <p:ph idx="1"/>
          </p:nvPr>
        </p:nvSpPr>
        <p:spPr>
          <a:xfrm>
            <a:off x="1103313" y="2404153"/>
            <a:ext cx="6098871" cy="3844246"/>
          </a:xfrm>
        </p:spPr>
        <p:txBody>
          <a:bodyPr vert="horz" wrap="square" lIns="91440" tIns="45720" rIns="132080" bIns="45720" numCol="1" anchor="t" anchorCtr="0" compatLnSpc="1">
            <a:prstTxWarp prst="textNoShape">
              <a:avLst/>
            </a:prstTxWarp>
          </a:bodyPr>
          <a:lstStyle/>
          <a:p>
            <a:pPr eaLnBrk="1" hangingPunct="1">
              <a:buFont typeface="Times New Roman" pitchFamily="18" charset="0"/>
              <a:buNone/>
            </a:pPr>
            <a:r>
              <a:rPr lang="en-US" dirty="0"/>
              <a:t>Inflammation of the lining of the nose characterized by one or more of the following symptoms :</a:t>
            </a:r>
          </a:p>
          <a:p>
            <a:pPr eaLnBrk="1" hangingPunct="1">
              <a:buFont typeface="Times New Roman" pitchFamily="18" charset="0"/>
              <a:buNone/>
            </a:pPr>
            <a:r>
              <a:rPr lang="en-US" dirty="0"/>
              <a:t>Nasal congestion</a:t>
            </a:r>
          </a:p>
          <a:p>
            <a:pPr eaLnBrk="1" hangingPunct="1">
              <a:buFont typeface="Times New Roman" pitchFamily="18" charset="0"/>
              <a:buNone/>
            </a:pPr>
            <a:r>
              <a:rPr lang="en-US" dirty="0" err="1"/>
              <a:t>Rhinorrhoea</a:t>
            </a:r>
            <a:endParaRPr lang="en-US" dirty="0"/>
          </a:p>
          <a:p>
            <a:pPr eaLnBrk="1" hangingPunct="1">
              <a:buFont typeface="Times New Roman" pitchFamily="18" charset="0"/>
              <a:buNone/>
            </a:pPr>
            <a:r>
              <a:rPr lang="en-US" dirty="0"/>
              <a:t>Sneezing</a:t>
            </a:r>
          </a:p>
          <a:p>
            <a:pPr eaLnBrk="1" hangingPunct="1">
              <a:buFont typeface="Times New Roman" pitchFamily="18" charset="0"/>
              <a:buNone/>
            </a:pPr>
            <a:r>
              <a:rPr lang="en-US" dirty="0"/>
              <a:t>Itching</a:t>
            </a:r>
          </a:p>
          <a:p>
            <a:pPr eaLnBrk="1" hangingPunct="1">
              <a:buFont typeface="Times New Roman" pitchFamily="18" charset="0"/>
              <a:buNone/>
            </a:pPr>
            <a:r>
              <a:rPr lang="en-US" dirty="0"/>
              <a:t>hyposmia</a:t>
            </a:r>
          </a:p>
        </p:txBody>
      </p:sp>
      <p:pic>
        <p:nvPicPr>
          <p:cNvPr id="4" name="Picture 4" descr="blowing-nose_article">
            <a:extLst>
              <a:ext uri="{FF2B5EF4-FFF2-40B4-BE49-F238E27FC236}">
                <a16:creationId xmlns:a16="http://schemas.microsoft.com/office/drawing/2014/main" id="{A9CFC565-FD5E-4C94-92C2-BE5D16BFA9BC}"/>
              </a:ext>
            </a:extLst>
          </p:cNvPr>
          <p:cNvPicPr>
            <a:picLocks noChangeAspect="1" noChangeArrowheads="1"/>
          </p:cNvPicPr>
          <p:nvPr/>
        </p:nvPicPr>
        <p:blipFill>
          <a:blip r:embed="rId2"/>
          <a:srcRect/>
          <a:stretch>
            <a:fillRect/>
          </a:stretch>
        </p:blipFill>
        <p:spPr bwMode="auto">
          <a:xfrm>
            <a:off x="7544702" y="2404153"/>
            <a:ext cx="2386999" cy="3342276"/>
          </a:xfrm>
          <a:prstGeom prst="rect">
            <a:avLst/>
          </a:prstGeom>
          <a:noFill/>
          <a:ln w="9525">
            <a:noFill/>
            <a:miter lim="800000"/>
            <a:headEnd/>
            <a:tailEnd/>
          </a:ln>
        </p:spPr>
      </p:pic>
    </p:spTree>
    <p:extLst>
      <p:ext uri="{BB962C8B-B14F-4D97-AF65-F5344CB8AC3E}">
        <p14:creationId xmlns:p14="http://schemas.microsoft.com/office/powerpoint/2010/main" val="147489530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7AEA421-5F29-4BA7-9360-2501B59879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4" name="Freeform 7">
            <a:extLst>
              <a:ext uri="{FF2B5EF4-FFF2-40B4-BE49-F238E27FC236}">
                <a16:creationId xmlns:a16="http://schemas.microsoft.com/office/drawing/2014/main" id="{9348F0CB-4904-4DEF-BDD4-ADEC2DCCCB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26305" name="Rectangle 1"/>
          <p:cNvSpPr>
            <a:spLocks noGrp="1" noChangeArrowheads="1"/>
          </p:cNvSpPr>
          <p:nvPr>
            <p:ph type="title"/>
          </p:nvPr>
        </p:nvSpPr>
        <p:spPr>
          <a:xfrm>
            <a:off x="648930" y="629267"/>
            <a:ext cx="9252154" cy="1016654"/>
          </a:xfrm>
        </p:spPr>
        <p:txBody>
          <a:bodyPr vert="horz" lIns="91440" tIns="45720" rIns="132080" bIns="45720" numCol="1" anchorCtr="0" compatLnSpc="1">
            <a:prstTxWarp prst="textNoShape">
              <a:avLst/>
            </a:prstTxWarp>
            <a:normAutofit/>
          </a:bodyPr>
          <a:lstStyle/>
          <a:p>
            <a:pPr eaLnBrk="1" hangingPunct="1"/>
            <a:r>
              <a:rPr lang="en-US">
                <a:solidFill>
                  <a:srgbClr val="EBEBEB"/>
                </a:solidFill>
              </a:rPr>
              <a:t>Rhinitis- classification</a:t>
            </a:r>
          </a:p>
        </p:txBody>
      </p:sp>
      <p:sp>
        <p:nvSpPr>
          <p:cNvPr id="76" name="Rectangle 75">
            <a:extLst>
              <a:ext uri="{FF2B5EF4-FFF2-40B4-BE49-F238E27FC236}">
                <a16:creationId xmlns:a16="http://schemas.microsoft.com/office/drawing/2014/main" id="{1583E1B8-79B3-49BB-8704-58E4AB1AF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8" name="Freeform: Shape 77">
            <a:extLst>
              <a:ext uri="{FF2B5EF4-FFF2-40B4-BE49-F238E27FC236}">
                <a16:creationId xmlns:a16="http://schemas.microsoft.com/office/drawing/2014/main" id="{7BB34D5F-2B87-438E-8236-69C6068D47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graphicFrame>
        <p:nvGraphicFramePr>
          <p:cNvPr id="226308" name="Rectangle 2">
            <a:extLst>
              <a:ext uri="{FF2B5EF4-FFF2-40B4-BE49-F238E27FC236}">
                <a16:creationId xmlns:a16="http://schemas.microsoft.com/office/drawing/2014/main" id="{3227A7E3-AC38-4CEF-85D3-6B79327F36C0}"/>
              </a:ext>
            </a:extLst>
          </p:cNvPr>
          <p:cNvGraphicFramePr>
            <a:graphicFrameLocks noGrp="1"/>
          </p:cNvGraphicFramePr>
          <p:nvPr>
            <p:ph idx="1"/>
            <p:extLst>
              <p:ext uri="{D42A27DB-BD31-4B8C-83A1-F6EECF244321}">
                <p14:modId xmlns:p14="http://schemas.microsoft.com/office/powerpoint/2010/main" val="3911567653"/>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0258301"/>
      </p:ext>
    </p:extLst>
  </p:cSld>
  <p:clrMapOvr>
    <a:overrideClrMapping bg1="lt1" tx1="dk1" bg2="lt2" tx2="dk2" accent1="accent1" accent2="accent2" accent3="accent3" accent4="accent4" accent5="accent5" accent6="accent6" hlink="hlink" folHlink="folHlink"/>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52BEFF1-896C-45B1-B02C-96A6A1BC38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4"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76" name="Freeform: Shape 75">
            <a:extLst>
              <a:ext uri="{FF2B5EF4-FFF2-40B4-BE49-F238E27FC236}">
                <a16:creationId xmlns:a16="http://schemas.microsoft.com/office/drawing/2014/main" id="{8598F259-6F54-47A3-8D13-1603D786A3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BA768A8-4FED-4ED8-9E46-6BE72188EC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84673" name="Slide Number Placeholder 3"/>
          <p:cNvSpPr>
            <a:spLocks noGrp="1"/>
          </p:cNvSpPr>
          <p:nvPr>
            <p:ph type="sldNum" sz="quarter" idx="12"/>
          </p:nvPr>
        </p:nvSpPr>
        <p:spPr>
          <a:xfrm>
            <a:off x="10352540" y="295729"/>
            <a:ext cx="838199" cy="767687"/>
          </a:xfrm>
        </p:spPr>
        <p:txBody>
          <a:bodyPr>
            <a:normAutofit/>
          </a:bodyPr>
          <a:lstStyle/>
          <a:p>
            <a:pPr>
              <a:spcAft>
                <a:spcPts val="600"/>
              </a:spcAft>
            </a:pPr>
            <a:fld id="{E9D7C291-32FB-4515-A1F0-204B4350871A}" type="slidenum">
              <a:rPr lang="en-US">
                <a:solidFill>
                  <a:srgbClr val="FFFFFF"/>
                </a:solidFill>
              </a:rPr>
              <a:pPr>
                <a:spcAft>
                  <a:spcPts val="600"/>
                </a:spcAft>
              </a:pPr>
              <a:t>15</a:t>
            </a:fld>
            <a:endParaRPr lang="en-US">
              <a:solidFill>
                <a:srgbClr val="FFFFFF"/>
              </a:solidFill>
            </a:endParaRPr>
          </a:p>
        </p:txBody>
      </p:sp>
      <p:sp>
        <p:nvSpPr>
          <p:cNvPr id="284674" name="Rectangle 2"/>
          <p:cNvSpPr>
            <a:spLocks noGrp="1" noChangeArrowheads="1"/>
          </p:cNvSpPr>
          <p:nvPr>
            <p:ph type="title"/>
          </p:nvPr>
        </p:nvSpPr>
        <p:spPr>
          <a:xfrm>
            <a:off x="653143" y="1645920"/>
            <a:ext cx="3522879" cy="4470821"/>
          </a:xfrm>
        </p:spPr>
        <p:txBody>
          <a:bodyPr>
            <a:normAutofit/>
          </a:bodyPr>
          <a:lstStyle/>
          <a:p>
            <a:pPr algn="r" eaLnBrk="1" hangingPunct="1"/>
            <a:r>
              <a:rPr lang="en-GB">
                <a:solidFill>
                  <a:srgbClr val="FFFFFF"/>
                </a:solidFill>
              </a:rPr>
              <a:t>Non Allergic, Non Infective Rhinitis</a:t>
            </a:r>
          </a:p>
        </p:txBody>
      </p:sp>
      <p:sp>
        <p:nvSpPr>
          <p:cNvPr id="284675" name="Rectangle 3"/>
          <p:cNvSpPr>
            <a:spLocks noGrp="1" noChangeArrowheads="1"/>
          </p:cNvSpPr>
          <p:nvPr>
            <p:ph idx="1"/>
          </p:nvPr>
        </p:nvSpPr>
        <p:spPr>
          <a:xfrm>
            <a:off x="5204109" y="1645920"/>
            <a:ext cx="5919503" cy="4470821"/>
          </a:xfrm>
        </p:spPr>
        <p:txBody>
          <a:bodyPr>
            <a:normAutofit/>
          </a:bodyPr>
          <a:lstStyle/>
          <a:p>
            <a:pPr eaLnBrk="1" hangingPunct="1">
              <a:lnSpc>
                <a:spcPct val="90000"/>
              </a:lnSpc>
            </a:pPr>
            <a:r>
              <a:rPr lang="en-GB" b="1" dirty="0"/>
              <a:t>?Cause</a:t>
            </a:r>
          </a:p>
          <a:p>
            <a:pPr lvl="1" eaLnBrk="1" hangingPunct="1">
              <a:lnSpc>
                <a:spcPct val="90000"/>
              </a:lnSpc>
            </a:pPr>
            <a:r>
              <a:rPr lang="en-GB" u="sng" dirty="0"/>
              <a:t>Factors that may influence the function of the nose</a:t>
            </a:r>
          </a:p>
          <a:p>
            <a:pPr lvl="1" eaLnBrk="1" hangingPunct="1">
              <a:lnSpc>
                <a:spcPct val="90000"/>
              </a:lnSpc>
            </a:pPr>
            <a:r>
              <a:rPr lang="en-GB" dirty="0"/>
              <a:t>Intrinsic</a:t>
            </a:r>
          </a:p>
          <a:p>
            <a:pPr lvl="1" eaLnBrk="1" hangingPunct="1">
              <a:lnSpc>
                <a:spcPct val="90000"/>
              </a:lnSpc>
            </a:pPr>
            <a:r>
              <a:rPr lang="en-GB" dirty="0"/>
              <a:t>Pollution</a:t>
            </a:r>
          </a:p>
          <a:p>
            <a:pPr lvl="1" eaLnBrk="1" hangingPunct="1">
              <a:lnSpc>
                <a:spcPct val="90000"/>
              </a:lnSpc>
            </a:pPr>
            <a:r>
              <a:rPr lang="en-GB" dirty="0"/>
              <a:t>Humidity, temperature</a:t>
            </a:r>
          </a:p>
          <a:p>
            <a:pPr lvl="1" eaLnBrk="1" hangingPunct="1">
              <a:lnSpc>
                <a:spcPct val="90000"/>
              </a:lnSpc>
            </a:pPr>
            <a:r>
              <a:rPr lang="en-GB" dirty="0"/>
              <a:t>Drugs</a:t>
            </a:r>
          </a:p>
          <a:p>
            <a:pPr lvl="1" eaLnBrk="1" hangingPunct="1">
              <a:lnSpc>
                <a:spcPct val="90000"/>
              </a:lnSpc>
            </a:pPr>
            <a:r>
              <a:rPr lang="en-GB" dirty="0"/>
              <a:t>Hormonal</a:t>
            </a:r>
          </a:p>
          <a:p>
            <a:pPr lvl="1" eaLnBrk="1" hangingPunct="1">
              <a:lnSpc>
                <a:spcPct val="90000"/>
              </a:lnSpc>
            </a:pPr>
            <a:r>
              <a:rPr lang="en-GB" dirty="0"/>
              <a:t>Alcohol</a:t>
            </a:r>
          </a:p>
          <a:p>
            <a:pPr lvl="1" eaLnBrk="1" hangingPunct="1">
              <a:lnSpc>
                <a:spcPct val="90000"/>
              </a:lnSpc>
            </a:pPr>
            <a:r>
              <a:rPr lang="en-GB" dirty="0"/>
              <a:t>Smoking</a:t>
            </a:r>
          </a:p>
          <a:p>
            <a:pPr lvl="1" eaLnBrk="1" hangingPunct="1">
              <a:lnSpc>
                <a:spcPct val="90000"/>
              </a:lnSpc>
            </a:pPr>
            <a:r>
              <a:rPr lang="en-GB" dirty="0"/>
              <a:t>Emotion </a:t>
            </a:r>
          </a:p>
          <a:p>
            <a:pPr lvl="1" eaLnBrk="1" hangingPunct="1">
              <a:lnSpc>
                <a:spcPct val="90000"/>
              </a:lnSpc>
            </a:pPr>
            <a:r>
              <a:rPr lang="en-GB" dirty="0"/>
              <a:t>Domestic/ cosmetic products</a:t>
            </a:r>
          </a:p>
          <a:p>
            <a:pPr lvl="1" eaLnBrk="1" hangingPunct="1">
              <a:lnSpc>
                <a:spcPct val="90000"/>
              </a:lnSpc>
            </a:pPr>
            <a:endParaRPr lang="en-GB" dirty="0"/>
          </a:p>
        </p:txBody>
      </p:sp>
    </p:spTree>
    <p:extLst>
      <p:ext uri="{BB962C8B-B14F-4D97-AF65-F5344CB8AC3E}">
        <p14:creationId xmlns:p14="http://schemas.microsoft.com/office/powerpoint/2010/main" val="2218996854"/>
      </p:ext>
    </p:extLst>
  </p:cSld>
  <p:clrMapOvr>
    <a:overrideClrMapping bg1="lt1" tx1="dk1" bg2="lt2" tx2="dk2" accent1="accent1" accent2="accent2" accent3="accent3" accent4="accent4" accent5="accent5" accent6="accent6" hlink="hlink" folHlink="folHlink"/>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F03FE-E154-4E38-A160-B07F6385B3ED}"/>
              </a:ext>
            </a:extLst>
          </p:cNvPr>
          <p:cNvSpPr>
            <a:spLocks noGrp="1"/>
          </p:cNvSpPr>
          <p:nvPr>
            <p:ph type="title"/>
          </p:nvPr>
        </p:nvSpPr>
        <p:spPr/>
        <p:txBody>
          <a:bodyPr/>
          <a:lstStyle/>
          <a:p>
            <a:r>
              <a:rPr lang="en-GB" dirty="0"/>
              <a:t>Allergic rhinitis</a:t>
            </a:r>
          </a:p>
        </p:txBody>
      </p:sp>
      <p:sp>
        <p:nvSpPr>
          <p:cNvPr id="3" name="Content Placeholder 2">
            <a:extLst>
              <a:ext uri="{FF2B5EF4-FFF2-40B4-BE49-F238E27FC236}">
                <a16:creationId xmlns:a16="http://schemas.microsoft.com/office/drawing/2014/main" id="{940CD249-A9F4-4D66-B4E3-20EDDDEA4D9E}"/>
              </a:ext>
            </a:extLst>
          </p:cNvPr>
          <p:cNvSpPr>
            <a:spLocks noGrp="1"/>
          </p:cNvSpPr>
          <p:nvPr>
            <p:ph idx="1"/>
          </p:nvPr>
        </p:nvSpPr>
        <p:spPr/>
        <p:txBody>
          <a:bodyPr/>
          <a:lstStyle/>
          <a:p>
            <a:r>
              <a:rPr lang="en-GB" dirty="0"/>
              <a:t>Common- 23% population</a:t>
            </a:r>
          </a:p>
          <a:p>
            <a:r>
              <a:rPr lang="en-GB" dirty="0"/>
              <a:t>QOL- sleep, school, work</a:t>
            </a:r>
          </a:p>
          <a:p>
            <a:r>
              <a:rPr lang="en-GB" dirty="0"/>
              <a:t>Associations- asthma, dermatitis, conjunctivitis, sinusitis, OM</a:t>
            </a:r>
          </a:p>
          <a:p>
            <a:r>
              <a:rPr lang="en-GB" dirty="0"/>
              <a:t>40% asthmatics have allergic rhinitis</a:t>
            </a:r>
          </a:p>
          <a:p>
            <a:r>
              <a:rPr lang="en-GB" dirty="0"/>
              <a:t>Management</a:t>
            </a:r>
          </a:p>
          <a:p>
            <a:pPr lvl="1"/>
            <a:r>
              <a:rPr lang="en-GB" dirty="0"/>
              <a:t>Allergen avoidance</a:t>
            </a:r>
          </a:p>
          <a:p>
            <a:pPr lvl="1"/>
            <a:r>
              <a:rPr lang="en-GB" dirty="0"/>
              <a:t>Medication</a:t>
            </a:r>
          </a:p>
          <a:p>
            <a:pPr lvl="1"/>
            <a:r>
              <a:rPr lang="en-GB" dirty="0"/>
              <a:t>Desensitisation</a:t>
            </a:r>
          </a:p>
          <a:p>
            <a:pPr lvl="1"/>
            <a:r>
              <a:rPr lang="en-GB" dirty="0"/>
              <a:t>Biologics</a:t>
            </a:r>
          </a:p>
        </p:txBody>
      </p:sp>
    </p:spTree>
    <p:extLst>
      <p:ext uri="{BB962C8B-B14F-4D97-AF65-F5344CB8AC3E}">
        <p14:creationId xmlns:p14="http://schemas.microsoft.com/office/powerpoint/2010/main" val="3258599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35" name="Picture 134">
            <a:extLst>
              <a:ext uri="{FF2B5EF4-FFF2-40B4-BE49-F238E27FC236}">
                <a16:creationId xmlns:a16="http://schemas.microsoft.com/office/drawing/2014/main" id="{0F7302AF-86B9-441B-8D24-AC382E2A43A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7" name="Picture 136">
            <a:extLst>
              <a:ext uri="{FF2B5EF4-FFF2-40B4-BE49-F238E27FC236}">
                <a16:creationId xmlns:a16="http://schemas.microsoft.com/office/drawing/2014/main" id="{99A2A6C2-D371-4C6B-B50F-CC71C6D0103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9" name="Oval 138">
            <a:extLst>
              <a:ext uri="{FF2B5EF4-FFF2-40B4-BE49-F238E27FC236}">
                <a16:creationId xmlns:a16="http://schemas.microsoft.com/office/drawing/2014/main" id="{5F07A6A6-E44B-411E-AA18-65E481136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1" name="Picture 140">
            <a:extLst>
              <a:ext uri="{FF2B5EF4-FFF2-40B4-BE49-F238E27FC236}">
                <a16:creationId xmlns:a16="http://schemas.microsoft.com/office/drawing/2014/main" id="{8CC3468F-5EED-42B0-8507-F30360E1D51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43" name="Picture 142">
            <a:extLst>
              <a:ext uri="{FF2B5EF4-FFF2-40B4-BE49-F238E27FC236}">
                <a16:creationId xmlns:a16="http://schemas.microsoft.com/office/drawing/2014/main" id="{591711EE-029D-453C-9AE9-E87829F1D3D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5" name="Rectangle 144">
            <a:extLst>
              <a:ext uri="{FF2B5EF4-FFF2-40B4-BE49-F238E27FC236}">
                <a16:creationId xmlns:a16="http://schemas.microsoft.com/office/drawing/2014/main" id="{5D5A8E14-301B-40C0-A174-D2232EF95C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1426" name="Rectangle 2"/>
          <p:cNvSpPr>
            <a:spLocks noGrp="1" noChangeArrowheads="1"/>
          </p:cNvSpPr>
          <p:nvPr>
            <p:ph type="title" idx="4294967295"/>
          </p:nvPr>
        </p:nvSpPr>
        <p:spPr>
          <a:xfrm>
            <a:off x="646111" y="1447799"/>
            <a:ext cx="3105075" cy="1444750"/>
          </a:xfrm>
        </p:spPr>
        <p:txBody>
          <a:bodyPr vert="horz" lIns="91440" tIns="45720" rIns="91440" bIns="45720" numCol="1" rtlCol="0" anchor="b" anchorCtr="0" compatLnSpc="1">
            <a:prstTxWarp prst="textNoShape">
              <a:avLst/>
            </a:prstTxWarp>
            <a:normAutofit/>
          </a:bodyPr>
          <a:lstStyle/>
          <a:p>
            <a:r>
              <a:rPr lang="en-US" sz="3200"/>
              <a:t>Allergens – seasonal</a:t>
            </a:r>
          </a:p>
        </p:txBody>
      </p:sp>
      <p:sp>
        <p:nvSpPr>
          <p:cNvPr id="147" name="Freeform: Shape 146">
            <a:extLst>
              <a:ext uri="{FF2B5EF4-FFF2-40B4-BE49-F238E27FC236}">
                <a16:creationId xmlns:a16="http://schemas.microsoft.com/office/drawing/2014/main" id="{18073EE4-EB60-444A-A7EA-82035FCDE0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149" name="Freeform 23">
            <a:extLst>
              <a:ext uri="{FF2B5EF4-FFF2-40B4-BE49-F238E27FC236}">
                <a16:creationId xmlns:a16="http://schemas.microsoft.com/office/drawing/2014/main" id="{86AD7ABD-24C8-4B21-A948-ABC2F8C70B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51" name="Rectangle 150">
            <a:extLst>
              <a:ext uri="{FF2B5EF4-FFF2-40B4-BE49-F238E27FC236}">
                <a16:creationId xmlns:a16="http://schemas.microsoft.com/office/drawing/2014/main" id="{B63082B3-0202-4A7D-A42B-721E4CE9E2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1425" name="Slide Number Placeholder 1"/>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137A44AE-0A4B-4957-919D-5E86A41DD77C}" type="slidenum">
              <a:rPr lang="en-US" smtClean="0"/>
              <a:pPr defTabSz="914400">
                <a:spcAft>
                  <a:spcPts val="600"/>
                </a:spcAft>
              </a:pPr>
              <a:t>17</a:t>
            </a:fld>
            <a:endParaRPr lang="en-US"/>
          </a:p>
        </p:txBody>
      </p:sp>
      <p:pic>
        <p:nvPicPr>
          <p:cNvPr id="62478" name="Picture 14" descr="tb000012"/>
          <p:cNvPicPr>
            <a:picLocks noGrp="1" noChangeAspect="1" noChangeArrowheads="1"/>
          </p:cNvPicPr>
          <p:nvPr>
            <p:ph sz="half" idx="4294967295"/>
          </p:nvPr>
        </p:nvPicPr>
        <p:blipFill>
          <a:blip r:embed="rId7"/>
          <a:stretch>
            <a:fillRect/>
          </a:stretch>
        </p:blipFill>
        <p:spPr>
          <a:xfrm>
            <a:off x="5182658" y="1447799"/>
            <a:ext cx="2879610" cy="2188504"/>
          </a:xfrm>
          <a:prstGeom prst="rect">
            <a:avLst/>
          </a:prstGeom>
          <a:effectLst/>
        </p:spPr>
      </p:pic>
      <p:pic>
        <p:nvPicPr>
          <p:cNvPr id="62482" name="Picture 18" descr="aspergillus14"/>
          <p:cNvPicPr>
            <a:picLocks noGrp="1" noChangeAspect="1" noChangeArrowheads="1"/>
          </p:cNvPicPr>
          <p:nvPr>
            <p:ph sz="quarter" idx="4294967295"/>
          </p:nvPr>
        </p:nvPicPr>
        <p:blipFill>
          <a:blip r:embed="rId8"/>
          <a:stretch>
            <a:fillRect/>
          </a:stretch>
        </p:blipFill>
        <p:spPr>
          <a:xfrm>
            <a:off x="5163460" y="3831296"/>
            <a:ext cx="2918005" cy="2188504"/>
          </a:xfrm>
          <a:prstGeom prst="rect">
            <a:avLst/>
          </a:prstGeom>
          <a:effectLst/>
        </p:spPr>
      </p:pic>
      <p:pic>
        <p:nvPicPr>
          <p:cNvPr id="62480" name="Picture 16" descr="tree_pollen_ash"/>
          <p:cNvPicPr>
            <a:picLocks noGrp="1" noChangeAspect="1" noChangeArrowheads="1"/>
          </p:cNvPicPr>
          <p:nvPr>
            <p:ph sz="quarter" idx="4294967295"/>
          </p:nvPr>
        </p:nvPicPr>
        <p:blipFill>
          <a:blip r:embed="rId9"/>
          <a:stretch>
            <a:fillRect/>
          </a:stretch>
        </p:blipFill>
        <p:spPr>
          <a:xfrm>
            <a:off x="8394091" y="1790576"/>
            <a:ext cx="3148022" cy="3886446"/>
          </a:xfrm>
          <a:prstGeom prst="rect">
            <a:avLst/>
          </a:prstGeom>
          <a:effectLst/>
        </p:spPr>
      </p:pic>
    </p:spTree>
    <p:extLst>
      <p:ext uri="{BB962C8B-B14F-4D97-AF65-F5344CB8AC3E}">
        <p14:creationId xmlns:p14="http://schemas.microsoft.com/office/powerpoint/2010/main" val="418841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2478"/>
                                        </p:tgtEl>
                                        <p:attrNameLst>
                                          <p:attrName>style.visibility</p:attrName>
                                        </p:attrNameLst>
                                      </p:cBhvr>
                                      <p:to>
                                        <p:strVal val="visible"/>
                                      </p:to>
                                    </p:set>
                                    <p:anim calcmode="lin" valueType="num">
                                      <p:cBhvr additive="base">
                                        <p:cTn id="7" dur="1000" fill="hold"/>
                                        <p:tgtEl>
                                          <p:spTgt spid="62478"/>
                                        </p:tgtEl>
                                        <p:attrNameLst>
                                          <p:attrName>ppt_x</p:attrName>
                                        </p:attrNameLst>
                                      </p:cBhvr>
                                      <p:tavLst>
                                        <p:tav tm="0">
                                          <p:val>
                                            <p:strVal val="0-#ppt_w/2"/>
                                          </p:val>
                                        </p:tav>
                                        <p:tav tm="100000">
                                          <p:val>
                                            <p:strVal val="#ppt_x"/>
                                          </p:val>
                                        </p:tav>
                                      </p:tavLst>
                                    </p:anim>
                                    <p:anim calcmode="lin" valueType="num">
                                      <p:cBhvr additive="base">
                                        <p:cTn id="8" dur="1000" fill="hold"/>
                                        <p:tgtEl>
                                          <p:spTgt spid="624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2482"/>
                                        </p:tgtEl>
                                        <p:attrNameLst>
                                          <p:attrName>style.visibility</p:attrName>
                                        </p:attrNameLst>
                                      </p:cBhvr>
                                      <p:to>
                                        <p:strVal val="visible"/>
                                      </p:to>
                                    </p:set>
                                    <p:anim calcmode="lin" valueType="num">
                                      <p:cBhvr additive="base">
                                        <p:cTn id="13" dur="1000" fill="hold"/>
                                        <p:tgtEl>
                                          <p:spTgt spid="62482"/>
                                        </p:tgtEl>
                                        <p:attrNameLst>
                                          <p:attrName>ppt_x</p:attrName>
                                        </p:attrNameLst>
                                      </p:cBhvr>
                                      <p:tavLst>
                                        <p:tav tm="0">
                                          <p:val>
                                            <p:strVal val="0-#ppt_w/2"/>
                                          </p:val>
                                        </p:tav>
                                        <p:tav tm="100000">
                                          <p:val>
                                            <p:strVal val="#ppt_x"/>
                                          </p:val>
                                        </p:tav>
                                      </p:tavLst>
                                    </p:anim>
                                    <p:anim calcmode="lin" valueType="num">
                                      <p:cBhvr additive="base">
                                        <p:cTn id="14" dur="1000" fill="hold"/>
                                        <p:tgtEl>
                                          <p:spTgt spid="6248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2480"/>
                                        </p:tgtEl>
                                        <p:attrNameLst>
                                          <p:attrName>style.visibility</p:attrName>
                                        </p:attrNameLst>
                                      </p:cBhvr>
                                      <p:to>
                                        <p:strVal val="visible"/>
                                      </p:to>
                                    </p:set>
                                    <p:anim calcmode="lin" valueType="num">
                                      <p:cBhvr additive="base">
                                        <p:cTn id="19" dur="1000" fill="hold"/>
                                        <p:tgtEl>
                                          <p:spTgt spid="62480"/>
                                        </p:tgtEl>
                                        <p:attrNameLst>
                                          <p:attrName>ppt_x</p:attrName>
                                        </p:attrNameLst>
                                      </p:cBhvr>
                                      <p:tavLst>
                                        <p:tav tm="0">
                                          <p:val>
                                            <p:strVal val="1+#ppt_w/2"/>
                                          </p:val>
                                        </p:tav>
                                        <p:tav tm="100000">
                                          <p:val>
                                            <p:strVal val="#ppt_x"/>
                                          </p:val>
                                        </p:tav>
                                      </p:tavLst>
                                    </p:anim>
                                    <p:anim calcmode="lin" valueType="num">
                                      <p:cBhvr additive="base">
                                        <p:cTn id="20" dur="1000" fill="hold"/>
                                        <p:tgtEl>
                                          <p:spTgt spid="624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35" name="Picture 134">
            <a:extLst>
              <a:ext uri="{FF2B5EF4-FFF2-40B4-BE49-F238E27FC236}">
                <a16:creationId xmlns:a16="http://schemas.microsoft.com/office/drawing/2014/main" id="{412E3267-7ABE-412B-8580-47EC0D1F61F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7" name="Picture 136">
            <a:extLst>
              <a:ext uri="{FF2B5EF4-FFF2-40B4-BE49-F238E27FC236}">
                <a16:creationId xmlns:a16="http://schemas.microsoft.com/office/drawing/2014/main" id="{20B62C5A-2250-4380-AB23-DB87446CCED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9" name="Oval 138">
            <a:extLst>
              <a:ext uri="{FF2B5EF4-FFF2-40B4-BE49-F238E27FC236}">
                <a16:creationId xmlns:a16="http://schemas.microsoft.com/office/drawing/2014/main" id="{D42CF425-7213-4F89-B0FF-4C2BDDD9C6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1" name="Picture 140">
            <a:extLst>
              <a:ext uri="{FF2B5EF4-FFF2-40B4-BE49-F238E27FC236}">
                <a16:creationId xmlns:a16="http://schemas.microsoft.com/office/drawing/2014/main" id="{D35DA97D-88F8-4249-B650-4FC9FD50A38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43" name="Picture 142">
            <a:extLst>
              <a:ext uri="{FF2B5EF4-FFF2-40B4-BE49-F238E27FC236}">
                <a16:creationId xmlns:a16="http://schemas.microsoft.com/office/drawing/2014/main" id="{43F38673-6E30-4BAE-AC67-0B283EBF42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5" name="Rectangle 144">
            <a:extLst>
              <a:ext uri="{FF2B5EF4-FFF2-40B4-BE49-F238E27FC236}">
                <a16:creationId xmlns:a16="http://schemas.microsoft.com/office/drawing/2014/main" id="{202A25CB-1ED1-4C87-AB49-8D3BC684D1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2450" name="Rectangle 5"/>
          <p:cNvSpPr>
            <a:spLocks noGrp="1" noChangeArrowheads="1"/>
          </p:cNvSpPr>
          <p:nvPr>
            <p:ph type="title" sz="quarter" idx="4294967295"/>
          </p:nvPr>
        </p:nvSpPr>
        <p:spPr>
          <a:xfrm>
            <a:off x="646112" y="452718"/>
            <a:ext cx="4165580" cy="1400530"/>
          </a:xfrm>
        </p:spPr>
        <p:txBody>
          <a:bodyPr vert="horz" lIns="91440" tIns="45720" rIns="91440" bIns="45720" numCol="1" rtlCol="0" anchor="t" anchorCtr="0" compatLnSpc="1">
            <a:prstTxWarp prst="textNoShape">
              <a:avLst/>
            </a:prstTxWarp>
            <a:normAutofit/>
          </a:bodyPr>
          <a:lstStyle/>
          <a:p>
            <a:r>
              <a:rPr lang="en-US"/>
              <a:t>Allergens - perennial</a:t>
            </a:r>
          </a:p>
        </p:txBody>
      </p:sp>
      <p:sp>
        <p:nvSpPr>
          <p:cNvPr id="147" name="Freeform: Shape 146">
            <a:extLst>
              <a:ext uri="{FF2B5EF4-FFF2-40B4-BE49-F238E27FC236}">
                <a16:creationId xmlns:a16="http://schemas.microsoft.com/office/drawing/2014/main" id="{7D9681AB-65CF-47E9-9FA3-7B05D63499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149" name="Freeform 23">
            <a:extLst>
              <a:ext uri="{FF2B5EF4-FFF2-40B4-BE49-F238E27FC236}">
                <a16:creationId xmlns:a16="http://schemas.microsoft.com/office/drawing/2014/main" id="{8FCA736E-BDE3-4D4D-8D87-E9AE79250C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78856" name="Picture 8" descr="HuntingDogs"/>
          <p:cNvPicPr>
            <a:picLocks noGrp="1" noChangeAspect="1" noChangeArrowheads="1"/>
          </p:cNvPicPr>
          <p:nvPr>
            <p:ph sz="quarter" idx="4294967295"/>
          </p:nvPr>
        </p:nvPicPr>
        <p:blipFill>
          <a:blip r:embed="rId7"/>
          <a:stretch>
            <a:fillRect/>
          </a:stretch>
        </p:blipFill>
        <p:spPr>
          <a:xfrm>
            <a:off x="6804343" y="647699"/>
            <a:ext cx="4029605" cy="2162555"/>
          </a:xfrm>
          <a:prstGeom prst="rect">
            <a:avLst/>
          </a:prstGeom>
          <a:effectLst/>
        </p:spPr>
      </p:pic>
      <p:sp>
        <p:nvSpPr>
          <p:cNvPr id="151" name="Rectangle 150">
            <a:extLst>
              <a:ext uri="{FF2B5EF4-FFF2-40B4-BE49-F238E27FC236}">
                <a16:creationId xmlns:a16="http://schemas.microsoft.com/office/drawing/2014/main" id="{129AA25D-1E7A-4074-BF68-D55A83B81B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2449" name="Slide Number Placeholder 1"/>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444A60DD-3E77-4197-8E06-F94157537C8D}" type="slidenum">
              <a:rPr lang="en-US" smtClean="0"/>
              <a:pPr defTabSz="914400">
                <a:spcAft>
                  <a:spcPts val="600"/>
                </a:spcAft>
              </a:pPr>
              <a:t>18</a:t>
            </a:fld>
            <a:endParaRPr lang="en-US"/>
          </a:p>
        </p:txBody>
      </p:sp>
      <p:pic>
        <p:nvPicPr>
          <p:cNvPr id="78862" name="Picture 14" descr="mitephoto"/>
          <p:cNvPicPr>
            <a:picLocks noChangeAspect="1" noChangeArrowheads="1"/>
          </p:cNvPicPr>
          <p:nvPr/>
        </p:nvPicPr>
        <p:blipFill>
          <a:blip r:embed="rId8"/>
          <a:stretch>
            <a:fillRect/>
          </a:stretch>
        </p:blipFill>
        <p:spPr bwMode="auto">
          <a:xfrm>
            <a:off x="6398021" y="3006197"/>
            <a:ext cx="4842249" cy="3242202"/>
          </a:xfrm>
          <a:prstGeom prst="rect">
            <a:avLst/>
          </a:prstGeom>
          <a:noFill/>
          <a:effectLst/>
        </p:spPr>
      </p:pic>
    </p:spTree>
    <p:extLst>
      <p:ext uri="{BB962C8B-B14F-4D97-AF65-F5344CB8AC3E}">
        <p14:creationId xmlns:p14="http://schemas.microsoft.com/office/powerpoint/2010/main" val="333934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8862"/>
                                        </p:tgtEl>
                                        <p:attrNameLst>
                                          <p:attrName>style.visibility</p:attrName>
                                        </p:attrNameLst>
                                      </p:cBhvr>
                                      <p:to>
                                        <p:strVal val="visible"/>
                                      </p:to>
                                    </p:set>
                                    <p:anim calcmode="lin" valueType="num">
                                      <p:cBhvr additive="base">
                                        <p:cTn id="7" dur="1000" fill="hold"/>
                                        <p:tgtEl>
                                          <p:spTgt spid="78862"/>
                                        </p:tgtEl>
                                        <p:attrNameLst>
                                          <p:attrName>ppt_x</p:attrName>
                                        </p:attrNameLst>
                                      </p:cBhvr>
                                      <p:tavLst>
                                        <p:tav tm="0">
                                          <p:val>
                                            <p:strVal val="0-#ppt_w/2"/>
                                          </p:val>
                                        </p:tav>
                                        <p:tav tm="100000">
                                          <p:val>
                                            <p:strVal val="#ppt_x"/>
                                          </p:val>
                                        </p:tav>
                                      </p:tavLst>
                                    </p:anim>
                                    <p:anim calcmode="lin" valueType="num">
                                      <p:cBhvr additive="base">
                                        <p:cTn id="8" dur="1000" fill="hold"/>
                                        <p:tgtEl>
                                          <p:spTgt spid="7886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8856"/>
                                        </p:tgtEl>
                                        <p:attrNameLst>
                                          <p:attrName>style.visibility</p:attrName>
                                        </p:attrNameLst>
                                      </p:cBhvr>
                                      <p:to>
                                        <p:strVal val="visible"/>
                                      </p:to>
                                    </p:set>
                                    <p:anim calcmode="lin" valueType="num">
                                      <p:cBhvr additive="base">
                                        <p:cTn id="13" dur="1000" fill="hold"/>
                                        <p:tgtEl>
                                          <p:spTgt spid="78856"/>
                                        </p:tgtEl>
                                        <p:attrNameLst>
                                          <p:attrName>ppt_x</p:attrName>
                                        </p:attrNameLst>
                                      </p:cBhvr>
                                      <p:tavLst>
                                        <p:tav tm="0">
                                          <p:val>
                                            <p:strVal val="1+#ppt_w/2"/>
                                          </p:val>
                                        </p:tav>
                                        <p:tav tm="100000">
                                          <p:val>
                                            <p:strVal val="#ppt_x"/>
                                          </p:val>
                                        </p:tav>
                                      </p:tavLst>
                                    </p:anim>
                                    <p:anim calcmode="lin" valueType="num">
                                      <p:cBhvr additive="base">
                                        <p:cTn id="14" dur="1000" fill="hold"/>
                                        <p:tgtEl>
                                          <p:spTgt spid="788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7" name="Slide Number Placeholder 1"/>
          <p:cNvSpPr>
            <a:spLocks noGrp="1"/>
          </p:cNvSpPr>
          <p:nvPr>
            <p:ph type="sldNum" sz="quarter" idx="12"/>
          </p:nvPr>
        </p:nvSpPr>
        <p:spPr>
          <a:noFill/>
        </p:spPr>
        <p:txBody>
          <a:bodyPr/>
          <a:lstStyle/>
          <a:p>
            <a:fld id="{FE9B6EFA-0D3A-4A90-83BA-ADD964FBF868}" type="slidenum">
              <a:rPr lang="en-US" smtClean="0"/>
              <a:pPr/>
              <a:t>19</a:t>
            </a:fld>
            <a:endParaRPr lang="en-US"/>
          </a:p>
        </p:txBody>
      </p:sp>
      <p:sp>
        <p:nvSpPr>
          <p:cNvPr id="182278" name="Rectangle 4"/>
          <p:cNvSpPr>
            <a:spLocks noGrp="1" noChangeArrowheads="1"/>
          </p:cNvSpPr>
          <p:nvPr>
            <p:ph type="title" idx="4294967295"/>
          </p:nvPr>
        </p:nvSpPr>
        <p:spPr>
          <a:xfrm>
            <a:off x="0" y="365125"/>
            <a:ext cx="10515600" cy="1325563"/>
          </a:xfrm>
        </p:spPr>
        <p:txBody>
          <a:bodyPr vert="horz" wrap="square" lIns="91440" tIns="45720" rIns="91440" bIns="45720" numCol="1" anchor="ctr" anchorCtr="0" compatLnSpc="1">
            <a:prstTxWarp prst="textNoShape">
              <a:avLst/>
            </a:prstTxWarp>
          </a:bodyPr>
          <a:lstStyle/>
          <a:p>
            <a:pPr eaLnBrk="1" hangingPunct="1"/>
            <a:r>
              <a:rPr lang="en-GB" sz="3600">
                <a:solidFill>
                  <a:srgbClr val="FFFF66"/>
                </a:solidFill>
              </a:rPr>
              <a:t>Allergic rhinitis – investigations</a:t>
            </a:r>
            <a:br>
              <a:rPr lang="en-GB" sz="3600">
                <a:solidFill>
                  <a:srgbClr val="FFFF66"/>
                </a:solidFill>
              </a:rPr>
            </a:br>
            <a:r>
              <a:rPr lang="en-GB" sz="3600">
                <a:solidFill>
                  <a:srgbClr val="FFFF66"/>
                </a:solidFill>
              </a:rPr>
              <a:t>Skin prick test</a:t>
            </a:r>
          </a:p>
        </p:txBody>
      </p:sp>
      <p:graphicFrame>
        <p:nvGraphicFramePr>
          <p:cNvPr id="182276" name="Object 6"/>
          <p:cNvGraphicFramePr>
            <a:graphicFrameLocks noGrp="1" noChangeAspect="1"/>
          </p:cNvGraphicFramePr>
          <p:nvPr>
            <p:ph idx="4294967295"/>
            <p:extLst>
              <p:ext uri="{D42A27DB-BD31-4B8C-83A1-F6EECF244321}">
                <p14:modId xmlns:p14="http://schemas.microsoft.com/office/powerpoint/2010/main" val="1805847462"/>
              </p:ext>
            </p:extLst>
          </p:nvPr>
        </p:nvGraphicFramePr>
        <p:xfrm>
          <a:off x="7991820" y="1849348"/>
          <a:ext cx="2713037" cy="4318000"/>
        </p:xfrm>
        <a:graphic>
          <a:graphicData uri="http://schemas.openxmlformats.org/presentationml/2006/ole">
            <mc:AlternateContent xmlns:mc="http://schemas.openxmlformats.org/markup-compatibility/2006">
              <mc:Choice xmlns:v="urn:schemas-microsoft-com:vml" Requires="v">
                <p:oleObj spid="_x0000_s2050" name="Image" r:id="rId3" imgW="1536585" imgH="2389839" progId="">
                  <p:embed/>
                </p:oleObj>
              </mc:Choice>
              <mc:Fallback>
                <p:oleObj name="Image" r:id="rId3" imgW="1536585" imgH="2389839" progId="">
                  <p:embed/>
                  <p:pic>
                    <p:nvPicPr>
                      <p:cNvPr id="182276"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1820" y="1849348"/>
                        <a:ext cx="2713037"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2279" name="Rectangle 5"/>
          <p:cNvSpPr>
            <a:spLocks noChangeArrowheads="1"/>
          </p:cNvSpPr>
          <p:nvPr/>
        </p:nvSpPr>
        <p:spPr bwMode="auto">
          <a:xfrm>
            <a:off x="2133600" y="1828800"/>
            <a:ext cx="4648200" cy="4191000"/>
          </a:xfrm>
          <a:prstGeom prst="rect">
            <a:avLst/>
          </a:prstGeom>
          <a:noFill/>
          <a:ln w="44450">
            <a:solidFill>
              <a:schemeClr val="bg1"/>
            </a:solidFill>
            <a:miter lim="800000"/>
            <a:headEnd/>
            <a:tailEnd/>
          </a:ln>
        </p:spPr>
        <p:txBody>
          <a:bodyPr/>
          <a:lstStyle/>
          <a:p>
            <a:pPr marL="342900" indent="-342900" eaLnBrk="0" hangingPunct="0">
              <a:lnSpc>
                <a:spcPct val="90000"/>
              </a:lnSpc>
              <a:buClr>
                <a:srgbClr val="00FFFF"/>
              </a:buClr>
              <a:buFontTx/>
              <a:buChar char="•"/>
            </a:pPr>
            <a:r>
              <a:rPr lang="en-GB" sz="2000">
                <a:solidFill>
                  <a:srgbClr val="00FFFF"/>
                </a:solidFill>
                <a:latin typeface="Arial" charset="0"/>
              </a:rPr>
              <a:t>Epicutaneous</a:t>
            </a:r>
          </a:p>
          <a:p>
            <a:pPr marL="342900" indent="-342900" eaLnBrk="0" hangingPunct="0">
              <a:lnSpc>
                <a:spcPct val="90000"/>
              </a:lnSpc>
              <a:buClr>
                <a:srgbClr val="00FFFF"/>
              </a:buClr>
              <a:buFontTx/>
              <a:buChar char="•"/>
            </a:pPr>
            <a:r>
              <a:rPr lang="en-GB" sz="2000">
                <a:solidFill>
                  <a:srgbClr val="00FFFF"/>
                </a:solidFill>
                <a:latin typeface="Arial" charset="0"/>
              </a:rPr>
              <a:t>Cheap, rapid result</a:t>
            </a:r>
          </a:p>
          <a:p>
            <a:pPr marL="342900" indent="-342900" eaLnBrk="0" hangingPunct="0">
              <a:lnSpc>
                <a:spcPct val="90000"/>
              </a:lnSpc>
              <a:buClr>
                <a:srgbClr val="00FFFF"/>
              </a:buClr>
              <a:buFontTx/>
              <a:buChar char="•"/>
            </a:pPr>
            <a:r>
              <a:rPr lang="en-GB" sz="2000">
                <a:solidFill>
                  <a:srgbClr val="00FFFF"/>
                </a:solidFill>
                <a:latin typeface="Arial" charset="0"/>
              </a:rPr>
              <a:t>Demonstration for the patient</a:t>
            </a:r>
          </a:p>
          <a:p>
            <a:pPr marL="342900" indent="-342900" eaLnBrk="0" hangingPunct="0">
              <a:lnSpc>
                <a:spcPct val="90000"/>
              </a:lnSpc>
              <a:buClr>
                <a:srgbClr val="00FFFF"/>
              </a:buClr>
              <a:buFontTx/>
              <a:buChar char="•"/>
            </a:pPr>
            <a:r>
              <a:rPr lang="en-GB" sz="2000">
                <a:solidFill>
                  <a:srgbClr val="00FFFF"/>
                </a:solidFill>
                <a:latin typeface="Arial" charset="0"/>
              </a:rPr>
              <a:t>Specific IgE on dermal mast cells</a:t>
            </a:r>
          </a:p>
          <a:p>
            <a:pPr marL="342900" indent="-342900" eaLnBrk="0" hangingPunct="0">
              <a:lnSpc>
                <a:spcPct val="90000"/>
              </a:lnSpc>
              <a:buClr>
                <a:srgbClr val="00FFFF"/>
              </a:buClr>
              <a:buFontTx/>
              <a:buChar char="•"/>
            </a:pPr>
            <a:r>
              <a:rPr lang="en-GB" sz="2000">
                <a:solidFill>
                  <a:srgbClr val="00FFFF"/>
                </a:solidFill>
                <a:latin typeface="Arial" charset="0"/>
              </a:rPr>
              <a:t>Saline is -ve control</a:t>
            </a:r>
          </a:p>
          <a:p>
            <a:pPr marL="342900" indent="-342900" eaLnBrk="0" hangingPunct="0">
              <a:lnSpc>
                <a:spcPct val="90000"/>
              </a:lnSpc>
              <a:buClr>
                <a:srgbClr val="00FFFF"/>
              </a:buClr>
              <a:buFontTx/>
              <a:buChar char="•"/>
            </a:pPr>
            <a:r>
              <a:rPr lang="en-GB" sz="2000">
                <a:solidFill>
                  <a:srgbClr val="00FFFF"/>
                </a:solidFill>
                <a:latin typeface="Arial" charset="0"/>
              </a:rPr>
              <a:t>+ve saline = 	- poor technique</a:t>
            </a:r>
          </a:p>
          <a:p>
            <a:pPr marL="342900" indent="-342900" eaLnBrk="0" hangingPunct="0">
              <a:lnSpc>
                <a:spcPct val="90000"/>
              </a:lnSpc>
              <a:buClr>
                <a:srgbClr val="00FFFF"/>
              </a:buClr>
            </a:pPr>
            <a:r>
              <a:rPr lang="en-GB" sz="2000">
                <a:solidFill>
                  <a:srgbClr val="00FFFF"/>
                </a:solidFill>
                <a:latin typeface="Arial" charset="0"/>
              </a:rPr>
              <a:t>			- dermographism</a:t>
            </a:r>
          </a:p>
          <a:p>
            <a:pPr marL="342900" indent="-342900" eaLnBrk="0" hangingPunct="0">
              <a:lnSpc>
                <a:spcPct val="90000"/>
              </a:lnSpc>
              <a:buClr>
                <a:srgbClr val="00FFFF"/>
              </a:buClr>
              <a:buFontTx/>
              <a:buChar char="•"/>
            </a:pPr>
            <a:r>
              <a:rPr lang="en-GB" sz="2000">
                <a:solidFill>
                  <a:srgbClr val="00FFFF"/>
                </a:solidFill>
                <a:latin typeface="Arial" charset="0"/>
              </a:rPr>
              <a:t>Histamine is +ve control</a:t>
            </a:r>
          </a:p>
          <a:p>
            <a:pPr marL="342900" indent="-342900" eaLnBrk="0" hangingPunct="0">
              <a:lnSpc>
                <a:spcPct val="90000"/>
              </a:lnSpc>
              <a:buClr>
                <a:srgbClr val="00FFFF"/>
              </a:buClr>
              <a:buFontTx/>
              <a:buChar char="•"/>
            </a:pPr>
            <a:r>
              <a:rPr lang="en-GB" sz="2000">
                <a:solidFill>
                  <a:srgbClr val="00FFFF"/>
                </a:solidFill>
                <a:latin typeface="Arial" charset="0"/>
              </a:rPr>
              <a:t>-ve hist. = 	- antihistamine drugs</a:t>
            </a:r>
          </a:p>
          <a:p>
            <a:pPr marL="342900" indent="-342900" eaLnBrk="0" hangingPunct="0">
              <a:lnSpc>
                <a:spcPct val="90000"/>
              </a:lnSpc>
              <a:buClr>
                <a:srgbClr val="00FFFF"/>
              </a:buClr>
            </a:pPr>
            <a:r>
              <a:rPr lang="en-GB" sz="2000">
                <a:solidFill>
                  <a:srgbClr val="00FFFF"/>
                </a:solidFill>
                <a:latin typeface="Arial" charset="0"/>
              </a:rPr>
              <a:t>			- other drugs (steroids)</a:t>
            </a:r>
          </a:p>
          <a:p>
            <a:pPr marL="342900" indent="-342900" eaLnBrk="0" hangingPunct="0">
              <a:lnSpc>
                <a:spcPct val="90000"/>
              </a:lnSpc>
              <a:buClr>
                <a:srgbClr val="00FFFF"/>
              </a:buClr>
            </a:pPr>
            <a:r>
              <a:rPr lang="en-GB" sz="2000">
                <a:solidFill>
                  <a:srgbClr val="00FFFF"/>
                </a:solidFill>
                <a:latin typeface="Arial" charset="0"/>
              </a:rPr>
              <a:t>			- malnutrition</a:t>
            </a:r>
          </a:p>
          <a:p>
            <a:pPr marL="342900" indent="-342900" eaLnBrk="0" hangingPunct="0">
              <a:lnSpc>
                <a:spcPct val="90000"/>
              </a:lnSpc>
              <a:buClr>
                <a:srgbClr val="00FFFF"/>
              </a:buClr>
            </a:pPr>
            <a:r>
              <a:rPr lang="en-GB" sz="2000">
                <a:solidFill>
                  <a:srgbClr val="00FFFF"/>
                </a:solidFill>
                <a:latin typeface="Arial" charset="0"/>
              </a:rPr>
              <a:t>			- immunodeficiency</a:t>
            </a:r>
          </a:p>
          <a:p>
            <a:pPr marL="342900" indent="-342900" eaLnBrk="0" hangingPunct="0">
              <a:lnSpc>
                <a:spcPct val="90000"/>
              </a:lnSpc>
              <a:buClr>
                <a:srgbClr val="00FFFF"/>
              </a:buClr>
            </a:pPr>
            <a:r>
              <a:rPr lang="en-GB" sz="2000">
                <a:solidFill>
                  <a:srgbClr val="00FFFF"/>
                </a:solidFill>
                <a:latin typeface="Arial" charset="0"/>
              </a:rPr>
              <a:t>			- malignancy</a:t>
            </a:r>
          </a:p>
          <a:p>
            <a:pPr marL="342900" indent="-342900" eaLnBrk="0" hangingPunct="0">
              <a:lnSpc>
                <a:spcPct val="90000"/>
              </a:lnSpc>
              <a:buClr>
                <a:srgbClr val="00FFFF"/>
              </a:buClr>
            </a:pPr>
            <a:r>
              <a:rPr lang="en-GB" sz="2000">
                <a:solidFill>
                  <a:srgbClr val="00FFFF"/>
                </a:solidFill>
                <a:latin typeface="Arial" charset="0"/>
              </a:rPr>
              <a:t>			- poor storage of 		  solution</a:t>
            </a:r>
          </a:p>
        </p:txBody>
      </p:sp>
    </p:spTree>
    <p:extLst>
      <p:ext uri="{BB962C8B-B14F-4D97-AF65-F5344CB8AC3E}">
        <p14:creationId xmlns:p14="http://schemas.microsoft.com/office/powerpoint/2010/main" val="114355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44725" y="434975"/>
            <a:ext cx="7704138" cy="1512888"/>
          </a:xfrm>
        </p:spPr>
        <p:txBody>
          <a:bodyPr/>
          <a:lstStyle/>
          <a:p>
            <a:pPr eaLnBrk="1" hangingPunct="1"/>
            <a:r>
              <a:rPr lang="en-GB"/>
              <a:t>Functions of The Nose</a:t>
            </a:r>
          </a:p>
        </p:txBody>
      </p:sp>
      <p:sp>
        <p:nvSpPr>
          <p:cNvPr id="27651" name="Rectangle 3"/>
          <p:cNvSpPr>
            <a:spLocks noGrp="1" noChangeArrowheads="1"/>
          </p:cNvSpPr>
          <p:nvPr>
            <p:ph idx="1"/>
          </p:nvPr>
        </p:nvSpPr>
        <p:spPr>
          <a:xfrm>
            <a:off x="2135188" y="2636839"/>
            <a:ext cx="7772400" cy="3240087"/>
          </a:xfrm>
        </p:spPr>
        <p:txBody>
          <a:bodyPr/>
          <a:lstStyle/>
          <a:p>
            <a:pPr eaLnBrk="1" hangingPunct="1"/>
            <a:r>
              <a:rPr lang="en-GB" sz="2800"/>
              <a:t>Respiration</a:t>
            </a:r>
          </a:p>
          <a:p>
            <a:pPr eaLnBrk="1" hangingPunct="1"/>
            <a:r>
              <a:rPr lang="en-GB" sz="2800"/>
              <a:t>Warms air</a:t>
            </a:r>
          </a:p>
          <a:p>
            <a:pPr eaLnBrk="1" hangingPunct="1"/>
            <a:r>
              <a:rPr lang="en-GB" sz="2800"/>
              <a:t>Humidification</a:t>
            </a:r>
          </a:p>
          <a:p>
            <a:pPr eaLnBrk="1" hangingPunct="1"/>
            <a:r>
              <a:rPr lang="en-GB" sz="2800"/>
              <a:t>Filtering</a:t>
            </a:r>
          </a:p>
          <a:p>
            <a:pPr eaLnBrk="1" hangingPunct="1"/>
            <a:r>
              <a:rPr lang="en-GB" sz="2800"/>
              <a:t>Smell</a:t>
            </a:r>
          </a:p>
          <a:p>
            <a:pPr eaLnBrk="1" hangingPunct="1"/>
            <a:endParaRPr lang="en-GB" sz="2800"/>
          </a:p>
        </p:txBody>
      </p:sp>
      <p:sp>
        <p:nvSpPr>
          <p:cNvPr id="27649" name="Slide Number Placeholder 3"/>
          <p:cNvSpPr>
            <a:spLocks noGrp="1"/>
          </p:cNvSpPr>
          <p:nvPr>
            <p:ph type="sldNum" sz="quarter" idx="12"/>
          </p:nvPr>
        </p:nvSpPr>
        <p:spPr>
          <a:noFill/>
        </p:spPr>
        <p:txBody>
          <a:bodyPr/>
          <a:lstStyle/>
          <a:p>
            <a:fld id="{45B856BC-AAFF-42B0-89B5-E781B9B18C54}" type="slidenum">
              <a:rPr lang="en-US" smtClean="0"/>
              <a:pPr/>
              <a:t>2</a:t>
            </a:fld>
            <a:endParaRPr lang="en-US"/>
          </a:p>
        </p:txBody>
      </p:sp>
      <p:pic>
        <p:nvPicPr>
          <p:cNvPr id="27652" name="Picture 4"/>
          <p:cNvPicPr>
            <a:picLocks noChangeAspect="1" noChangeArrowheads="1"/>
          </p:cNvPicPr>
          <p:nvPr/>
        </p:nvPicPr>
        <p:blipFill>
          <a:blip r:embed="rId2"/>
          <a:srcRect/>
          <a:stretch>
            <a:fillRect/>
          </a:stretch>
        </p:blipFill>
        <p:spPr bwMode="auto">
          <a:xfrm>
            <a:off x="6096000" y="2708275"/>
            <a:ext cx="3924300" cy="2605088"/>
          </a:xfrm>
          <a:prstGeom prst="rect">
            <a:avLst/>
          </a:prstGeom>
          <a:noFill/>
          <a:ln w="9525">
            <a:noFill/>
            <a:miter lim="800000"/>
            <a:headEnd/>
            <a:tailEnd/>
          </a:ln>
        </p:spPr>
      </p:pic>
    </p:spTree>
    <p:extLst>
      <p:ext uri="{BB962C8B-B14F-4D97-AF65-F5344CB8AC3E}">
        <p14:creationId xmlns:p14="http://schemas.microsoft.com/office/powerpoint/2010/main" val="2988909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4" name="Picture 73">
            <a:extLst>
              <a:ext uri="{FF2B5EF4-FFF2-40B4-BE49-F238E27FC236}">
                <a16:creationId xmlns:a16="http://schemas.microsoft.com/office/drawing/2014/main"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6" name="Oval 75">
            <a:extLst>
              <a:ext uri="{FF2B5EF4-FFF2-40B4-BE49-F238E27FC236}">
                <a16:creationId xmlns:a16="http://schemas.microsoft.com/office/drawing/2014/main"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8" name="Picture 77">
            <a:extLst>
              <a:ext uri="{FF2B5EF4-FFF2-40B4-BE49-F238E27FC236}">
                <a16:creationId xmlns:a16="http://schemas.microsoft.com/office/drawing/2014/main"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80" name="Picture 79">
            <a:extLst>
              <a:ext uri="{FF2B5EF4-FFF2-40B4-BE49-F238E27FC236}">
                <a16:creationId xmlns:a16="http://schemas.microsoft.com/office/drawing/2014/main"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2" name="Rectangle 81">
            <a:extLst>
              <a:ext uri="{FF2B5EF4-FFF2-40B4-BE49-F238E27FC236}">
                <a16:creationId xmlns:a16="http://schemas.microsoft.com/office/drawing/2014/main"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84" name="Rectangle 83">
            <a:extLst>
              <a:ext uri="{FF2B5EF4-FFF2-40B4-BE49-F238E27FC236}">
                <a16:creationId xmlns:a16="http://schemas.microsoft.com/office/drawing/2014/main" id="{052BEFF1-896C-45B1-B02C-96A6A1BC38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86"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88" name="Freeform: Shape 87">
            <a:extLst>
              <a:ext uri="{FF2B5EF4-FFF2-40B4-BE49-F238E27FC236}">
                <a16:creationId xmlns:a16="http://schemas.microsoft.com/office/drawing/2014/main" id="{8598F259-6F54-47A3-8D13-1603D786A3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0BA768A8-4FED-4ED8-9E46-6BE72188EC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4497" name="Slide Number Placeholder 1"/>
          <p:cNvSpPr>
            <a:spLocks noGrp="1"/>
          </p:cNvSpPr>
          <p:nvPr>
            <p:ph type="sldNum" sz="quarter" idx="12"/>
          </p:nvPr>
        </p:nvSpPr>
        <p:spPr>
          <a:xfrm>
            <a:off x="10352540" y="295729"/>
            <a:ext cx="838199" cy="767687"/>
          </a:xfrm>
        </p:spPr>
        <p:txBody>
          <a:bodyPr vert="horz" lIns="91440" tIns="45720" rIns="91440" bIns="45720" rtlCol="0" anchor="b">
            <a:normAutofit/>
          </a:bodyPr>
          <a:lstStyle/>
          <a:p>
            <a:pPr>
              <a:spcAft>
                <a:spcPts val="600"/>
              </a:spcAft>
            </a:pPr>
            <a:fld id="{E9412675-7223-4CA9-A29C-049154879E78}" type="slidenum">
              <a:rPr lang="en-US" b="0" i="0" kern="1200">
                <a:solidFill>
                  <a:srgbClr val="FFFFFF"/>
                </a:solidFill>
                <a:latin typeface="+mn-lt"/>
                <a:ea typeface="+mn-ea"/>
                <a:cs typeface="+mn-cs"/>
              </a:rPr>
              <a:pPr>
                <a:spcAft>
                  <a:spcPts val="600"/>
                </a:spcAft>
              </a:pPr>
              <a:t>20</a:t>
            </a:fld>
            <a:endParaRPr lang="en-US" b="0" i="0" kern="1200">
              <a:solidFill>
                <a:srgbClr val="FFFFFF"/>
              </a:solidFill>
              <a:latin typeface="+mn-lt"/>
              <a:ea typeface="+mn-ea"/>
              <a:cs typeface="+mn-cs"/>
            </a:endParaRPr>
          </a:p>
        </p:txBody>
      </p:sp>
      <p:sp>
        <p:nvSpPr>
          <p:cNvPr id="234498" name="Rectangle 5"/>
          <p:cNvSpPr>
            <a:spLocks noGrp="1" noChangeArrowheads="1"/>
          </p:cNvSpPr>
          <p:nvPr>
            <p:ph type="title" idx="4294967295"/>
          </p:nvPr>
        </p:nvSpPr>
        <p:spPr>
          <a:xfrm>
            <a:off x="653143" y="1645920"/>
            <a:ext cx="3522879" cy="4470821"/>
          </a:xfrm>
        </p:spPr>
        <p:txBody>
          <a:bodyPr vert="horz" lIns="91440" tIns="45720" rIns="91440" bIns="45720" numCol="1" rtlCol="0" anchor="t" anchorCtr="0" compatLnSpc="1">
            <a:prstTxWarp prst="textNoShape">
              <a:avLst/>
            </a:prstTxWarp>
            <a:normAutofit/>
          </a:bodyPr>
          <a:lstStyle/>
          <a:p>
            <a:pPr algn="r"/>
            <a:r>
              <a:rPr lang="en-US" sz="3900" b="0" i="0" kern="1200">
                <a:solidFill>
                  <a:srgbClr val="FFFFFF"/>
                </a:solidFill>
                <a:latin typeface="+mj-lt"/>
                <a:ea typeface="+mj-ea"/>
                <a:cs typeface="+mj-cs"/>
              </a:rPr>
              <a:t>Allergic rhinitis – investigations</a:t>
            </a:r>
            <a:br>
              <a:rPr lang="en-US" sz="3900" b="0" i="0" kern="1200">
                <a:solidFill>
                  <a:srgbClr val="FFFFFF"/>
                </a:solidFill>
                <a:latin typeface="+mj-lt"/>
                <a:ea typeface="+mj-ea"/>
                <a:cs typeface="+mj-cs"/>
              </a:rPr>
            </a:br>
            <a:r>
              <a:rPr lang="en-US" sz="3900" b="0" i="0" kern="1200">
                <a:solidFill>
                  <a:srgbClr val="FFFFFF"/>
                </a:solidFill>
                <a:latin typeface="+mj-lt"/>
                <a:ea typeface="+mj-ea"/>
                <a:cs typeface="+mj-cs"/>
              </a:rPr>
              <a:t>Blood test</a:t>
            </a:r>
          </a:p>
        </p:txBody>
      </p:sp>
      <p:sp>
        <p:nvSpPr>
          <p:cNvPr id="234499" name="Rectangle 6"/>
          <p:cNvSpPr>
            <a:spLocks noChangeArrowheads="1"/>
          </p:cNvSpPr>
          <p:nvPr/>
        </p:nvSpPr>
        <p:spPr bwMode="auto">
          <a:xfrm>
            <a:off x="5204109" y="1645920"/>
            <a:ext cx="5919503" cy="4470821"/>
          </a:xfrm>
          <a:prstGeom prst="rect">
            <a:avLst/>
          </a:prstGeom>
        </p:spPr>
        <p:txBody>
          <a:bodyPr vert="horz" lIns="91440" tIns="45720" rIns="91440" bIns="45720" rtlCol="0">
            <a:normAutofit/>
          </a:bodyPr>
          <a:lstStyle/>
          <a:p>
            <a:pPr marL="342900" indent="-342900">
              <a:spcBef>
                <a:spcPts val="1000"/>
              </a:spcBef>
              <a:buClr>
                <a:schemeClr val="bg2">
                  <a:lumMod val="40000"/>
                  <a:lumOff val="60000"/>
                </a:schemeClr>
              </a:buClr>
              <a:buSzPct val="80000"/>
              <a:buFont typeface="Wingdings 3" charset="2"/>
              <a:buChar char=""/>
            </a:pPr>
            <a:r>
              <a:rPr lang="en-US">
                <a:latin typeface="+mj-lt"/>
                <a:ea typeface="+mj-ea"/>
                <a:cs typeface="+mj-cs"/>
              </a:rPr>
              <a:t> Total IgE		- always done with RAST</a:t>
            </a:r>
          </a:p>
          <a:p>
            <a:pPr marL="342900" indent="-342900">
              <a:spcBef>
                <a:spcPts val="1000"/>
              </a:spcBef>
              <a:buClr>
                <a:schemeClr val="bg2">
                  <a:lumMod val="40000"/>
                  <a:lumOff val="60000"/>
                </a:schemeClr>
              </a:buClr>
              <a:buSzPct val="80000"/>
              <a:buFont typeface="Wingdings 3" charset="2"/>
              <a:buChar char=""/>
            </a:pPr>
            <a:r>
              <a:rPr lang="en-US">
                <a:latin typeface="+mj-lt"/>
                <a:ea typeface="+mj-ea"/>
                <a:cs typeface="+mj-cs"/>
              </a:rPr>
              <a:t>				- if very high, RAST can be misinterpreted</a:t>
            </a:r>
          </a:p>
          <a:p>
            <a:pPr marL="342900" indent="-342900">
              <a:spcBef>
                <a:spcPts val="1000"/>
              </a:spcBef>
              <a:buClr>
                <a:schemeClr val="bg2">
                  <a:lumMod val="40000"/>
                  <a:lumOff val="60000"/>
                </a:schemeClr>
              </a:buClr>
              <a:buSzPct val="80000"/>
              <a:buFont typeface="Wingdings 3" charset="2"/>
              <a:buChar char=""/>
            </a:pPr>
            <a:r>
              <a:rPr lang="en-US">
                <a:latin typeface="+mj-lt"/>
                <a:ea typeface="+mj-ea"/>
                <a:cs typeface="+mj-cs"/>
              </a:rPr>
              <a:t>	</a:t>
            </a:r>
          </a:p>
          <a:p>
            <a:pPr marL="342900" indent="-342900">
              <a:spcBef>
                <a:spcPts val="1000"/>
              </a:spcBef>
              <a:buClr>
                <a:schemeClr val="bg2">
                  <a:lumMod val="40000"/>
                  <a:lumOff val="60000"/>
                </a:schemeClr>
              </a:buClr>
              <a:buSzPct val="80000"/>
              <a:buFont typeface="Wingdings 3" charset="2"/>
              <a:buChar char=""/>
            </a:pPr>
            <a:r>
              <a:rPr lang="en-US">
                <a:latin typeface="+mj-lt"/>
                <a:ea typeface="+mj-ea"/>
                <a:cs typeface="+mj-cs"/>
              </a:rPr>
              <a:t> Specific IgE (RAST)	- not immediate</a:t>
            </a:r>
          </a:p>
          <a:p>
            <a:pPr marL="342900" indent="-342900">
              <a:spcBef>
                <a:spcPts val="1000"/>
              </a:spcBef>
              <a:buClr>
                <a:schemeClr val="bg2">
                  <a:lumMod val="40000"/>
                  <a:lumOff val="60000"/>
                </a:schemeClr>
              </a:buClr>
              <a:buSzPct val="80000"/>
              <a:buFont typeface="Wingdings 3" charset="2"/>
              <a:buChar char=""/>
            </a:pPr>
            <a:r>
              <a:rPr lang="en-US">
                <a:latin typeface="+mj-lt"/>
                <a:ea typeface="+mj-ea"/>
                <a:cs typeface="+mj-cs"/>
              </a:rPr>
              <a:t>					- can be misinterpreted</a:t>
            </a:r>
          </a:p>
          <a:p>
            <a:pPr marL="342900" indent="-342900">
              <a:spcBef>
                <a:spcPts val="1000"/>
              </a:spcBef>
              <a:buClr>
                <a:schemeClr val="bg2">
                  <a:lumMod val="40000"/>
                  <a:lumOff val="60000"/>
                </a:schemeClr>
              </a:buClr>
              <a:buSzPct val="80000"/>
              <a:buFont typeface="Wingdings 3" charset="2"/>
              <a:buChar char=""/>
            </a:pPr>
            <a:r>
              <a:rPr lang="en-US">
                <a:latin typeface="+mj-lt"/>
                <a:ea typeface="+mj-ea"/>
                <a:cs typeface="+mj-cs"/>
              </a:rPr>
              <a:t>					- helpful in patients with:</a:t>
            </a:r>
          </a:p>
          <a:p>
            <a:pPr marL="342900" indent="-342900">
              <a:spcBef>
                <a:spcPts val="1000"/>
              </a:spcBef>
              <a:buClr>
                <a:schemeClr val="bg2">
                  <a:lumMod val="40000"/>
                  <a:lumOff val="60000"/>
                </a:schemeClr>
              </a:buClr>
              <a:buSzPct val="80000"/>
              <a:buFont typeface="Wingdings 3" charset="2"/>
              <a:buChar char=""/>
            </a:pPr>
            <a:r>
              <a:rPr lang="en-US">
                <a:latin typeface="+mj-lt"/>
                <a:ea typeface="+mj-ea"/>
                <a:cs typeface="+mj-cs"/>
              </a:rPr>
              <a:t>						- dermographism</a:t>
            </a:r>
          </a:p>
          <a:p>
            <a:pPr marL="342900" indent="-342900">
              <a:spcBef>
                <a:spcPts val="1000"/>
              </a:spcBef>
              <a:buClr>
                <a:schemeClr val="bg2">
                  <a:lumMod val="40000"/>
                  <a:lumOff val="60000"/>
                </a:schemeClr>
              </a:buClr>
              <a:buSzPct val="80000"/>
              <a:buFont typeface="Wingdings 3" charset="2"/>
              <a:buChar char=""/>
            </a:pPr>
            <a:r>
              <a:rPr lang="en-US">
                <a:latin typeface="+mj-lt"/>
                <a:ea typeface="+mj-ea"/>
                <a:cs typeface="+mj-cs"/>
              </a:rPr>
              <a:t>						- severe dermatitis</a:t>
            </a:r>
          </a:p>
          <a:p>
            <a:pPr marL="342900" indent="-342900">
              <a:spcBef>
                <a:spcPts val="1000"/>
              </a:spcBef>
              <a:buClr>
                <a:schemeClr val="bg2">
                  <a:lumMod val="40000"/>
                  <a:lumOff val="60000"/>
                </a:schemeClr>
              </a:buClr>
              <a:buSzPct val="80000"/>
              <a:buFont typeface="Wingdings 3" charset="2"/>
              <a:buChar char=""/>
            </a:pPr>
            <a:r>
              <a:rPr lang="en-US">
                <a:latin typeface="+mj-lt"/>
                <a:ea typeface="+mj-ea"/>
                <a:cs typeface="+mj-cs"/>
              </a:rPr>
              <a:t>						- h/o anaphylaxis</a:t>
            </a:r>
          </a:p>
          <a:p>
            <a:pPr marL="342900" indent="-342900">
              <a:spcBef>
                <a:spcPts val="1000"/>
              </a:spcBef>
              <a:buClr>
                <a:schemeClr val="bg2">
                  <a:lumMod val="40000"/>
                  <a:lumOff val="60000"/>
                </a:schemeClr>
              </a:buClr>
              <a:buSzPct val="80000"/>
              <a:buFont typeface="Wingdings 3" charset="2"/>
              <a:buChar char=""/>
            </a:pPr>
            <a:r>
              <a:rPr lang="en-US">
                <a:latin typeface="+mj-lt"/>
                <a:ea typeface="+mj-ea"/>
                <a:cs typeface="+mj-cs"/>
              </a:rPr>
              <a:t>			</a:t>
            </a:r>
          </a:p>
          <a:p>
            <a:pPr marL="342900" indent="-342900">
              <a:spcBef>
                <a:spcPts val="1000"/>
              </a:spcBef>
              <a:buClr>
                <a:schemeClr val="bg2">
                  <a:lumMod val="40000"/>
                  <a:lumOff val="60000"/>
                </a:schemeClr>
              </a:buClr>
              <a:buSzPct val="80000"/>
              <a:buFont typeface="Wingdings 3" charset="2"/>
              <a:buChar char=""/>
            </a:pPr>
            <a:endParaRPr lang="en-US" u="sng">
              <a:latin typeface="+mj-lt"/>
              <a:ea typeface="+mj-ea"/>
              <a:cs typeface="+mj-cs"/>
            </a:endParaRPr>
          </a:p>
          <a:p>
            <a:pPr marL="342900" indent="-342900">
              <a:spcBef>
                <a:spcPts val="1000"/>
              </a:spcBef>
              <a:buClr>
                <a:schemeClr val="bg2">
                  <a:lumMod val="40000"/>
                  <a:lumOff val="60000"/>
                </a:schemeClr>
              </a:buClr>
              <a:buSzPct val="80000"/>
              <a:buFont typeface="Wingdings 3" charset="2"/>
              <a:buChar char=""/>
            </a:pPr>
            <a:endParaRPr lang="en-US" u="sng">
              <a:latin typeface="+mj-lt"/>
              <a:ea typeface="+mj-ea"/>
              <a:cs typeface="+mj-cs"/>
            </a:endParaRPr>
          </a:p>
          <a:p>
            <a:pPr marL="342900" indent="-342900">
              <a:spcBef>
                <a:spcPts val="1000"/>
              </a:spcBef>
              <a:buClr>
                <a:schemeClr val="bg2">
                  <a:lumMod val="40000"/>
                  <a:lumOff val="60000"/>
                </a:schemeClr>
              </a:buClr>
              <a:buSzPct val="80000"/>
              <a:buFont typeface="Wingdings 3" charset="2"/>
              <a:buChar char=""/>
            </a:pPr>
            <a:endParaRPr lang="en-US" u="sng">
              <a:latin typeface="+mj-lt"/>
              <a:ea typeface="+mj-ea"/>
              <a:cs typeface="+mj-cs"/>
            </a:endParaRPr>
          </a:p>
        </p:txBody>
      </p:sp>
    </p:spTree>
    <p:extLst>
      <p:ext uri="{BB962C8B-B14F-4D97-AF65-F5344CB8AC3E}">
        <p14:creationId xmlns:p14="http://schemas.microsoft.com/office/powerpoint/2010/main" val="414353810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p:cNvSpPr>
          <p:nvPr/>
        </p:nvSpPr>
        <p:spPr bwMode="auto">
          <a:xfrm>
            <a:off x="1731963" y="758825"/>
            <a:ext cx="8648700" cy="1117600"/>
          </a:xfrm>
          <a:prstGeom prst="rect">
            <a:avLst/>
          </a:prstGeom>
          <a:noFill/>
          <a:ln w="12700">
            <a:noFill/>
            <a:miter lim="800000"/>
            <a:headEnd/>
            <a:tailEnd/>
          </a:ln>
        </p:spPr>
        <p:txBody>
          <a:bodyPr lIns="0" tIns="0" rIns="40629" bIns="0"/>
          <a:lstStyle/>
          <a:p>
            <a:pPr marL="382588" indent="-342900" algn="ctr">
              <a:spcBef>
                <a:spcPts val="838"/>
              </a:spcBef>
            </a:pPr>
            <a:r>
              <a:rPr lang="en-US" sz="3600">
                <a:solidFill>
                  <a:srgbClr val="FFFF00"/>
                </a:solidFill>
                <a:cs typeface="Times New Roman" pitchFamily="18" charset="0"/>
              </a:rPr>
              <a:t>Asthma and allergic rhinitis: </a:t>
            </a:r>
          </a:p>
          <a:p>
            <a:pPr marL="382588" indent="-342900" algn="ctr">
              <a:spcBef>
                <a:spcPts val="638"/>
              </a:spcBef>
            </a:pPr>
            <a:r>
              <a:rPr lang="en-US" sz="2800">
                <a:solidFill>
                  <a:srgbClr val="FFFF00"/>
                </a:solidFill>
                <a:cs typeface="Times New Roman" pitchFamily="18" charset="0"/>
              </a:rPr>
              <a:t>Two related conditions linked by one common airway</a:t>
            </a:r>
          </a:p>
        </p:txBody>
      </p:sp>
      <p:sp>
        <p:nvSpPr>
          <p:cNvPr id="235522" name="Rectangle 3"/>
          <p:cNvSpPr>
            <a:spLocks/>
          </p:cNvSpPr>
          <p:nvPr/>
        </p:nvSpPr>
        <p:spPr bwMode="auto">
          <a:xfrm>
            <a:off x="2711450" y="2420938"/>
            <a:ext cx="6781800" cy="3911600"/>
          </a:xfrm>
          <a:prstGeom prst="rect">
            <a:avLst/>
          </a:prstGeom>
          <a:noFill/>
          <a:ln w="12700">
            <a:noFill/>
            <a:miter lim="800000"/>
            <a:headEnd/>
            <a:tailEnd/>
          </a:ln>
        </p:spPr>
        <p:txBody>
          <a:bodyPr lIns="0" tIns="0" rIns="39688" bIns="0"/>
          <a:lstStyle/>
          <a:p>
            <a:pPr marL="273050" indent="-233363">
              <a:spcBef>
                <a:spcPts val="1275"/>
              </a:spcBef>
              <a:buClr>
                <a:srgbClr val="FFFFFF"/>
              </a:buClr>
              <a:buSzPct val="100000"/>
              <a:buFont typeface="Times New Roman" pitchFamily="18" charset="0"/>
              <a:buChar char="•"/>
              <a:tabLst>
                <a:tab pos="381000" algn="l"/>
                <a:tab pos="952500" algn="l"/>
              </a:tabLst>
            </a:pPr>
            <a:r>
              <a:rPr lang="en-US" sz="2800">
                <a:cs typeface="Times New Roman" pitchFamily="18" charset="0"/>
              </a:rPr>
              <a:t>Frequently overlapping conditions</a:t>
            </a:r>
          </a:p>
          <a:p>
            <a:pPr marL="273050" indent="-233363">
              <a:spcBef>
                <a:spcPts val="1275"/>
              </a:spcBef>
              <a:buClr>
                <a:srgbClr val="FFFFFF"/>
              </a:buClr>
              <a:buSzPct val="100000"/>
              <a:buFont typeface="Times New Roman" pitchFamily="18" charset="0"/>
              <a:buChar char="•"/>
              <a:tabLst>
                <a:tab pos="381000" algn="l"/>
                <a:tab pos="952500" algn="l"/>
              </a:tabLst>
            </a:pPr>
            <a:r>
              <a:rPr lang="en-US" sz="2800">
                <a:cs typeface="Times New Roman" pitchFamily="18" charset="0"/>
              </a:rPr>
              <a:t>Involvement of the same tissues</a:t>
            </a:r>
          </a:p>
          <a:p>
            <a:pPr marL="273050" indent="-233363">
              <a:spcBef>
                <a:spcPts val="1275"/>
              </a:spcBef>
              <a:buClr>
                <a:srgbClr val="FFFFFF"/>
              </a:buClr>
              <a:buSzPct val="100000"/>
              <a:buFont typeface="Times New Roman" pitchFamily="18" charset="0"/>
              <a:buChar char="•"/>
              <a:tabLst>
                <a:tab pos="381000" algn="l"/>
                <a:tab pos="952500" algn="l"/>
              </a:tabLst>
            </a:pPr>
            <a:r>
              <a:rPr lang="en-US" sz="2800">
                <a:cs typeface="Times New Roman" pitchFamily="18" charset="0"/>
              </a:rPr>
              <a:t>Common inflammatory processes</a:t>
            </a:r>
          </a:p>
          <a:p>
            <a:pPr marL="273050" indent="-233363">
              <a:spcBef>
                <a:spcPts val="1275"/>
              </a:spcBef>
              <a:buClr>
                <a:srgbClr val="FFFFFF"/>
              </a:buClr>
              <a:buSzPct val="100000"/>
              <a:buFont typeface="Times New Roman" pitchFamily="18" charset="0"/>
              <a:buChar char="–"/>
              <a:tabLst>
                <a:tab pos="381000" algn="l"/>
                <a:tab pos="952500" algn="l"/>
              </a:tabLst>
            </a:pPr>
            <a:r>
              <a:rPr lang="en-US" sz="2800">
                <a:cs typeface="Times New Roman" pitchFamily="18" charset="0"/>
              </a:rPr>
              <a:t>Common inflammatory cells</a:t>
            </a:r>
          </a:p>
          <a:p>
            <a:pPr marL="273050" indent="-233363">
              <a:spcBef>
                <a:spcPts val="1275"/>
              </a:spcBef>
              <a:buClr>
                <a:srgbClr val="FFFFFF"/>
              </a:buClr>
              <a:buSzPct val="100000"/>
              <a:buFont typeface="Times New Roman" pitchFamily="18" charset="0"/>
              <a:buChar char="–"/>
              <a:tabLst>
                <a:tab pos="381000" algn="l"/>
                <a:tab pos="952500" algn="l"/>
              </a:tabLst>
            </a:pPr>
            <a:r>
              <a:rPr lang="en-US" sz="2800">
                <a:cs typeface="Times New Roman" pitchFamily="18" charset="0"/>
              </a:rPr>
              <a:t>Common inflammatory mediators</a:t>
            </a:r>
          </a:p>
          <a:p>
            <a:pPr marL="273050" indent="-233363">
              <a:spcBef>
                <a:spcPts val="1275"/>
              </a:spcBef>
              <a:buClr>
                <a:srgbClr val="FFFFFF"/>
              </a:buClr>
              <a:buSzPct val="100000"/>
              <a:buFont typeface="Times New Roman" pitchFamily="18" charset="0"/>
              <a:buChar char="–"/>
              <a:tabLst>
                <a:tab pos="381000" algn="l"/>
                <a:tab pos="952500" algn="l"/>
              </a:tabLst>
            </a:pPr>
            <a:endParaRPr lang="en-US" sz="2800">
              <a:cs typeface="Times New Roman" pitchFamily="18" charset="0"/>
            </a:endParaRPr>
          </a:p>
          <a:p>
            <a:pPr marL="273050" indent="-233363">
              <a:spcBef>
                <a:spcPts val="1275"/>
              </a:spcBef>
              <a:tabLst>
                <a:tab pos="381000" algn="l"/>
                <a:tab pos="952500" algn="l"/>
              </a:tabLst>
            </a:pPr>
            <a:r>
              <a:rPr lang="en-US" sz="2800">
                <a:cs typeface="Times New Roman" pitchFamily="18" charset="0"/>
              </a:rPr>
              <a:t>“RHINITIS = ASTHMA OF THE NOSE”</a:t>
            </a:r>
          </a:p>
        </p:txBody>
      </p:sp>
    </p:spTree>
    <p:extLst>
      <p:ext uri="{BB962C8B-B14F-4D97-AF65-F5344CB8AC3E}">
        <p14:creationId xmlns:p14="http://schemas.microsoft.com/office/powerpoint/2010/main" val="365849875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236552" name="Rectangle 70">
            <a:extLst>
              <a:ext uri="{FF2B5EF4-FFF2-40B4-BE49-F238E27FC236}">
                <a16:creationId xmlns:a16="http://schemas.microsoft.com/office/drawing/2014/main" id="{0D9B8FD4-CDEB-4EB4-B4DE-C89E119389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36557"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36558" name="Freeform: Shape 74">
            <a:extLst>
              <a:ext uri="{FF2B5EF4-FFF2-40B4-BE49-F238E27FC236}">
                <a16:creationId xmlns:a16="http://schemas.microsoft.com/office/drawing/2014/main" id="{1FFB365B-E9DC-4859-B8AB-CB83EEBE4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559" name="Rectangle 76">
            <a:extLst>
              <a:ext uri="{FF2B5EF4-FFF2-40B4-BE49-F238E27FC236}">
                <a16:creationId xmlns:a16="http://schemas.microsoft.com/office/drawing/2014/main" id="{8ADAB9C8-EB37-4914-A699-C716FC8FE4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6545" name="Rectangle 1"/>
          <p:cNvSpPr>
            <a:spLocks noGrp="1" noChangeArrowheads="1"/>
          </p:cNvSpPr>
          <p:nvPr>
            <p:ph type="title"/>
          </p:nvPr>
        </p:nvSpPr>
        <p:spPr>
          <a:xfrm>
            <a:off x="653143" y="1645920"/>
            <a:ext cx="3522879" cy="4470821"/>
          </a:xfrm>
        </p:spPr>
        <p:txBody>
          <a:bodyPr vert="horz" lIns="91440" tIns="45720" rIns="132080" bIns="45720" numCol="1" anchorCtr="0" compatLnSpc="1">
            <a:prstTxWarp prst="textNoShape">
              <a:avLst/>
            </a:prstTxWarp>
            <a:normAutofit/>
          </a:bodyPr>
          <a:lstStyle/>
          <a:p>
            <a:pPr algn="r" eaLnBrk="1" hangingPunct="1"/>
            <a:r>
              <a:rPr lang="en-US" dirty="0">
                <a:solidFill>
                  <a:schemeClr val="bg2"/>
                </a:solidFill>
              </a:rPr>
              <a:t>Treatment</a:t>
            </a:r>
          </a:p>
        </p:txBody>
      </p:sp>
      <p:sp>
        <p:nvSpPr>
          <p:cNvPr id="236546" name="Rectangle 2"/>
          <p:cNvSpPr>
            <a:spLocks noGrp="1" noChangeArrowheads="1"/>
          </p:cNvSpPr>
          <p:nvPr>
            <p:ph idx="1"/>
          </p:nvPr>
        </p:nvSpPr>
        <p:spPr>
          <a:xfrm>
            <a:off x="5204109" y="1645920"/>
            <a:ext cx="6269434" cy="4470821"/>
          </a:xfrm>
        </p:spPr>
        <p:txBody>
          <a:bodyPr vert="horz" lIns="91440" tIns="45720" rIns="132080" bIns="45720" numCol="1" anchorCtr="0" compatLnSpc="1">
            <a:prstTxWarp prst="textNoShape">
              <a:avLst/>
            </a:prstTxWarp>
            <a:normAutofit/>
          </a:bodyPr>
          <a:lstStyle/>
          <a:p>
            <a:pPr eaLnBrk="1" hangingPunct="1">
              <a:buClr>
                <a:srgbClr val="FFFFFF"/>
              </a:buClr>
            </a:pPr>
            <a:r>
              <a:rPr lang="en-US"/>
              <a:t>Allergen avoidance</a:t>
            </a:r>
          </a:p>
          <a:p>
            <a:pPr eaLnBrk="1" hangingPunct="1">
              <a:buClr>
                <a:srgbClr val="FFFFFF"/>
              </a:buClr>
            </a:pPr>
            <a:r>
              <a:rPr lang="en-US"/>
              <a:t>Steroids</a:t>
            </a:r>
          </a:p>
          <a:p>
            <a:pPr marL="782638" lvl="1">
              <a:buClr>
                <a:srgbClr val="FFFFFF"/>
              </a:buClr>
            </a:pPr>
            <a:r>
              <a:rPr lang="en-US"/>
              <a:t>Topical, Oral</a:t>
            </a:r>
          </a:p>
          <a:p>
            <a:pPr eaLnBrk="1" hangingPunct="1">
              <a:buClr>
                <a:srgbClr val="FFFFFF"/>
              </a:buClr>
            </a:pPr>
            <a:r>
              <a:rPr lang="en-US"/>
              <a:t>Antihistamines</a:t>
            </a:r>
          </a:p>
          <a:p>
            <a:pPr marL="782638" lvl="1">
              <a:buClr>
                <a:srgbClr val="FFFFFF"/>
              </a:buClr>
            </a:pPr>
            <a:r>
              <a:rPr lang="en-US"/>
              <a:t>Oral, topical</a:t>
            </a:r>
          </a:p>
          <a:p>
            <a:pPr eaLnBrk="1" hangingPunct="1">
              <a:buClr>
                <a:srgbClr val="FFFFFF"/>
              </a:buClr>
            </a:pPr>
            <a:r>
              <a:rPr lang="en-US"/>
              <a:t>Mast cell </a:t>
            </a:r>
            <a:r>
              <a:rPr lang="en-US" err="1"/>
              <a:t>stabilisers</a:t>
            </a:r>
            <a:endParaRPr lang="en-US"/>
          </a:p>
          <a:p>
            <a:pPr eaLnBrk="1" hangingPunct="1">
              <a:buClr>
                <a:srgbClr val="FFFFFF"/>
              </a:buClr>
            </a:pPr>
            <a:r>
              <a:rPr lang="en-US"/>
              <a:t>Antileukotrienes</a:t>
            </a:r>
          </a:p>
          <a:p>
            <a:pPr eaLnBrk="1" hangingPunct="1">
              <a:buClr>
                <a:srgbClr val="FFFFFF"/>
              </a:buClr>
            </a:pPr>
            <a:r>
              <a:rPr lang="en-US"/>
              <a:t>Decongestants</a:t>
            </a:r>
          </a:p>
          <a:p>
            <a:pPr eaLnBrk="1" hangingPunct="1">
              <a:buClr>
                <a:srgbClr val="FFFFFF"/>
              </a:buClr>
            </a:pPr>
            <a:r>
              <a:rPr lang="en-US"/>
              <a:t>Irrigation/ douching</a:t>
            </a:r>
          </a:p>
          <a:p>
            <a:pPr eaLnBrk="1" hangingPunct="1">
              <a:buClr>
                <a:srgbClr val="FFFFFF"/>
              </a:buClr>
            </a:pPr>
            <a:r>
              <a:rPr lang="en-US" err="1"/>
              <a:t>Desensitisation</a:t>
            </a:r>
            <a:endParaRPr lang="en-US"/>
          </a:p>
        </p:txBody>
      </p:sp>
    </p:spTree>
    <p:extLst>
      <p:ext uri="{BB962C8B-B14F-4D97-AF65-F5344CB8AC3E}">
        <p14:creationId xmlns:p14="http://schemas.microsoft.com/office/powerpoint/2010/main" val="50622735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646112" y="452718"/>
            <a:ext cx="4165580" cy="1400530"/>
          </a:xfrm>
        </p:spPr>
        <p:txBody>
          <a:bodyPr>
            <a:normAutofit/>
          </a:bodyPr>
          <a:lstStyle/>
          <a:p>
            <a:pPr eaLnBrk="1" hangingPunct="1"/>
            <a:r>
              <a:rPr lang="en-GB"/>
              <a:t>Allergen avoidance</a:t>
            </a:r>
          </a:p>
        </p:txBody>
      </p:sp>
      <p:sp>
        <p:nvSpPr>
          <p:cNvPr id="237575" name="Freeform: Shape 73">
            <a:extLst>
              <a:ext uri="{FF2B5EF4-FFF2-40B4-BE49-F238E27FC236}">
                <a16:creationId xmlns:a16="http://schemas.microsoft.com/office/drawing/2014/main" id="{7D9681AB-65CF-47E9-9FA3-7B05D63499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237576" name="Freeform 23">
            <a:extLst>
              <a:ext uri="{FF2B5EF4-FFF2-40B4-BE49-F238E27FC236}">
                <a16:creationId xmlns:a16="http://schemas.microsoft.com/office/drawing/2014/main" id="{8FCA736E-BDE3-4D4D-8D87-E9AE79250C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237572" name="Picture 4" descr="cat 2"/>
          <p:cNvPicPr>
            <a:picLocks noChangeAspect="1" noChangeArrowheads="1"/>
          </p:cNvPicPr>
          <p:nvPr/>
        </p:nvPicPr>
        <p:blipFill>
          <a:blip r:embed="rId3"/>
          <a:stretch>
            <a:fillRect/>
          </a:stretch>
        </p:blipFill>
        <p:spPr bwMode="auto">
          <a:xfrm>
            <a:off x="6900175" y="647699"/>
            <a:ext cx="3837941" cy="2162555"/>
          </a:xfrm>
          <a:prstGeom prst="rect">
            <a:avLst/>
          </a:prstGeom>
          <a:noFill/>
          <a:effectLst/>
        </p:spPr>
      </p:pic>
      <p:sp>
        <p:nvSpPr>
          <p:cNvPr id="237577" name="Rectangle 77">
            <a:extLst>
              <a:ext uri="{FF2B5EF4-FFF2-40B4-BE49-F238E27FC236}">
                <a16:creationId xmlns:a16="http://schemas.microsoft.com/office/drawing/2014/main" id="{129AA25D-1E7A-4074-BF68-D55A83B81B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7569" name="Slide Number Placeholder 3"/>
          <p:cNvSpPr>
            <a:spLocks noGrp="1"/>
          </p:cNvSpPr>
          <p:nvPr>
            <p:ph type="sldNum" sz="quarter" idx="12"/>
          </p:nvPr>
        </p:nvSpPr>
        <p:spPr>
          <a:xfrm>
            <a:off x="10352540" y="295729"/>
            <a:ext cx="838199" cy="767687"/>
          </a:xfrm>
        </p:spPr>
        <p:txBody>
          <a:bodyPr>
            <a:normAutofit/>
          </a:bodyPr>
          <a:lstStyle/>
          <a:p>
            <a:pPr>
              <a:spcAft>
                <a:spcPts val="600"/>
              </a:spcAft>
            </a:pPr>
            <a:fld id="{C5B304F0-EAD6-40F5-9133-494AAB08BEAF}" type="slidenum">
              <a:rPr lang="en-US" smtClean="0"/>
              <a:pPr>
                <a:spcAft>
                  <a:spcPts val="600"/>
                </a:spcAft>
              </a:pPr>
              <a:t>23</a:t>
            </a:fld>
            <a:endParaRPr lang="en-US"/>
          </a:p>
        </p:txBody>
      </p:sp>
      <p:sp>
        <p:nvSpPr>
          <p:cNvPr id="237571" name="Rectangle 3"/>
          <p:cNvSpPr>
            <a:spLocks noGrp="1" noChangeArrowheads="1"/>
          </p:cNvSpPr>
          <p:nvPr>
            <p:ph idx="1"/>
          </p:nvPr>
        </p:nvSpPr>
        <p:spPr>
          <a:xfrm>
            <a:off x="646113" y="2052918"/>
            <a:ext cx="4165146" cy="4195481"/>
          </a:xfrm>
        </p:spPr>
        <p:txBody>
          <a:bodyPr>
            <a:normAutofit/>
          </a:bodyPr>
          <a:lstStyle/>
          <a:p>
            <a:pPr eaLnBrk="1" hangingPunct="1"/>
            <a:endParaRPr lang="en-GB"/>
          </a:p>
        </p:txBody>
      </p:sp>
      <p:pic>
        <p:nvPicPr>
          <p:cNvPr id="237573" name="Picture 5" descr="cat spray"/>
          <p:cNvPicPr>
            <a:picLocks noChangeAspect="1" noChangeArrowheads="1"/>
          </p:cNvPicPr>
          <p:nvPr/>
        </p:nvPicPr>
        <p:blipFill>
          <a:blip r:embed="rId4"/>
          <a:stretch>
            <a:fillRect/>
          </a:stretch>
        </p:blipFill>
        <p:spPr bwMode="auto">
          <a:xfrm>
            <a:off x="7198044" y="3006197"/>
            <a:ext cx="3242202" cy="3242202"/>
          </a:xfrm>
          <a:prstGeom prst="rect">
            <a:avLst/>
          </a:prstGeom>
          <a:noFill/>
          <a:effectLst/>
        </p:spPr>
      </p:pic>
    </p:spTree>
    <p:extLst>
      <p:ext uri="{BB962C8B-B14F-4D97-AF65-F5344CB8AC3E}">
        <p14:creationId xmlns:p14="http://schemas.microsoft.com/office/powerpoint/2010/main" val="17257394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646112" y="452718"/>
            <a:ext cx="4165580" cy="1400530"/>
          </a:xfrm>
        </p:spPr>
        <p:txBody>
          <a:bodyPr>
            <a:normAutofit/>
          </a:bodyPr>
          <a:lstStyle/>
          <a:p>
            <a:pPr eaLnBrk="1" hangingPunct="1"/>
            <a:r>
              <a:rPr lang="en-GB"/>
              <a:t>Allergen avoidance</a:t>
            </a:r>
          </a:p>
        </p:txBody>
      </p:sp>
      <p:sp>
        <p:nvSpPr>
          <p:cNvPr id="74" name="Freeform: Shape 73">
            <a:extLst>
              <a:ext uri="{FF2B5EF4-FFF2-40B4-BE49-F238E27FC236}">
                <a16:creationId xmlns:a16="http://schemas.microsoft.com/office/drawing/2014/main" id="{7D9681AB-65CF-47E9-9FA3-7B05D63499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76" name="Freeform 23">
            <a:extLst>
              <a:ext uri="{FF2B5EF4-FFF2-40B4-BE49-F238E27FC236}">
                <a16:creationId xmlns:a16="http://schemas.microsoft.com/office/drawing/2014/main" id="{8FCA736E-BDE3-4D4D-8D87-E9AE79250C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238597" name="Picture 5" descr="mattress covers"/>
          <p:cNvPicPr>
            <a:picLocks noChangeAspect="1" noChangeArrowheads="1"/>
          </p:cNvPicPr>
          <p:nvPr/>
        </p:nvPicPr>
        <p:blipFill>
          <a:blip r:embed="rId3"/>
          <a:stretch>
            <a:fillRect/>
          </a:stretch>
        </p:blipFill>
        <p:spPr bwMode="auto">
          <a:xfrm>
            <a:off x="7377442" y="647699"/>
            <a:ext cx="2883406" cy="2162555"/>
          </a:xfrm>
          <a:prstGeom prst="rect">
            <a:avLst/>
          </a:prstGeom>
          <a:noFill/>
          <a:effectLst/>
        </p:spPr>
      </p:pic>
      <p:sp>
        <p:nvSpPr>
          <p:cNvPr id="78" name="Rectangle 77">
            <a:extLst>
              <a:ext uri="{FF2B5EF4-FFF2-40B4-BE49-F238E27FC236}">
                <a16:creationId xmlns:a16="http://schemas.microsoft.com/office/drawing/2014/main" id="{129AA25D-1E7A-4074-BF68-D55A83B81B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8593" name="Slide Number Placeholder 3"/>
          <p:cNvSpPr>
            <a:spLocks noGrp="1"/>
          </p:cNvSpPr>
          <p:nvPr>
            <p:ph type="sldNum" sz="quarter" idx="12"/>
          </p:nvPr>
        </p:nvSpPr>
        <p:spPr>
          <a:xfrm>
            <a:off x="10352540" y="295729"/>
            <a:ext cx="838199" cy="767687"/>
          </a:xfrm>
        </p:spPr>
        <p:txBody>
          <a:bodyPr>
            <a:normAutofit/>
          </a:bodyPr>
          <a:lstStyle/>
          <a:p>
            <a:pPr>
              <a:spcAft>
                <a:spcPts val="600"/>
              </a:spcAft>
            </a:pPr>
            <a:fld id="{5EE85714-5B51-432A-AA28-E3C08FF2F4CA}" type="slidenum">
              <a:rPr lang="en-US" smtClean="0"/>
              <a:pPr>
                <a:spcAft>
                  <a:spcPts val="600"/>
                </a:spcAft>
              </a:pPr>
              <a:t>24</a:t>
            </a:fld>
            <a:endParaRPr lang="en-US"/>
          </a:p>
        </p:txBody>
      </p:sp>
      <p:sp>
        <p:nvSpPr>
          <p:cNvPr id="238595" name="Rectangle 3"/>
          <p:cNvSpPr>
            <a:spLocks noGrp="1" noChangeArrowheads="1"/>
          </p:cNvSpPr>
          <p:nvPr>
            <p:ph idx="1"/>
          </p:nvPr>
        </p:nvSpPr>
        <p:spPr>
          <a:xfrm>
            <a:off x="646113" y="2052918"/>
            <a:ext cx="4165146" cy="4195481"/>
          </a:xfrm>
        </p:spPr>
        <p:txBody>
          <a:bodyPr>
            <a:normAutofit/>
          </a:bodyPr>
          <a:lstStyle/>
          <a:p>
            <a:pPr eaLnBrk="1" hangingPunct="1"/>
            <a:endParaRPr lang="en-GB"/>
          </a:p>
        </p:txBody>
      </p:sp>
      <p:pic>
        <p:nvPicPr>
          <p:cNvPr id="238596" name="Picture 4" descr="vacuum"/>
          <p:cNvPicPr>
            <a:picLocks noChangeAspect="1" noChangeArrowheads="1"/>
          </p:cNvPicPr>
          <p:nvPr/>
        </p:nvPicPr>
        <p:blipFill>
          <a:blip r:embed="rId4"/>
          <a:stretch>
            <a:fillRect/>
          </a:stretch>
        </p:blipFill>
        <p:spPr bwMode="auto">
          <a:xfrm>
            <a:off x="6666393" y="3006197"/>
            <a:ext cx="4305504" cy="3242202"/>
          </a:xfrm>
          <a:prstGeom prst="rect">
            <a:avLst/>
          </a:prstGeom>
          <a:noFill/>
          <a:effectLst/>
        </p:spPr>
      </p:pic>
    </p:spTree>
    <p:extLst>
      <p:ext uri="{BB962C8B-B14F-4D97-AF65-F5344CB8AC3E}">
        <p14:creationId xmlns:p14="http://schemas.microsoft.com/office/powerpoint/2010/main" val="250247895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646112" y="452718"/>
            <a:ext cx="4165580" cy="1400530"/>
          </a:xfrm>
        </p:spPr>
        <p:txBody>
          <a:bodyPr>
            <a:normAutofit/>
          </a:bodyPr>
          <a:lstStyle/>
          <a:p>
            <a:pPr eaLnBrk="1" hangingPunct="1"/>
            <a:r>
              <a:rPr lang="en-GB"/>
              <a:t>		Steroids</a:t>
            </a:r>
          </a:p>
        </p:txBody>
      </p:sp>
      <p:sp>
        <p:nvSpPr>
          <p:cNvPr id="75" name="Freeform: Shape 74">
            <a:extLst>
              <a:ext uri="{FF2B5EF4-FFF2-40B4-BE49-F238E27FC236}">
                <a16:creationId xmlns:a16="http://schemas.microsoft.com/office/drawing/2014/main" id="{01F06C3F-35EE-478B-B96B-1247519C73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77" name="Freeform 23">
            <a:extLst>
              <a:ext uri="{FF2B5EF4-FFF2-40B4-BE49-F238E27FC236}">
                <a16:creationId xmlns:a16="http://schemas.microsoft.com/office/drawing/2014/main" id="{72742D7C-18EF-4DDC-B3B1-7D394C348A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239620" name="Picture 8" descr="Nasonex"/>
          <p:cNvPicPr>
            <a:picLocks noChangeAspect="1" noChangeArrowheads="1"/>
          </p:cNvPicPr>
          <p:nvPr/>
        </p:nvPicPr>
        <p:blipFill>
          <a:blip r:embed="rId3"/>
          <a:stretch>
            <a:fillRect/>
          </a:stretch>
        </p:blipFill>
        <p:spPr bwMode="auto">
          <a:xfrm>
            <a:off x="6641102" y="647699"/>
            <a:ext cx="4356087" cy="3242202"/>
          </a:xfrm>
          <a:prstGeom prst="rect">
            <a:avLst/>
          </a:prstGeom>
          <a:noFill/>
          <a:effectLst/>
        </p:spPr>
      </p:pic>
      <p:sp>
        <p:nvSpPr>
          <p:cNvPr id="79" name="Rectangle 78">
            <a:extLst>
              <a:ext uri="{FF2B5EF4-FFF2-40B4-BE49-F238E27FC236}">
                <a16:creationId xmlns:a16="http://schemas.microsoft.com/office/drawing/2014/main" id="{5DFB004C-C794-45CE-846D-166C532D64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9617" name="Slide Number Placeholder 3"/>
          <p:cNvSpPr>
            <a:spLocks noGrp="1"/>
          </p:cNvSpPr>
          <p:nvPr>
            <p:ph type="sldNum" sz="quarter" idx="12"/>
          </p:nvPr>
        </p:nvSpPr>
        <p:spPr>
          <a:xfrm>
            <a:off x="10352540" y="295729"/>
            <a:ext cx="838199" cy="767687"/>
          </a:xfrm>
        </p:spPr>
        <p:txBody>
          <a:bodyPr>
            <a:normAutofit/>
          </a:bodyPr>
          <a:lstStyle/>
          <a:p>
            <a:pPr>
              <a:spcAft>
                <a:spcPts val="600"/>
              </a:spcAft>
            </a:pPr>
            <a:fld id="{345C4C1B-E9E7-4ED0-90FB-DAAA1F72E10A}" type="slidenum">
              <a:rPr lang="en-US" smtClean="0"/>
              <a:pPr>
                <a:spcAft>
                  <a:spcPts val="600"/>
                </a:spcAft>
              </a:pPr>
              <a:t>25</a:t>
            </a:fld>
            <a:endParaRPr lang="en-US"/>
          </a:p>
        </p:txBody>
      </p:sp>
      <p:sp>
        <p:nvSpPr>
          <p:cNvPr id="239619" name="Rectangle 3"/>
          <p:cNvSpPr>
            <a:spLocks noGrp="1" noChangeArrowheads="1"/>
          </p:cNvSpPr>
          <p:nvPr>
            <p:ph idx="1"/>
          </p:nvPr>
        </p:nvSpPr>
        <p:spPr>
          <a:xfrm>
            <a:off x="646113" y="2052918"/>
            <a:ext cx="4165146" cy="4195481"/>
          </a:xfrm>
        </p:spPr>
        <p:txBody>
          <a:bodyPr>
            <a:normAutofit/>
          </a:bodyPr>
          <a:lstStyle/>
          <a:p>
            <a:pPr eaLnBrk="1" hangingPunct="1"/>
            <a:endParaRPr lang="en-GB"/>
          </a:p>
        </p:txBody>
      </p:sp>
      <p:pic>
        <p:nvPicPr>
          <p:cNvPr id="239621" name="Picture 9" descr="Nasules"/>
          <p:cNvPicPr>
            <a:picLocks noChangeAspect="1" noChangeArrowheads="1"/>
          </p:cNvPicPr>
          <p:nvPr/>
        </p:nvPicPr>
        <p:blipFill>
          <a:blip r:embed="rId4"/>
          <a:stretch>
            <a:fillRect/>
          </a:stretch>
        </p:blipFill>
        <p:spPr bwMode="auto">
          <a:xfrm>
            <a:off x="6327005" y="4085841"/>
            <a:ext cx="2162557" cy="2162557"/>
          </a:xfrm>
          <a:prstGeom prst="rect">
            <a:avLst/>
          </a:prstGeom>
          <a:noFill/>
          <a:effectLst/>
        </p:spPr>
      </p:pic>
      <p:pic>
        <p:nvPicPr>
          <p:cNvPr id="239622" name="Picture 10" descr="prednisolone"/>
          <p:cNvPicPr>
            <a:picLocks noChangeAspect="1" noChangeArrowheads="1"/>
          </p:cNvPicPr>
          <p:nvPr/>
        </p:nvPicPr>
        <p:blipFill>
          <a:blip r:embed="rId5"/>
          <a:stretch>
            <a:fillRect/>
          </a:stretch>
        </p:blipFill>
        <p:spPr bwMode="auto">
          <a:xfrm>
            <a:off x="8991332" y="3740642"/>
            <a:ext cx="3266618" cy="3266618"/>
          </a:xfrm>
          <a:prstGeom prst="rect">
            <a:avLst/>
          </a:prstGeom>
          <a:noFill/>
          <a:effectLst/>
        </p:spPr>
      </p:pic>
    </p:spTree>
    <p:extLst>
      <p:ext uri="{BB962C8B-B14F-4D97-AF65-F5344CB8AC3E}">
        <p14:creationId xmlns:p14="http://schemas.microsoft.com/office/powerpoint/2010/main" val="280634941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
          <p:cNvSpPr>
            <a:spLocks noGrp="1" noChangeArrowheads="1"/>
          </p:cNvSpPr>
          <p:nvPr>
            <p:ph type="title"/>
          </p:nvPr>
        </p:nvSpPr>
        <p:spPr>
          <a:xfrm>
            <a:off x="806195" y="804672"/>
            <a:ext cx="3521359" cy="5248656"/>
          </a:xfrm>
        </p:spPr>
        <p:txBody>
          <a:bodyPr vert="horz" lIns="91440" tIns="45720" rIns="132080" bIns="45720" numCol="1" anchor="ctr" anchorCtr="0" compatLnSpc="1">
            <a:prstTxWarp prst="textNoShape">
              <a:avLst/>
            </a:prstTxWarp>
            <a:normAutofit/>
          </a:bodyPr>
          <a:lstStyle/>
          <a:p>
            <a:pPr algn="ctr" eaLnBrk="1" hangingPunct="1"/>
            <a:r>
              <a:rPr lang="en-US" sz="3300"/>
              <a:t>Corticosteroids in the Treatment of Nasal Congestion</a:t>
            </a:r>
          </a:p>
        </p:txBody>
      </p:sp>
      <p:sp>
        <p:nvSpPr>
          <p:cNvPr id="244738" name="Rectangle 2"/>
          <p:cNvSpPr>
            <a:spLocks noGrp="1" noChangeArrowheads="1"/>
          </p:cNvSpPr>
          <p:nvPr>
            <p:ph idx="1"/>
          </p:nvPr>
        </p:nvSpPr>
        <p:spPr>
          <a:xfrm>
            <a:off x="4975861" y="804671"/>
            <a:ext cx="6399930" cy="5248657"/>
          </a:xfrm>
        </p:spPr>
        <p:txBody>
          <a:bodyPr vert="horz" lIns="91440" tIns="45720" rIns="132080" bIns="45720" numCol="1" anchor="ctr" anchorCtr="0" compatLnSpc="1">
            <a:prstTxWarp prst="textNoShape">
              <a:avLst/>
            </a:prstTxWarp>
            <a:normAutofit/>
          </a:bodyPr>
          <a:lstStyle/>
          <a:p>
            <a:pPr eaLnBrk="1" hangingPunct="1">
              <a:spcBef>
                <a:spcPct val="0"/>
              </a:spcBef>
              <a:buClr>
                <a:srgbClr val="FFFFFF"/>
              </a:buClr>
            </a:pPr>
            <a:r>
              <a:rPr lang="en-US"/>
              <a:t>Corticosteroids are highly effective in the treatment of allergic rhinitis</a:t>
            </a:r>
            <a:r>
              <a:rPr lang="en-US" baseline="30000"/>
              <a:t>1</a:t>
            </a:r>
          </a:p>
          <a:p>
            <a:pPr>
              <a:spcBef>
                <a:spcPts val="1200"/>
              </a:spcBef>
              <a:buClr>
                <a:srgbClr val="FFFFFF"/>
              </a:buClr>
            </a:pPr>
            <a:r>
              <a:rPr lang="en-US"/>
              <a:t>Intranasal corticosteroids are first-line therapy when congestion is a major component of rhinitis</a:t>
            </a:r>
            <a:r>
              <a:rPr lang="en-US" baseline="30000"/>
              <a:t>1</a:t>
            </a:r>
          </a:p>
          <a:p>
            <a:pPr>
              <a:spcBef>
                <a:spcPts val="1200"/>
              </a:spcBef>
              <a:buClr>
                <a:srgbClr val="FFFFFF"/>
              </a:buClr>
            </a:pPr>
            <a:r>
              <a:rPr lang="en-US"/>
              <a:t>Tolerability</a:t>
            </a:r>
          </a:p>
          <a:p>
            <a:pPr marL="782638" lvl="1">
              <a:spcBef>
                <a:spcPts val="1000"/>
              </a:spcBef>
              <a:buClr>
                <a:srgbClr val="FFFFFF"/>
              </a:buClr>
            </a:pPr>
            <a:r>
              <a:rPr lang="en-US"/>
              <a:t>Older topical corticosteroids raised concerns about systemic complications and risk of hypothalamic-pituitary-adrenal (HPA) axis suppression</a:t>
            </a:r>
            <a:r>
              <a:rPr lang="en-US" baseline="30000"/>
              <a:t>2</a:t>
            </a:r>
          </a:p>
        </p:txBody>
      </p:sp>
      <p:sp>
        <p:nvSpPr>
          <p:cNvPr id="244739" name="Rectangle 3"/>
          <p:cNvSpPr>
            <a:spLocks/>
          </p:cNvSpPr>
          <p:nvPr/>
        </p:nvSpPr>
        <p:spPr bwMode="auto">
          <a:xfrm>
            <a:off x="2103438" y="5897563"/>
            <a:ext cx="5740400" cy="711200"/>
          </a:xfrm>
          <a:prstGeom prst="rect">
            <a:avLst/>
          </a:prstGeom>
          <a:noFill/>
          <a:ln w="12700">
            <a:noFill/>
            <a:miter lim="800000"/>
            <a:headEnd/>
            <a:tailEnd/>
          </a:ln>
        </p:spPr>
        <p:txBody>
          <a:bodyPr lIns="0" tIns="0" rIns="40639" bIns="0"/>
          <a:lstStyle/>
          <a:p>
            <a:pPr marL="214313" indent="-174625">
              <a:spcAft>
                <a:spcPts val="600"/>
              </a:spcAft>
            </a:pPr>
            <a:r>
              <a:rPr lang="en-US" sz="1100">
                <a:latin typeface="Arial" charset="0"/>
                <a:sym typeface="Arial" charset="0"/>
              </a:rPr>
              <a:t>1. American Academy of Allergy, Asthma and Immunology. </a:t>
            </a:r>
            <a:r>
              <a:rPr lang="en-US" sz="1100" i="1">
                <a:latin typeface="Arial" charset="0"/>
                <a:sym typeface="Arial" charset="0"/>
              </a:rPr>
              <a:t>The Allergy Report. Volume 2: Diseases of the Atopic Diathesis</a:t>
            </a:r>
            <a:r>
              <a:rPr lang="en-US" sz="1100">
                <a:latin typeface="Arial" charset="0"/>
                <a:sym typeface="Arial" charset="0"/>
              </a:rPr>
              <a:t>. Milwaukee, WI: American Academy of Allergy, Asthma and Immunology; 2000:13–50.</a:t>
            </a:r>
          </a:p>
          <a:p>
            <a:pPr marL="214313" indent="-174625">
              <a:spcAft>
                <a:spcPts val="600"/>
              </a:spcAft>
            </a:pPr>
            <a:r>
              <a:rPr lang="en-US" sz="1100">
                <a:latin typeface="Arial" charset="0"/>
                <a:sym typeface="Arial" charset="0"/>
              </a:rPr>
              <a:t>2. Lumry WR. </a:t>
            </a:r>
            <a:r>
              <a:rPr lang="en-US" sz="1100" i="1">
                <a:latin typeface="Arial" charset="0"/>
                <a:sym typeface="Arial" charset="0"/>
              </a:rPr>
              <a:t>J Allergy Clin Immunol.</a:t>
            </a:r>
            <a:r>
              <a:rPr lang="en-US" sz="1100">
                <a:latin typeface="Arial" charset="0"/>
                <a:sym typeface="Arial" charset="0"/>
              </a:rPr>
              <a:t> 1999;104(4 Pt 1):S150–S158.</a:t>
            </a:r>
          </a:p>
        </p:txBody>
      </p:sp>
    </p:spTree>
    <p:extLst>
      <p:ext uri="{BB962C8B-B14F-4D97-AF65-F5344CB8AC3E}">
        <p14:creationId xmlns:p14="http://schemas.microsoft.com/office/powerpoint/2010/main" val="214275655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1"/>
          <p:cNvSpPr>
            <a:spLocks noGrp="1" noChangeArrowheads="1"/>
          </p:cNvSpPr>
          <p:nvPr>
            <p:ph type="title"/>
          </p:nvPr>
        </p:nvSpPr>
        <p:spPr>
          <a:xfrm>
            <a:off x="2209801" y="381000"/>
            <a:ext cx="7096125" cy="1600200"/>
          </a:xfrm>
        </p:spPr>
        <p:txBody>
          <a:bodyPr vert="horz" wrap="square" lIns="91440" tIns="45720" rIns="132080" bIns="45720" numCol="1" anchor="ctr" anchorCtr="0" compatLnSpc="1">
            <a:prstTxWarp prst="textNoShape">
              <a:avLst/>
            </a:prstTxWarp>
          </a:bodyPr>
          <a:lstStyle/>
          <a:p>
            <a:pPr eaLnBrk="1" hangingPunct="1"/>
            <a:r>
              <a:rPr lang="en-US" sz="3200"/>
              <a:t>Corticosteroids in the Treatment of Nasal Congestion (cont)</a:t>
            </a:r>
          </a:p>
        </p:txBody>
      </p:sp>
      <p:sp>
        <p:nvSpPr>
          <p:cNvPr id="246786" name="Rectangle 2"/>
          <p:cNvSpPr>
            <a:spLocks noGrp="1" noChangeArrowheads="1"/>
          </p:cNvSpPr>
          <p:nvPr>
            <p:ph idx="1"/>
          </p:nvPr>
        </p:nvSpPr>
        <p:spPr/>
        <p:txBody>
          <a:bodyPr vert="horz" wrap="square" lIns="91440" tIns="45720" rIns="132080" bIns="45720" numCol="1" anchor="t" anchorCtr="0" compatLnSpc="1">
            <a:prstTxWarp prst="textNoShape">
              <a:avLst/>
            </a:prstTxWarp>
          </a:bodyPr>
          <a:lstStyle/>
          <a:p>
            <a:pPr eaLnBrk="1" hangingPunct="1">
              <a:spcBef>
                <a:spcPct val="0"/>
              </a:spcBef>
              <a:buClr>
                <a:srgbClr val="FFFFFF"/>
              </a:buClr>
            </a:pPr>
            <a:r>
              <a:rPr lang="en-US" sz="2600"/>
              <a:t>Tolerability (cont):</a:t>
            </a:r>
          </a:p>
          <a:p>
            <a:pPr marL="782638" lvl="1">
              <a:spcBef>
                <a:spcPts val="1000"/>
              </a:spcBef>
              <a:buClr>
                <a:srgbClr val="FFFFFF"/>
              </a:buClr>
            </a:pPr>
            <a:r>
              <a:rPr lang="en-US" sz="2200"/>
              <a:t>Newer intranasal corticosteroids*</a:t>
            </a:r>
          </a:p>
          <a:p>
            <a:pPr marL="1182688" lvl="2">
              <a:spcBef>
                <a:spcPts val="900"/>
              </a:spcBef>
              <a:buClr>
                <a:srgbClr val="FFFFFF"/>
              </a:buClr>
            </a:pPr>
            <a:r>
              <a:rPr lang="en-US" sz="2000"/>
              <a:t>Low systemic availability</a:t>
            </a:r>
          </a:p>
          <a:p>
            <a:pPr marL="1182688" lvl="2">
              <a:spcBef>
                <a:spcPts val="900"/>
              </a:spcBef>
              <a:buClr>
                <a:srgbClr val="FFFFFF"/>
              </a:buClr>
            </a:pPr>
            <a:r>
              <a:rPr lang="en-US" sz="2000"/>
              <a:t>Generally well tolerated by adults and children</a:t>
            </a:r>
          </a:p>
          <a:p>
            <a:pPr marL="1182688" lvl="2">
              <a:spcBef>
                <a:spcPts val="900"/>
              </a:spcBef>
              <a:buClr>
                <a:srgbClr val="FFFFFF"/>
              </a:buClr>
            </a:pPr>
            <a:r>
              <a:rPr lang="en-US" sz="2000"/>
              <a:t>Faster onset of action (≤7 hours to several days)</a:t>
            </a:r>
          </a:p>
          <a:p>
            <a:pPr marL="1182688" lvl="2">
              <a:spcBef>
                <a:spcPts val="900"/>
              </a:spcBef>
              <a:buClr>
                <a:srgbClr val="FFFFFF"/>
              </a:buClr>
            </a:pPr>
            <a:r>
              <a:rPr lang="en-US" sz="2000"/>
              <a:t>Effective for reducing nasal symptoms, including congestion</a:t>
            </a:r>
          </a:p>
        </p:txBody>
      </p:sp>
      <p:sp>
        <p:nvSpPr>
          <p:cNvPr id="246787" name="Rectangle 3"/>
          <p:cNvSpPr>
            <a:spLocks/>
          </p:cNvSpPr>
          <p:nvPr/>
        </p:nvSpPr>
        <p:spPr bwMode="auto">
          <a:xfrm>
            <a:off x="2014538" y="6354763"/>
            <a:ext cx="4533900" cy="260350"/>
          </a:xfrm>
          <a:prstGeom prst="rect">
            <a:avLst/>
          </a:prstGeom>
          <a:noFill/>
          <a:ln w="12700">
            <a:noFill/>
            <a:miter lim="800000"/>
            <a:headEnd/>
            <a:tailEnd/>
          </a:ln>
        </p:spPr>
        <p:txBody>
          <a:bodyPr lIns="0" tIns="0" rIns="40639" bIns="0"/>
          <a:lstStyle/>
          <a:p>
            <a:pPr marL="39688">
              <a:spcBef>
                <a:spcPts val="113"/>
              </a:spcBef>
            </a:pPr>
            <a:r>
              <a:rPr lang="en-US" sz="1100">
                <a:latin typeface="Arial" charset="0"/>
                <a:sym typeface="Arial" charset="0"/>
              </a:rPr>
              <a:t>Lumry WR. </a:t>
            </a:r>
            <a:r>
              <a:rPr lang="en-US" sz="1100" i="1">
                <a:latin typeface="Arial" charset="0"/>
                <a:sym typeface="Arial" charset="0"/>
              </a:rPr>
              <a:t>J Allergy Clin Immunol.</a:t>
            </a:r>
            <a:r>
              <a:rPr lang="en-US" sz="1100">
                <a:latin typeface="Arial" charset="0"/>
                <a:sym typeface="Arial" charset="0"/>
              </a:rPr>
              <a:t> 1999;104(4 Pt 1):S150–S158.</a:t>
            </a:r>
          </a:p>
        </p:txBody>
      </p:sp>
      <p:sp>
        <p:nvSpPr>
          <p:cNvPr id="246788" name="Rectangle 4"/>
          <p:cNvSpPr>
            <a:spLocks/>
          </p:cNvSpPr>
          <p:nvPr/>
        </p:nvSpPr>
        <p:spPr bwMode="auto">
          <a:xfrm>
            <a:off x="4038600" y="5613400"/>
            <a:ext cx="6629400" cy="304800"/>
          </a:xfrm>
          <a:prstGeom prst="rect">
            <a:avLst/>
          </a:prstGeom>
          <a:noFill/>
          <a:ln w="12700">
            <a:noFill/>
            <a:miter lim="800000"/>
            <a:headEnd/>
            <a:tailEnd/>
          </a:ln>
        </p:spPr>
        <p:txBody>
          <a:bodyPr lIns="0" tIns="0" rIns="40639" bIns="0"/>
          <a:lstStyle/>
          <a:p>
            <a:pPr marL="39688">
              <a:spcBef>
                <a:spcPts val="150"/>
              </a:spcBef>
            </a:pPr>
            <a:r>
              <a:rPr lang="en-US" sz="1400">
                <a:latin typeface="Arial" charset="0"/>
                <a:sym typeface="Arial" charset="0"/>
              </a:rPr>
              <a:t>*Nasonex</a:t>
            </a:r>
            <a:r>
              <a:rPr lang="en-US" sz="1400" baseline="30000">
                <a:latin typeface="Arial" charset="0"/>
                <a:sym typeface="Arial" charset="0"/>
              </a:rPr>
              <a:t>®</a:t>
            </a:r>
            <a:r>
              <a:rPr lang="en-US" sz="1400">
                <a:latin typeface="Arial" charset="0"/>
                <a:sym typeface="Arial" charset="0"/>
              </a:rPr>
              <a:t>, Flixonase</a:t>
            </a:r>
            <a:r>
              <a:rPr lang="en-US" sz="1400" baseline="30000">
                <a:latin typeface="Arial" charset="0"/>
                <a:sym typeface="Arial" charset="0"/>
              </a:rPr>
              <a:t>®</a:t>
            </a:r>
            <a:r>
              <a:rPr lang="en-US" sz="1400">
                <a:latin typeface="Arial" charset="0"/>
                <a:sym typeface="Arial" charset="0"/>
              </a:rPr>
              <a:t>, Nasacort AQ</a:t>
            </a:r>
            <a:r>
              <a:rPr lang="en-US" sz="1400" baseline="30000">
                <a:latin typeface="Arial" charset="0"/>
                <a:sym typeface="Arial" charset="0"/>
              </a:rPr>
              <a:t>®</a:t>
            </a:r>
            <a:r>
              <a:rPr lang="en-US" sz="1400">
                <a:latin typeface="Arial" charset="0"/>
                <a:sym typeface="Arial" charset="0"/>
              </a:rPr>
              <a:t>, Rhinocort Aqua</a:t>
            </a:r>
            <a:r>
              <a:rPr lang="en-US" sz="1400" baseline="30000">
                <a:latin typeface="Arial" charset="0"/>
                <a:sym typeface="Arial" charset="0"/>
              </a:rPr>
              <a:t>®</a:t>
            </a:r>
            <a:r>
              <a:rPr lang="en-US" sz="1400">
                <a:latin typeface="Arial" charset="0"/>
                <a:sym typeface="Arial" charset="0"/>
              </a:rPr>
              <a:t> </a:t>
            </a:r>
          </a:p>
        </p:txBody>
      </p:sp>
    </p:spTree>
    <p:extLst>
      <p:ext uri="{BB962C8B-B14F-4D97-AF65-F5344CB8AC3E}">
        <p14:creationId xmlns:p14="http://schemas.microsoft.com/office/powerpoint/2010/main" val="118923745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7"/>
          <p:cNvSpPr>
            <a:spLocks noGrp="1" noChangeArrowheads="1"/>
          </p:cNvSpPr>
          <p:nvPr>
            <p:ph type="title"/>
          </p:nvPr>
        </p:nvSpPr>
        <p:spPr>
          <a:xfrm>
            <a:off x="646112" y="452718"/>
            <a:ext cx="4165580" cy="1400530"/>
          </a:xfrm>
        </p:spPr>
        <p:txBody>
          <a:bodyPr>
            <a:normAutofit/>
          </a:bodyPr>
          <a:lstStyle/>
          <a:p>
            <a:pPr eaLnBrk="1" hangingPunct="1"/>
            <a:endParaRPr lang="en-GB"/>
          </a:p>
        </p:txBody>
      </p:sp>
      <p:pic>
        <p:nvPicPr>
          <p:cNvPr id="241667" name="Picture 6" descr="Cetirizine%2021%20-%20web%20small-01"/>
          <p:cNvPicPr>
            <a:picLocks noChangeAspect="1" noChangeArrowheads="1"/>
          </p:cNvPicPr>
          <p:nvPr/>
        </p:nvPicPr>
        <p:blipFill>
          <a:blip r:embed="rId2"/>
          <a:stretch>
            <a:fillRect/>
          </a:stretch>
        </p:blipFill>
        <p:spPr bwMode="auto">
          <a:xfrm>
            <a:off x="7471759" y="647699"/>
            <a:ext cx="2694772" cy="2162555"/>
          </a:xfrm>
          <a:prstGeom prst="rect">
            <a:avLst/>
          </a:prstGeom>
          <a:noFill/>
          <a:effectLst/>
        </p:spPr>
      </p:pic>
      <p:sp>
        <p:nvSpPr>
          <p:cNvPr id="241665" name="Slide Number Placeholder 3"/>
          <p:cNvSpPr>
            <a:spLocks noGrp="1"/>
          </p:cNvSpPr>
          <p:nvPr>
            <p:ph type="sldNum" sz="quarter" idx="12"/>
          </p:nvPr>
        </p:nvSpPr>
        <p:spPr>
          <a:xfrm>
            <a:off x="10352540" y="295729"/>
            <a:ext cx="838199" cy="767687"/>
          </a:xfrm>
        </p:spPr>
        <p:txBody>
          <a:bodyPr>
            <a:normAutofit/>
          </a:bodyPr>
          <a:lstStyle/>
          <a:p>
            <a:pPr>
              <a:spcAft>
                <a:spcPts val="600"/>
              </a:spcAft>
            </a:pPr>
            <a:fld id="{7BCE60FF-7618-482E-AB38-0E09A1E8463A}" type="slidenum">
              <a:rPr lang="en-US" smtClean="0"/>
              <a:pPr>
                <a:spcAft>
                  <a:spcPts val="600"/>
                </a:spcAft>
              </a:pPr>
              <a:t>28</a:t>
            </a:fld>
            <a:endParaRPr lang="en-US"/>
          </a:p>
        </p:txBody>
      </p:sp>
      <p:sp>
        <p:nvSpPr>
          <p:cNvPr id="241672" name="Content Placeholder 241671">
            <a:extLst>
              <a:ext uri="{FF2B5EF4-FFF2-40B4-BE49-F238E27FC236}">
                <a16:creationId xmlns:a16="http://schemas.microsoft.com/office/drawing/2014/main" id="{DC08996F-6064-46B3-807E-FE3D1AD637A3}"/>
              </a:ext>
            </a:extLst>
          </p:cNvPr>
          <p:cNvSpPr>
            <a:spLocks noGrp="1"/>
          </p:cNvSpPr>
          <p:nvPr>
            <p:ph idx="1"/>
          </p:nvPr>
        </p:nvSpPr>
        <p:spPr>
          <a:xfrm>
            <a:off x="646113" y="2052918"/>
            <a:ext cx="4165146" cy="4195481"/>
          </a:xfrm>
        </p:spPr>
        <p:txBody>
          <a:bodyPr>
            <a:normAutofit/>
          </a:bodyPr>
          <a:lstStyle/>
          <a:p>
            <a:endParaRPr lang="en-US"/>
          </a:p>
        </p:txBody>
      </p:sp>
      <p:pic>
        <p:nvPicPr>
          <p:cNvPr id="241666" name="Picture 4" descr="presentation"/>
          <p:cNvPicPr>
            <a:picLocks noChangeAspect="1" noChangeArrowheads="1"/>
          </p:cNvPicPr>
          <p:nvPr/>
        </p:nvPicPr>
        <p:blipFill>
          <a:blip r:embed="rId3"/>
          <a:stretch>
            <a:fillRect/>
          </a:stretch>
        </p:blipFill>
        <p:spPr>
          <a:xfrm>
            <a:off x="7173358" y="3006197"/>
            <a:ext cx="3291575" cy="3242202"/>
          </a:xfrm>
          <a:prstGeom prst="rect">
            <a:avLst/>
          </a:prstGeom>
          <a:effectLst/>
        </p:spPr>
      </p:pic>
    </p:spTree>
    <p:extLst>
      <p:ext uri="{BB962C8B-B14F-4D97-AF65-F5344CB8AC3E}">
        <p14:creationId xmlns:p14="http://schemas.microsoft.com/office/powerpoint/2010/main" val="230155426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p:nvPr>
        </p:nvSpPr>
        <p:spPr>
          <a:xfrm>
            <a:off x="653143" y="1645920"/>
            <a:ext cx="3522879" cy="4470821"/>
          </a:xfrm>
        </p:spPr>
        <p:txBody>
          <a:bodyPr vert="horz" lIns="91440" tIns="45720" rIns="132080" bIns="45720" numCol="1" anchorCtr="0" compatLnSpc="1">
            <a:prstTxWarp prst="textNoShape">
              <a:avLst/>
            </a:prstTxWarp>
            <a:normAutofit/>
          </a:bodyPr>
          <a:lstStyle/>
          <a:p>
            <a:pPr algn="r" eaLnBrk="1" hangingPunct="1"/>
            <a:r>
              <a:rPr lang="en-US" sz="3600" dirty="0">
                <a:solidFill>
                  <a:schemeClr val="bg2"/>
                </a:solidFill>
              </a:rPr>
              <a:t>Antihistamines</a:t>
            </a:r>
          </a:p>
        </p:txBody>
      </p:sp>
      <p:sp>
        <p:nvSpPr>
          <p:cNvPr id="248834" name="Rectangle 3"/>
          <p:cNvSpPr>
            <a:spLocks noGrp="1" noChangeArrowheads="1"/>
          </p:cNvSpPr>
          <p:nvPr>
            <p:ph idx="1"/>
          </p:nvPr>
        </p:nvSpPr>
        <p:spPr>
          <a:xfrm>
            <a:off x="5204109" y="1645920"/>
            <a:ext cx="6269434" cy="4470821"/>
          </a:xfrm>
        </p:spPr>
        <p:txBody>
          <a:bodyPr vert="horz" lIns="91440" tIns="45720" rIns="132080" bIns="45720" numCol="1" anchorCtr="0" compatLnSpc="1">
            <a:prstTxWarp prst="textNoShape">
              <a:avLst/>
            </a:prstTxWarp>
            <a:normAutofit/>
          </a:bodyPr>
          <a:lstStyle/>
          <a:p>
            <a:pPr marL="527050" indent="-487363">
              <a:buClr>
                <a:srgbClr val="FFFFFF"/>
              </a:buClr>
            </a:pPr>
            <a:r>
              <a:rPr lang="en-US"/>
              <a:t>H1-antagonist activity blocks histamine-induced symptoms: rhinorrhoea, pruritus and sneezing</a:t>
            </a:r>
            <a:r>
              <a:rPr lang="en-US" baseline="30000"/>
              <a:t>1</a:t>
            </a:r>
          </a:p>
          <a:p>
            <a:pPr marL="527050" indent="-487363">
              <a:buClr>
                <a:srgbClr val="FFFFFF"/>
              </a:buClr>
            </a:pPr>
            <a:r>
              <a:rPr lang="en-US"/>
              <a:t>May reduce related symptoms in eyes and throat</a:t>
            </a:r>
            <a:r>
              <a:rPr lang="en-US" baseline="30000"/>
              <a:t>1</a:t>
            </a:r>
          </a:p>
          <a:p>
            <a:pPr marL="527050" indent="-487363">
              <a:buClr>
                <a:srgbClr val="FFFFFF"/>
              </a:buClr>
            </a:pPr>
            <a:r>
              <a:rPr lang="en-US"/>
              <a:t>Older antihistamines have inherent sedating and anticholinergic side effects</a:t>
            </a:r>
            <a:r>
              <a:rPr lang="en-US" baseline="30000"/>
              <a:t>1</a:t>
            </a:r>
          </a:p>
          <a:p>
            <a:pPr marL="527050" indent="-487363">
              <a:buClr>
                <a:srgbClr val="FFFFFF"/>
              </a:buClr>
            </a:pPr>
            <a:r>
              <a:rPr lang="en-US"/>
              <a:t>Generally considered ineffective for nasal congestion</a:t>
            </a:r>
            <a:r>
              <a:rPr lang="en-US" baseline="30000"/>
              <a:t>1</a:t>
            </a:r>
          </a:p>
          <a:p>
            <a:pPr marL="1098550" lvl="1" indent="-381000">
              <a:buClr>
                <a:srgbClr val="FFFFFF"/>
              </a:buClr>
            </a:pPr>
            <a:r>
              <a:rPr lang="en-US"/>
              <a:t>however, the 2nd-generation selective antihistamine, desloratadine, also has anti-inflammatory properties</a:t>
            </a:r>
            <a:r>
              <a:rPr lang="en-US" baseline="30000"/>
              <a:t>2</a:t>
            </a:r>
          </a:p>
        </p:txBody>
      </p:sp>
      <p:sp>
        <p:nvSpPr>
          <p:cNvPr id="248835" name="Rectangle 4"/>
          <p:cNvSpPr>
            <a:spLocks/>
          </p:cNvSpPr>
          <p:nvPr/>
        </p:nvSpPr>
        <p:spPr bwMode="auto">
          <a:xfrm>
            <a:off x="1641475" y="6135688"/>
            <a:ext cx="6578600" cy="520700"/>
          </a:xfrm>
          <a:prstGeom prst="rect">
            <a:avLst/>
          </a:prstGeom>
          <a:noFill/>
          <a:ln w="12700">
            <a:noFill/>
            <a:miter lim="800000"/>
            <a:headEnd/>
            <a:tailEnd/>
          </a:ln>
        </p:spPr>
        <p:txBody>
          <a:bodyPr lIns="0" tIns="0" rIns="41275" bIns="0"/>
          <a:lstStyle/>
          <a:p>
            <a:pPr marL="41275">
              <a:spcAft>
                <a:spcPts val="600"/>
              </a:spcAft>
            </a:pPr>
            <a:r>
              <a:rPr lang="en-US" sz="1400" dirty="0">
                <a:solidFill>
                  <a:srgbClr val="FF585D"/>
                </a:solidFill>
                <a:latin typeface="Arial" charset="0"/>
                <a:sym typeface="Arial" charset="0"/>
              </a:rPr>
              <a:t>1. American Academy of Allergy, Asthma and Immunology 2000</a:t>
            </a:r>
          </a:p>
          <a:p>
            <a:pPr marL="41275">
              <a:spcAft>
                <a:spcPts val="600"/>
              </a:spcAft>
            </a:pPr>
            <a:r>
              <a:rPr lang="en-US" sz="1400" dirty="0">
                <a:solidFill>
                  <a:srgbClr val="FF585D"/>
                </a:solidFill>
                <a:latin typeface="Arial" charset="0"/>
                <a:sym typeface="Arial" charset="0"/>
              </a:rPr>
              <a:t>2. </a:t>
            </a:r>
            <a:r>
              <a:rPr lang="en-US" sz="1400" dirty="0" err="1">
                <a:solidFill>
                  <a:srgbClr val="FF585D"/>
                </a:solidFill>
                <a:latin typeface="Arial" charset="0"/>
                <a:sym typeface="Arial" charset="0"/>
              </a:rPr>
              <a:t>Geha</a:t>
            </a:r>
            <a:r>
              <a:rPr lang="en-US" sz="1400" dirty="0">
                <a:solidFill>
                  <a:srgbClr val="FF585D"/>
                </a:solidFill>
                <a:latin typeface="Arial" charset="0"/>
                <a:sym typeface="Arial" charset="0"/>
              </a:rPr>
              <a:t> &amp; Meltzer 2001</a:t>
            </a:r>
            <a:r>
              <a:rPr lang="en-US" sz="1600" b="1" dirty="0">
                <a:solidFill>
                  <a:srgbClr val="FF585D"/>
                </a:solidFill>
                <a:latin typeface="Arial" charset="0"/>
                <a:sym typeface="Arial" charset="0"/>
              </a:rPr>
              <a:t>  </a:t>
            </a:r>
          </a:p>
        </p:txBody>
      </p:sp>
    </p:spTree>
    <p:extLst>
      <p:ext uri="{BB962C8B-B14F-4D97-AF65-F5344CB8AC3E}">
        <p14:creationId xmlns:p14="http://schemas.microsoft.com/office/powerpoint/2010/main" val="190890796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GB"/>
              <a:t>Functions of Nose</a:t>
            </a:r>
          </a:p>
        </p:txBody>
      </p:sp>
      <p:pic>
        <p:nvPicPr>
          <p:cNvPr id="28675" name="Picture 3"/>
          <p:cNvPicPr>
            <a:picLocks noGrp="1" noChangeAspect="1" noChangeArrowheads="1"/>
          </p:cNvPicPr>
          <p:nvPr>
            <p:ph sz="half" idx="1"/>
          </p:nvPr>
        </p:nvPicPr>
        <p:blipFill>
          <a:blip r:embed="rId2"/>
          <a:stretch>
            <a:fillRect/>
          </a:stretch>
        </p:blipFill>
        <p:spPr>
          <a:xfrm>
            <a:off x="7123969" y="2547945"/>
            <a:ext cx="4395787" cy="2912799"/>
          </a:xfrm>
        </p:spPr>
      </p:pic>
      <p:sp>
        <p:nvSpPr>
          <p:cNvPr id="28676" name="Rectangle 4"/>
          <p:cNvSpPr>
            <a:spLocks noGrp="1" noChangeArrowheads="1"/>
          </p:cNvSpPr>
          <p:nvPr>
            <p:ph sz="half" idx="2"/>
          </p:nvPr>
        </p:nvSpPr>
        <p:spPr>
          <a:xfrm>
            <a:off x="1130157" y="2208944"/>
            <a:ext cx="5609690" cy="3796479"/>
          </a:xfrm>
        </p:spPr>
        <p:txBody>
          <a:bodyPr>
            <a:normAutofit fontScale="92500" lnSpcReduction="20000"/>
          </a:bodyPr>
          <a:lstStyle/>
          <a:p>
            <a:pPr eaLnBrk="1" hangingPunct="1"/>
            <a:r>
              <a:rPr lang="en-GB" sz="2500" dirty="0"/>
              <a:t>Laminar/turbulent flow</a:t>
            </a:r>
          </a:p>
          <a:p>
            <a:pPr eaLnBrk="1" hangingPunct="1"/>
            <a:r>
              <a:rPr lang="en-GB" sz="2500" dirty="0"/>
              <a:t>Flow limiting mechanism</a:t>
            </a:r>
          </a:p>
          <a:p>
            <a:pPr eaLnBrk="1" hangingPunct="1"/>
            <a:r>
              <a:rPr lang="en-GB" sz="2500" dirty="0"/>
              <a:t>reduced transit time</a:t>
            </a:r>
          </a:p>
          <a:p>
            <a:pPr eaLnBrk="1" hangingPunct="1"/>
            <a:r>
              <a:rPr lang="en-GB" sz="2500" dirty="0"/>
              <a:t>low pressure nasal cavity</a:t>
            </a:r>
          </a:p>
          <a:p>
            <a:pPr eaLnBrk="1" hangingPunct="1"/>
            <a:r>
              <a:rPr lang="en-GB" sz="2500" dirty="0"/>
              <a:t>Maximise efficiency of contact between air and mucosa</a:t>
            </a:r>
          </a:p>
          <a:p>
            <a:pPr eaLnBrk="1" hangingPunct="1"/>
            <a:endParaRPr lang="en-GB" sz="2500" dirty="0"/>
          </a:p>
          <a:p>
            <a:pPr eaLnBrk="1" hangingPunct="1"/>
            <a:r>
              <a:rPr lang="en-GB" sz="2500" dirty="0"/>
              <a:t>Nitric Oxide Inhalation</a:t>
            </a:r>
          </a:p>
          <a:p>
            <a:pPr eaLnBrk="1" hangingPunct="1"/>
            <a:r>
              <a:rPr lang="en-GB" sz="2500" dirty="0"/>
              <a:t>Nasal Cycle</a:t>
            </a:r>
          </a:p>
        </p:txBody>
      </p:sp>
      <p:sp>
        <p:nvSpPr>
          <p:cNvPr id="28673" name="Slide Number Placeholder 4"/>
          <p:cNvSpPr>
            <a:spLocks noGrp="1"/>
          </p:cNvSpPr>
          <p:nvPr>
            <p:ph type="sldNum" sz="quarter" idx="12"/>
          </p:nvPr>
        </p:nvSpPr>
        <p:spPr>
          <a:noFill/>
        </p:spPr>
        <p:txBody>
          <a:bodyPr/>
          <a:lstStyle/>
          <a:p>
            <a:fld id="{C135663E-DC33-4C6B-8028-B7411C52C6EE}" type="slidenum">
              <a:rPr lang="en-US" smtClean="0"/>
              <a:pPr/>
              <a:t>3</a:t>
            </a:fld>
            <a:endParaRPr lang="en-US"/>
          </a:p>
        </p:txBody>
      </p:sp>
    </p:spTree>
    <p:extLst>
      <p:ext uri="{BB962C8B-B14F-4D97-AF65-F5344CB8AC3E}">
        <p14:creationId xmlns:p14="http://schemas.microsoft.com/office/powerpoint/2010/main" val="2270486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646112" y="452718"/>
            <a:ext cx="4165580" cy="1400530"/>
          </a:xfrm>
        </p:spPr>
        <p:txBody>
          <a:bodyPr>
            <a:normAutofit/>
          </a:bodyPr>
          <a:lstStyle/>
          <a:p>
            <a:pPr eaLnBrk="1" hangingPunct="1"/>
            <a:r>
              <a:rPr lang="en-GB" dirty="0"/>
              <a:t>Other medications</a:t>
            </a:r>
          </a:p>
        </p:txBody>
      </p:sp>
      <p:pic>
        <p:nvPicPr>
          <p:cNvPr id="243717" name="Picture 6" descr="sinex-decongestant-cap-16x"/>
          <p:cNvPicPr>
            <a:picLocks noChangeAspect="1" noChangeArrowheads="1"/>
          </p:cNvPicPr>
          <p:nvPr/>
        </p:nvPicPr>
        <p:blipFill>
          <a:blip r:embed="rId2"/>
          <a:stretch>
            <a:fillRect/>
          </a:stretch>
        </p:blipFill>
        <p:spPr>
          <a:xfrm>
            <a:off x="6538517" y="647699"/>
            <a:ext cx="1738694" cy="2162555"/>
          </a:xfrm>
          <a:prstGeom prst="rect">
            <a:avLst/>
          </a:prstGeom>
          <a:effectLst/>
        </p:spPr>
      </p:pic>
      <p:pic>
        <p:nvPicPr>
          <p:cNvPr id="243716" name="Picture 5" descr="Sodium cromoglycate"/>
          <p:cNvPicPr>
            <a:picLocks noChangeAspect="1" noChangeArrowheads="1"/>
          </p:cNvPicPr>
          <p:nvPr/>
        </p:nvPicPr>
        <p:blipFill>
          <a:blip r:embed="rId3"/>
          <a:stretch>
            <a:fillRect/>
          </a:stretch>
        </p:blipFill>
        <p:spPr bwMode="auto">
          <a:xfrm>
            <a:off x="9235641" y="647699"/>
            <a:ext cx="1987887" cy="2162555"/>
          </a:xfrm>
          <a:prstGeom prst="rect">
            <a:avLst/>
          </a:prstGeom>
          <a:noFill/>
          <a:effectLst/>
        </p:spPr>
      </p:pic>
      <p:sp>
        <p:nvSpPr>
          <p:cNvPr id="243713" name="Slide Number Placeholder 3"/>
          <p:cNvSpPr>
            <a:spLocks noGrp="1"/>
          </p:cNvSpPr>
          <p:nvPr>
            <p:ph type="sldNum" sz="quarter" idx="12"/>
          </p:nvPr>
        </p:nvSpPr>
        <p:spPr>
          <a:xfrm>
            <a:off x="10352540" y="295729"/>
            <a:ext cx="838199" cy="767687"/>
          </a:xfrm>
        </p:spPr>
        <p:txBody>
          <a:bodyPr>
            <a:normAutofit/>
          </a:bodyPr>
          <a:lstStyle/>
          <a:p>
            <a:pPr>
              <a:spcAft>
                <a:spcPts val="600"/>
              </a:spcAft>
            </a:pPr>
            <a:fld id="{D0CFDCD4-12BD-4081-97AF-A896A411F0FD}" type="slidenum">
              <a:rPr lang="en-US" smtClean="0"/>
              <a:pPr>
                <a:spcAft>
                  <a:spcPts val="600"/>
                </a:spcAft>
              </a:pPr>
              <a:t>30</a:t>
            </a:fld>
            <a:endParaRPr lang="en-US"/>
          </a:p>
        </p:txBody>
      </p:sp>
      <p:sp>
        <p:nvSpPr>
          <p:cNvPr id="243721" name="Content Placeholder 243720">
            <a:extLst>
              <a:ext uri="{FF2B5EF4-FFF2-40B4-BE49-F238E27FC236}">
                <a16:creationId xmlns:a16="http://schemas.microsoft.com/office/drawing/2014/main" id="{EBD1AEF4-AB58-42BE-BB32-EA8ADC8DC386}"/>
              </a:ext>
            </a:extLst>
          </p:cNvPr>
          <p:cNvSpPr>
            <a:spLocks noGrp="1"/>
          </p:cNvSpPr>
          <p:nvPr>
            <p:ph idx="1"/>
          </p:nvPr>
        </p:nvSpPr>
        <p:spPr>
          <a:xfrm>
            <a:off x="646113" y="2052918"/>
            <a:ext cx="4165146" cy="4195481"/>
          </a:xfrm>
        </p:spPr>
        <p:txBody>
          <a:bodyPr>
            <a:normAutofit/>
          </a:bodyPr>
          <a:lstStyle/>
          <a:p>
            <a:endParaRPr lang="en-US"/>
          </a:p>
        </p:txBody>
      </p:sp>
      <p:pic>
        <p:nvPicPr>
          <p:cNvPr id="243715" name="Picture 4" descr="Montelukast"/>
          <p:cNvPicPr>
            <a:picLocks noChangeAspect="1" noChangeArrowheads="1"/>
          </p:cNvPicPr>
          <p:nvPr/>
        </p:nvPicPr>
        <p:blipFill>
          <a:blip r:embed="rId4"/>
          <a:stretch>
            <a:fillRect/>
          </a:stretch>
        </p:blipFill>
        <p:spPr bwMode="auto">
          <a:xfrm>
            <a:off x="7197624" y="3006197"/>
            <a:ext cx="3242202" cy="3242202"/>
          </a:xfrm>
          <a:prstGeom prst="rect">
            <a:avLst/>
          </a:prstGeom>
          <a:noFill/>
          <a:effectLst/>
        </p:spPr>
      </p:pic>
    </p:spTree>
    <p:extLst>
      <p:ext uri="{BB962C8B-B14F-4D97-AF65-F5344CB8AC3E}">
        <p14:creationId xmlns:p14="http://schemas.microsoft.com/office/powerpoint/2010/main" val="47341198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a:xfrm>
            <a:off x="653143" y="1645920"/>
            <a:ext cx="3522879" cy="4470821"/>
          </a:xfrm>
        </p:spPr>
        <p:txBody>
          <a:bodyPr vert="horz" lIns="91440" tIns="45720" rIns="132080" bIns="45720" numCol="1" anchorCtr="0" compatLnSpc="1">
            <a:prstTxWarp prst="textNoShape">
              <a:avLst/>
            </a:prstTxWarp>
            <a:normAutofit/>
          </a:bodyPr>
          <a:lstStyle/>
          <a:p>
            <a:pPr algn="r" eaLnBrk="1" hangingPunct="1"/>
            <a:r>
              <a:rPr lang="en-US" sz="3300">
                <a:solidFill>
                  <a:schemeClr val="bg2"/>
                </a:solidFill>
              </a:rPr>
              <a:t>Decongestants</a:t>
            </a:r>
          </a:p>
        </p:txBody>
      </p:sp>
      <p:sp>
        <p:nvSpPr>
          <p:cNvPr id="250882" name="Rectangle 3"/>
          <p:cNvSpPr>
            <a:spLocks noGrp="1" noChangeArrowheads="1"/>
          </p:cNvSpPr>
          <p:nvPr>
            <p:ph idx="1"/>
          </p:nvPr>
        </p:nvSpPr>
        <p:spPr>
          <a:xfrm>
            <a:off x="5204109" y="1645920"/>
            <a:ext cx="6269434" cy="4470821"/>
          </a:xfrm>
        </p:spPr>
        <p:txBody>
          <a:bodyPr vert="horz" lIns="91440" tIns="45720" rIns="132080" bIns="45720" numCol="1" anchorCtr="0" compatLnSpc="1">
            <a:prstTxWarp prst="textNoShape">
              <a:avLst/>
            </a:prstTxWarp>
            <a:normAutofit/>
          </a:bodyPr>
          <a:lstStyle/>
          <a:p>
            <a:pPr marL="527050" indent="-487363">
              <a:buClr>
                <a:srgbClr val="FFFFFF"/>
              </a:buClr>
            </a:pPr>
            <a:r>
              <a:rPr lang="en-US" dirty="0"/>
              <a:t>Have </a:t>
            </a:r>
            <a:r>
              <a:rPr lang="en-US" dirty="0">
                <a:latin typeface="Symbol" pitchFamily="18" charset="2"/>
                <a:sym typeface="Symbol" pitchFamily="18" charset="2"/>
              </a:rPr>
              <a:t>α</a:t>
            </a:r>
            <a:r>
              <a:rPr lang="en-US" dirty="0"/>
              <a:t>-adrenoceptor antagonist properties</a:t>
            </a:r>
            <a:r>
              <a:rPr lang="en-US" baseline="30000" dirty="0"/>
              <a:t>1</a:t>
            </a:r>
          </a:p>
          <a:p>
            <a:pPr marL="527050" indent="-487363">
              <a:buClr>
                <a:srgbClr val="FFFFFF"/>
              </a:buClr>
            </a:pPr>
            <a:r>
              <a:rPr lang="en-US" dirty="0"/>
              <a:t>Improve nasal congestion but no effect on other symptoms</a:t>
            </a:r>
            <a:r>
              <a:rPr lang="en-US" baseline="30000" dirty="0"/>
              <a:t>1</a:t>
            </a:r>
            <a:r>
              <a:rPr lang="en-US" dirty="0"/>
              <a:t> </a:t>
            </a:r>
          </a:p>
          <a:p>
            <a:pPr marL="527050" indent="-487363">
              <a:buClr>
                <a:srgbClr val="FFFFFF"/>
              </a:buClr>
            </a:pPr>
            <a:r>
              <a:rPr lang="en-US" dirty="0"/>
              <a:t>Topical decongestants of doubtful value, as use limited to 3-5 days maximum to avoid the rebound phenomenon – rhinitis medicamentosa</a:t>
            </a:r>
            <a:r>
              <a:rPr lang="en-US" baseline="30000" dirty="0"/>
              <a:t>2</a:t>
            </a:r>
          </a:p>
        </p:txBody>
      </p:sp>
      <p:sp>
        <p:nvSpPr>
          <p:cNvPr id="250883" name="Rectangle 4"/>
          <p:cNvSpPr>
            <a:spLocks/>
          </p:cNvSpPr>
          <p:nvPr/>
        </p:nvSpPr>
        <p:spPr bwMode="auto">
          <a:xfrm>
            <a:off x="1643063" y="6134100"/>
            <a:ext cx="8470900" cy="508000"/>
          </a:xfrm>
          <a:prstGeom prst="rect">
            <a:avLst/>
          </a:prstGeom>
          <a:noFill/>
          <a:ln w="12700">
            <a:noFill/>
            <a:miter lim="800000"/>
            <a:headEnd/>
            <a:tailEnd/>
          </a:ln>
        </p:spPr>
        <p:txBody>
          <a:bodyPr lIns="0" tIns="0" rIns="41275" bIns="0"/>
          <a:lstStyle/>
          <a:p>
            <a:pPr marL="41275">
              <a:spcAft>
                <a:spcPts val="600"/>
              </a:spcAft>
            </a:pPr>
            <a:r>
              <a:rPr lang="en-US" sz="1400">
                <a:latin typeface="Arial" charset="0"/>
                <a:sym typeface="Arial" charset="0"/>
              </a:rPr>
              <a:t>1. Corey et al 2000; </a:t>
            </a:r>
          </a:p>
          <a:p>
            <a:pPr marL="41275">
              <a:spcAft>
                <a:spcPts val="600"/>
              </a:spcAft>
            </a:pPr>
            <a:r>
              <a:rPr lang="en-US" sz="1400">
                <a:latin typeface="Arial" charset="0"/>
                <a:sym typeface="Arial" charset="0"/>
              </a:rPr>
              <a:t>2. American Academy of Allergy, Asthma and Immunology 2000</a:t>
            </a:r>
          </a:p>
        </p:txBody>
      </p:sp>
    </p:spTree>
    <p:extLst>
      <p:ext uri="{BB962C8B-B14F-4D97-AF65-F5344CB8AC3E}">
        <p14:creationId xmlns:p14="http://schemas.microsoft.com/office/powerpoint/2010/main" val="240569767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8200279" y="1325880"/>
            <a:ext cx="3344020" cy="3066507"/>
          </a:xfrm>
        </p:spPr>
        <p:txBody>
          <a:bodyPr vert="horz" lIns="91440" tIns="45720" rIns="91440" bIns="45720" rtlCol="0" anchor="b">
            <a:normAutofit/>
          </a:bodyPr>
          <a:lstStyle/>
          <a:p>
            <a:r>
              <a:rPr lang="en-US" sz="5000" b="0" i="0" kern="1200">
                <a:solidFill>
                  <a:srgbClr val="EBEBEB"/>
                </a:solidFill>
                <a:latin typeface="+mj-lt"/>
                <a:ea typeface="+mj-ea"/>
                <a:cs typeface="+mj-cs"/>
              </a:rPr>
              <a:t>Douching</a:t>
            </a:r>
          </a:p>
        </p:txBody>
      </p:sp>
      <p:sp>
        <p:nvSpPr>
          <p:cNvPr id="242689" name="Slide Number Placeholder 3"/>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FB68BDF1-79F2-400E-AAA6-45024AB1B7C5}" type="slidenum">
              <a:rPr lang="en-US">
                <a:solidFill>
                  <a:srgbClr val="FFFFFF"/>
                </a:solidFill>
              </a:rPr>
              <a:pPr defTabSz="914400">
                <a:spcAft>
                  <a:spcPts val="600"/>
                </a:spcAft>
              </a:pPr>
              <a:t>32</a:t>
            </a:fld>
            <a:endParaRPr lang="en-US">
              <a:solidFill>
                <a:srgbClr val="FFFFFF"/>
              </a:solidFill>
            </a:endParaRPr>
          </a:p>
        </p:txBody>
      </p:sp>
      <p:pic>
        <p:nvPicPr>
          <p:cNvPr id="242691" name="Picture 6" descr="douching"/>
          <p:cNvPicPr>
            <a:picLocks noGrp="1" noChangeAspect="1" noChangeArrowheads="1"/>
          </p:cNvPicPr>
          <p:nvPr>
            <p:ph idx="1"/>
          </p:nvPr>
        </p:nvPicPr>
        <p:blipFill>
          <a:blip r:embed="rId2"/>
          <a:stretch>
            <a:fillRect/>
          </a:stretch>
        </p:blipFill>
        <p:spPr>
          <a:xfrm>
            <a:off x="955392" y="1327850"/>
            <a:ext cx="6275584" cy="4207493"/>
          </a:xfrm>
          <a:prstGeom prst="rect">
            <a:avLst/>
          </a:prstGeom>
          <a:effectLst/>
        </p:spPr>
      </p:pic>
    </p:spTree>
    <p:extLst>
      <p:ext uri="{BB962C8B-B14F-4D97-AF65-F5344CB8AC3E}">
        <p14:creationId xmlns:p14="http://schemas.microsoft.com/office/powerpoint/2010/main" val="164952676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FECC5-FE60-4D28-AA0F-0B0289D7A3BC}"/>
              </a:ext>
            </a:extLst>
          </p:cNvPr>
          <p:cNvSpPr>
            <a:spLocks noGrp="1"/>
          </p:cNvSpPr>
          <p:nvPr>
            <p:ph type="title"/>
          </p:nvPr>
        </p:nvSpPr>
        <p:spPr/>
        <p:txBody>
          <a:bodyPr/>
          <a:lstStyle/>
          <a:p>
            <a:r>
              <a:rPr lang="en-GB" dirty="0"/>
              <a:t>Immunotherapy</a:t>
            </a:r>
          </a:p>
        </p:txBody>
      </p:sp>
      <p:sp>
        <p:nvSpPr>
          <p:cNvPr id="3" name="Content Placeholder 2">
            <a:extLst>
              <a:ext uri="{FF2B5EF4-FFF2-40B4-BE49-F238E27FC236}">
                <a16:creationId xmlns:a16="http://schemas.microsoft.com/office/drawing/2014/main" id="{3526D0BC-29A5-4F34-8850-E091A0957C40}"/>
              </a:ext>
            </a:extLst>
          </p:cNvPr>
          <p:cNvSpPr>
            <a:spLocks noGrp="1"/>
          </p:cNvSpPr>
          <p:nvPr>
            <p:ph idx="1"/>
          </p:nvPr>
        </p:nvSpPr>
        <p:spPr/>
        <p:txBody>
          <a:bodyPr>
            <a:normAutofit/>
          </a:bodyPr>
          <a:lstStyle/>
          <a:p>
            <a:r>
              <a:rPr lang="en-GB" dirty="0"/>
              <a:t>Induces immunological tolerance</a:t>
            </a:r>
          </a:p>
          <a:p>
            <a:r>
              <a:rPr lang="en-GB" dirty="0"/>
              <a:t>Works by modifying</a:t>
            </a:r>
          </a:p>
          <a:p>
            <a:pPr lvl="1"/>
            <a:r>
              <a:rPr lang="en-GB" dirty="0"/>
              <a:t>Humoral Immunity- </a:t>
            </a:r>
            <a:r>
              <a:rPr lang="en-GB" dirty="0" err="1"/>
              <a:t>IgE</a:t>
            </a:r>
            <a:r>
              <a:rPr lang="en-GB" dirty="0"/>
              <a:t> production</a:t>
            </a:r>
          </a:p>
          <a:p>
            <a:pPr lvl="1"/>
            <a:r>
              <a:rPr lang="en-GB" dirty="0"/>
              <a:t>Cellular Immunity- antigenic specific T cells</a:t>
            </a:r>
          </a:p>
          <a:p>
            <a:endParaRPr lang="en-GB" dirty="0"/>
          </a:p>
          <a:p>
            <a:r>
              <a:rPr lang="en-GB" dirty="0"/>
              <a:t>Subcutaneous/Sublingual</a:t>
            </a:r>
          </a:p>
          <a:p>
            <a:r>
              <a:rPr lang="en-GB" dirty="0"/>
              <a:t>3 year treatment</a:t>
            </a:r>
          </a:p>
          <a:p>
            <a:r>
              <a:rPr lang="en-GB" dirty="0"/>
              <a:t>Pollen, HDM, pets</a:t>
            </a:r>
          </a:p>
        </p:txBody>
      </p:sp>
    </p:spTree>
    <p:extLst>
      <p:ext uri="{BB962C8B-B14F-4D97-AF65-F5344CB8AC3E}">
        <p14:creationId xmlns:p14="http://schemas.microsoft.com/office/powerpoint/2010/main" val="3099900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566BE-912E-4502-9F37-D9CA0BC9C599}"/>
              </a:ext>
            </a:extLst>
          </p:cNvPr>
          <p:cNvSpPr>
            <a:spLocks noGrp="1"/>
          </p:cNvSpPr>
          <p:nvPr>
            <p:ph type="title"/>
          </p:nvPr>
        </p:nvSpPr>
        <p:spPr/>
        <p:txBody>
          <a:bodyPr/>
          <a:lstStyle/>
          <a:p>
            <a:r>
              <a:rPr lang="en-GB" dirty="0"/>
              <a:t>CRS Clinical Definition</a:t>
            </a:r>
          </a:p>
        </p:txBody>
      </p:sp>
      <p:sp>
        <p:nvSpPr>
          <p:cNvPr id="3" name="Content Placeholder 2">
            <a:extLst>
              <a:ext uri="{FF2B5EF4-FFF2-40B4-BE49-F238E27FC236}">
                <a16:creationId xmlns:a16="http://schemas.microsoft.com/office/drawing/2014/main" id="{FE2B960D-D955-49B2-8897-5142A97F238D}"/>
              </a:ext>
            </a:extLst>
          </p:cNvPr>
          <p:cNvSpPr>
            <a:spLocks noGrp="1"/>
          </p:cNvSpPr>
          <p:nvPr>
            <p:ph idx="1"/>
          </p:nvPr>
        </p:nvSpPr>
        <p:spPr/>
        <p:txBody>
          <a:bodyPr/>
          <a:lstStyle/>
          <a:p>
            <a:r>
              <a:rPr lang="en-GB" dirty="0"/>
              <a:t>Inflammation of the nose and paranasal sinuses resulting</a:t>
            </a:r>
          </a:p>
          <a:p>
            <a:r>
              <a:rPr lang="en-GB" dirty="0"/>
              <a:t>Two symptoms, one of which is</a:t>
            </a:r>
          </a:p>
          <a:p>
            <a:pPr lvl="1"/>
            <a:r>
              <a:rPr lang="en-GB" dirty="0"/>
              <a:t>Blockage/obstruction/congestion</a:t>
            </a:r>
          </a:p>
          <a:p>
            <a:pPr lvl="1"/>
            <a:r>
              <a:rPr lang="en-GB" dirty="0"/>
              <a:t>Discharge-ant/post nasal drip</a:t>
            </a:r>
          </a:p>
          <a:p>
            <a:pPr lvl="1"/>
            <a:r>
              <a:rPr lang="en-GB" dirty="0"/>
              <a:t>+/- smell/cough  or facial pain/pressure</a:t>
            </a:r>
          </a:p>
          <a:p>
            <a:pPr lvl="1"/>
            <a:endParaRPr lang="en-GB" dirty="0"/>
          </a:p>
          <a:p>
            <a:pPr lvl="1"/>
            <a:r>
              <a:rPr lang="en-GB" dirty="0"/>
              <a:t>AND either endoscopic or signs of CRS on imaging</a:t>
            </a:r>
          </a:p>
        </p:txBody>
      </p:sp>
    </p:spTree>
    <p:extLst>
      <p:ext uri="{BB962C8B-B14F-4D97-AF65-F5344CB8AC3E}">
        <p14:creationId xmlns:p14="http://schemas.microsoft.com/office/powerpoint/2010/main" val="16557281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ADCF-FF0B-45D9-9CDB-7734CEB4B5F4}"/>
              </a:ext>
            </a:extLst>
          </p:cNvPr>
          <p:cNvSpPr>
            <a:spLocks noGrp="1"/>
          </p:cNvSpPr>
          <p:nvPr>
            <p:ph type="title"/>
          </p:nvPr>
        </p:nvSpPr>
        <p:spPr>
          <a:xfrm>
            <a:off x="643855" y="1447800"/>
            <a:ext cx="3108626" cy="4572000"/>
          </a:xfrm>
        </p:spPr>
        <p:txBody>
          <a:bodyPr anchor="ctr">
            <a:normAutofit/>
          </a:bodyPr>
          <a:lstStyle/>
          <a:p>
            <a:r>
              <a:rPr lang="en-GB" sz="3200">
                <a:solidFill>
                  <a:srgbClr val="F2F2F2"/>
                </a:solidFill>
              </a:rPr>
              <a:t>CRS</a:t>
            </a:r>
          </a:p>
        </p:txBody>
      </p:sp>
      <p:graphicFrame>
        <p:nvGraphicFramePr>
          <p:cNvPr id="5" name="Content Placeholder 2">
            <a:extLst>
              <a:ext uri="{FF2B5EF4-FFF2-40B4-BE49-F238E27FC236}">
                <a16:creationId xmlns:a16="http://schemas.microsoft.com/office/drawing/2014/main" id="{D878E2AC-9343-4C60-B85F-3D40E90488C7}"/>
              </a:ext>
            </a:extLst>
          </p:cNvPr>
          <p:cNvGraphicFramePr>
            <a:graphicFrameLocks noGrp="1"/>
          </p:cNvGraphicFramePr>
          <p:nvPr>
            <p:ph idx="1"/>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0216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0E10-3CC1-4A07-82BB-E34384FFB8F1}"/>
              </a:ext>
            </a:extLst>
          </p:cNvPr>
          <p:cNvSpPr>
            <a:spLocks noGrp="1"/>
          </p:cNvSpPr>
          <p:nvPr>
            <p:ph type="title"/>
          </p:nvPr>
        </p:nvSpPr>
        <p:spPr>
          <a:xfrm>
            <a:off x="646111" y="452718"/>
            <a:ext cx="9404723" cy="1400530"/>
          </a:xfrm>
        </p:spPr>
        <p:txBody>
          <a:bodyPr>
            <a:normAutofit/>
          </a:bodyPr>
          <a:lstStyle/>
          <a:p>
            <a:r>
              <a:rPr lang="en-GB"/>
              <a:t>CRS</a:t>
            </a:r>
          </a:p>
        </p:txBody>
      </p:sp>
      <p:graphicFrame>
        <p:nvGraphicFramePr>
          <p:cNvPr id="21" name="Content Placeholder 2">
            <a:extLst>
              <a:ext uri="{FF2B5EF4-FFF2-40B4-BE49-F238E27FC236}">
                <a16:creationId xmlns:a16="http://schemas.microsoft.com/office/drawing/2014/main" id="{D8B4C53A-98B3-47E0-A04F-B0D3597D59CC}"/>
              </a:ext>
            </a:extLst>
          </p:cNvPr>
          <p:cNvGraphicFramePr>
            <a:graphicFrameLocks noGrp="1"/>
          </p:cNvGraphicFramePr>
          <p:nvPr>
            <p:ph idx="1"/>
            <p:extLst/>
          </p:nvPr>
        </p:nvGraphicFramePr>
        <p:xfrm>
          <a:off x="1103312" y="2052918"/>
          <a:ext cx="8946541" cy="4195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6157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505B-15F5-4FEB-AE3D-E9A65C9652B9}"/>
              </a:ext>
            </a:extLst>
          </p:cNvPr>
          <p:cNvSpPr>
            <a:spLocks noGrp="1"/>
          </p:cNvSpPr>
          <p:nvPr>
            <p:ph type="title"/>
          </p:nvPr>
        </p:nvSpPr>
        <p:spPr/>
        <p:txBody>
          <a:bodyPr/>
          <a:lstStyle/>
          <a:p>
            <a:r>
              <a:rPr lang="en-GB" dirty="0"/>
              <a:t>Chronic Rhinosinusitis (CRS)</a:t>
            </a:r>
          </a:p>
        </p:txBody>
      </p:sp>
      <p:sp>
        <p:nvSpPr>
          <p:cNvPr id="3" name="Content Placeholder 2">
            <a:extLst>
              <a:ext uri="{FF2B5EF4-FFF2-40B4-BE49-F238E27FC236}">
                <a16:creationId xmlns:a16="http://schemas.microsoft.com/office/drawing/2014/main" id="{F6AA5BD9-70DE-46F4-A45F-130EC5D0BE37}"/>
              </a:ext>
            </a:extLst>
          </p:cNvPr>
          <p:cNvSpPr>
            <a:spLocks noGrp="1"/>
          </p:cNvSpPr>
          <p:nvPr>
            <p:ph idx="1"/>
          </p:nvPr>
        </p:nvSpPr>
        <p:spPr>
          <a:xfrm>
            <a:off x="2209800" y="1273996"/>
            <a:ext cx="7772400" cy="5584004"/>
          </a:xfrm>
        </p:spPr>
        <p:txBody>
          <a:bodyPr>
            <a:normAutofit/>
          </a:bodyPr>
          <a:lstStyle/>
          <a:p>
            <a:r>
              <a:rPr lang="en-GB" dirty="0"/>
              <a:t>Primary v Secondary</a:t>
            </a:r>
          </a:p>
          <a:p>
            <a:r>
              <a:rPr lang="en-GB" dirty="0"/>
              <a:t>Diffuse/ Localised</a:t>
            </a:r>
          </a:p>
          <a:p>
            <a:r>
              <a:rPr lang="en-GB" dirty="0" err="1"/>
              <a:t>CRSwNP</a:t>
            </a:r>
            <a:r>
              <a:rPr lang="en-GB" dirty="0"/>
              <a:t> v </a:t>
            </a:r>
            <a:r>
              <a:rPr lang="en-GB" dirty="0" err="1"/>
              <a:t>CRSsNP</a:t>
            </a:r>
            <a:endParaRPr lang="en-GB" dirty="0"/>
          </a:p>
          <a:p>
            <a:r>
              <a:rPr lang="en-GB" dirty="0"/>
              <a:t>Type of inflammation. Type 2</a:t>
            </a:r>
          </a:p>
          <a:p>
            <a:r>
              <a:rPr lang="en-GB" dirty="0"/>
              <a:t>Concomitant diseases</a:t>
            </a:r>
          </a:p>
          <a:p>
            <a:pPr lvl="1"/>
            <a:r>
              <a:rPr lang="en-GB" dirty="0"/>
              <a:t>Allergy</a:t>
            </a:r>
          </a:p>
          <a:p>
            <a:pPr lvl="1"/>
            <a:r>
              <a:rPr lang="en-GB" dirty="0"/>
              <a:t>Immunodeficiencies</a:t>
            </a:r>
          </a:p>
          <a:p>
            <a:pPr lvl="1"/>
            <a:r>
              <a:rPr lang="en-GB" dirty="0"/>
              <a:t>Asthma</a:t>
            </a:r>
          </a:p>
          <a:p>
            <a:pPr lvl="1"/>
            <a:r>
              <a:rPr lang="en-GB" dirty="0"/>
              <a:t>Cystic Fibrosis</a:t>
            </a:r>
          </a:p>
          <a:p>
            <a:pPr lvl="1"/>
            <a:r>
              <a:rPr lang="en-GB" dirty="0"/>
              <a:t>Primary ciliary dyskinesia</a:t>
            </a:r>
          </a:p>
          <a:p>
            <a:pPr lvl="1"/>
            <a:r>
              <a:rPr lang="en-GB" dirty="0"/>
              <a:t>Fungal rhinosinusitis</a:t>
            </a:r>
          </a:p>
          <a:p>
            <a:pPr lvl="1"/>
            <a:r>
              <a:rPr lang="en-GB" dirty="0"/>
              <a:t>Vasculitis</a:t>
            </a:r>
          </a:p>
          <a:p>
            <a:pPr marL="0" indent="0">
              <a:buNone/>
            </a:pPr>
            <a:endParaRPr lang="en-GB" dirty="0"/>
          </a:p>
          <a:p>
            <a:pPr marL="446088" lvl="1" indent="0">
              <a:buNone/>
            </a:pPr>
            <a:endParaRPr lang="en-GB" dirty="0"/>
          </a:p>
          <a:p>
            <a:pPr lvl="1"/>
            <a:endParaRPr lang="en-GB" dirty="0"/>
          </a:p>
          <a:p>
            <a:pPr lvl="1"/>
            <a:endParaRPr lang="en-GB" dirty="0"/>
          </a:p>
        </p:txBody>
      </p:sp>
      <p:sp>
        <p:nvSpPr>
          <p:cNvPr id="4" name="Slide Number Placeholder 3">
            <a:extLst>
              <a:ext uri="{FF2B5EF4-FFF2-40B4-BE49-F238E27FC236}">
                <a16:creationId xmlns:a16="http://schemas.microsoft.com/office/drawing/2014/main" id="{492EC89C-4AE1-418B-902E-8786183E0924}"/>
              </a:ext>
            </a:extLst>
          </p:cNvPr>
          <p:cNvSpPr>
            <a:spLocks noGrp="1"/>
          </p:cNvSpPr>
          <p:nvPr>
            <p:ph type="sldNum" sz="quarter" idx="12"/>
          </p:nvPr>
        </p:nvSpPr>
        <p:spPr/>
        <p:txBody>
          <a:bodyPr/>
          <a:lstStyle/>
          <a:p>
            <a:pPr>
              <a:defRPr/>
            </a:pPr>
            <a:fld id="{2D1466F3-9121-499E-B817-F6CA9DCE91BF}" type="slidenum">
              <a:rPr lang="en-US" smtClean="0"/>
              <a:pPr>
                <a:defRPr/>
              </a:pPr>
              <a:t>37</a:t>
            </a:fld>
            <a:endParaRPr lang="en-US"/>
          </a:p>
        </p:txBody>
      </p:sp>
      <p:sp>
        <p:nvSpPr>
          <p:cNvPr id="5" name="Slide Number Placeholder 4">
            <a:extLst>
              <a:ext uri="{FF2B5EF4-FFF2-40B4-BE49-F238E27FC236}">
                <a16:creationId xmlns:a16="http://schemas.microsoft.com/office/drawing/2014/main" id="{8A802A49-C17D-46E5-A400-3701EC5903F8}"/>
              </a:ext>
            </a:extLst>
          </p:cNvPr>
          <p:cNvSpPr>
            <a:spLocks noGrp="1"/>
          </p:cNvSpPr>
          <p:nvPr>
            <p:ph type="sldNum" sz="quarter" idx="4294967295"/>
          </p:nvPr>
        </p:nvSpPr>
        <p:spPr>
          <a:xfrm>
            <a:off x="0" y="0"/>
            <a:ext cx="0" cy="0"/>
          </a:xfrm>
        </p:spPr>
        <p:txBody>
          <a:bodyPr/>
          <a:lstStyle/>
          <a:p>
            <a:pPr>
              <a:defRPr/>
            </a:pPr>
            <a:fld id="{7BDF8390-DF5C-4F33-AC6C-C69E2C9155C2}" type="slidenum">
              <a:rPr lang="en-US" smtClean="0"/>
              <a:pPr>
                <a:defRPr/>
              </a:pPr>
              <a:t>37</a:t>
            </a:fld>
            <a:endParaRPr lang="en-US"/>
          </a:p>
        </p:txBody>
      </p:sp>
    </p:spTree>
    <p:extLst>
      <p:ext uri="{BB962C8B-B14F-4D97-AF65-F5344CB8AC3E}">
        <p14:creationId xmlns:p14="http://schemas.microsoft.com/office/powerpoint/2010/main" val="16483932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8C73748B-9C01-441B-87FA-E76CF9D9218C}"/>
              </a:ext>
            </a:extLst>
          </p:cNvPr>
          <p:cNvPicPr>
            <a:picLocks noGrp="1" noChangeAspect="1"/>
          </p:cNvPicPr>
          <p:nvPr>
            <p:ph idx="1"/>
          </p:nvPr>
        </p:nvPicPr>
        <p:blipFill>
          <a:blip r:embed="rId2"/>
          <a:stretch>
            <a:fillRect/>
          </a:stretch>
        </p:blipFill>
        <p:spPr>
          <a:xfrm>
            <a:off x="518935" y="135527"/>
            <a:ext cx="8706179" cy="3939546"/>
          </a:xfrm>
          <a:prstGeom prst="rect">
            <a:avLst/>
          </a:prstGeom>
          <a:effectLst/>
        </p:spPr>
      </p:pic>
      <p:sp>
        <p:nvSpPr>
          <p:cNvPr id="2" name="Title 1">
            <a:extLst>
              <a:ext uri="{FF2B5EF4-FFF2-40B4-BE49-F238E27FC236}">
                <a16:creationId xmlns:a16="http://schemas.microsoft.com/office/drawing/2014/main" id="{EA296D8C-8C04-487A-BB25-4E7DC0004CB8}"/>
              </a:ext>
            </a:extLst>
          </p:cNvPr>
          <p:cNvSpPr>
            <a:spLocks noGrp="1"/>
          </p:cNvSpPr>
          <p:nvPr>
            <p:ph type="title"/>
          </p:nvPr>
        </p:nvSpPr>
        <p:spPr>
          <a:xfrm>
            <a:off x="636916" y="4854346"/>
            <a:ext cx="9149350" cy="868026"/>
          </a:xfrm>
        </p:spPr>
        <p:txBody>
          <a:bodyPr vert="horz" lIns="91440" tIns="45720" rIns="91440" bIns="45720" rtlCol="0" anchor="b">
            <a:normAutofit/>
          </a:bodyPr>
          <a:lstStyle/>
          <a:p>
            <a:r>
              <a:rPr lang="en-US" sz="4800" b="0" i="0" kern="1200">
                <a:solidFill>
                  <a:srgbClr val="EBEBEB"/>
                </a:solidFill>
                <a:latin typeface="+mj-lt"/>
                <a:ea typeface="+mj-ea"/>
                <a:cs typeface="+mj-cs"/>
              </a:rPr>
              <a:t>CRS</a:t>
            </a:r>
          </a:p>
        </p:txBody>
      </p:sp>
    </p:spTree>
    <p:extLst>
      <p:ext uri="{BB962C8B-B14F-4D97-AF65-F5344CB8AC3E}">
        <p14:creationId xmlns:p14="http://schemas.microsoft.com/office/powerpoint/2010/main" val="2927539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8BAB-794A-421D-BCEB-590E64C94C54}"/>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76FE7A71-9B50-493B-9E23-3AC0C7803692}"/>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783633" y="0"/>
            <a:ext cx="6176102" cy="6858000"/>
          </a:xfrm>
          <a:prstGeom prst="rect">
            <a:avLst/>
          </a:prstGeom>
          <a:noFill/>
          <a:ln>
            <a:noFill/>
          </a:ln>
        </p:spPr>
      </p:pic>
      <p:sp>
        <p:nvSpPr>
          <p:cNvPr id="4" name="Slide Number Placeholder 3">
            <a:extLst>
              <a:ext uri="{FF2B5EF4-FFF2-40B4-BE49-F238E27FC236}">
                <a16:creationId xmlns:a16="http://schemas.microsoft.com/office/drawing/2014/main" id="{074022BF-8DDE-4ACD-9EE0-455A0639BC74}"/>
              </a:ext>
            </a:extLst>
          </p:cNvPr>
          <p:cNvSpPr>
            <a:spLocks noGrp="1"/>
          </p:cNvSpPr>
          <p:nvPr>
            <p:ph type="sldNum" sz="quarter" idx="12"/>
          </p:nvPr>
        </p:nvSpPr>
        <p:spPr/>
        <p:txBody>
          <a:bodyPr/>
          <a:lstStyle/>
          <a:p>
            <a:pPr>
              <a:defRPr/>
            </a:pPr>
            <a:fld id="{2D1466F3-9121-499E-B817-F6CA9DCE91BF}" type="slidenum">
              <a:rPr lang="en-US" smtClean="0"/>
              <a:pPr>
                <a:defRPr/>
              </a:pPr>
              <a:t>39</a:t>
            </a:fld>
            <a:endParaRPr lang="en-US"/>
          </a:p>
        </p:txBody>
      </p:sp>
      <p:sp>
        <p:nvSpPr>
          <p:cNvPr id="5" name="Slide Number Placeholder 4">
            <a:extLst>
              <a:ext uri="{FF2B5EF4-FFF2-40B4-BE49-F238E27FC236}">
                <a16:creationId xmlns:a16="http://schemas.microsoft.com/office/drawing/2014/main" id="{58882987-577C-47EE-B962-A02B7A330BE0}"/>
              </a:ext>
            </a:extLst>
          </p:cNvPr>
          <p:cNvSpPr>
            <a:spLocks noGrp="1"/>
          </p:cNvSpPr>
          <p:nvPr>
            <p:ph type="sldNum" sz="quarter" idx="4294967295"/>
          </p:nvPr>
        </p:nvSpPr>
        <p:spPr>
          <a:xfrm>
            <a:off x="0" y="0"/>
            <a:ext cx="0" cy="0"/>
          </a:xfrm>
        </p:spPr>
        <p:txBody>
          <a:bodyPr/>
          <a:lstStyle/>
          <a:p>
            <a:pPr>
              <a:defRPr/>
            </a:pPr>
            <a:fld id="{7BDF8390-DF5C-4F33-AC6C-C69E2C9155C2}" type="slidenum">
              <a:rPr lang="en-US" smtClean="0"/>
              <a:pPr>
                <a:defRPr/>
              </a:pPr>
              <a:t>39</a:t>
            </a:fld>
            <a:endParaRPr lang="en-US"/>
          </a:p>
        </p:txBody>
      </p:sp>
    </p:spTree>
    <p:extLst>
      <p:ext uri="{BB962C8B-B14F-4D97-AF65-F5344CB8AC3E}">
        <p14:creationId xmlns:p14="http://schemas.microsoft.com/office/powerpoint/2010/main" val="2106350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09800" y="333376"/>
            <a:ext cx="7772400" cy="1419225"/>
          </a:xfrm>
        </p:spPr>
        <p:txBody>
          <a:bodyPr/>
          <a:lstStyle/>
          <a:p>
            <a:pPr eaLnBrk="1" hangingPunct="1"/>
            <a:r>
              <a:rPr lang="en-GB"/>
              <a:t>Physics</a:t>
            </a:r>
          </a:p>
        </p:txBody>
      </p:sp>
      <p:pic>
        <p:nvPicPr>
          <p:cNvPr id="29699" name="Picture 3"/>
          <p:cNvPicPr>
            <a:picLocks noGrp="1" noChangeAspect="1" noChangeArrowheads="1"/>
          </p:cNvPicPr>
          <p:nvPr>
            <p:ph sz="half" idx="1"/>
          </p:nvPr>
        </p:nvPicPr>
        <p:blipFill>
          <a:blip r:embed="rId2"/>
          <a:srcRect/>
          <a:stretch>
            <a:fillRect/>
          </a:stretch>
        </p:blipFill>
        <p:spPr>
          <a:xfrm>
            <a:off x="6240463" y="1773238"/>
            <a:ext cx="3810000" cy="1585912"/>
          </a:xfrm>
        </p:spPr>
      </p:pic>
      <p:sp>
        <p:nvSpPr>
          <p:cNvPr id="29700" name="Rectangle 4"/>
          <p:cNvSpPr>
            <a:spLocks noGrp="1" noChangeArrowheads="1"/>
          </p:cNvSpPr>
          <p:nvPr>
            <p:ph sz="half" idx="2"/>
          </p:nvPr>
        </p:nvSpPr>
        <p:spPr>
          <a:xfrm>
            <a:off x="2424114" y="1773239"/>
            <a:ext cx="3665537" cy="3709987"/>
          </a:xfrm>
        </p:spPr>
        <p:txBody>
          <a:bodyPr>
            <a:normAutofit fontScale="92500" lnSpcReduction="10000"/>
          </a:bodyPr>
          <a:lstStyle/>
          <a:p>
            <a:pPr eaLnBrk="1" hangingPunct="1"/>
            <a:endParaRPr lang="en-GB" sz="3300"/>
          </a:p>
          <a:p>
            <a:pPr eaLnBrk="1" hangingPunct="1"/>
            <a:r>
              <a:rPr lang="en-GB" sz="3300"/>
              <a:t>Poiseuille’s Law</a:t>
            </a:r>
          </a:p>
          <a:p>
            <a:pPr eaLnBrk="1" hangingPunct="1"/>
            <a:endParaRPr lang="en-GB" sz="3300"/>
          </a:p>
          <a:p>
            <a:pPr eaLnBrk="1" hangingPunct="1"/>
            <a:endParaRPr lang="en-GB" sz="3300"/>
          </a:p>
          <a:p>
            <a:pPr eaLnBrk="1" hangingPunct="1"/>
            <a:endParaRPr lang="en-GB" sz="3300"/>
          </a:p>
          <a:p>
            <a:pPr eaLnBrk="1" hangingPunct="1"/>
            <a:r>
              <a:rPr lang="en-GB" sz="3300"/>
              <a:t>Bernoulli’s Principle</a:t>
            </a:r>
          </a:p>
        </p:txBody>
      </p:sp>
      <p:sp>
        <p:nvSpPr>
          <p:cNvPr id="29697" name="Slide Number Placeholder 4"/>
          <p:cNvSpPr>
            <a:spLocks noGrp="1"/>
          </p:cNvSpPr>
          <p:nvPr>
            <p:ph type="sldNum" sz="quarter" idx="12"/>
          </p:nvPr>
        </p:nvSpPr>
        <p:spPr>
          <a:noFill/>
        </p:spPr>
        <p:txBody>
          <a:bodyPr/>
          <a:lstStyle/>
          <a:p>
            <a:fld id="{6B5418F0-7DEC-423D-9A66-DBA26974ACAE}" type="slidenum">
              <a:rPr lang="en-US" smtClean="0"/>
              <a:pPr/>
              <a:t>4</a:t>
            </a:fld>
            <a:endParaRPr lang="en-US"/>
          </a:p>
        </p:txBody>
      </p:sp>
      <p:pic>
        <p:nvPicPr>
          <p:cNvPr id="29701" name="Picture 5"/>
          <p:cNvPicPr>
            <a:picLocks noChangeAspect="1" noChangeArrowheads="1"/>
          </p:cNvPicPr>
          <p:nvPr/>
        </p:nvPicPr>
        <p:blipFill>
          <a:blip r:embed="rId3"/>
          <a:srcRect/>
          <a:stretch>
            <a:fillRect/>
          </a:stretch>
        </p:blipFill>
        <p:spPr bwMode="auto">
          <a:xfrm>
            <a:off x="6311901" y="3644900"/>
            <a:ext cx="3617913" cy="2471738"/>
          </a:xfrm>
          <a:prstGeom prst="rect">
            <a:avLst/>
          </a:prstGeom>
          <a:noFill/>
          <a:ln w="9525">
            <a:noFill/>
            <a:miter lim="800000"/>
            <a:headEnd/>
            <a:tailEnd/>
          </a:ln>
        </p:spPr>
      </p:pic>
    </p:spTree>
    <p:extLst>
      <p:ext uri="{BB962C8B-B14F-4D97-AF65-F5344CB8AC3E}">
        <p14:creationId xmlns:p14="http://schemas.microsoft.com/office/powerpoint/2010/main" val="2432898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07BF7-6353-47A9-9729-F022C32596A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597E675-22A3-444E-8B22-2F28F843392C}"/>
              </a:ext>
            </a:extLst>
          </p:cNvPr>
          <p:cNvSpPr>
            <a:spLocks noGrp="1"/>
          </p:cNvSpPr>
          <p:nvPr>
            <p:ph idx="1"/>
          </p:nvPr>
        </p:nvSpPr>
        <p:spPr>
          <a:xfrm>
            <a:off x="2209800" y="1196752"/>
            <a:ext cx="7772400" cy="5661248"/>
          </a:xfrm>
        </p:spPr>
        <p:txBody>
          <a:bodyPr>
            <a:normAutofit lnSpcReduction="10000"/>
          </a:bodyPr>
          <a:lstStyle/>
          <a:p>
            <a:pPr>
              <a:lnSpc>
                <a:spcPct val="107000"/>
              </a:lnSpc>
              <a:spcAft>
                <a:spcPts val="800"/>
              </a:spcAft>
            </a:pPr>
            <a:r>
              <a:rPr lang="en-GB" sz="1800" b="1" i="1" dirty="0">
                <a:latin typeface="Calibri" panose="020F0502020204030204" pitchFamily="34" charset="0"/>
                <a:ea typeface="Calibri" panose="020F0502020204030204" pitchFamily="34" charset="0"/>
                <a:cs typeface="Times New Roman" panose="02020603050405020304" pitchFamily="18" charset="0"/>
              </a:rPr>
              <a:t>Technique for sprays and drops</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dirty="0">
                <a:latin typeface="Calibri" panose="020F0502020204030204" pitchFamily="34" charset="0"/>
                <a:ea typeface="Calibri" panose="020F0502020204030204" pitchFamily="34" charset="0"/>
                <a:cs typeface="Times New Roman" panose="02020603050405020304" pitchFamily="18" charset="0"/>
              </a:rPr>
              <a:t>Correct technique for using intranasal sprays.</a:t>
            </a:r>
            <a:r>
              <a:rPr lang="en-GB" sz="1800" dirty="0">
                <a:latin typeface="Calibri" panose="020F0502020204030204" pitchFamily="34" charset="0"/>
                <a:ea typeface="Calibri" panose="020F0502020204030204" pitchFamily="34" charset="0"/>
                <a:cs typeface="Times New Roman" panose="02020603050405020304" pitchFamily="18" charset="0"/>
              </a:rPr>
              <a:t> The aim is to deliver the spray throughout the nasal cavity. This is best done by tilting head forward slightly and directing the nozzle away from the midline (use opposite hand to nostril). Avoid taking a really deep sniff in, but breathe in gently after spraying. If using in conjunction with saline washes, do the wash first and wait at least 15 minutes before using the spray. Steroid sprays work best if used regularly; they do not work well if used occasionally as a rescue medication. </a:t>
            </a:r>
          </a:p>
          <a:p>
            <a:pPr>
              <a:lnSpc>
                <a:spcPct val="107000"/>
              </a:lnSpc>
              <a:spcAft>
                <a:spcPts val="800"/>
              </a:spcAft>
            </a:pPr>
            <a:r>
              <a:rPr lang="en-GB" sz="1800" u="sng" dirty="0">
                <a:latin typeface="Calibri" panose="020F0502020204030204" pitchFamily="34" charset="0"/>
                <a:ea typeface="Calibri" panose="020F0502020204030204" pitchFamily="34" charset="0"/>
                <a:cs typeface="Times New Roman" panose="02020603050405020304" pitchFamily="18" charset="0"/>
              </a:rPr>
              <a:t>Correct technique for using nasal drops. </a:t>
            </a:r>
            <a:r>
              <a:rPr lang="en-GB" sz="1800" dirty="0">
                <a:latin typeface="Calibri" panose="020F0502020204030204" pitchFamily="34" charset="0"/>
                <a:ea typeface="Calibri" panose="020F0502020204030204" pitchFamily="34" charset="0"/>
                <a:cs typeface="Times New Roman" panose="02020603050405020304" pitchFamily="18" charset="0"/>
              </a:rPr>
              <a:t>Avoid tipping the head backwards and putting the drops in the nose, as they usually pass straight into the back of the throat. A good position is to lie on a bed with your head hanging back over the edge. Stay like this for two minutes after putting in the drops before getting up. This is so that the liquid does not immediately run out of your nose or down the back of your throat but stays for a while in the nasal cavity. Kneeling or bending forwards is an alternative, but it is harder to stay like this for two minutes after putting in the drops.</a:t>
            </a:r>
          </a:p>
          <a:p>
            <a:pPr>
              <a:lnSpc>
                <a:spcPct val="107000"/>
              </a:lnSpc>
              <a:spcAft>
                <a:spcPts val="800"/>
              </a:spcAft>
            </a:pPr>
            <a:r>
              <a:rPr lang="en-GB" sz="1800" dirty="0">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a:extLst>
              <a:ext uri="{FF2B5EF4-FFF2-40B4-BE49-F238E27FC236}">
                <a16:creationId xmlns:a16="http://schemas.microsoft.com/office/drawing/2014/main" id="{1D24BF5A-5F97-4F28-A0C5-2847B2CDF8F4}"/>
              </a:ext>
            </a:extLst>
          </p:cNvPr>
          <p:cNvSpPr>
            <a:spLocks noGrp="1"/>
          </p:cNvSpPr>
          <p:nvPr>
            <p:ph type="sldNum" sz="quarter" idx="12"/>
          </p:nvPr>
        </p:nvSpPr>
        <p:spPr/>
        <p:txBody>
          <a:bodyPr/>
          <a:lstStyle/>
          <a:p>
            <a:pPr>
              <a:defRPr/>
            </a:pPr>
            <a:fld id="{2D1466F3-9121-499E-B817-F6CA9DCE91BF}" type="slidenum">
              <a:rPr lang="en-US" smtClean="0"/>
              <a:pPr>
                <a:defRPr/>
              </a:pPr>
              <a:t>40</a:t>
            </a:fld>
            <a:endParaRPr lang="en-US"/>
          </a:p>
        </p:txBody>
      </p:sp>
      <p:sp>
        <p:nvSpPr>
          <p:cNvPr id="5" name="Slide Number Placeholder 4">
            <a:extLst>
              <a:ext uri="{FF2B5EF4-FFF2-40B4-BE49-F238E27FC236}">
                <a16:creationId xmlns:a16="http://schemas.microsoft.com/office/drawing/2014/main" id="{F98D2265-67EB-4463-9D72-9A96C60913C5}"/>
              </a:ext>
            </a:extLst>
          </p:cNvPr>
          <p:cNvSpPr>
            <a:spLocks noGrp="1"/>
          </p:cNvSpPr>
          <p:nvPr>
            <p:ph type="sldNum" sz="quarter" idx="4294967295"/>
          </p:nvPr>
        </p:nvSpPr>
        <p:spPr>
          <a:xfrm>
            <a:off x="0" y="0"/>
            <a:ext cx="0" cy="0"/>
          </a:xfrm>
        </p:spPr>
        <p:txBody>
          <a:bodyPr/>
          <a:lstStyle/>
          <a:p>
            <a:pPr>
              <a:defRPr/>
            </a:pPr>
            <a:fld id="{7BDF8390-DF5C-4F33-AC6C-C69E2C9155C2}" type="slidenum">
              <a:rPr lang="en-US" smtClean="0"/>
              <a:pPr>
                <a:defRPr/>
              </a:pPr>
              <a:t>40</a:t>
            </a:fld>
            <a:endParaRPr lang="en-US"/>
          </a:p>
        </p:txBody>
      </p:sp>
    </p:spTree>
    <p:extLst>
      <p:ext uri="{BB962C8B-B14F-4D97-AF65-F5344CB8AC3E}">
        <p14:creationId xmlns:p14="http://schemas.microsoft.com/office/powerpoint/2010/main" val="21187214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2209800" y="115889"/>
            <a:ext cx="7772400" cy="1584325"/>
          </a:xfrm>
        </p:spPr>
        <p:txBody>
          <a:bodyPr/>
          <a:lstStyle/>
          <a:p>
            <a:pPr eaLnBrk="1" hangingPunct="1"/>
            <a:r>
              <a:rPr lang="en-GB"/>
              <a:t>Nasal polyps</a:t>
            </a:r>
          </a:p>
        </p:txBody>
      </p:sp>
      <p:pic>
        <p:nvPicPr>
          <p:cNvPr id="257027" name="Picture 4" descr="nasalpolyps2"/>
          <p:cNvPicPr>
            <a:picLocks noGrp="1" noChangeAspect="1" noChangeArrowheads="1"/>
          </p:cNvPicPr>
          <p:nvPr>
            <p:ph idx="1"/>
          </p:nvPr>
        </p:nvPicPr>
        <p:blipFill>
          <a:blip r:embed="rId2"/>
          <a:stretch>
            <a:fillRect/>
          </a:stretch>
        </p:blipFill>
        <p:spPr>
          <a:xfrm>
            <a:off x="2779713" y="2052638"/>
            <a:ext cx="5594349" cy="4195762"/>
          </a:xfrm>
        </p:spPr>
      </p:pic>
      <p:sp>
        <p:nvSpPr>
          <p:cNvPr id="257025" name="Slide Number Placeholder 3"/>
          <p:cNvSpPr>
            <a:spLocks noGrp="1"/>
          </p:cNvSpPr>
          <p:nvPr>
            <p:ph type="sldNum" sz="quarter" idx="12"/>
          </p:nvPr>
        </p:nvSpPr>
        <p:spPr>
          <a:noFill/>
        </p:spPr>
        <p:txBody>
          <a:bodyPr/>
          <a:lstStyle/>
          <a:p>
            <a:fld id="{D1E2670B-8155-40DB-A931-E41E4DD245B6}" type="slidenum">
              <a:rPr lang="en-US" smtClean="0"/>
              <a:pPr/>
              <a:t>41</a:t>
            </a:fld>
            <a:endParaRPr lang="en-US"/>
          </a:p>
        </p:txBody>
      </p:sp>
    </p:spTree>
    <p:extLst>
      <p:ext uri="{BB962C8B-B14F-4D97-AF65-F5344CB8AC3E}">
        <p14:creationId xmlns:p14="http://schemas.microsoft.com/office/powerpoint/2010/main" val="362668535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9" name="Rectangle 6"/>
          <p:cNvSpPr>
            <a:spLocks noGrp="1" noChangeArrowheads="1"/>
          </p:cNvSpPr>
          <p:nvPr>
            <p:ph type="title"/>
          </p:nvPr>
        </p:nvSpPr>
        <p:spPr/>
        <p:txBody>
          <a:bodyPr/>
          <a:lstStyle/>
          <a:p>
            <a:pPr eaLnBrk="1" hangingPunct="1"/>
            <a:endParaRPr lang="en-GB"/>
          </a:p>
        </p:txBody>
      </p:sp>
      <p:graphicFrame>
        <p:nvGraphicFramePr>
          <p:cNvPr id="89102" name="Object 14"/>
          <p:cNvGraphicFramePr>
            <a:graphicFrameLocks noGrp="1" noChangeAspect="1"/>
          </p:cNvGraphicFramePr>
          <p:nvPr>
            <p:ph idx="1"/>
            <p:extLst/>
          </p:nvPr>
        </p:nvGraphicFramePr>
        <p:xfrm>
          <a:off x="6352146" y="2745431"/>
          <a:ext cx="4000394" cy="2954638"/>
        </p:xfrm>
        <a:graphic>
          <a:graphicData uri="http://schemas.openxmlformats.org/presentationml/2006/ole">
            <mc:AlternateContent xmlns:mc="http://schemas.openxmlformats.org/markup-compatibility/2006">
              <mc:Choice xmlns:v="urn:schemas-microsoft-com:vml" Requires="v">
                <p:oleObj spid="_x0000_s3074" name="Image" r:id="rId3" imgW="2920732" imgH="2158171" progId="">
                  <p:embed/>
                </p:oleObj>
              </mc:Choice>
              <mc:Fallback>
                <p:oleObj name="Image" r:id="rId3" imgW="2920732" imgH="2158171" progId="">
                  <p:embed/>
                  <p:pic>
                    <p:nvPicPr>
                      <p:cNvPr id="89102"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2146" y="2745431"/>
                        <a:ext cx="4000394" cy="2954638"/>
                      </a:xfrm>
                      <a:prstGeom prst="rect">
                        <a:avLst/>
                      </a:prstGeom>
                      <a:noFill/>
                      <a:ln w="44450">
                        <a:solidFill>
                          <a:srgbClr val="00FFFF"/>
                        </a:solidFill>
                        <a:miter lim="800000"/>
                        <a:headEnd/>
                        <a:tailEnd/>
                      </a:ln>
                      <a:effectLst/>
                    </p:spPr>
                  </p:pic>
                </p:oleObj>
              </mc:Fallback>
            </mc:AlternateContent>
          </a:graphicData>
        </a:graphic>
      </p:graphicFrame>
      <p:sp>
        <p:nvSpPr>
          <p:cNvPr id="233478" name="Slide Number Placeholder 3"/>
          <p:cNvSpPr>
            <a:spLocks noGrp="1"/>
          </p:cNvSpPr>
          <p:nvPr>
            <p:ph type="sldNum" sz="quarter" idx="12"/>
          </p:nvPr>
        </p:nvSpPr>
        <p:spPr>
          <a:noFill/>
        </p:spPr>
        <p:txBody>
          <a:bodyPr/>
          <a:lstStyle/>
          <a:p>
            <a:fld id="{27AD364B-18C0-4836-AB40-F0373A1AD29A}" type="slidenum">
              <a:rPr lang="en-US" smtClean="0"/>
              <a:pPr/>
              <a:t>42</a:t>
            </a:fld>
            <a:endParaRPr lang="en-US"/>
          </a:p>
        </p:txBody>
      </p:sp>
      <p:pic>
        <p:nvPicPr>
          <p:cNvPr id="233480" name="Picture 4" descr="Nasal-Polyps"/>
          <p:cNvPicPr>
            <a:picLocks noChangeAspect="1" noChangeArrowheads="1"/>
          </p:cNvPicPr>
          <p:nvPr/>
        </p:nvPicPr>
        <p:blipFill>
          <a:blip r:embed="rId5"/>
          <a:srcRect/>
          <a:stretch>
            <a:fillRect/>
          </a:stretch>
        </p:blipFill>
        <p:spPr bwMode="auto">
          <a:xfrm>
            <a:off x="2208213" y="2708275"/>
            <a:ext cx="3962400" cy="3028950"/>
          </a:xfrm>
          <a:prstGeom prst="rect">
            <a:avLst/>
          </a:prstGeom>
          <a:noFill/>
          <a:ln w="9525">
            <a:noFill/>
            <a:miter lim="800000"/>
            <a:headEnd/>
            <a:tailEnd/>
          </a:ln>
        </p:spPr>
      </p:pic>
    </p:spTree>
    <p:extLst>
      <p:ext uri="{BB962C8B-B14F-4D97-AF65-F5344CB8AC3E}">
        <p14:creationId xmlns:p14="http://schemas.microsoft.com/office/powerpoint/2010/main" val="3575189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9102"/>
                                        </p:tgtEl>
                                        <p:attrNameLst>
                                          <p:attrName>style.visibility</p:attrName>
                                        </p:attrNameLst>
                                      </p:cBhvr>
                                      <p:to>
                                        <p:strVal val="visible"/>
                                      </p:to>
                                    </p:set>
                                    <p:anim calcmode="lin" valueType="num">
                                      <p:cBhvr additive="base">
                                        <p:cTn id="7" dur="1000" fill="hold"/>
                                        <p:tgtEl>
                                          <p:spTgt spid="89102"/>
                                        </p:tgtEl>
                                        <p:attrNameLst>
                                          <p:attrName>ppt_x</p:attrName>
                                        </p:attrNameLst>
                                      </p:cBhvr>
                                      <p:tavLst>
                                        <p:tav tm="0">
                                          <p:val>
                                            <p:strVal val="0-#ppt_w/2"/>
                                          </p:val>
                                        </p:tav>
                                        <p:tav tm="100000">
                                          <p:val>
                                            <p:strVal val="#ppt_x"/>
                                          </p:val>
                                        </p:tav>
                                      </p:tavLst>
                                    </p:anim>
                                    <p:anim calcmode="lin" valueType="num">
                                      <p:cBhvr additive="base">
                                        <p:cTn id="8" dur="1000" fill="hold"/>
                                        <p:tgtEl>
                                          <p:spTgt spid="89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pPr eaLnBrk="1" hangingPunct="1"/>
            <a:endParaRPr lang="en-GB"/>
          </a:p>
        </p:txBody>
      </p:sp>
      <p:sp>
        <p:nvSpPr>
          <p:cNvPr id="258051" name="Rectangle 3"/>
          <p:cNvSpPr>
            <a:spLocks noGrp="1" noChangeArrowheads="1"/>
          </p:cNvSpPr>
          <p:nvPr>
            <p:ph idx="1"/>
          </p:nvPr>
        </p:nvSpPr>
        <p:spPr/>
        <p:txBody>
          <a:bodyPr/>
          <a:lstStyle/>
          <a:p>
            <a:pPr eaLnBrk="1" hangingPunct="1"/>
            <a:endParaRPr lang="en-GB"/>
          </a:p>
        </p:txBody>
      </p:sp>
      <p:sp>
        <p:nvSpPr>
          <p:cNvPr id="258049" name="Slide Number Placeholder 3"/>
          <p:cNvSpPr>
            <a:spLocks noGrp="1"/>
          </p:cNvSpPr>
          <p:nvPr>
            <p:ph type="sldNum" sz="quarter" idx="12"/>
          </p:nvPr>
        </p:nvSpPr>
        <p:spPr>
          <a:noFill/>
        </p:spPr>
        <p:txBody>
          <a:bodyPr/>
          <a:lstStyle/>
          <a:p>
            <a:fld id="{A4DD2297-B8DB-4FC7-8978-94AC469F7700}" type="slidenum">
              <a:rPr lang="en-US" smtClean="0"/>
              <a:pPr/>
              <a:t>43</a:t>
            </a:fld>
            <a:endParaRPr lang="en-US"/>
          </a:p>
        </p:txBody>
      </p:sp>
      <p:pic>
        <p:nvPicPr>
          <p:cNvPr id="258052" name="Picture 4" descr="nosep1"/>
          <p:cNvPicPr>
            <a:picLocks noChangeAspect="1" noChangeArrowheads="1"/>
          </p:cNvPicPr>
          <p:nvPr/>
        </p:nvPicPr>
        <p:blipFill>
          <a:blip r:embed="rId2"/>
          <a:srcRect/>
          <a:stretch>
            <a:fillRect/>
          </a:stretch>
        </p:blipFill>
        <p:spPr bwMode="auto">
          <a:xfrm>
            <a:off x="1847850" y="333376"/>
            <a:ext cx="8445500" cy="6226175"/>
          </a:xfrm>
          <a:prstGeom prst="rect">
            <a:avLst/>
          </a:prstGeom>
          <a:noFill/>
          <a:ln w="9525">
            <a:noFill/>
            <a:miter lim="800000"/>
            <a:headEnd/>
            <a:tailEnd/>
          </a:ln>
        </p:spPr>
      </p:pic>
    </p:spTree>
    <p:extLst>
      <p:ext uri="{BB962C8B-B14F-4D97-AF65-F5344CB8AC3E}">
        <p14:creationId xmlns:p14="http://schemas.microsoft.com/office/powerpoint/2010/main" val="70274387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eaLnBrk="1" hangingPunct="1"/>
            <a:endParaRPr lang="en-GB"/>
          </a:p>
        </p:txBody>
      </p:sp>
      <p:sp>
        <p:nvSpPr>
          <p:cNvPr id="260099" name="Rectangle 3"/>
          <p:cNvSpPr>
            <a:spLocks noGrp="1" noChangeArrowheads="1"/>
          </p:cNvSpPr>
          <p:nvPr>
            <p:ph idx="1"/>
          </p:nvPr>
        </p:nvSpPr>
        <p:spPr/>
        <p:txBody>
          <a:bodyPr/>
          <a:lstStyle/>
          <a:p>
            <a:pPr eaLnBrk="1" hangingPunct="1"/>
            <a:endParaRPr lang="en-GB"/>
          </a:p>
        </p:txBody>
      </p:sp>
      <p:sp>
        <p:nvSpPr>
          <p:cNvPr id="260097" name="Slide Number Placeholder 3"/>
          <p:cNvSpPr>
            <a:spLocks noGrp="1"/>
          </p:cNvSpPr>
          <p:nvPr>
            <p:ph type="sldNum" sz="quarter" idx="12"/>
          </p:nvPr>
        </p:nvSpPr>
        <p:spPr>
          <a:noFill/>
        </p:spPr>
        <p:txBody>
          <a:bodyPr/>
          <a:lstStyle/>
          <a:p>
            <a:fld id="{08566D79-9CF3-47D0-928C-F725DDED58C6}" type="slidenum">
              <a:rPr lang="en-US" smtClean="0"/>
              <a:pPr/>
              <a:t>44</a:t>
            </a:fld>
            <a:endParaRPr lang="en-US"/>
          </a:p>
        </p:txBody>
      </p:sp>
      <p:pic>
        <p:nvPicPr>
          <p:cNvPr id="260100" name="Picture 4" descr="nose_gel"/>
          <p:cNvPicPr>
            <a:picLocks noChangeAspect="1" noChangeArrowheads="1"/>
          </p:cNvPicPr>
          <p:nvPr/>
        </p:nvPicPr>
        <p:blipFill>
          <a:blip r:embed="rId2"/>
          <a:srcRect/>
          <a:stretch>
            <a:fillRect/>
          </a:stretch>
        </p:blipFill>
        <p:spPr bwMode="auto">
          <a:xfrm>
            <a:off x="2566988" y="254000"/>
            <a:ext cx="6604000" cy="6604000"/>
          </a:xfrm>
          <a:prstGeom prst="rect">
            <a:avLst/>
          </a:prstGeom>
          <a:noFill/>
          <a:ln w="9525">
            <a:noFill/>
            <a:miter lim="800000"/>
            <a:headEnd/>
            <a:tailEnd/>
          </a:ln>
        </p:spPr>
      </p:pic>
    </p:spTree>
    <p:extLst>
      <p:ext uri="{BB962C8B-B14F-4D97-AF65-F5344CB8AC3E}">
        <p14:creationId xmlns:p14="http://schemas.microsoft.com/office/powerpoint/2010/main" val="103821017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1"/>
          <p:cNvSpPr>
            <a:spLocks noGrp="1" noChangeArrowheads="1"/>
          </p:cNvSpPr>
          <p:nvPr>
            <p:ph type="title"/>
          </p:nvPr>
        </p:nvSpPr>
        <p:spPr/>
        <p:txBody>
          <a:bodyPr vert="horz" wrap="square" lIns="91440" tIns="45720" rIns="132080" bIns="45720" numCol="1" anchor="ctr" anchorCtr="0" compatLnSpc="1">
            <a:prstTxWarp prst="textNoShape">
              <a:avLst/>
            </a:prstTxWarp>
          </a:bodyPr>
          <a:lstStyle/>
          <a:p>
            <a:pPr eaLnBrk="1" hangingPunct="1"/>
            <a:r>
              <a:rPr lang="en-US"/>
              <a:t>Infective rhinosinusitis</a:t>
            </a:r>
          </a:p>
        </p:txBody>
      </p:sp>
      <p:sp>
        <p:nvSpPr>
          <p:cNvPr id="261122" name="Rectangle 2"/>
          <p:cNvSpPr>
            <a:spLocks noGrp="1" noChangeArrowheads="1"/>
          </p:cNvSpPr>
          <p:nvPr>
            <p:ph idx="1"/>
          </p:nvPr>
        </p:nvSpPr>
        <p:spPr/>
        <p:txBody>
          <a:bodyPr vert="horz" wrap="square" lIns="91440" tIns="45720" rIns="132080" bIns="45720" numCol="1" anchor="t" anchorCtr="0" compatLnSpc="1">
            <a:prstTxWarp prst="textNoShape">
              <a:avLst/>
            </a:prstTxWarp>
          </a:bodyPr>
          <a:lstStyle/>
          <a:p>
            <a:pPr eaLnBrk="1" hangingPunct="1">
              <a:buClr>
                <a:srgbClr val="FFFFFF"/>
              </a:buClr>
            </a:pPr>
            <a:r>
              <a:rPr lang="en-US"/>
              <a:t>Acute	</a:t>
            </a:r>
          </a:p>
          <a:p>
            <a:pPr marL="782638" lvl="1">
              <a:buClr>
                <a:srgbClr val="FFFFFF"/>
              </a:buClr>
            </a:pPr>
            <a:r>
              <a:rPr lang="en-US"/>
              <a:t>Viral, bacterial, fungal</a:t>
            </a:r>
          </a:p>
          <a:p>
            <a:pPr eaLnBrk="1" hangingPunct="1">
              <a:buClr>
                <a:srgbClr val="FFFFFF"/>
              </a:buClr>
            </a:pPr>
            <a:r>
              <a:rPr lang="en-US"/>
              <a:t>Chronic</a:t>
            </a:r>
          </a:p>
          <a:p>
            <a:pPr marL="782638" lvl="1">
              <a:buClr>
                <a:srgbClr val="FFFFFF"/>
              </a:buClr>
            </a:pPr>
            <a:r>
              <a:rPr lang="en-US"/>
              <a:t>Viral, bacterial (specific, non specific)</a:t>
            </a:r>
          </a:p>
          <a:p>
            <a:pPr marL="782638" lvl="1">
              <a:buNone/>
            </a:pPr>
            <a:r>
              <a:rPr lang="en-US"/>
              <a:t>	fungal</a:t>
            </a:r>
          </a:p>
        </p:txBody>
      </p:sp>
    </p:spTree>
    <p:extLst>
      <p:ext uri="{BB962C8B-B14F-4D97-AF65-F5344CB8AC3E}">
        <p14:creationId xmlns:p14="http://schemas.microsoft.com/office/powerpoint/2010/main" val="374550017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pPr eaLnBrk="1" hangingPunct="1"/>
            <a:r>
              <a:rPr lang="en-GB"/>
              <a:t>Fungal Sinusitis</a:t>
            </a:r>
          </a:p>
        </p:txBody>
      </p:sp>
      <p:sp>
        <p:nvSpPr>
          <p:cNvPr id="272387" name="Rectangle 3"/>
          <p:cNvSpPr>
            <a:spLocks noGrp="1" noChangeArrowheads="1"/>
          </p:cNvSpPr>
          <p:nvPr>
            <p:ph idx="1"/>
          </p:nvPr>
        </p:nvSpPr>
        <p:spPr>
          <a:xfrm>
            <a:off x="2135188" y="2349500"/>
            <a:ext cx="7772400" cy="4876800"/>
          </a:xfrm>
        </p:spPr>
        <p:txBody>
          <a:bodyPr/>
          <a:lstStyle/>
          <a:p>
            <a:pPr eaLnBrk="1" hangingPunct="1"/>
            <a:r>
              <a:rPr lang="en-GB"/>
              <a:t>Acute or Chronic</a:t>
            </a:r>
          </a:p>
          <a:p>
            <a:pPr eaLnBrk="1" hangingPunct="1"/>
            <a:r>
              <a:rPr lang="en-GB"/>
              <a:t>Allergic</a:t>
            </a:r>
          </a:p>
          <a:p>
            <a:pPr eaLnBrk="1" hangingPunct="1"/>
            <a:r>
              <a:rPr lang="en-GB"/>
              <a:t>Invasive</a:t>
            </a:r>
          </a:p>
        </p:txBody>
      </p:sp>
      <p:sp>
        <p:nvSpPr>
          <p:cNvPr id="272385" name="Slide Number Placeholder 3"/>
          <p:cNvSpPr>
            <a:spLocks noGrp="1"/>
          </p:cNvSpPr>
          <p:nvPr>
            <p:ph type="sldNum" sz="quarter" idx="12"/>
          </p:nvPr>
        </p:nvSpPr>
        <p:spPr>
          <a:noFill/>
        </p:spPr>
        <p:txBody>
          <a:bodyPr/>
          <a:lstStyle/>
          <a:p>
            <a:fld id="{C13EA709-6FEC-4DCA-A749-57BCF9BF615A}" type="slidenum">
              <a:rPr lang="en-US" smtClean="0"/>
              <a:pPr/>
              <a:t>46</a:t>
            </a:fld>
            <a:endParaRPr lang="en-US"/>
          </a:p>
        </p:txBody>
      </p:sp>
    </p:spTree>
    <p:extLst>
      <p:ext uri="{BB962C8B-B14F-4D97-AF65-F5344CB8AC3E}">
        <p14:creationId xmlns:p14="http://schemas.microsoft.com/office/powerpoint/2010/main" val="94902108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pPr eaLnBrk="1" hangingPunct="1"/>
            <a:r>
              <a:rPr lang="en-GB"/>
              <a:t>Acute Sinusitis</a:t>
            </a:r>
          </a:p>
        </p:txBody>
      </p:sp>
      <p:sp>
        <p:nvSpPr>
          <p:cNvPr id="262147" name="Rectangle 3"/>
          <p:cNvSpPr>
            <a:spLocks noGrp="1" noChangeArrowheads="1"/>
          </p:cNvSpPr>
          <p:nvPr>
            <p:ph idx="1"/>
          </p:nvPr>
        </p:nvSpPr>
        <p:spPr/>
        <p:txBody>
          <a:bodyPr/>
          <a:lstStyle/>
          <a:p>
            <a:pPr eaLnBrk="1" hangingPunct="1"/>
            <a:r>
              <a:rPr lang="en-GB"/>
              <a:t>Maxillary most commonly involved</a:t>
            </a:r>
          </a:p>
          <a:p>
            <a:pPr eaLnBrk="1" hangingPunct="1"/>
            <a:r>
              <a:rPr lang="en-GB"/>
              <a:t>Usually URTI</a:t>
            </a:r>
          </a:p>
          <a:p>
            <a:pPr eaLnBrk="1" hangingPunct="1"/>
            <a:r>
              <a:rPr lang="en-GB"/>
              <a:t>Often bacterial</a:t>
            </a:r>
          </a:p>
          <a:p>
            <a:pPr lvl="1" eaLnBrk="1" hangingPunct="1"/>
            <a:r>
              <a:rPr lang="en-GB"/>
              <a:t>S. Pneumoniae</a:t>
            </a:r>
          </a:p>
          <a:p>
            <a:pPr lvl="1" eaLnBrk="1" hangingPunct="1"/>
            <a:r>
              <a:rPr lang="en-GB"/>
              <a:t>S. Pyogenes</a:t>
            </a:r>
          </a:p>
          <a:p>
            <a:pPr lvl="1" eaLnBrk="1" hangingPunct="1"/>
            <a:r>
              <a:rPr lang="en-GB"/>
              <a:t>Staph. Aureus</a:t>
            </a:r>
          </a:p>
          <a:p>
            <a:pPr lvl="1" eaLnBrk="1" hangingPunct="1"/>
            <a:r>
              <a:rPr lang="en-GB"/>
              <a:t>H. Influenzae</a:t>
            </a:r>
          </a:p>
          <a:p>
            <a:pPr lvl="1" eaLnBrk="1" hangingPunct="1"/>
            <a:r>
              <a:rPr lang="en-GB"/>
              <a:t>Moraxella</a:t>
            </a:r>
          </a:p>
        </p:txBody>
      </p:sp>
      <p:sp>
        <p:nvSpPr>
          <p:cNvPr id="262145" name="Slide Number Placeholder 3"/>
          <p:cNvSpPr>
            <a:spLocks noGrp="1"/>
          </p:cNvSpPr>
          <p:nvPr>
            <p:ph type="sldNum" sz="quarter" idx="12"/>
          </p:nvPr>
        </p:nvSpPr>
        <p:spPr>
          <a:noFill/>
        </p:spPr>
        <p:txBody>
          <a:bodyPr/>
          <a:lstStyle/>
          <a:p>
            <a:fld id="{F1002BD5-F1D8-4405-833E-099FA8ED6913}" type="slidenum">
              <a:rPr lang="en-US" smtClean="0"/>
              <a:pPr/>
              <a:t>47</a:t>
            </a:fld>
            <a:endParaRPr lang="en-US"/>
          </a:p>
        </p:txBody>
      </p:sp>
    </p:spTree>
    <p:extLst>
      <p:ext uri="{BB962C8B-B14F-4D97-AF65-F5344CB8AC3E}">
        <p14:creationId xmlns:p14="http://schemas.microsoft.com/office/powerpoint/2010/main" val="107537160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eaLnBrk="1" hangingPunct="1"/>
            <a:r>
              <a:rPr lang="en-GB"/>
              <a:t>Acute Sinusitis</a:t>
            </a:r>
          </a:p>
        </p:txBody>
      </p:sp>
      <p:sp>
        <p:nvSpPr>
          <p:cNvPr id="263171" name="Rectangle 3"/>
          <p:cNvSpPr>
            <a:spLocks noGrp="1" noChangeArrowheads="1"/>
          </p:cNvSpPr>
          <p:nvPr>
            <p:ph idx="1"/>
          </p:nvPr>
        </p:nvSpPr>
        <p:spPr/>
        <p:txBody>
          <a:bodyPr/>
          <a:lstStyle/>
          <a:p>
            <a:pPr eaLnBrk="1" hangingPunct="1"/>
            <a:r>
              <a:rPr lang="en-GB" u="sng"/>
              <a:t>Symptoms</a:t>
            </a:r>
          </a:p>
          <a:p>
            <a:pPr lvl="1" eaLnBrk="1" hangingPunct="1"/>
            <a:r>
              <a:rPr lang="en-GB"/>
              <a:t>Pain</a:t>
            </a:r>
          </a:p>
          <a:p>
            <a:pPr lvl="1" eaLnBrk="1" hangingPunct="1"/>
            <a:r>
              <a:rPr lang="en-GB"/>
              <a:t>Nasal obstruction</a:t>
            </a:r>
          </a:p>
          <a:p>
            <a:pPr lvl="1" eaLnBrk="1" hangingPunct="1"/>
            <a:r>
              <a:rPr lang="en-GB"/>
              <a:t>Pyrexia</a:t>
            </a:r>
          </a:p>
          <a:p>
            <a:pPr lvl="1" eaLnBrk="1" hangingPunct="1"/>
            <a:endParaRPr lang="en-GB"/>
          </a:p>
          <a:p>
            <a:pPr eaLnBrk="1" hangingPunct="1"/>
            <a:r>
              <a:rPr lang="en-GB" u="sng"/>
              <a:t>Investigation</a:t>
            </a:r>
          </a:p>
          <a:p>
            <a:pPr lvl="1" eaLnBrk="1" hangingPunct="1"/>
            <a:r>
              <a:rPr lang="en-GB"/>
              <a:t>XR</a:t>
            </a:r>
          </a:p>
          <a:p>
            <a:pPr lvl="1" eaLnBrk="1" hangingPunct="1"/>
            <a:r>
              <a:rPr lang="en-GB"/>
              <a:t>CT</a:t>
            </a:r>
          </a:p>
        </p:txBody>
      </p:sp>
      <p:sp>
        <p:nvSpPr>
          <p:cNvPr id="263169" name="Slide Number Placeholder 3"/>
          <p:cNvSpPr>
            <a:spLocks noGrp="1"/>
          </p:cNvSpPr>
          <p:nvPr>
            <p:ph type="sldNum" sz="quarter" idx="12"/>
          </p:nvPr>
        </p:nvSpPr>
        <p:spPr>
          <a:noFill/>
        </p:spPr>
        <p:txBody>
          <a:bodyPr/>
          <a:lstStyle/>
          <a:p>
            <a:fld id="{21ACE33F-5EC1-4E77-B38D-D6DC156B667E}" type="slidenum">
              <a:rPr lang="en-US" smtClean="0"/>
              <a:pPr/>
              <a:t>48</a:t>
            </a:fld>
            <a:endParaRPr lang="en-US"/>
          </a:p>
        </p:txBody>
      </p:sp>
    </p:spTree>
    <p:extLst>
      <p:ext uri="{BB962C8B-B14F-4D97-AF65-F5344CB8AC3E}">
        <p14:creationId xmlns:p14="http://schemas.microsoft.com/office/powerpoint/2010/main" val="251257524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pPr eaLnBrk="1" hangingPunct="1"/>
            <a:endParaRPr lang="en-GB"/>
          </a:p>
        </p:txBody>
      </p:sp>
      <p:sp>
        <p:nvSpPr>
          <p:cNvPr id="264195" name="Rectangle 3"/>
          <p:cNvSpPr>
            <a:spLocks noGrp="1" noChangeArrowheads="1"/>
          </p:cNvSpPr>
          <p:nvPr>
            <p:ph idx="1"/>
          </p:nvPr>
        </p:nvSpPr>
        <p:spPr/>
        <p:txBody>
          <a:bodyPr/>
          <a:lstStyle/>
          <a:p>
            <a:pPr eaLnBrk="1" hangingPunct="1"/>
            <a:endParaRPr lang="en-GB"/>
          </a:p>
        </p:txBody>
      </p:sp>
      <p:sp>
        <p:nvSpPr>
          <p:cNvPr id="264193" name="Slide Number Placeholder 3"/>
          <p:cNvSpPr>
            <a:spLocks noGrp="1"/>
          </p:cNvSpPr>
          <p:nvPr>
            <p:ph type="sldNum" sz="quarter" idx="12"/>
          </p:nvPr>
        </p:nvSpPr>
        <p:spPr>
          <a:noFill/>
        </p:spPr>
        <p:txBody>
          <a:bodyPr/>
          <a:lstStyle/>
          <a:p>
            <a:fld id="{A0F5DEAE-3FFB-4A0E-95E1-0352A472A37A}" type="slidenum">
              <a:rPr lang="en-US" smtClean="0"/>
              <a:pPr/>
              <a:t>49</a:t>
            </a:fld>
            <a:endParaRPr lang="en-US"/>
          </a:p>
        </p:txBody>
      </p:sp>
      <p:pic>
        <p:nvPicPr>
          <p:cNvPr id="264196" name="Picture 4" descr="Figure2a"/>
          <p:cNvPicPr>
            <a:picLocks noChangeAspect="1" noChangeArrowheads="1"/>
          </p:cNvPicPr>
          <p:nvPr/>
        </p:nvPicPr>
        <p:blipFill>
          <a:blip r:embed="rId2"/>
          <a:srcRect/>
          <a:stretch>
            <a:fillRect/>
          </a:stretch>
        </p:blipFill>
        <p:spPr bwMode="auto">
          <a:xfrm>
            <a:off x="1524000" y="620714"/>
            <a:ext cx="4800600" cy="3590925"/>
          </a:xfrm>
          <a:prstGeom prst="rect">
            <a:avLst/>
          </a:prstGeom>
          <a:noFill/>
          <a:ln w="9525">
            <a:noFill/>
            <a:miter lim="800000"/>
            <a:headEnd/>
            <a:tailEnd/>
          </a:ln>
        </p:spPr>
      </p:pic>
      <p:pic>
        <p:nvPicPr>
          <p:cNvPr id="264197" name="Picture 5" descr="Acute_maxillary_sinusitis_1_gallery"/>
          <p:cNvPicPr>
            <a:picLocks noChangeAspect="1" noChangeArrowheads="1"/>
          </p:cNvPicPr>
          <p:nvPr/>
        </p:nvPicPr>
        <p:blipFill>
          <a:blip r:embed="rId3"/>
          <a:srcRect/>
          <a:stretch>
            <a:fillRect/>
          </a:stretch>
        </p:blipFill>
        <p:spPr bwMode="auto">
          <a:xfrm>
            <a:off x="6429376" y="2541588"/>
            <a:ext cx="4238625" cy="4316412"/>
          </a:xfrm>
          <a:prstGeom prst="rect">
            <a:avLst/>
          </a:prstGeom>
          <a:noFill/>
          <a:ln w="9525">
            <a:noFill/>
            <a:miter lim="800000"/>
            <a:headEnd/>
            <a:tailEnd/>
          </a:ln>
        </p:spPr>
      </p:pic>
    </p:spTree>
    <p:extLst>
      <p:ext uri="{BB962C8B-B14F-4D97-AF65-F5344CB8AC3E}">
        <p14:creationId xmlns:p14="http://schemas.microsoft.com/office/powerpoint/2010/main" val="63556868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44725" y="434975"/>
            <a:ext cx="7704138" cy="1512888"/>
          </a:xfrm>
        </p:spPr>
        <p:txBody>
          <a:bodyPr/>
          <a:lstStyle/>
          <a:p>
            <a:pPr eaLnBrk="1" hangingPunct="1"/>
            <a:r>
              <a:rPr lang="en-GB"/>
              <a:t>Sensation of Air Flow</a:t>
            </a:r>
          </a:p>
        </p:txBody>
      </p:sp>
      <p:sp>
        <p:nvSpPr>
          <p:cNvPr id="30723" name="Rectangle 3"/>
          <p:cNvSpPr>
            <a:spLocks noGrp="1" noChangeArrowheads="1"/>
          </p:cNvSpPr>
          <p:nvPr>
            <p:ph idx="1"/>
          </p:nvPr>
        </p:nvSpPr>
        <p:spPr>
          <a:xfrm>
            <a:off x="1847851" y="2492375"/>
            <a:ext cx="8132763" cy="3276600"/>
          </a:xfrm>
        </p:spPr>
        <p:txBody>
          <a:bodyPr/>
          <a:lstStyle/>
          <a:p>
            <a:pPr eaLnBrk="1" hangingPunct="1">
              <a:lnSpc>
                <a:spcPct val="90000"/>
              </a:lnSpc>
            </a:pPr>
            <a:r>
              <a:rPr lang="en-GB" sz="2800"/>
              <a:t>Size &amp; stability of airway</a:t>
            </a:r>
          </a:p>
          <a:p>
            <a:pPr eaLnBrk="1" hangingPunct="1">
              <a:lnSpc>
                <a:spcPct val="90000"/>
              </a:lnSpc>
            </a:pPr>
            <a:r>
              <a:rPr lang="en-GB" sz="2800"/>
              <a:t>Pattern of flow</a:t>
            </a:r>
          </a:p>
          <a:p>
            <a:pPr eaLnBrk="1" hangingPunct="1">
              <a:lnSpc>
                <a:spcPct val="90000"/>
              </a:lnSpc>
            </a:pPr>
            <a:r>
              <a:rPr lang="en-GB" sz="2800"/>
              <a:t>Receptors/ Neurological </a:t>
            </a:r>
          </a:p>
          <a:p>
            <a:pPr eaLnBrk="1" hangingPunct="1">
              <a:lnSpc>
                <a:spcPct val="90000"/>
              </a:lnSpc>
              <a:buFont typeface="Times New Roman" pitchFamily="18" charset="0"/>
              <a:buNone/>
            </a:pPr>
            <a:r>
              <a:rPr lang="en-GB" sz="2800"/>
              <a:t>	pathway</a:t>
            </a:r>
          </a:p>
          <a:p>
            <a:pPr eaLnBrk="1" hangingPunct="1">
              <a:lnSpc>
                <a:spcPct val="90000"/>
              </a:lnSpc>
            </a:pPr>
            <a:r>
              <a:rPr lang="en-GB" sz="2800"/>
              <a:t>Perception of air flow</a:t>
            </a:r>
          </a:p>
          <a:p>
            <a:pPr eaLnBrk="1" hangingPunct="1">
              <a:lnSpc>
                <a:spcPct val="90000"/>
              </a:lnSpc>
            </a:pPr>
            <a:r>
              <a:rPr lang="en-GB" sz="2800"/>
              <a:t>Psychology</a:t>
            </a:r>
          </a:p>
        </p:txBody>
      </p:sp>
      <p:sp>
        <p:nvSpPr>
          <p:cNvPr id="30721" name="Slide Number Placeholder 3"/>
          <p:cNvSpPr>
            <a:spLocks noGrp="1"/>
          </p:cNvSpPr>
          <p:nvPr>
            <p:ph type="sldNum" sz="quarter" idx="12"/>
          </p:nvPr>
        </p:nvSpPr>
        <p:spPr>
          <a:noFill/>
        </p:spPr>
        <p:txBody>
          <a:bodyPr/>
          <a:lstStyle/>
          <a:p>
            <a:fld id="{AA2B6F94-F5E2-4F01-A673-CDEC7AF33C6B}" type="slidenum">
              <a:rPr lang="en-US" smtClean="0"/>
              <a:pPr/>
              <a:t>5</a:t>
            </a:fld>
            <a:endParaRPr lang="en-US"/>
          </a:p>
        </p:txBody>
      </p:sp>
      <p:pic>
        <p:nvPicPr>
          <p:cNvPr id="30724" name="Picture 4" descr="nasalpolyps2"/>
          <p:cNvPicPr>
            <a:picLocks noChangeAspect="1" noChangeArrowheads="1"/>
          </p:cNvPicPr>
          <p:nvPr/>
        </p:nvPicPr>
        <p:blipFill>
          <a:blip r:embed="rId2"/>
          <a:srcRect/>
          <a:stretch>
            <a:fillRect/>
          </a:stretch>
        </p:blipFill>
        <p:spPr bwMode="auto">
          <a:xfrm>
            <a:off x="6600826" y="2565400"/>
            <a:ext cx="3598863" cy="2700338"/>
          </a:xfrm>
          <a:prstGeom prst="rect">
            <a:avLst/>
          </a:prstGeom>
          <a:noFill/>
          <a:ln w="9525">
            <a:noFill/>
            <a:miter lim="800000"/>
            <a:headEnd/>
            <a:tailEnd/>
          </a:ln>
        </p:spPr>
      </p:pic>
    </p:spTree>
    <p:extLst>
      <p:ext uri="{BB962C8B-B14F-4D97-AF65-F5344CB8AC3E}">
        <p14:creationId xmlns:p14="http://schemas.microsoft.com/office/powerpoint/2010/main" val="2556614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806195" y="804672"/>
            <a:ext cx="3521359" cy="5248656"/>
          </a:xfrm>
        </p:spPr>
        <p:txBody>
          <a:bodyPr anchor="ctr">
            <a:normAutofit/>
          </a:bodyPr>
          <a:lstStyle/>
          <a:p>
            <a:pPr algn="ctr" eaLnBrk="1" hangingPunct="1"/>
            <a:r>
              <a:rPr lang="en-GB"/>
              <a:t>Acute Sinusitis</a:t>
            </a:r>
          </a:p>
        </p:txBody>
      </p:sp>
      <p:sp>
        <p:nvSpPr>
          <p:cNvPr id="265219" name="Rectangle 3"/>
          <p:cNvSpPr>
            <a:spLocks noGrp="1" noChangeArrowheads="1"/>
          </p:cNvSpPr>
          <p:nvPr>
            <p:ph idx="1"/>
          </p:nvPr>
        </p:nvSpPr>
        <p:spPr>
          <a:xfrm>
            <a:off x="4975861" y="804671"/>
            <a:ext cx="6399930" cy="5248657"/>
          </a:xfrm>
        </p:spPr>
        <p:txBody>
          <a:bodyPr anchor="ctr">
            <a:normAutofit/>
          </a:bodyPr>
          <a:lstStyle/>
          <a:p>
            <a:pPr marL="649288" indent="-609600"/>
            <a:r>
              <a:rPr lang="en-GB" b="1" u="sng"/>
              <a:t>Treatment</a:t>
            </a:r>
          </a:p>
          <a:p>
            <a:pPr marL="649288" indent="-609600"/>
            <a:endParaRPr lang="en-GB" b="1" u="sng"/>
          </a:p>
          <a:p>
            <a:pPr marL="649288" indent="-609600"/>
            <a:r>
              <a:rPr lang="en-GB" u="sng"/>
              <a:t>Medical</a:t>
            </a:r>
          </a:p>
          <a:p>
            <a:pPr marL="649288" indent="-609600">
              <a:buNone/>
            </a:pPr>
            <a:r>
              <a:rPr lang="en-GB"/>
              <a:t>	Analgesia</a:t>
            </a:r>
          </a:p>
          <a:p>
            <a:pPr marL="649288" indent="-609600">
              <a:buNone/>
            </a:pPr>
            <a:r>
              <a:rPr lang="en-GB"/>
              <a:t>	Broad-spectrum antibiotics</a:t>
            </a:r>
          </a:p>
          <a:p>
            <a:pPr marL="649288" indent="-609600">
              <a:buNone/>
            </a:pPr>
            <a:r>
              <a:rPr lang="en-GB"/>
              <a:t>	Decongestent</a:t>
            </a:r>
          </a:p>
          <a:p>
            <a:pPr marL="649288" indent="-609600">
              <a:buNone/>
            </a:pPr>
            <a:endParaRPr lang="en-GB"/>
          </a:p>
          <a:p>
            <a:pPr marL="649288" indent="-609600"/>
            <a:r>
              <a:rPr lang="en-GB" u="sng"/>
              <a:t>Surgical</a:t>
            </a:r>
          </a:p>
        </p:txBody>
      </p:sp>
      <p:sp>
        <p:nvSpPr>
          <p:cNvPr id="265217" name="Slide Number Placeholder 3"/>
          <p:cNvSpPr>
            <a:spLocks noGrp="1"/>
          </p:cNvSpPr>
          <p:nvPr>
            <p:ph type="sldNum" sz="quarter" idx="12"/>
          </p:nvPr>
        </p:nvSpPr>
        <p:spPr>
          <a:xfrm>
            <a:off x="11082612" y="6400005"/>
            <a:ext cx="633127" cy="301752"/>
          </a:xfrm>
        </p:spPr>
        <p:txBody>
          <a:bodyPr anchor="ctr">
            <a:normAutofit/>
          </a:bodyPr>
          <a:lstStyle/>
          <a:p>
            <a:pPr algn="r">
              <a:spcAft>
                <a:spcPts val="600"/>
              </a:spcAft>
            </a:pPr>
            <a:fld id="{69D60BA9-14BC-4C73-90B1-2F604655FC25}" type="slidenum">
              <a:rPr lang="en-US" sz="1100">
                <a:solidFill>
                  <a:schemeClr val="accent1"/>
                </a:solidFill>
              </a:rPr>
              <a:pPr algn="r">
                <a:spcAft>
                  <a:spcPts val="600"/>
                </a:spcAft>
              </a:pPr>
              <a:t>50</a:t>
            </a:fld>
            <a:endParaRPr lang="en-US" sz="1100">
              <a:solidFill>
                <a:schemeClr val="accent1"/>
              </a:solidFill>
            </a:endParaRPr>
          </a:p>
        </p:txBody>
      </p:sp>
    </p:spTree>
    <p:extLst>
      <p:ext uri="{BB962C8B-B14F-4D97-AF65-F5344CB8AC3E}">
        <p14:creationId xmlns:p14="http://schemas.microsoft.com/office/powerpoint/2010/main" val="233835421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1"/>
          <p:cNvPicPr>
            <a:picLocks noChangeArrowheads="1"/>
          </p:cNvPicPr>
          <p:nvPr/>
        </p:nvPicPr>
        <p:blipFill>
          <a:blip r:embed="rId2"/>
          <a:srcRect/>
          <a:stretch>
            <a:fillRect/>
          </a:stretch>
        </p:blipFill>
        <p:spPr bwMode="auto">
          <a:xfrm>
            <a:off x="1992313" y="1"/>
            <a:ext cx="8305800" cy="3325813"/>
          </a:xfrm>
          <a:prstGeom prst="rect">
            <a:avLst/>
          </a:prstGeom>
          <a:noFill/>
          <a:ln w="12700">
            <a:noFill/>
            <a:miter lim="800000"/>
            <a:headEnd/>
            <a:tailEnd/>
          </a:ln>
        </p:spPr>
      </p:pic>
      <p:pic>
        <p:nvPicPr>
          <p:cNvPr id="270338" name="Picture 2"/>
          <p:cNvPicPr>
            <a:picLocks noChangeArrowheads="1"/>
          </p:cNvPicPr>
          <p:nvPr/>
        </p:nvPicPr>
        <p:blipFill>
          <a:blip r:embed="rId3"/>
          <a:srcRect/>
          <a:stretch>
            <a:fillRect/>
          </a:stretch>
        </p:blipFill>
        <p:spPr bwMode="auto">
          <a:xfrm>
            <a:off x="1919288" y="3213100"/>
            <a:ext cx="8305800" cy="3354388"/>
          </a:xfrm>
          <a:prstGeom prst="rect">
            <a:avLst/>
          </a:prstGeom>
          <a:noFill/>
          <a:ln w="12700">
            <a:noFill/>
            <a:miter lim="800000"/>
            <a:headEnd/>
            <a:tailEnd/>
          </a:ln>
        </p:spPr>
      </p:pic>
    </p:spTree>
    <p:extLst>
      <p:ext uri="{BB962C8B-B14F-4D97-AF65-F5344CB8AC3E}">
        <p14:creationId xmlns:p14="http://schemas.microsoft.com/office/powerpoint/2010/main" val="424174565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1"/>
          <p:cNvSpPr>
            <a:spLocks noGrp="1" noChangeArrowheads="1"/>
          </p:cNvSpPr>
          <p:nvPr>
            <p:ph type="title"/>
          </p:nvPr>
        </p:nvSpPr>
        <p:spPr/>
        <p:txBody>
          <a:bodyPr vert="horz" wrap="square" lIns="91440" tIns="45720" rIns="132080" bIns="45720" numCol="1" anchor="ctr" anchorCtr="0" compatLnSpc="1">
            <a:prstTxWarp prst="textNoShape">
              <a:avLst/>
            </a:prstTxWarp>
          </a:bodyPr>
          <a:lstStyle/>
          <a:p>
            <a:pPr eaLnBrk="1" hangingPunct="1"/>
            <a:r>
              <a:rPr lang="en-US"/>
              <a:t>Surgical options for Rhinosinusitis</a:t>
            </a:r>
          </a:p>
        </p:txBody>
      </p:sp>
      <p:sp>
        <p:nvSpPr>
          <p:cNvPr id="271362" name="Rectangle 2"/>
          <p:cNvSpPr>
            <a:spLocks noGrp="1" noChangeArrowheads="1"/>
          </p:cNvSpPr>
          <p:nvPr>
            <p:ph idx="1"/>
          </p:nvPr>
        </p:nvSpPr>
        <p:spPr>
          <a:xfrm>
            <a:off x="2208213" y="2060575"/>
            <a:ext cx="7772400" cy="5308600"/>
          </a:xfrm>
        </p:spPr>
        <p:txBody>
          <a:bodyPr vert="horz" wrap="square" lIns="91440" tIns="45720" rIns="132080" bIns="45720" numCol="1" anchor="t" anchorCtr="0" compatLnSpc="1">
            <a:prstTxWarp prst="textNoShape">
              <a:avLst/>
            </a:prstTxWarp>
          </a:bodyPr>
          <a:lstStyle/>
          <a:p>
            <a:pPr eaLnBrk="1" hangingPunct="1">
              <a:buClr>
                <a:srgbClr val="FFFFFF"/>
              </a:buClr>
            </a:pPr>
            <a:r>
              <a:rPr lang="en-US"/>
              <a:t>Septal +/- rhinoplasty surgery</a:t>
            </a:r>
          </a:p>
          <a:p>
            <a:pPr eaLnBrk="1" hangingPunct="1">
              <a:buClr>
                <a:srgbClr val="FFFFFF"/>
              </a:buClr>
            </a:pPr>
            <a:r>
              <a:rPr lang="en-US"/>
              <a:t>Turbinate surgery</a:t>
            </a:r>
          </a:p>
          <a:p>
            <a:pPr eaLnBrk="1" hangingPunct="1">
              <a:buClr>
                <a:srgbClr val="FFFFFF"/>
              </a:buClr>
            </a:pPr>
            <a:r>
              <a:rPr lang="en-US"/>
              <a:t>Adenoidectomy</a:t>
            </a:r>
          </a:p>
          <a:p>
            <a:pPr eaLnBrk="1" hangingPunct="1">
              <a:buClr>
                <a:srgbClr val="FFFFFF"/>
              </a:buClr>
            </a:pPr>
            <a:r>
              <a:rPr lang="en-US"/>
              <a:t>FESS</a:t>
            </a:r>
          </a:p>
          <a:p>
            <a:pPr lvl="1" eaLnBrk="1" hangingPunct="1">
              <a:buClr>
                <a:srgbClr val="FFFFFF"/>
              </a:buClr>
            </a:pPr>
            <a:r>
              <a:rPr lang="en-US"/>
              <a:t>Functional		</a:t>
            </a:r>
          </a:p>
          <a:p>
            <a:pPr lvl="1" eaLnBrk="1" hangingPunct="1">
              <a:buClr>
                <a:srgbClr val="FFFFFF"/>
              </a:buClr>
            </a:pPr>
            <a:r>
              <a:rPr lang="en-US"/>
              <a:t>Endoscopic			</a:t>
            </a:r>
          </a:p>
          <a:p>
            <a:pPr lvl="1" eaLnBrk="1" hangingPunct="1">
              <a:buClr>
                <a:srgbClr val="FFFFFF"/>
              </a:buClr>
            </a:pPr>
            <a:r>
              <a:rPr lang="en-US"/>
              <a:t>Sinus				</a:t>
            </a:r>
          </a:p>
          <a:p>
            <a:pPr lvl="1" eaLnBrk="1" hangingPunct="1">
              <a:buClr>
                <a:srgbClr val="FFFFFF"/>
              </a:buClr>
            </a:pPr>
            <a:r>
              <a:rPr lang="en-US"/>
              <a:t>Surgery			</a:t>
            </a:r>
          </a:p>
        </p:txBody>
      </p:sp>
    </p:spTree>
    <p:extLst>
      <p:ext uri="{BB962C8B-B14F-4D97-AF65-F5344CB8AC3E}">
        <p14:creationId xmlns:p14="http://schemas.microsoft.com/office/powerpoint/2010/main" val="166901301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643855" y="1447800"/>
            <a:ext cx="3108626" cy="4572000"/>
          </a:xfrm>
        </p:spPr>
        <p:txBody>
          <a:bodyPr anchor="ctr">
            <a:normAutofit/>
          </a:bodyPr>
          <a:lstStyle/>
          <a:p>
            <a:pPr eaLnBrk="1" hangingPunct="1"/>
            <a:r>
              <a:rPr lang="en-GB" sz="3200">
                <a:solidFill>
                  <a:srgbClr val="F2F2F2"/>
                </a:solidFill>
              </a:rPr>
              <a:t>Complications of Sinusitis</a:t>
            </a:r>
          </a:p>
        </p:txBody>
      </p:sp>
      <p:sp>
        <p:nvSpPr>
          <p:cNvPr id="273409" name="Slide Number Placeholder 3"/>
          <p:cNvSpPr>
            <a:spLocks noGrp="1"/>
          </p:cNvSpPr>
          <p:nvPr>
            <p:ph type="sldNum" sz="quarter" idx="12"/>
          </p:nvPr>
        </p:nvSpPr>
        <p:spPr>
          <a:xfrm>
            <a:off x="10352540" y="295729"/>
            <a:ext cx="838199" cy="767687"/>
          </a:xfrm>
        </p:spPr>
        <p:txBody>
          <a:bodyPr>
            <a:normAutofit/>
          </a:bodyPr>
          <a:lstStyle/>
          <a:p>
            <a:pPr>
              <a:spcAft>
                <a:spcPts val="600"/>
              </a:spcAft>
            </a:pPr>
            <a:fld id="{5EEFF838-CA22-4025-9031-33EB0A565ED2}" type="slidenum">
              <a:rPr lang="en-US">
                <a:solidFill>
                  <a:srgbClr val="FFFFFF"/>
                </a:solidFill>
              </a:rPr>
              <a:pPr>
                <a:spcAft>
                  <a:spcPts val="600"/>
                </a:spcAft>
              </a:pPr>
              <a:t>53</a:t>
            </a:fld>
            <a:endParaRPr lang="en-US">
              <a:solidFill>
                <a:srgbClr val="FFFFFF"/>
              </a:solidFill>
            </a:endParaRPr>
          </a:p>
        </p:txBody>
      </p:sp>
      <p:graphicFrame>
        <p:nvGraphicFramePr>
          <p:cNvPr id="273413" name="Rectangle 3">
            <a:extLst>
              <a:ext uri="{FF2B5EF4-FFF2-40B4-BE49-F238E27FC236}">
                <a16:creationId xmlns:a16="http://schemas.microsoft.com/office/drawing/2014/main" id="{91C07D47-73CD-44F9-9F97-89A43BB9701A}"/>
              </a:ext>
            </a:extLst>
          </p:cNvPr>
          <p:cNvGraphicFramePr>
            <a:graphicFrameLocks noGrp="1"/>
          </p:cNvGraphicFramePr>
          <p:nvPr>
            <p:ph idx="1"/>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937248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pPr eaLnBrk="1" hangingPunct="1"/>
            <a:endParaRPr lang="en-GB"/>
          </a:p>
        </p:txBody>
      </p:sp>
      <p:sp>
        <p:nvSpPr>
          <p:cNvPr id="274435" name="Rectangle 3"/>
          <p:cNvSpPr>
            <a:spLocks noGrp="1" noChangeArrowheads="1"/>
          </p:cNvSpPr>
          <p:nvPr>
            <p:ph idx="1"/>
          </p:nvPr>
        </p:nvSpPr>
        <p:spPr/>
        <p:txBody>
          <a:bodyPr/>
          <a:lstStyle/>
          <a:p>
            <a:pPr eaLnBrk="1" hangingPunct="1"/>
            <a:endParaRPr lang="en-GB"/>
          </a:p>
        </p:txBody>
      </p:sp>
      <p:sp>
        <p:nvSpPr>
          <p:cNvPr id="274433" name="Slide Number Placeholder 3"/>
          <p:cNvSpPr>
            <a:spLocks noGrp="1"/>
          </p:cNvSpPr>
          <p:nvPr>
            <p:ph type="sldNum" sz="quarter" idx="12"/>
          </p:nvPr>
        </p:nvSpPr>
        <p:spPr>
          <a:noFill/>
        </p:spPr>
        <p:txBody>
          <a:bodyPr/>
          <a:lstStyle/>
          <a:p>
            <a:fld id="{2382AF77-F34B-4453-90D0-A6C89B4C02AD}" type="slidenum">
              <a:rPr lang="en-US" smtClean="0"/>
              <a:pPr/>
              <a:t>54</a:t>
            </a:fld>
            <a:endParaRPr lang="en-US"/>
          </a:p>
        </p:txBody>
      </p:sp>
      <p:pic>
        <p:nvPicPr>
          <p:cNvPr id="274436" name="Picture 4" descr="Mvc-0093s"/>
          <p:cNvPicPr>
            <a:picLocks noChangeAspect="1" noChangeArrowheads="1"/>
          </p:cNvPicPr>
          <p:nvPr/>
        </p:nvPicPr>
        <p:blipFill>
          <a:blip r:embed="rId2"/>
          <a:srcRect/>
          <a:stretch>
            <a:fillRect/>
          </a:stretch>
        </p:blipFill>
        <p:spPr bwMode="auto">
          <a:xfrm>
            <a:off x="1631505" y="314968"/>
            <a:ext cx="9267825" cy="6951663"/>
          </a:xfrm>
          <a:prstGeom prst="rect">
            <a:avLst/>
          </a:prstGeom>
          <a:noFill/>
          <a:ln w="9525">
            <a:noFill/>
            <a:miter lim="800000"/>
            <a:headEnd/>
            <a:tailEnd/>
          </a:ln>
        </p:spPr>
      </p:pic>
    </p:spTree>
    <p:extLst>
      <p:ext uri="{BB962C8B-B14F-4D97-AF65-F5344CB8AC3E}">
        <p14:creationId xmlns:p14="http://schemas.microsoft.com/office/powerpoint/2010/main" val="35956525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pPr eaLnBrk="1" hangingPunct="1"/>
            <a:endParaRPr lang="en-GB"/>
          </a:p>
        </p:txBody>
      </p:sp>
      <p:sp>
        <p:nvSpPr>
          <p:cNvPr id="275459" name="Rectangle 3"/>
          <p:cNvSpPr>
            <a:spLocks noGrp="1" noChangeArrowheads="1"/>
          </p:cNvSpPr>
          <p:nvPr>
            <p:ph idx="1"/>
          </p:nvPr>
        </p:nvSpPr>
        <p:spPr/>
        <p:txBody>
          <a:bodyPr/>
          <a:lstStyle/>
          <a:p>
            <a:pPr eaLnBrk="1" hangingPunct="1"/>
            <a:endParaRPr lang="en-GB"/>
          </a:p>
        </p:txBody>
      </p:sp>
      <p:sp>
        <p:nvSpPr>
          <p:cNvPr id="275457" name="Slide Number Placeholder 3"/>
          <p:cNvSpPr>
            <a:spLocks noGrp="1"/>
          </p:cNvSpPr>
          <p:nvPr>
            <p:ph type="sldNum" sz="quarter" idx="12"/>
          </p:nvPr>
        </p:nvSpPr>
        <p:spPr>
          <a:noFill/>
        </p:spPr>
        <p:txBody>
          <a:bodyPr/>
          <a:lstStyle/>
          <a:p>
            <a:fld id="{E38EB737-18C0-4AAF-8140-B29CAFFCEFC9}" type="slidenum">
              <a:rPr lang="en-US" smtClean="0"/>
              <a:pPr/>
              <a:t>55</a:t>
            </a:fld>
            <a:endParaRPr lang="en-US"/>
          </a:p>
        </p:txBody>
      </p:sp>
      <p:pic>
        <p:nvPicPr>
          <p:cNvPr id="275460" name="Picture 4" descr="Picture 004"/>
          <p:cNvPicPr>
            <a:picLocks noChangeAspect="1" noChangeArrowheads="1"/>
          </p:cNvPicPr>
          <p:nvPr/>
        </p:nvPicPr>
        <p:blipFill>
          <a:blip r:embed="rId2"/>
          <a:srcRect/>
          <a:stretch>
            <a:fillRect/>
          </a:stretch>
        </p:blipFill>
        <p:spPr bwMode="auto">
          <a:xfrm>
            <a:off x="1524001" y="1"/>
            <a:ext cx="9197975" cy="6892925"/>
          </a:xfrm>
          <a:prstGeom prst="rect">
            <a:avLst/>
          </a:prstGeom>
          <a:noFill/>
          <a:ln w="9525">
            <a:noFill/>
            <a:miter lim="800000"/>
            <a:headEnd/>
            <a:tailEnd/>
          </a:ln>
        </p:spPr>
      </p:pic>
    </p:spTree>
    <p:extLst>
      <p:ext uri="{BB962C8B-B14F-4D97-AF65-F5344CB8AC3E}">
        <p14:creationId xmlns:p14="http://schemas.microsoft.com/office/powerpoint/2010/main" val="16314233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pPr eaLnBrk="1" hangingPunct="1"/>
            <a:endParaRPr lang="en-GB"/>
          </a:p>
        </p:txBody>
      </p:sp>
      <p:sp>
        <p:nvSpPr>
          <p:cNvPr id="276483" name="Rectangle 3"/>
          <p:cNvSpPr>
            <a:spLocks noGrp="1" noChangeArrowheads="1"/>
          </p:cNvSpPr>
          <p:nvPr>
            <p:ph idx="1"/>
          </p:nvPr>
        </p:nvSpPr>
        <p:spPr/>
        <p:txBody>
          <a:bodyPr/>
          <a:lstStyle/>
          <a:p>
            <a:pPr eaLnBrk="1" hangingPunct="1"/>
            <a:endParaRPr lang="en-GB"/>
          </a:p>
        </p:txBody>
      </p:sp>
      <p:sp>
        <p:nvSpPr>
          <p:cNvPr id="276481" name="Slide Number Placeholder 3"/>
          <p:cNvSpPr>
            <a:spLocks noGrp="1"/>
          </p:cNvSpPr>
          <p:nvPr>
            <p:ph type="sldNum" sz="quarter" idx="12"/>
          </p:nvPr>
        </p:nvSpPr>
        <p:spPr>
          <a:noFill/>
        </p:spPr>
        <p:txBody>
          <a:bodyPr/>
          <a:lstStyle/>
          <a:p>
            <a:fld id="{A738715C-76E5-4240-8D16-45ABF67B3DA7}" type="slidenum">
              <a:rPr lang="en-US" smtClean="0"/>
              <a:pPr/>
              <a:t>56</a:t>
            </a:fld>
            <a:endParaRPr lang="en-US"/>
          </a:p>
        </p:txBody>
      </p:sp>
      <p:pic>
        <p:nvPicPr>
          <p:cNvPr id="276484" name="Picture 4" descr="Picture 003"/>
          <p:cNvPicPr>
            <a:picLocks noChangeAspect="1" noChangeArrowheads="1"/>
          </p:cNvPicPr>
          <p:nvPr/>
        </p:nvPicPr>
        <p:blipFill>
          <a:blip r:embed="rId3"/>
          <a:srcRect/>
          <a:stretch>
            <a:fillRect/>
          </a:stretch>
        </p:blipFill>
        <p:spPr bwMode="auto">
          <a:xfrm>
            <a:off x="2141166" y="-426377"/>
            <a:ext cx="7464425" cy="7342706"/>
          </a:xfrm>
          <a:prstGeom prst="rect">
            <a:avLst/>
          </a:prstGeom>
          <a:noFill/>
          <a:ln w="9525">
            <a:noFill/>
            <a:miter lim="800000"/>
            <a:headEnd/>
            <a:tailEnd/>
          </a:ln>
        </p:spPr>
      </p:pic>
    </p:spTree>
    <p:extLst>
      <p:ext uri="{BB962C8B-B14F-4D97-AF65-F5344CB8AC3E}">
        <p14:creationId xmlns:p14="http://schemas.microsoft.com/office/powerpoint/2010/main" val="40762642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pPr eaLnBrk="1" hangingPunct="1"/>
            <a:endParaRPr lang="en-GB"/>
          </a:p>
        </p:txBody>
      </p:sp>
      <p:sp>
        <p:nvSpPr>
          <p:cNvPr id="277507" name="Rectangle 3"/>
          <p:cNvSpPr>
            <a:spLocks noGrp="1" noChangeArrowheads="1"/>
          </p:cNvSpPr>
          <p:nvPr>
            <p:ph idx="1"/>
          </p:nvPr>
        </p:nvSpPr>
        <p:spPr/>
        <p:txBody>
          <a:bodyPr/>
          <a:lstStyle/>
          <a:p>
            <a:pPr eaLnBrk="1" hangingPunct="1"/>
            <a:endParaRPr lang="en-GB"/>
          </a:p>
        </p:txBody>
      </p:sp>
      <p:sp>
        <p:nvSpPr>
          <p:cNvPr id="277505" name="Slide Number Placeholder 3"/>
          <p:cNvSpPr>
            <a:spLocks noGrp="1"/>
          </p:cNvSpPr>
          <p:nvPr>
            <p:ph type="sldNum" sz="quarter" idx="12"/>
          </p:nvPr>
        </p:nvSpPr>
        <p:spPr>
          <a:noFill/>
        </p:spPr>
        <p:txBody>
          <a:bodyPr/>
          <a:lstStyle/>
          <a:p>
            <a:fld id="{87586560-82D0-4F55-9C7A-F41D7BED4DB2}" type="slidenum">
              <a:rPr lang="en-US" smtClean="0"/>
              <a:pPr/>
              <a:t>57</a:t>
            </a:fld>
            <a:endParaRPr lang="en-US"/>
          </a:p>
        </p:txBody>
      </p:sp>
      <p:pic>
        <p:nvPicPr>
          <p:cNvPr id="277508" name="Picture 4" descr="Picture 007"/>
          <p:cNvPicPr>
            <a:picLocks noChangeAspect="1" noChangeArrowheads="1"/>
          </p:cNvPicPr>
          <p:nvPr/>
        </p:nvPicPr>
        <p:blipFill>
          <a:blip r:embed="rId2"/>
          <a:srcRect/>
          <a:stretch>
            <a:fillRect/>
          </a:stretch>
        </p:blipFill>
        <p:spPr bwMode="auto">
          <a:xfrm>
            <a:off x="1524000" y="0"/>
            <a:ext cx="9436100" cy="6878638"/>
          </a:xfrm>
          <a:prstGeom prst="rect">
            <a:avLst/>
          </a:prstGeom>
          <a:noFill/>
          <a:ln w="9525">
            <a:noFill/>
            <a:miter lim="800000"/>
            <a:headEnd/>
            <a:tailEnd/>
          </a:ln>
        </p:spPr>
      </p:pic>
    </p:spTree>
    <p:extLst>
      <p:ext uri="{BB962C8B-B14F-4D97-AF65-F5344CB8AC3E}">
        <p14:creationId xmlns:p14="http://schemas.microsoft.com/office/powerpoint/2010/main" val="35798930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p:txBody>
          <a:bodyPr/>
          <a:lstStyle/>
          <a:p>
            <a:pPr eaLnBrk="1" hangingPunct="1"/>
            <a:endParaRPr lang="en-GB"/>
          </a:p>
        </p:txBody>
      </p:sp>
      <p:sp>
        <p:nvSpPr>
          <p:cNvPr id="278531" name="Rectangle 3"/>
          <p:cNvSpPr>
            <a:spLocks noGrp="1" noChangeArrowheads="1"/>
          </p:cNvSpPr>
          <p:nvPr>
            <p:ph idx="1"/>
          </p:nvPr>
        </p:nvSpPr>
        <p:spPr/>
        <p:txBody>
          <a:bodyPr/>
          <a:lstStyle/>
          <a:p>
            <a:pPr eaLnBrk="1" hangingPunct="1"/>
            <a:endParaRPr lang="en-GB"/>
          </a:p>
        </p:txBody>
      </p:sp>
      <p:sp>
        <p:nvSpPr>
          <p:cNvPr id="278529" name="Slide Number Placeholder 3"/>
          <p:cNvSpPr>
            <a:spLocks noGrp="1"/>
          </p:cNvSpPr>
          <p:nvPr>
            <p:ph type="sldNum" sz="quarter" idx="12"/>
          </p:nvPr>
        </p:nvSpPr>
        <p:spPr>
          <a:noFill/>
        </p:spPr>
        <p:txBody>
          <a:bodyPr/>
          <a:lstStyle/>
          <a:p>
            <a:fld id="{7BCCBDEF-EA4C-4B90-9291-AF848F405BF9}" type="slidenum">
              <a:rPr lang="en-US" smtClean="0"/>
              <a:pPr/>
              <a:t>58</a:t>
            </a:fld>
            <a:endParaRPr lang="en-US"/>
          </a:p>
        </p:txBody>
      </p:sp>
      <p:pic>
        <p:nvPicPr>
          <p:cNvPr id="278532" name="Picture 4" descr="Picture 008"/>
          <p:cNvPicPr>
            <a:picLocks noChangeAspect="1" noChangeArrowheads="1"/>
          </p:cNvPicPr>
          <p:nvPr/>
        </p:nvPicPr>
        <p:blipFill>
          <a:blip r:embed="rId2"/>
          <a:srcRect/>
          <a:stretch>
            <a:fillRect/>
          </a:stretch>
        </p:blipFill>
        <p:spPr bwMode="auto">
          <a:xfrm>
            <a:off x="1533526" y="1"/>
            <a:ext cx="9134475" cy="6873875"/>
          </a:xfrm>
          <a:prstGeom prst="rect">
            <a:avLst/>
          </a:prstGeom>
          <a:noFill/>
          <a:ln w="9525">
            <a:noFill/>
            <a:miter lim="800000"/>
            <a:headEnd/>
            <a:tailEnd/>
          </a:ln>
        </p:spPr>
      </p:pic>
    </p:spTree>
    <p:extLst>
      <p:ext uri="{BB962C8B-B14F-4D97-AF65-F5344CB8AC3E}">
        <p14:creationId xmlns:p14="http://schemas.microsoft.com/office/powerpoint/2010/main" val="25601402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pPr eaLnBrk="1" hangingPunct="1"/>
            <a:endParaRPr lang="en-GB"/>
          </a:p>
        </p:txBody>
      </p:sp>
      <p:sp>
        <p:nvSpPr>
          <p:cNvPr id="279555" name="Rectangle 3"/>
          <p:cNvSpPr>
            <a:spLocks noGrp="1" noChangeArrowheads="1"/>
          </p:cNvSpPr>
          <p:nvPr>
            <p:ph idx="1"/>
          </p:nvPr>
        </p:nvSpPr>
        <p:spPr/>
        <p:txBody>
          <a:bodyPr/>
          <a:lstStyle/>
          <a:p>
            <a:pPr eaLnBrk="1" hangingPunct="1"/>
            <a:endParaRPr lang="en-GB"/>
          </a:p>
        </p:txBody>
      </p:sp>
      <p:sp>
        <p:nvSpPr>
          <p:cNvPr id="279553" name="Slide Number Placeholder 3"/>
          <p:cNvSpPr>
            <a:spLocks noGrp="1"/>
          </p:cNvSpPr>
          <p:nvPr>
            <p:ph type="sldNum" sz="quarter" idx="12"/>
          </p:nvPr>
        </p:nvSpPr>
        <p:spPr>
          <a:noFill/>
        </p:spPr>
        <p:txBody>
          <a:bodyPr/>
          <a:lstStyle/>
          <a:p>
            <a:fld id="{84BBB199-DFFB-4CA5-8FD2-77679F55A385}" type="slidenum">
              <a:rPr lang="en-US" smtClean="0"/>
              <a:pPr/>
              <a:t>59</a:t>
            </a:fld>
            <a:endParaRPr lang="en-US"/>
          </a:p>
        </p:txBody>
      </p:sp>
      <p:pic>
        <p:nvPicPr>
          <p:cNvPr id="279556" name="Picture 4" descr="muco1"/>
          <p:cNvPicPr>
            <a:picLocks noChangeAspect="1" noChangeArrowheads="1"/>
          </p:cNvPicPr>
          <p:nvPr/>
        </p:nvPicPr>
        <p:blipFill>
          <a:blip r:embed="rId2"/>
          <a:srcRect/>
          <a:stretch>
            <a:fillRect/>
          </a:stretch>
        </p:blipFill>
        <p:spPr bwMode="auto">
          <a:xfrm>
            <a:off x="1524001" y="1"/>
            <a:ext cx="9267825" cy="6951663"/>
          </a:xfrm>
          <a:prstGeom prst="rect">
            <a:avLst/>
          </a:prstGeom>
          <a:noFill/>
          <a:ln w="9525">
            <a:noFill/>
            <a:miter lim="800000"/>
            <a:headEnd/>
            <a:tailEnd/>
          </a:ln>
        </p:spPr>
      </p:pic>
    </p:spTree>
    <p:extLst>
      <p:ext uri="{BB962C8B-B14F-4D97-AF65-F5344CB8AC3E}">
        <p14:creationId xmlns:p14="http://schemas.microsoft.com/office/powerpoint/2010/main" val="460077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09800" y="333375"/>
            <a:ext cx="7772400" cy="1150938"/>
          </a:xfrm>
        </p:spPr>
        <p:txBody>
          <a:bodyPr/>
          <a:lstStyle/>
          <a:p>
            <a:pPr eaLnBrk="1" hangingPunct="1"/>
            <a:r>
              <a:rPr lang="en-US"/>
              <a:t>Thudicums/ Endoscopy</a:t>
            </a:r>
          </a:p>
        </p:txBody>
      </p:sp>
      <p:sp>
        <p:nvSpPr>
          <p:cNvPr id="31747" name="Rectangle 3"/>
          <p:cNvSpPr>
            <a:spLocks noGrp="1" noChangeArrowheads="1"/>
          </p:cNvSpPr>
          <p:nvPr>
            <p:ph idx="1"/>
          </p:nvPr>
        </p:nvSpPr>
        <p:spPr/>
        <p:txBody>
          <a:bodyPr/>
          <a:lstStyle/>
          <a:p>
            <a:pPr eaLnBrk="1" hangingPunct="1"/>
            <a:endParaRPr lang="en-GB"/>
          </a:p>
        </p:txBody>
      </p:sp>
      <p:sp>
        <p:nvSpPr>
          <p:cNvPr id="31745" name="Slide Number Placeholder 3"/>
          <p:cNvSpPr>
            <a:spLocks noGrp="1"/>
          </p:cNvSpPr>
          <p:nvPr>
            <p:ph type="sldNum" sz="quarter" idx="12"/>
          </p:nvPr>
        </p:nvSpPr>
        <p:spPr>
          <a:noFill/>
        </p:spPr>
        <p:txBody>
          <a:bodyPr/>
          <a:lstStyle/>
          <a:p>
            <a:fld id="{20C23364-3968-42BF-86EC-72CC145BEA4E}" type="slidenum">
              <a:rPr lang="en-US" smtClean="0"/>
              <a:pPr/>
              <a:t>6</a:t>
            </a:fld>
            <a:endParaRPr lang="en-US"/>
          </a:p>
        </p:txBody>
      </p:sp>
      <p:pic>
        <p:nvPicPr>
          <p:cNvPr id="31748" name="Picture 4" descr="ENT Exam"/>
          <p:cNvPicPr>
            <a:picLocks noChangeAspect="1" noChangeArrowheads="1"/>
          </p:cNvPicPr>
          <p:nvPr/>
        </p:nvPicPr>
        <p:blipFill>
          <a:blip r:embed="rId2"/>
          <a:srcRect/>
          <a:stretch>
            <a:fillRect/>
          </a:stretch>
        </p:blipFill>
        <p:spPr bwMode="auto">
          <a:xfrm>
            <a:off x="1703388" y="1341438"/>
            <a:ext cx="4932362" cy="3700462"/>
          </a:xfrm>
          <a:prstGeom prst="rect">
            <a:avLst/>
          </a:prstGeom>
          <a:noFill/>
          <a:ln w="9525">
            <a:noFill/>
            <a:miter lim="800000"/>
            <a:headEnd/>
            <a:tailEnd/>
          </a:ln>
        </p:spPr>
      </p:pic>
      <p:pic>
        <p:nvPicPr>
          <p:cNvPr id="31749" name="Picture 5" descr="ENT Exam 2"/>
          <p:cNvPicPr>
            <a:picLocks noChangeAspect="1" noChangeArrowheads="1"/>
          </p:cNvPicPr>
          <p:nvPr/>
        </p:nvPicPr>
        <p:blipFill>
          <a:blip r:embed="rId3"/>
          <a:srcRect/>
          <a:stretch>
            <a:fillRect/>
          </a:stretch>
        </p:blipFill>
        <p:spPr bwMode="auto">
          <a:xfrm>
            <a:off x="6743701" y="2636838"/>
            <a:ext cx="4067175" cy="3409950"/>
          </a:xfrm>
          <a:prstGeom prst="rect">
            <a:avLst/>
          </a:prstGeom>
          <a:noFill/>
          <a:ln w="9525">
            <a:noFill/>
            <a:miter lim="800000"/>
            <a:headEnd/>
            <a:tailEnd/>
          </a:ln>
        </p:spPr>
      </p:pic>
      <p:pic>
        <p:nvPicPr>
          <p:cNvPr id="31750" name="Picture 6" descr="Thudicum%2527s"/>
          <p:cNvPicPr>
            <a:picLocks noChangeAspect="1" noChangeArrowheads="1"/>
          </p:cNvPicPr>
          <p:nvPr/>
        </p:nvPicPr>
        <p:blipFill>
          <a:blip r:embed="rId4"/>
          <a:srcRect/>
          <a:stretch>
            <a:fillRect/>
          </a:stretch>
        </p:blipFill>
        <p:spPr bwMode="auto">
          <a:xfrm>
            <a:off x="2855914" y="4437064"/>
            <a:ext cx="3214687" cy="2187575"/>
          </a:xfrm>
          <a:prstGeom prst="rect">
            <a:avLst/>
          </a:prstGeom>
          <a:noFill/>
          <a:ln w="9525">
            <a:noFill/>
            <a:miter lim="800000"/>
            <a:headEnd/>
            <a:tailEnd/>
          </a:ln>
        </p:spPr>
      </p:pic>
    </p:spTree>
    <p:extLst>
      <p:ext uri="{BB962C8B-B14F-4D97-AF65-F5344CB8AC3E}">
        <p14:creationId xmlns:p14="http://schemas.microsoft.com/office/powerpoint/2010/main" val="323272069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pPr eaLnBrk="1" hangingPunct="1"/>
            <a:endParaRPr lang="en-GB"/>
          </a:p>
        </p:txBody>
      </p:sp>
      <p:sp>
        <p:nvSpPr>
          <p:cNvPr id="280579" name="Rectangle 3"/>
          <p:cNvSpPr>
            <a:spLocks noGrp="1" noChangeArrowheads="1"/>
          </p:cNvSpPr>
          <p:nvPr>
            <p:ph idx="1"/>
          </p:nvPr>
        </p:nvSpPr>
        <p:spPr/>
        <p:txBody>
          <a:bodyPr/>
          <a:lstStyle/>
          <a:p>
            <a:pPr eaLnBrk="1" hangingPunct="1"/>
            <a:endParaRPr lang="en-GB"/>
          </a:p>
        </p:txBody>
      </p:sp>
      <p:sp>
        <p:nvSpPr>
          <p:cNvPr id="280577" name="Slide Number Placeholder 3"/>
          <p:cNvSpPr>
            <a:spLocks noGrp="1"/>
          </p:cNvSpPr>
          <p:nvPr>
            <p:ph type="sldNum" sz="quarter" idx="12"/>
          </p:nvPr>
        </p:nvSpPr>
        <p:spPr>
          <a:noFill/>
        </p:spPr>
        <p:txBody>
          <a:bodyPr/>
          <a:lstStyle/>
          <a:p>
            <a:fld id="{6B6DF50A-3403-41C8-853D-34E799AAD63A}" type="slidenum">
              <a:rPr lang="en-US" smtClean="0"/>
              <a:pPr/>
              <a:t>60</a:t>
            </a:fld>
            <a:endParaRPr lang="en-US"/>
          </a:p>
        </p:txBody>
      </p:sp>
      <p:pic>
        <p:nvPicPr>
          <p:cNvPr id="280580" name="Picture 4" descr="muco2"/>
          <p:cNvPicPr>
            <a:picLocks noChangeAspect="1" noChangeArrowheads="1"/>
          </p:cNvPicPr>
          <p:nvPr/>
        </p:nvPicPr>
        <p:blipFill>
          <a:blip r:embed="rId2"/>
          <a:srcRect/>
          <a:stretch>
            <a:fillRect/>
          </a:stretch>
        </p:blipFill>
        <p:spPr bwMode="auto">
          <a:xfrm>
            <a:off x="1524001" y="0"/>
            <a:ext cx="9237663" cy="6929438"/>
          </a:xfrm>
          <a:prstGeom prst="rect">
            <a:avLst/>
          </a:prstGeom>
          <a:noFill/>
          <a:ln w="9525">
            <a:noFill/>
            <a:miter lim="800000"/>
            <a:headEnd/>
            <a:tailEnd/>
          </a:ln>
        </p:spPr>
      </p:pic>
    </p:spTree>
    <p:extLst>
      <p:ext uri="{BB962C8B-B14F-4D97-AF65-F5344CB8AC3E}">
        <p14:creationId xmlns:p14="http://schemas.microsoft.com/office/powerpoint/2010/main" val="20664680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pPr eaLnBrk="1" hangingPunct="1"/>
            <a:endParaRPr lang="en-GB"/>
          </a:p>
        </p:txBody>
      </p:sp>
      <p:sp>
        <p:nvSpPr>
          <p:cNvPr id="281603" name="Rectangle 3"/>
          <p:cNvSpPr>
            <a:spLocks noGrp="1" noChangeArrowheads="1"/>
          </p:cNvSpPr>
          <p:nvPr>
            <p:ph idx="1"/>
          </p:nvPr>
        </p:nvSpPr>
        <p:spPr/>
        <p:txBody>
          <a:bodyPr/>
          <a:lstStyle/>
          <a:p>
            <a:pPr eaLnBrk="1" hangingPunct="1"/>
            <a:endParaRPr lang="en-GB"/>
          </a:p>
        </p:txBody>
      </p:sp>
      <p:sp>
        <p:nvSpPr>
          <p:cNvPr id="281601" name="Slide Number Placeholder 3"/>
          <p:cNvSpPr>
            <a:spLocks noGrp="1"/>
          </p:cNvSpPr>
          <p:nvPr>
            <p:ph type="sldNum" sz="quarter" idx="12"/>
          </p:nvPr>
        </p:nvSpPr>
        <p:spPr>
          <a:noFill/>
        </p:spPr>
        <p:txBody>
          <a:bodyPr/>
          <a:lstStyle/>
          <a:p>
            <a:fld id="{B9ABDEA5-78EB-4ED5-83E9-BB74BE138E43}" type="slidenum">
              <a:rPr lang="en-US" smtClean="0"/>
              <a:pPr/>
              <a:t>61</a:t>
            </a:fld>
            <a:endParaRPr lang="en-US"/>
          </a:p>
        </p:txBody>
      </p:sp>
      <p:pic>
        <p:nvPicPr>
          <p:cNvPr id="281604" name="Picture 4" descr="muco3"/>
          <p:cNvPicPr>
            <a:picLocks noChangeAspect="1" noChangeArrowheads="1"/>
          </p:cNvPicPr>
          <p:nvPr/>
        </p:nvPicPr>
        <p:blipFill>
          <a:blip r:embed="rId2"/>
          <a:srcRect/>
          <a:stretch>
            <a:fillRect/>
          </a:stretch>
        </p:blipFill>
        <p:spPr bwMode="auto">
          <a:xfrm>
            <a:off x="21994" y="-603448"/>
            <a:ext cx="12148013" cy="9112051"/>
          </a:xfrm>
          <a:prstGeom prst="rect">
            <a:avLst/>
          </a:prstGeom>
          <a:noFill/>
          <a:ln w="9525">
            <a:noFill/>
            <a:miter lim="800000"/>
            <a:headEnd/>
            <a:tailEnd/>
          </a:ln>
        </p:spPr>
      </p:pic>
    </p:spTree>
    <p:extLst>
      <p:ext uri="{BB962C8B-B14F-4D97-AF65-F5344CB8AC3E}">
        <p14:creationId xmlns:p14="http://schemas.microsoft.com/office/powerpoint/2010/main" val="24917885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pPr eaLnBrk="1" hangingPunct="1"/>
            <a:endParaRPr lang="en-GB"/>
          </a:p>
        </p:txBody>
      </p:sp>
      <p:sp>
        <p:nvSpPr>
          <p:cNvPr id="282627" name="Rectangle 3"/>
          <p:cNvSpPr>
            <a:spLocks noGrp="1" noChangeArrowheads="1"/>
          </p:cNvSpPr>
          <p:nvPr>
            <p:ph idx="1"/>
          </p:nvPr>
        </p:nvSpPr>
        <p:spPr/>
        <p:txBody>
          <a:bodyPr/>
          <a:lstStyle/>
          <a:p>
            <a:pPr eaLnBrk="1" hangingPunct="1"/>
            <a:endParaRPr lang="en-GB"/>
          </a:p>
        </p:txBody>
      </p:sp>
      <p:sp>
        <p:nvSpPr>
          <p:cNvPr id="282625" name="Slide Number Placeholder 3"/>
          <p:cNvSpPr>
            <a:spLocks noGrp="1"/>
          </p:cNvSpPr>
          <p:nvPr>
            <p:ph type="sldNum" sz="quarter" idx="12"/>
          </p:nvPr>
        </p:nvSpPr>
        <p:spPr>
          <a:noFill/>
        </p:spPr>
        <p:txBody>
          <a:bodyPr/>
          <a:lstStyle/>
          <a:p>
            <a:fld id="{42324EA8-02DE-4625-B5A7-A194AC9A1A0E}" type="slidenum">
              <a:rPr lang="en-US" smtClean="0"/>
              <a:pPr/>
              <a:t>62</a:t>
            </a:fld>
            <a:endParaRPr lang="en-US"/>
          </a:p>
        </p:txBody>
      </p:sp>
      <p:pic>
        <p:nvPicPr>
          <p:cNvPr id="282628" name="Picture 4" descr="muco5"/>
          <p:cNvPicPr>
            <a:picLocks noChangeAspect="1" noChangeArrowheads="1"/>
          </p:cNvPicPr>
          <p:nvPr/>
        </p:nvPicPr>
        <p:blipFill>
          <a:blip r:embed="rId2"/>
          <a:srcRect/>
          <a:stretch>
            <a:fillRect/>
          </a:stretch>
        </p:blipFill>
        <p:spPr bwMode="auto">
          <a:xfrm>
            <a:off x="1524001" y="1"/>
            <a:ext cx="9267825" cy="6951663"/>
          </a:xfrm>
          <a:prstGeom prst="rect">
            <a:avLst/>
          </a:prstGeom>
          <a:noFill/>
          <a:ln w="9525">
            <a:noFill/>
            <a:miter lim="800000"/>
            <a:headEnd/>
            <a:tailEnd/>
          </a:ln>
        </p:spPr>
      </p:pic>
    </p:spTree>
    <p:extLst>
      <p:ext uri="{BB962C8B-B14F-4D97-AF65-F5344CB8AC3E}">
        <p14:creationId xmlns:p14="http://schemas.microsoft.com/office/powerpoint/2010/main" val="27256729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pPr eaLnBrk="1" hangingPunct="1"/>
            <a:endParaRPr lang="en-GB"/>
          </a:p>
        </p:txBody>
      </p:sp>
      <p:sp>
        <p:nvSpPr>
          <p:cNvPr id="283651" name="Rectangle 3"/>
          <p:cNvSpPr>
            <a:spLocks noGrp="1" noChangeArrowheads="1"/>
          </p:cNvSpPr>
          <p:nvPr>
            <p:ph idx="1"/>
          </p:nvPr>
        </p:nvSpPr>
        <p:spPr/>
        <p:txBody>
          <a:bodyPr/>
          <a:lstStyle/>
          <a:p>
            <a:pPr eaLnBrk="1" hangingPunct="1"/>
            <a:endParaRPr lang="en-GB"/>
          </a:p>
        </p:txBody>
      </p:sp>
      <p:sp>
        <p:nvSpPr>
          <p:cNvPr id="283649" name="Slide Number Placeholder 3"/>
          <p:cNvSpPr>
            <a:spLocks noGrp="1"/>
          </p:cNvSpPr>
          <p:nvPr>
            <p:ph type="sldNum" sz="quarter" idx="12"/>
          </p:nvPr>
        </p:nvSpPr>
        <p:spPr>
          <a:noFill/>
        </p:spPr>
        <p:txBody>
          <a:bodyPr/>
          <a:lstStyle/>
          <a:p>
            <a:fld id="{7313BD6A-11AA-4262-B409-DFFD8AA80D23}" type="slidenum">
              <a:rPr lang="en-US" smtClean="0"/>
              <a:pPr/>
              <a:t>63</a:t>
            </a:fld>
            <a:endParaRPr lang="en-US"/>
          </a:p>
        </p:txBody>
      </p:sp>
      <p:pic>
        <p:nvPicPr>
          <p:cNvPr id="283652" name="Picture 4" descr="muco8"/>
          <p:cNvPicPr>
            <a:picLocks noChangeAspect="1" noChangeArrowheads="1"/>
          </p:cNvPicPr>
          <p:nvPr/>
        </p:nvPicPr>
        <p:blipFill>
          <a:blip r:embed="rId2"/>
          <a:srcRect/>
          <a:stretch>
            <a:fillRect/>
          </a:stretch>
        </p:blipFill>
        <p:spPr bwMode="auto">
          <a:xfrm>
            <a:off x="1524001" y="1"/>
            <a:ext cx="9267825" cy="6951663"/>
          </a:xfrm>
          <a:prstGeom prst="rect">
            <a:avLst/>
          </a:prstGeom>
          <a:noFill/>
          <a:ln w="9525">
            <a:noFill/>
            <a:miter lim="800000"/>
            <a:headEnd/>
            <a:tailEnd/>
          </a:ln>
        </p:spPr>
      </p:pic>
    </p:spTree>
    <p:extLst>
      <p:ext uri="{BB962C8B-B14F-4D97-AF65-F5344CB8AC3E}">
        <p14:creationId xmlns:p14="http://schemas.microsoft.com/office/powerpoint/2010/main" val="13793563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pPr eaLnBrk="1" hangingPunct="1"/>
            <a:r>
              <a:rPr lang="en-GB"/>
              <a:t>Other Common Causes of Nasal Obstruction</a:t>
            </a:r>
          </a:p>
        </p:txBody>
      </p:sp>
      <p:sp>
        <p:nvSpPr>
          <p:cNvPr id="286723" name="Rectangle 3"/>
          <p:cNvSpPr>
            <a:spLocks noGrp="1" noChangeArrowheads="1"/>
          </p:cNvSpPr>
          <p:nvPr>
            <p:ph idx="1"/>
          </p:nvPr>
        </p:nvSpPr>
        <p:spPr>
          <a:xfrm>
            <a:off x="2208213" y="2924175"/>
            <a:ext cx="7772400" cy="4876800"/>
          </a:xfrm>
        </p:spPr>
        <p:txBody>
          <a:bodyPr/>
          <a:lstStyle/>
          <a:p>
            <a:pPr eaLnBrk="1" hangingPunct="1"/>
            <a:r>
              <a:rPr lang="en-GB" b="1"/>
              <a:t>Deviated Nasal Septum</a:t>
            </a:r>
          </a:p>
          <a:p>
            <a:pPr eaLnBrk="1" hangingPunct="1"/>
            <a:endParaRPr lang="en-GB"/>
          </a:p>
          <a:p>
            <a:pPr lvl="1" eaLnBrk="1" hangingPunct="1"/>
            <a:r>
              <a:rPr lang="en-GB"/>
              <a:t>Cause</a:t>
            </a:r>
          </a:p>
          <a:p>
            <a:pPr lvl="1" eaLnBrk="1" hangingPunct="1"/>
            <a:endParaRPr lang="en-GB"/>
          </a:p>
          <a:p>
            <a:pPr lvl="1" eaLnBrk="1" hangingPunct="1"/>
            <a:r>
              <a:rPr lang="en-GB"/>
              <a:t>Treatment</a:t>
            </a:r>
          </a:p>
        </p:txBody>
      </p:sp>
      <p:sp>
        <p:nvSpPr>
          <p:cNvPr id="286721" name="Slide Number Placeholder 3"/>
          <p:cNvSpPr>
            <a:spLocks noGrp="1"/>
          </p:cNvSpPr>
          <p:nvPr>
            <p:ph type="sldNum" sz="quarter" idx="12"/>
          </p:nvPr>
        </p:nvSpPr>
        <p:spPr>
          <a:noFill/>
        </p:spPr>
        <p:txBody>
          <a:bodyPr/>
          <a:lstStyle/>
          <a:p>
            <a:fld id="{1A0C5745-91A9-434D-9C58-481468BB7265}" type="slidenum">
              <a:rPr lang="en-US" smtClean="0"/>
              <a:pPr/>
              <a:t>64</a:t>
            </a:fld>
            <a:endParaRPr lang="en-US"/>
          </a:p>
        </p:txBody>
      </p:sp>
    </p:spTree>
    <p:extLst>
      <p:ext uri="{BB962C8B-B14F-4D97-AF65-F5344CB8AC3E}">
        <p14:creationId xmlns:p14="http://schemas.microsoft.com/office/powerpoint/2010/main" val="175057067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2351088" y="-242888"/>
            <a:ext cx="7631112" cy="1152526"/>
          </a:xfrm>
        </p:spPr>
        <p:txBody>
          <a:bodyPr/>
          <a:lstStyle/>
          <a:p>
            <a:pPr eaLnBrk="1" hangingPunct="1"/>
            <a:r>
              <a:rPr lang="en-GB"/>
              <a:t>Septal deformity</a:t>
            </a:r>
          </a:p>
        </p:txBody>
      </p:sp>
      <p:sp>
        <p:nvSpPr>
          <p:cNvPr id="287747" name="Rectangle 3"/>
          <p:cNvSpPr>
            <a:spLocks noGrp="1" noChangeArrowheads="1"/>
          </p:cNvSpPr>
          <p:nvPr>
            <p:ph idx="1"/>
          </p:nvPr>
        </p:nvSpPr>
        <p:spPr/>
        <p:txBody>
          <a:bodyPr/>
          <a:lstStyle/>
          <a:p>
            <a:pPr eaLnBrk="1" hangingPunct="1"/>
            <a:endParaRPr lang="en-GB"/>
          </a:p>
        </p:txBody>
      </p:sp>
      <p:sp>
        <p:nvSpPr>
          <p:cNvPr id="287745" name="Slide Number Placeholder 3"/>
          <p:cNvSpPr>
            <a:spLocks noGrp="1"/>
          </p:cNvSpPr>
          <p:nvPr>
            <p:ph type="sldNum" sz="quarter" idx="12"/>
          </p:nvPr>
        </p:nvSpPr>
        <p:spPr>
          <a:noFill/>
        </p:spPr>
        <p:txBody>
          <a:bodyPr/>
          <a:lstStyle/>
          <a:p>
            <a:fld id="{FD76165D-65FD-4863-98DC-2B827C5B0252}" type="slidenum">
              <a:rPr lang="en-US" smtClean="0"/>
              <a:pPr/>
              <a:t>65</a:t>
            </a:fld>
            <a:endParaRPr lang="en-US"/>
          </a:p>
        </p:txBody>
      </p:sp>
      <p:pic>
        <p:nvPicPr>
          <p:cNvPr id="287748" name="Picture 4" descr="Broken Nose"/>
          <p:cNvPicPr>
            <a:picLocks noChangeAspect="1" noChangeArrowheads="1"/>
          </p:cNvPicPr>
          <p:nvPr/>
        </p:nvPicPr>
        <p:blipFill>
          <a:blip r:embed="rId3"/>
          <a:srcRect/>
          <a:stretch>
            <a:fillRect/>
          </a:stretch>
        </p:blipFill>
        <p:spPr bwMode="auto">
          <a:xfrm>
            <a:off x="3143250" y="2897188"/>
            <a:ext cx="3201988" cy="3960812"/>
          </a:xfrm>
          <a:prstGeom prst="rect">
            <a:avLst/>
          </a:prstGeom>
          <a:noFill/>
          <a:ln w="9525">
            <a:noFill/>
            <a:miter lim="800000"/>
            <a:headEnd/>
            <a:tailEnd/>
          </a:ln>
        </p:spPr>
      </p:pic>
      <p:pic>
        <p:nvPicPr>
          <p:cNvPr id="287749" name="Picture 5" descr="Cleft 2"/>
          <p:cNvPicPr>
            <a:picLocks noChangeAspect="1" noChangeArrowheads="1"/>
          </p:cNvPicPr>
          <p:nvPr/>
        </p:nvPicPr>
        <p:blipFill>
          <a:blip r:embed="rId4"/>
          <a:srcRect/>
          <a:stretch>
            <a:fillRect/>
          </a:stretch>
        </p:blipFill>
        <p:spPr bwMode="auto">
          <a:xfrm>
            <a:off x="6672264" y="981076"/>
            <a:ext cx="3055937" cy="4079875"/>
          </a:xfrm>
          <a:prstGeom prst="rect">
            <a:avLst/>
          </a:prstGeom>
          <a:noFill/>
          <a:ln w="9525">
            <a:noFill/>
            <a:miter lim="800000"/>
            <a:headEnd/>
            <a:tailEnd/>
          </a:ln>
        </p:spPr>
      </p:pic>
      <p:pic>
        <p:nvPicPr>
          <p:cNvPr id="287750" name="Picture 6" descr="saddle, leprosy"/>
          <p:cNvPicPr>
            <a:picLocks noChangeAspect="1" noChangeArrowheads="1"/>
          </p:cNvPicPr>
          <p:nvPr/>
        </p:nvPicPr>
        <p:blipFill>
          <a:blip r:embed="rId5"/>
          <a:srcRect/>
          <a:stretch>
            <a:fillRect/>
          </a:stretch>
        </p:blipFill>
        <p:spPr bwMode="auto">
          <a:xfrm>
            <a:off x="7248526" y="4270376"/>
            <a:ext cx="3419475" cy="2587625"/>
          </a:xfrm>
          <a:prstGeom prst="rect">
            <a:avLst/>
          </a:prstGeom>
          <a:noFill/>
          <a:ln w="9525">
            <a:noFill/>
            <a:miter lim="800000"/>
            <a:headEnd/>
            <a:tailEnd/>
          </a:ln>
        </p:spPr>
      </p:pic>
      <p:pic>
        <p:nvPicPr>
          <p:cNvPr id="287751" name="Picture 9" descr="childbirth"/>
          <p:cNvPicPr>
            <a:picLocks noChangeAspect="1" noChangeArrowheads="1"/>
          </p:cNvPicPr>
          <p:nvPr/>
        </p:nvPicPr>
        <p:blipFill>
          <a:blip r:embed="rId6"/>
          <a:srcRect/>
          <a:stretch>
            <a:fillRect/>
          </a:stretch>
        </p:blipFill>
        <p:spPr bwMode="auto">
          <a:xfrm>
            <a:off x="1524000" y="908050"/>
            <a:ext cx="4572000" cy="2901950"/>
          </a:xfrm>
          <a:prstGeom prst="rect">
            <a:avLst/>
          </a:prstGeom>
          <a:noFill/>
          <a:ln w="9525">
            <a:noFill/>
            <a:miter lim="800000"/>
            <a:headEnd/>
            <a:tailEnd/>
          </a:ln>
        </p:spPr>
      </p:pic>
    </p:spTree>
    <p:extLst>
      <p:ext uri="{BB962C8B-B14F-4D97-AF65-F5344CB8AC3E}">
        <p14:creationId xmlns:p14="http://schemas.microsoft.com/office/powerpoint/2010/main" val="22539804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pPr eaLnBrk="1" hangingPunct="1"/>
            <a:r>
              <a:rPr lang="en-GB"/>
              <a:t>Septal deviation</a:t>
            </a:r>
          </a:p>
        </p:txBody>
      </p:sp>
      <p:pic>
        <p:nvPicPr>
          <p:cNvPr id="289795" name="Picture 6" descr="Septal_Deviation_1_300sq"/>
          <p:cNvPicPr>
            <a:picLocks noGrp="1" noChangeAspect="1" noChangeArrowheads="1"/>
          </p:cNvPicPr>
          <p:nvPr>
            <p:ph idx="1"/>
          </p:nvPr>
        </p:nvPicPr>
        <p:blipFill>
          <a:blip r:embed="rId2"/>
          <a:srcRect/>
          <a:stretch>
            <a:fillRect/>
          </a:stretch>
        </p:blipFill>
        <p:spPr>
          <a:xfrm>
            <a:off x="4008438" y="2205038"/>
            <a:ext cx="4152900" cy="4152900"/>
          </a:xfrm>
        </p:spPr>
      </p:pic>
      <p:sp>
        <p:nvSpPr>
          <p:cNvPr id="289793" name="Slide Number Placeholder 3"/>
          <p:cNvSpPr>
            <a:spLocks noGrp="1"/>
          </p:cNvSpPr>
          <p:nvPr>
            <p:ph type="sldNum" sz="quarter" idx="12"/>
          </p:nvPr>
        </p:nvSpPr>
        <p:spPr>
          <a:noFill/>
        </p:spPr>
        <p:txBody>
          <a:bodyPr/>
          <a:lstStyle/>
          <a:p>
            <a:fld id="{43588512-0D98-4453-86D0-0D3261F6EE75}" type="slidenum">
              <a:rPr lang="en-US" smtClean="0"/>
              <a:pPr/>
              <a:t>66</a:t>
            </a:fld>
            <a:endParaRPr lang="en-US"/>
          </a:p>
        </p:txBody>
      </p:sp>
    </p:spTree>
    <p:extLst>
      <p:ext uri="{BB962C8B-B14F-4D97-AF65-F5344CB8AC3E}">
        <p14:creationId xmlns:p14="http://schemas.microsoft.com/office/powerpoint/2010/main" val="229046063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648930" y="629266"/>
            <a:ext cx="5616217" cy="1622321"/>
          </a:xfrm>
        </p:spPr>
        <p:txBody>
          <a:bodyPr>
            <a:normAutofit/>
          </a:bodyPr>
          <a:lstStyle/>
          <a:p>
            <a:pPr eaLnBrk="1" hangingPunct="1"/>
            <a:r>
              <a:rPr lang="en-US">
                <a:solidFill>
                  <a:srgbClr val="EBEBEB"/>
                </a:solidFill>
              </a:rPr>
              <a:t>Functional Septorhinoplasty</a:t>
            </a:r>
          </a:p>
        </p:txBody>
      </p:sp>
      <p:pic>
        <p:nvPicPr>
          <p:cNvPr id="292868" name="Picture 4" descr="Nose ladder"/>
          <p:cNvPicPr>
            <a:picLocks noChangeAspect="1" noChangeArrowheads="1"/>
          </p:cNvPicPr>
          <p:nvPr/>
        </p:nvPicPr>
        <p:blipFill>
          <a:blip r:embed="rId2"/>
          <a:stretch>
            <a:fillRect/>
          </a:stretch>
        </p:blipFill>
        <p:spPr bwMode="auto">
          <a:xfrm>
            <a:off x="7563742" y="1438929"/>
            <a:ext cx="3980139" cy="3980139"/>
          </a:xfrm>
          <a:prstGeom prst="rect">
            <a:avLst/>
          </a:prstGeom>
          <a:noFill/>
          <a:effectLst/>
        </p:spPr>
      </p:pic>
      <p:sp>
        <p:nvSpPr>
          <p:cNvPr id="292865" name="Slide Number Placeholder 3"/>
          <p:cNvSpPr>
            <a:spLocks noGrp="1"/>
          </p:cNvSpPr>
          <p:nvPr>
            <p:ph type="sldNum" sz="quarter" idx="12"/>
          </p:nvPr>
        </p:nvSpPr>
        <p:spPr>
          <a:xfrm>
            <a:off x="10352540" y="295729"/>
            <a:ext cx="838199" cy="767687"/>
          </a:xfrm>
        </p:spPr>
        <p:txBody>
          <a:bodyPr>
            <a:normAutofit/>
          </a:bodyPr>
          <a:lstStyle/>
          <a:p>
            <a:pPr>
              <a:spcAft>
                <a:spcPts val="600"/>
              </a:spcAft>
            </a:pPr>
            <a:fld id="{5AA9014F-1E1C-40CF-B978-555F59EC9853}" type="slidenum">
              <a:rPr lang="en-US">
                <a:solidFill>
                  <a:srgbClr val="FFFFFF"/>
                </a:solidFill>
              </a:rPr>
              <a:pPr>
                <a:spcAft>
                  <a:spcPts val="600"/>
                </a:spcAft>
              </a:pPr>
              <a:t>67</a:t>
            </a:fld>
            <a:endParaRPr lang="en-US">
              <a:solidFill>
                <a:srgbClr val="FFFFFF"/>
              </a:solidFill>
            </a:endParaRPr>
          </a:p>
        </p:txBody>
      </p:sp>
      <p:sp>
        <p:nvSpPr>
          <p:cNvPr id="292867" name="Rectangle 3"/>
          <p:cNvSpPr>
            <a:spLocks noGrp="1" noChangeArrowheads="1"/>
          </p:cNvSpPr>
          <p:nvPr>
            <p:ph idx="1"/>
          </p:nvPr>
        </p:nvSpPr>
        <p:spPr>
          <a:xfrm>
            <a:off x="648931" y="2438400"/>
            <a:ext cx="5616216" cy="3785419"/>
          </a:xfrm>
        </p:spPr>
        <p:txBody>
          <a:bodyPr>
            <a:normAutofit/>
          </a:bodyPr>
          <a:lstStyle/>
          <a:p>
            <a:pPr eaLnBrk="1" hangingPunct="1"/>
            <a:r>
              <a:rPr lang="en-US" b="1">
                <a:solidFill>
                  <a:srgbClr val="FFFFFF"/>
                </a:solidFill>
              </a:rPr>
              <a:t>Objectives</a:t>
            </a:r>
          </a:p>
          <a:p>
            <a:pPr eaLnBrk="1" hangingPunct="1"/>
            <a:r>
              <a:rPr lang="en-US">
                <a:solidFill>
                  <a:srgbClr val="FFFFFF"/>
                </a:solidFill>
              </a:rPr>
              <a:t>Function of the nose</a:t>
            </a:r>
          </a:p>
          <a:p>
            <a:pPr eaLnBrk="1" hangingPunct="1"/>
            <a:r>
              <a:rPr lang="en-US">
                <a:solidFill>
                  <a:srgbClr val="FFFFFF"/>
                </a:solidFill>
              </a:rPr>
              <a:t>Relationship between structure &amp; function</a:t>
            </a:r>
          </a:p>
          <a:p>
            <a:pPr eaLnBrk="1" hangingPunct="1"/>
            <a:r>
              <a:rPr lang="en-US">
                <a:solidFill>
                  <a:srgbClr val="FFFFFF"/>
                </a:solidFill>
              </a:rPr>
              <a:t>Assessment</a:t>
            </a:r>
          </a:p>
          <a:p>
            <a:pPr eaLnBrk="1" hangingPunct="1"/>
            <a:r>
              <a:rPr lang="en-US">
                <a:solidFill>
                  <a:srgbClr val="FFFFFF"/>
                </a:solidFill>
              </a:rPr>
              <a:t>Surgical options</a:t>
            </a:r>
          </a:p>
          <a:p>
            <a:pPr eaLnBrk="1" hangingPunct="1"/>
            <a:endParaRPr lang="en-US">
              <a:solidFill>
                <a:srgbClr val="FFFFFF"/>
              </a:solidFill>
            </a:endParaRPr>
          </a:p>
        </p:txBody>
      </p:sp>
    </p:spTree>
    <p:extLst>
      <p:ext uri="{BB962C8B-B14F-4D97-AF65-F5344CB8AC3E}">
        <p14:creationId xmlns:p14="http://schemas.microsoft.com/office/powerpoint/2010/main" val="3060969788"/>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pPr eaLnBrk="1" hangingPunct="1"/>
            <a:endParaRPr lang="en-GB"/>
          </a:p>
        </p:txBody>
      </p:sp>
      <p:sp>
        <p:nvSpPr>
          <p:cNvPr id="294915" name="Rectangle 3"/>
          <p:cNvSpPr>
            <a:spLocks noGrp="1" noChangeArrowheads="1"/>
          </p:cNvSpPr>
          <p:nvPr>
            <p:ph idx="1"/>
          </p:nvPr>
        </p:nvSpPr>
        <p:spPr/>
        <p:txBody>
          <a:bodyPr/>
          <a:lstStyle/>
          <a:p>
            <a:pPr eaLnBrk="1" hangingPunct="1"/>
            <a:endParaRPr lang="en-GB"/>
          </a:p>
        </p:txBody>
      </p:sp>
      <p:sp>
        <p:nvSpPr>
          <p:cNvPr id="294913" name="Slide Number Placeholder 3"/>
          <p:cNvSpPr>
            <a:spLocks noGrp="1"/>
          </p:cNvSpPr>
          <p:nvPr>
            <p:ph type="sldNum" sz="quarter" idx="12"/>
          </p:nvPr>
        </p:nvSpPr>
        <p:spPr>
          <a:noFill/>
        </p:spPr>
        <p:txBody>
          <a:bodyPr/>
          <a:lstStyle/>
          <a:p>
            <a:fld id="{BF8E4F93-1175-4EE9-B3EA-6C84C9EDEDF5}" type="slidenum">
              <a:rPr lang="en-US" smtClean="0"/>
              <a:pPr/>
              <a:t>68</a:t>
            </a:fld>
            <a:endParaRPr lang="en-US"/>
          </a:p>
        </p:txBody>
      </p:sp>
      <p:pic>
        <p:nvPicPr>
          <p:cNvPr id="294916" name="Picture 4" descr="Alar collapse NEL"/>
          <p:cNvPicPr>
            <a:picLocks noChangeAspect="1" noChangeArrowheads="1"/>
          </p:cNvPicPr>
          <p:nvPr/>
        </p:nvPicPr>
        <p:blipFill>
          <a:blip r:embed="rId2"/>
          <a:srcRect/>
          <a:stretch>
            <a:fillRect/>
          </a:stretch>
        </p:blipFill>
        <p:spPr bwMode="auto">
          <a:xfrm>
            <a:off x="2782888" y="908051"/>
            <a:ext cx="6913562" cy="4752975"/>
          </a:xfrm>
          <a:prstGeom prst="rect">
            <a:avLst/>
          </a:prstGeom>
          <a:noFill/>
          <a:ln w="9525">
            <a:noFill/>
            <a:miter lim="800000"/>
            <a:headEnd/>
            <a:tailEnd/>
          </a:ln>
        </p:spPr>
      </p:pic>
    </p:spTree>
    <p:extLst>
      <p:ext uri="{BB962C8B-B14F-4D97-AF65-F5344CB8AC3E}">
        <p14:creationId xmlns:p14="http://schemas.microsoft.com/office/powerpoint/2010/main" val="104039285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a:lstStyle/>
          <a:p>
            <a:pPr eaLnBrk="1" hangingPunct="1"/>
            <a:endParaRPr lang="en-GB"/>
          </a:p>
        </p:txBody>
      </p:sp>
      <p:sp>
        <p:nvSpPr>
          <p:cNvPr id="296963" name="Rectangle 3"/>
          <p:cNvSpPr>
            <a:spLocks noGrp="1" noChangeArrowheads="1"/>
          </p:cNvSpPr>
          <p:nvPr>
            <p:ph idx="1"/>
          </p:nvPr>
        </p:nvSpPr>
        <p:spPr/>
        <p:txBody>
          <a:bodyPr/>
          <a:lstStyle/>
          <a:p>
            <a:pPr eaLnBrk="1" hangingPunct="1"/>
            <a:endParaRPr lang="en-GB"/>
          </a:p>
        </p:txBody>
      </p:sp>
      <p:sp>
        <p:nvSpPr>
          <p:cNvPr id="296961" name="Slide Number Placeholder 3"/>
          <p:cNvSpPr>
            <a:spLocks noGrp="1"/>
          </p:cNvSpPr>
          <p:nvPr>
            <p:ph type="sldNum" sz="quarter" idx="12"/>
          </p:nvPr>
        </p:nvSpPr>
        <p:spPr>
          <a:noFill/>
        </p:spPr>
        <p:txBody>
          <a:bodyPr/>
          <a:lstStyle/>
          <a:p>
            <a:fld id="{3F6BC59B-0B3A-4053-95AA-47481AFC8D40}" type="slidenum">
              <a:rPr lang="en-US" smtClean="0"/>
              <a:pPr/>
              <a:t>69</a:t>
            </a:fld>
            <a:endParaRPr lang="en-US"/>
          </a:p>
        </p:txBody>
      </p:sp>
      <p:pic>
        <p:nvPicPr>
          <p:cNvPr id="296964" name="Picture 4" descr="batten graft"/>
          <p:cNvPicPr>
            <a:picLocks noChangeAspect="1" noChangeArrowheads="1"/>
          </p:cNvPicPr>
          <p:nvPr/>
        </p:nvPicPr>
        <p:blipFill>
          <a:blip r:embed="rId2"/>
          <a:srcRect/>
          <a:stretch>
            <a:fillRect/>
          </a:stretch>
        </p:blipFill>
        <p:spPr bwMode="auto">
          <a:xfrm>
            <a:off x="-25400" y="-1774825"/>
            <a:ext cx="12436475" cy="9328150"/>
          </a:xfrm>
          <a:prstGeom prst="rect">
            <a:avLst/>
          </a:prstGeom>
          <a:noFill/>
          <a:ln w="9525">
            <a:noFill/>
            <a:miter lim="800000"/>
            <a:headEnd/>
            <a:tailEnd/>
          </a:ln>
        </p:spPr>
      </p:pic>
    </p:spTree>
    <p:extLst>
      <p:ext uri="{BB962C8B-B14F-4D97-AF65-F5344CB8AC3E}">
        <p14:creationId xmlns:p14="http://schemas.microsoft.com/office/powerpoint/2010/main" val="429253609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1"/>
          <p:cNvSpPr>
            <a:spLocks noGrp="1"/>
          </p:cNvSpPr>
          <p:nvPr>
            <p:ph type="sldNum" sz="quarter" idx="12"/>
          </p:nvPr>
        </p:nvSpPr>
        <p:spPr>
          <a:noFill/>
        </p:spPr>
        <p:txBody>
          <a:bodyPr/>
          <a:lstStyle/>
          <a:p>
            <a:fld id="{0884F703-35C3-4BEF-BD28-2DD21B101F78}" type="slidenum">
              <a:rPr lang="en-US" smtClean="0"/>
              <a:pPr/>
              <a:t>7</a:t>
            </a:fld>
            <a:endParaRPr lang="en-US"/>
          </a:p>
        </p:txBody>
      </p:sp>
      <p:sp>
        <p:nvSpPr>
          <p:cNvPr id="32771" name="Rectangle 3"/>
          <p:cNvSpPr>
            <a:spLocks noGrp="1" noChangeArrowheads="1"/>
          </p:cNvSpPr>
          <p:nvPr>
            <p:ph type="title" idx="4294967295"/>
          </p:nvPr>
        </p:nvSpPr>
        <p:spPr>
          <a:xfrm>
            <a:off x="0" y="274638"/>
            <a:ext cx="8229600" cy="1143000"/>
          </a:xfrm>
        </p:spPr>
        <p:txBody>
          <a:bodyPr/>
          <a:lstStyle/>
          <a:p>
            <a:pPr eaLnBrk="1" hangingPunct="1"/>
            <a:r>
              <a:rPr lang="en-GB"/>
              <a:t>Nasendoscopy/laryngoscopy</a:t>
            </a:r>
          </a:p>
        </p:txBody>
      </p:sp>
      <p:pic>
        <p:nvPicPr>
          <p:cNvPr id="32770" name="Picture 2" descr="flexible_fiber_laryngoscope"/>
          <p:cNvPicPr>
            <a:picLocks noChangeAspect="1" noChangeArrowheads="1"/>
          </p:cNvPicPr>
          <p:nvPr/>
        </p:nvPicPr>
        <p:blipFill>
          <a:blip r:embed="rId3"/>
          <a:srcRect/>
          <a:stretch>
            <a:fillRect/>
          </a:stretch>
        </p:blipFill>
        <p:spPr bwMode="auto">
          <a:xfrm>
            <a:off x="2424113" y="1412876"/>
            <a:ext cx="6985000" cy="4652963"/>
          </a:xfrm>
          <a:prstGeom prst="rect">
            <a:avLst/>
          </a:prstGeom>
          <a:noFill/>
          <a:ln w="9525">
            <a:noFill/>
            <a:miter lim="800000"/>
            <a:headEnd/>
            <a:tailEnd/>
          </a:ln>
        </p:spPr>
      </p:pic>
    </p:spTree>
    <p:extLst>
      <p:ext uri="{BB962C8B-B14F-4D97-AF65-F5344CB8AC3E}">
        <p14:creationId xmlns:p14="http://schemas.microsoft.com/office/powerpoint/2010/main" val="7025386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pPr eaLnBrk="1" hangingPunct="1"/>
            <a:r>
              <a:rPr lang="en-GB"/>
              <a:t>Other Causes of Nasal Obstruction</a:t>
            </a:r>
          </a:p>
        </p:txBody>
      </p:sp>
      <p:sp>
        <p:nvSpPr>
          <p:cNvPr id="299011" name="Rectangle 3"/>
          <p:cNvSpPr>
            <a:spLocks noGrp="1" noChangeArrowheads="1"/>
          </p:cNvSpPr>
          <p:nvPr>
            <p:ph idx="1"/>
          </p:nvPr>
        </p:nvSpPr>
        <p:spPr>
          <a:xfrm>
            <a:off x="2208213" y="2636838"/>
            <a:ext cx="7772400" cy="4876800"/>
          </a:xfrm>
        </p:spPr>
        <p:txBody>
          <a:bodyPr/>
          <a:lstStyle/>
          <a:p>
            <a:pPr eaLnBrk="1" hangingPunct="1"/>
            <a:r>
              <a:rPr lang="en-GB"/>
              <a:t>Adenoidal Hypertrophy</a:t>
            </a:r>
          </a:p>
          <a:p>
            <a:pPr lvl="1" eaLnBrk="1" hangingPunct="1"/>
            <a:r>
              <a:rPr lang="en-GB"/>
              <a:t>Symptoms</a:t>
            </a:r>
          </a:p>
          <a:p>
            <a:pPr lvl="1" eaLnBrk="1" hangingPunct="1"/>
            <a:r>
              <a:rPr lang="en-GB"/>
              <a:t>Diagnosis</a:t>
            </a:r>
          </a:p>
          <a:p>
            <a:pPr lvl="1" eaLnBrk="1" hangingPunct="1"/>
            <a:r>
              <a:rPr lang="en-GB"/>
              <a:t>Management</a:t>
            </a:r>
          </a:p>
        </p:txBody>
      </p:sp>
      <p:sp>
        <p:nvSpPr>
          <p:cNvPr id="299009" name="Slide Number Placeholder 3"/>
          <p:cNvSpPr>
            <a:spLocks noGrp="1"/>
          </p:cNvSpPr>
          <p:nvPr>
            <p:ph type="sldNum" sz="quarter" idx="12"/>
          </p:nvPr>
        </p:nvSpPr>
        <p:spPr>
          <a:noFill/>
        </p:spPr>
        <p:txBody>
          <a:bodyPr/>
          <a:lstStyle/>
          <a:p>
            <a:fld id="{CA8369C0-2479-4FCD-A6BA-05807A87A3ED}" type="slidenum">
              <a:rPr lang="en-US" smtClean="0"/>
              <a:pPr/>
              <a:t>70</a:t>
            </a:fld>
            <a:endParaRPr lang="en-US"/>
          </a:p>
        </p:txBody>
      </p:sp>
    </p:spTree>
    <p:extLst>
      <p:ext uri="{BB962C8B-B14F-4D97-AF65-F5344CB8AC3E}">
        <p14:creationId xmlns:p14="http://schemas.microsoft.com/office/powerpoint/2010/main" val="304876335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pPr eaLnBrk="1" hangingPunct="1"/>
            <a:endParaRPr lang="en-GB"/>
          </a:p>
        </p:txBody>
      </p:sp>
      <p:sp>
        <p:nvSpPr>
          <p:cNvPr id="300035" name="Rectangle 3"/>
          <p:cNvSpPr>
            <a:spLocks noGrp="1" noChangeArrowheads="1"/>
          </p:cNvSpPr>
          <p:nvPr>
            <p:ph idx="1"/>
          </p:nvPr>
        </p:nvSpPr>
        <p:spPr/>
        <p:txBody>
          <a:bodyPr/>
          <a:lstStyle/>
          <a:p>
            <a:pPr eaLnBrk="1" hangingPunct="1"/>
            <a:endParaRPr lang="en-GB"/>
          </a:p>
        </p:txBody>
      </p:sp>
      <p:sp>
        <p:nvSpPr>
          <p:cNvPr id="300033" name="Slide Number Placeholder 3"/>
          <p:cNvSpPr>
            <a:spLocks noGrp="1"/>
          </p:cNvSpPr>
          <p:nvPr>
            <p:ph type="sldNum" sz="quarter" idx="12"/>
          </p:nvPr>
        </p:nvSpPr>
        <p:spPr>
          <a:noFill/>
        </p:spPr>
        <p:txBody>
          <a:bodyPr/>
          <a:lstStyle/>
          <a:p>
            <a:fld id="{7BF0C421-7CB0-423B-A7E2-EC2CBCCD6384}" type="slidenum">
              <a:rPr lang="en-US" smtClean="0"/>
              <a:pPr/>
              <a:t>71</a:t>
            </a:fld>
            <a:endParaRPr lang="en-US"/>
          </a:p>
        </p:txBody>
      </p:sp>
      <p:pic>
        <p:nvPicPr>
          <p:cNvPr id="300036" name="Picture 4" descr="Gray994-adenoid"/>
          <p:cNvPicPr>
            <a:picLocks noChangeAspect="1" noChangeArrowheads="1"/>
          </p:cNvPicPr>
          <p:nvPr/>
        </p:nvPicPr>
        <p:blipFill>
          <a:blip r:embed="rId2"/>
          <a:srcRect/>
          <a:stretch>
            <a:fillRect/>
          </a:stretch>
        </p:blipFill>
        <p:spPr bwMode="auto">
          <a:xfrm>
            <a:off x="3238500" y="-671513"/>
            <a:ext cx="5715000" cy="8201026"/>
          </a:xfrm>
          <a:prstGeom prst="rect">
            <a:avLst/>
          </a:prstGeom>
          <a:noFill/>
          <a:ln w="9525">
            <a:noFill/>
            <a:miter lim="800000"/>
            <a:headEnd/>
            <a:tailEnd/>
          </a:ln>
        </p:spPr>
      </p:pic>
    </p:spTree>
    <p:extLst>
      <p:ext uri="{BB962C8B-B14F-4D97-AF65-F5344CB8AC3E}">
        <p14:creationId xmlns:p14="http://schemas.microsoft.com/office/powerpoint/2010/main" val="294819663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pPr eaLnBrk="1" hangingPunct="1"/>
            <a:endParaRPr lang="en-GB"/>
          </a:p>
        </p:txBody>
      </p:sp>
      <p:sp>
        <p:nvSpPr>
          <p:cNvPr id="301059" name="Rectangle 3"/>
          <p:cNvSpPr>
            <a:spLocks noGrp="1" noChangeArrowheads="1"/>
          </p:cNvSpPr>
          <p:nvPr>
            <p:ph idx="1"/>
          </p:nvPr>
        </p:nvSpPr>
        <p:spPr/>
        <p:txBody>
          <a:bodyPr/>
          <a:lstStyle/>
          <a:p>
            <a:pPr eaLnBrk="1" hangingPunct="1"/>
            <a:endParaRPr lang="en-GB"/>
          </a:p>
        </p:txBody>
      </p:sp>
      <p:sp>
        <p:nvSpPr>
          <p:cNvPr id="301057" name="Slide Number Placeholder 3"/>
          <p:cNvSpPr>
            <a:spLocks noGrp="1"/>
          </p:cNvSpPr>
          <p:nvPr>
            <p:ph type="sldNum" sz="quarter" idx="12"/>
          </p:nvPr>
        </p:nvSpPr>
        <p:spPr>
          <a:noFill/>
        </p:spPr>
        <p:txBody>
          <a:bodyPr/>
          <a:lstStyle/>
          <a:p>
            <a:fld id="{1AFD5D49-D7A3-4ED7-8FF3-D8B0145E096D}" type="slidenum">
              <a:rPr lang="en-US" smtClean="0"/>
              <a:pPr/>
              <a:t>72</a:t>
            </a:fld>
            <a:endParaRPr lang="en-US"/>
          </a:p>
        </p:txBody>
      </p:sp>
      <p:pic>
        <p:nvPicPr>
          <p:cNvPr id="301060" name="Picture 4" descr="834279-872216-848"/>
          <p:cNvPicPr>
            <a:picLocks noChangeAspect="1" noChangeArrowheads="1"/>
          </p:cNvPicPr>
          <p:nvPr/>
        </p:nvPicPr>
        <p:blipFill>
          <a:blip r:embed="rId2"/>
          <a:srcRect/>
          <a:stretch>
            <a:fillRect/>
          </a:stretch>
        </p:blipFill>
        <p:spPr bwMode="auto">
          <a:xfrm>
            <a:off x="2063751" y="0"/>
            <a:ext cx="7935913" cy="6851650"/>
          </a:xfrm>
          <a:prstGeom prst="rect">
            <a:avLst/>
          </a:prstGeom>
          <a:noFill/>
          <a:ln w="9525">
            <a:noFill/>
            <a:miter lim="800000"/>
            <a:headEnd/>
            <a:tailEnd/>
          </a:ln>
        </p:spPr>
      </p:pic>
    </p:spTree>
    <p:extLst>
      <p:ext uri="{BB962C8B-B14F-4D97-AF65-F5344CB8AC3E}">
        <p14:creationId xmlns:p14="http://schemas.microsoft.com/office/powerpoint/2010/main" val="149337651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pPr eaLnBrk="1" hangingPunct="1"/>
            <a:r>
              <a:rPr lang="en-GB"/>
              <a:t>Other Causes of Nasal Obstruction</a:t>
            </a:r>
          </a:p>
        </p:txBody>
      </p:sp>
      <p:sp>
        <p:nvSpPr>
          <p:cNvPr id="302083" name="Rectangle 3"/>
          <p:cNvSpPr>
            <a:spLocks noGrp="1" noChangeArrowheads="1"/>
          </p:cNvSpPr>
          <p:nvPr>
            <p:ph idx="1"/>
          </p:nvPr>
        </p:nvSpPr>
        <p:spPr>
          <a:xfrm>
            <a:off x="2063750" y="2420938"/>
            <a:ext cx="7772400" cy="4876800"/>
          </a:xfrm>
        </p:spPr>
        <p:txBody>
          <a:bodyPr/>
          <a:lstStyle/>
          <a:p>
            <a:pPr eaLnBrk="1" hangingPunct="1">
              <a:buFont typeface="Times New Roman" pitchFamily="18" charset="0"/>
              <a:buNone/>
            </a:pPr>
            <a:endParaRPr lang="en-GB"/>
          </a:p>
          <a:p>
            <a:pPr eaLnBrk="1" hangingPunct="1"/>
            <a:r>
              <a:rPr lang="en-GB"/>
              <a:t>Septal Perforation</a:t>
            </a:r>
          </a:p>
          <a:p>
            <a:pPr eaLnBrk="1" hangingPunct="1"/>
            <a:r>
              <a:rPr lang="en-GB"/>
              <a:t>Choanal Atresia</a:t>
            </a:r>
          </a:p>
        </p:txBody>
      </p:sp>
      <p:sp>
        <p:nvSpPr>
          <p:cNvPr id="302081" name="Slide Number Placeholder 3"/>
          <p:cNvSpPr>
            <a:spLocks noGrp="1"/>
          </p:cNvSpPr>
          <p:nvPr>
            <p:ph type="sldNum" sz="quarter" idx="12"/>
          </p:nvPr>
        </p:nvSpPr>
        <p:spPr>
          <a:noFill/>
        </p:spPr>
        <p:txBody>
          <a:bodyPr/>
          <a:lstStyle/>
          <a:p>
            <a:fld id="{52F7F762-7C30-429F-848E-6E9233508A58}" type="slidenum">
              <a:rPr lang="en-US" smtClean="0"/>
              <a:pPr/>
              <a:t>73</a:t>
            </a:fld>
            <a:endParaRPr lang="en-US"/>
          </a:p>
        </p:txBody>
      </p:sp>
    </p:spTree>
    <p:extLst>
      <p:ext uri="{BB962C8B-B14F-4D97-AF65-F5344CB8AC3E}">
        <p14:creationId xmlns:p14="http://schemas.microsoft.com/office/powerpoint/2010/main" val="124409527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lstStyle/>
          <a:p>
            <a:pPr eaLnBrk="1" hangingPunct="1"/>
            <a:endParaRPr lang="en-GB"/>
          </a:p>
        </p:txBody>
      </p:sp>
      <p:sp>
        <p:nvSpPr>
          <p:cNvPr id="303107" name="Rectangle 3"/>
          <p:cNvSpPr>
            <a:spLocks noGrp="1" noChangeArrowheads="1"/>
          </p:cNvSpPr>
          <p:nvPr>
            <p:ph idx="1"/>
          </p:nvPr>
        </p:nvSpPr>
        <p:spPr/>
        <p:txBody>
          <a:bodyPr/>
          <a:lstStyle/>
          <a:p>
            <a:pPr eaLnBrk="1" hangingPunct="1"/>
            <a:endParaRPr lang="en-GB"/>
          </a:p>
        </p:txBody>
      </p:sp>
      <p:sp>
        <p:nvSpPr>
          <p:cNvPr id="303105" name="Slide Number Placeholder 3"/>
          <p:cNvSpPr>
            <a:spLocks noGrp="1"/>
          </p:cNvSpPr>
          <p:nvPr>
            <p:ph type="sldNum" sz="quarter" idx="12"/>
          </p:nvPr>
        </p:nvSpPr>
        <p:spPr>
          <a:noFill/>
        </p:spPr>
        <p:txBody>
          <a:bodyPr/>
          <a:lstStyle/>
          <a:p>
            <a:fld id="{A8D54A75-4844-4851-8DD0-FF530462DBC3}" type="slidenum">
              <a:rPr lang="en-US" smtClean="0"/>
              <a:pPr/>
              <a:t>74</a:t>
            </a:fld>
            <a:endParaRPr lang="en-US"/>
          </a:p>
        </p:txBody>
      </p:sp>
      <p:pic>
        <p:nvPicPr>
          <p:cNvPr id="303108" name="Picture 4" descr="07NR19_4"/>
          <p:cNvPicPr>
            <a:picLocks noChangeAspect="1" noChangeArrowheads="1"/>
          </p:cNvPicPr>
          <p:nvPr/>
        </p:nvPicPr>
        <p:blipFill>
          <a:blip r:embed="rId2"/>
          <a:srcRect/>
          <a:stretch>
            <a:fillRect/>
          </a:stretch>
        </p:blipFill>
        <p:spPr bwMode="auto">
          <a:xfrm>
            <a:off x="2135189" y="836614"/>
            <a:ext cx="8332787" cy="5468937"/>
          </a:xfrm>
          <a:prstGeom prst="rect">
            <a:avLst/>
          </a:prstGeom>
          <a:noFill/>
          <a:ln w="9525">
            <a:noFill/>
            <a:miter lim="800000"/>
            <a:headEnd/>
            <a:tailEnd/>
          </a:ln>
        </p:spPr>
      </p:pic>
    </p:spTree>
    <p:extLst>
      <p:ext uri="{BB962C8B-B14F-4D97-AF65-F5344CB8AC3E}">
        <p14:creationId xmlns:p14="http://schemas.microsoft.com/office/powerpoint/2010/main" val="268879353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pPr eaLnBrk="1" hangingPunct="1"/>
            <a:endParaRPr lang="en-GB"/>
          </a:p>
        </p:txBody>
      </p:sp>
      <p:sp>
        <p:nvSpPr>
          <p:cNvPr id="304131" name="Rectangle 3"/>
          <p:cNvSpPr>
            <a:spLocks noGrp="1" noChangeArrowheads="1"/>
          </p:cNvSpPr>
          <p:nvPr>
            <p:ph idx="1"/>
          </p:nvPr>
        </p:nvSpPr>
        <p:spPr/>
        <p:txBody>
          <a:bodyPr/>
          <a:lstStyle/>
          <a:p>
            <a:pPr eaLnBrk="1" hangingPunct="1"/>
            <a:endParaRPr lang="en-GB"/>
          </a:p>
        </p:txBody>
      </p:sp>
      <p:sp>
        <p:nvSpPr>
          <p:cNvPr id="304129" name="Slide Number Placeholder 3"/>
          <p:cNvSpPr>
            <a:spLocks noGrp="1"/>
          </p:cNvSpPr>
          <p:nvPr>
            <p:ph type="sldNum" sz="quarter" idx="12"/>
          </p:nvPr>
        </p:nvSpPr>
        <p:spPr>
          <a:noFill/>
        </p:spPr>
        <p:txBody>
          <a:bodyPr/>
          <a:lstStyle/>
          <a:p>
            <a:fld id="{D0B70D0F-CCCD-497B-A8D7-53FDFC0335BA}" type="slidenum">
              <a:rPr lang="en-US" smtClean="0"/>
              <a:pPr/>
              <a:t>75</a:t>
            </a:fld>
            <a:endParaRPr lang="en-US"/>
          </a:p>
        </p:txBody>
      </p:sp>
      <p:pic>
        <p:nvPicPr>
          <p:cNvPr id="304132" name="Picture 4" descr="DSCN1471"/>
          <p:cNvPicPr>
            <a:picLocks noChangeAspect="1" noChangeArrowheads="1"/>
          </p:cNvPicPr>
          <p:nvPr/>
        </p:nvPicPr>
        <p:blipFill>
          <a:blip r:embed="rId2"/>
          <a:srcRect/>
          <a:stretch>
            <a:fillRect/>
          </a:stretch>
        </p:blipFill>
        <p:spPr bwMode="auto">
          <a:xfrm>
            <a:off x="1992314" y="188913"/>
            <a:ext cx="4391025" cy="3294062"/>
          </a:xfrm>
          <a:prstGeom prst="rect">
            <a:avLst/>
          </a:prstGeom>
          <a:noFill/>
          <a:ln w="9525">
            <a:noFill/>
            <a:miter lim="800000"/>
            <a:headEnd/>
            <a:tailEnd/>
          </a:ln>
        </p:spPr>
      </p:pic>
      <p:pic>
        <p:nvPicPr>
          <p:cNvPr id="304133" name="Picture 5" descr="coke"/>
          <p:cNvPicPr>
            <a:picLocks noChangeAspect="1" noChangeArrowheads="1"/>
          </p:cNvPicPr>
          <p:nvPr/>
        </p:nvPicPr>
        <p:blipFill>
          <a:blip r:embed="rId3"/>
          <a:srcRect/>
          <a:stretch>
            <a:fillRect/>
          </a:stretch>
        </p:blipFill>
        <p:spPr bwMode="auto">
          <a:xfrm>
            <a:off x="4656139" y="2276475"/>
            <a:ext cx="2911475" cy="3213100"/>
          </a:xfrm>
          <a:prstGeom prst="rect">
            <a:avLst/>
          </a:prstGeom>
          <a:noFill/>
          <a:ln w="9525">
            <a:noFill/>
            <a:miter lim="800000"/>
            <a:headEnd/>
            <a:tailEnd/>
          </a:ln>
        </p:spPr>
      </p:pic>
      <p:pic>
        <p:nvPicPr>
          <p:cNvPr id="304134" name="Picture 6" descr="3485-Nose-Smoker"/>
          <p:cNvPicPr>
            <a:picLocks noChangeAspect="1" noChangeArrowheads="1"/>
          </p:cNvPicPr>
          <p:nvPr/>
        </p:nvPicPr>
        <p:blipFill>
          <a:blip r:embed="rId4"/>
          <a:srcRect/>
          <a:stretch>
            <a:fillRect/>
          </a:stretch>
        </p:blipFill>
        <p:spPr bwMode="auto">
          <a:xfrm>
            <a:off x="7104064" y="3644900"/>
            <a:ext cx="3246437" cy="3092450"/>
          </a:xfrm>
          <a:prstGeom prst="rect">
            <a:avLst/>
          </a:prstGeom>
          <a:noFill/>
          <a:ln w="9525">
            <a:noFill/>
            <a:miter lim="800000"/>
            <a:headEnd/>
            <a:tailEnd/>
          </a:ln>
        </p:spPr>
      </p:pic>
    </p:spTree>
    <p:extLst>
      <p:ext uri="{BB962C8B-B14F-4D97-AF65-F5344CB8AC3E}">
        <p14:creationId xmlns:p14="http://schemas.microsoft.com/office/powerpoint/2010/main" val="413292315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2208213" y="0"/>
            <a:ext cx="7772400" cy="1600200"/>
          </a:xfrm>
        </p:spPr>
        <p:txBody>
          <a:bodyPr/>
          <a:lstStyle/>
          <a:p>
            <a:pPr eaLnBrk="1" hangingPunct="1"/>
            <a:r>
              <a:rPr lang="en-GB"/>
              <a:t>Choanal Atresia</a:t>
            </a:r>
          </a:p>
        </p:txBody>
      </p:sp>
      <p:sp>
        <p:nvSpPr>
          <p:cNvPr id="305155" name="Rectangle 3"/>
          <p:cNvSpPr>
            <a:spLocks noGrp="1" noChangeArrowheads="1"/>
          </p:cNvSpPr>
          <p:nvPr>
            <p:ph idx="1"/>
          </p:nvPr>
        </p:nvSpPr>
        <p:spPr/>
        <p:txBody>
          <a:bodyPr/>
          <a:lstStyle/>
          <a:p>
            <a:pPr eaLnBrk="1" hangingPunct="1"/>
            <a:endParaRPr lang="en-GB"/>
          </a:p>
        </p:txBody>
      </p:sp>
      <p:sp>
        <p:nvSpPr>
          <p:cNvPr id="305153" name="Slide Number Placeholder 3"/>
          <p:cNvSpPr>
            <a:spLocks noGrp="1"/>
          </p:cNvSpPr>
          <p:nvPr>
            <p:ph type="sldNum" sz="quarter" idx="12"/>
          </p:nvPr>
        </p:nvSpPr>
        <p:spPr>
          <a:noFill/>
        </p:spPr>
        <p:txBody>
          <a:bodyPr/>
          <a:lstStyle/>
          <a:p>
            <a:fld id="{2D75B791-5087-43A8-AAB0-6E3C2350E9DA}" type="slidenum">
              <a:rPr lang="en-US" smtClean="0"/>
              <a:pPr/>
              <a:t>76</a:t>
            </a:fld>
            <a:endParaRPr lang="en-US"/>
          </a:p>
        </p:txBody>
      </p:sp>
      <p:pic>
        <p:nvPicPr>
          <p:cNvPr id="305156" name="Picture 4" descr="gr4-midi"/>
          <p:cNvPicPr>
            <a:picLocks noChangeAspect="1" noChangeArrowheads="1"/>
          </p:cNvPicPr>
          <p:nvPr/>
        </p:nvPicPr>
        <p:blipFill>
          <a:blip r:embed="rId2"/>
          <a:srcRect/>
          <a:stretch>
            <a:fillRect/>
          </a:stretch>
        </p:blipFill>
        <p:spPr bwMode="auto">
          <a:xfrm>
            <a:off x="2351088" y="1500188"/>
            <a:ext cx="7593012" cy="5357812"/>
          </a:xfrm>
          <a:prstGeom prst="rect">
            <a:avLst/>
          </a:prstGeom>
          <a:noFill/>
          <a:ln w="9525">
            <a:noFill/>
            <a:miter lim="800000"/>
            <a:headEnd/>
            <a:tailEnd/>
          </a:ln>
        </p:spPr>
      </p:pic>
    </p:spTree>
    <p:extLst>
      <p:ext uri="{BB962C8B-B14F-4D97-AF65-F5344CB8AC3E}">
        <p14:creationId xmlns:p14="http://schemas.microsoft.com/office/powerpoint/2010/main" val="376422935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pPr eaLnBrk="1" hangingPunct="1"/>
            <a:r>
              <a:rPr lang="en-GB"/>
              <a:t>Rare Causes of Nasal Obstruction</a:t>
            </a:r>
          </a:p>
        </p:txBody>
      </p:sp>
      <p:sp>
        <p:nvSpPr>
          <p:cNvPr id="306179" name="Rectangle 3"/>
          <p:cNvSpPr>
            <a:spLocks noGrp="1" noChangeArrowheads="1"/>
          </p:cNvSpPr>
          <p:nvPr>
            <p:ph idx="1"/>
          </p:nvPr>
        </p:nvSpPr>
        <p:spPr/>
        <p:txBody>
          <a:bodyPr/>
          <a:lstStyle/>
          <a:p>
            <a:pPr eaLnBrk="1" hangingPunct="1">
              <a:lnSpc>
                <a:spcPct val="90000"/>
              </a:lnSpc>
            </a:pPr>
            <a:r>
              <a:rPr lang="en-GB"/>
              <a:t>Tumours (Benign and Malignant)</a:t>
            </a:r>
          </a:p>
          <a:p>
            <a:pPr eaLnBrk="1" hangingPunct="1">
              <a:lnSpc>
                <a:spcPct val="90000"/>
              </a:lnSpc>
            </a:pPr>
            <a:endParaRPr lang="en-GB"/>
          </a:p>
          <a:p>
            <a:pPr lvl="1" eaLnBrk="1" hangingPunct="1">
              <a:lnSpc>
                <a:spcPct val="90000"/>
              </a:lnSpc>
            </a:pPr>
            <a:r>
              <a:rPr lang="en-GB"/>
              <a:t>Nasopharynx</a:t>
            </a:r>
          </a:p>
          <a:p>
            <a:pPr lvl="1" eaLnBrk="1" hangingPunct="1">
              <a:lnSpc>
                <a:spcPct val="90000"/>
              </a:lnSpc>
            </a:pPr>
            <a:r>
              <a:rPr lang="en-GB"/>
              <a:t>Sinonasal</a:t>
            </a:r>
          </a:p>
          <a:p>
            <a:pPr lvl="1" eaLnBrk="1" hangingPunct="1">
              <a:lnSpc>
                <a:spcPct val="90000"/>
              </a:lnSpc>
            </a:pPr>
            <a:r>
              <a:rPr lang="en-GB"/>
              <a:t>Symptoms to alert you</a:t>
            </a:r>
          </a:p>
          <a:p>
            <a:pPr lvl="2" eaLnBrk="1" hangingPunct="1">
              <a:lnSpc>
                <a:spcPct val="90000"/>
              </a:lnSpc>
            </a:pPr>
            <a:r>
              <a:rPr lang="en-GB"/>
              <a:t>Bleeding with associated polyps or nasal obstruction</a:t>
            </a:r>
          </a:p>
          <a:p>
            <a:pPr lvl="2" eaLnBrk="1" hangingPunct="1">
              <a:lnSpc>
                <a:spcPct val="90000"/>
              </a:lnSpc>
            </a:pPr>
            <a:r>
              <a:rPr lang="en-GB"/>
              <a:t>Pain</a:t>
            </a:r>
          </a:p>
          <a:p>
            <a:pPr lvl="2" eaLnBrk="1" hangingPunct="1">
              <a:lnSpc>
                <a:spcPct val="90000"/>
              </a:lnSpc>
            </a:pPr>
            <a:r>
              <a:rPr lang="en-GB"/>
              <a:t>Proptosis or diploplia</a:t>
            </a:r>
          </a:p>
          <a:p>
            <a:pPr lvl="2" eaLnBrk="1" hangingPunct="1">
              <a:lnSpc>
                <a:spcPct val="90000"/>
              </a:lnSpc>
            </a:pPr>
            <a:r>
              <a:rPr lang="en-GB"/>
              <a:t>Cheek swelling </a:t>
            </a:r>
          </a:p>
          <a:p>
            <a:pPr lvl="2" eaLnBrk="1" hangingPunct="1">
              <a:lnSpc>
                <a:spcPct val="90000"/>
              </a:lnSpc>
            </a:pPr>
            <a:r>
              <a:rPr lang="en-GB"/>
              <a:t>Ill fitting dentures</a:t>
            </a:r>
          </a:p>
          <a:p>
            <a:pPr lvl="2" eaLnBrk="1" hangingPunct="1">
              <a:lnSpc>
                <a:spcPct val="90000"/>
              </a:lnSpc>
            </a:pPr>
            <a:r>
              <a:rPr lang="en-GB"/>
              <a:t>Neurological</a:t>
            </a:r>
          </a:p>
          <a:p>
            <a:pPr lvl="2" eaLnBrk="1" hangingPunct="1">
              <a:lnSpc>
                <a:spcPct val="90000"/>
              </a:lnSpc>
            </a:pPr>
            <a:endParaRPr lang="en-GB"/>
          </a:p>
          <a:p>
            <a:pPr lvl="1" eaLnBrk="1" hangingPunct="1">
              <a:lnSpc>
                <a:spcPct val="90000"/>
              </a:lnSpc>
            </a:pPr>
            <a:endParaRPr lang="en-GB"/>
          </a:p>
        </p:txBody>
      </p:sp>
      <p:sp>
        <p:nvSpPr>
          <p:cNvPr id="306177" name="Slide Number Placeholder 3"/>
          <p:cNvSpPr>
            <a:spLocks noGrp="1"/>
          </p:cNvSpPr>
          <p:nvPr>
            <p:ph type="sldNum" sz="quarter" idx="12"/>
          </p:nvPr>
        </p:nvSpPr>
        <p:spPr>
          <a:noFill/>
        </p:spPr>
        <p:txBody>
          <a:bodyPr/>
          <a:lstStyle/>
          <a:p>
            <a:fld id="{AF14C3A1-D83D-44A1-9195-B30BC3BD08A0}" type="slidenum">
              <a:rPr lang="en-US" smtClean="0"/>
              <a:pPr/>
              <a:t>77</a:t>
            </a:fld>
            <a:endParaRPr lang="en-US"/>
          </a:p>
        </p:txBody>
      </p:sp>
    </p:spTree>
    <p:extLst>
      <p:ext uri="{BB962C8B-B14F-4D97-AF65-F5344CB8AC3E}">
        <p14:creationId xmlns:p14="http://schemas.microsoft.com/office/powerpoint/2010/main" val="315126413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pPr eaLnBrk="1" hangingPunct="1"/>
            <a:r>
              <a:rPr lang="en-GB"/>
              <a:t>Pathology of Sinonasal Tumours</a:t>
            </a:r>
            <a:br>
              <a:rPr lang="en-GB"/>
            </a:br>
            <a:endParaRPr lang="en-GB"/>
          </a:p>
        </p:txBody>
      </p:sp>
      <p:sp>
        <p:nvSpPr>
          <p:cNvPr id="308227" name="Rectangle 3"/>
          <p:cNvSpPr>
            <a:spLocks noGrp="1" noChangeArrowheads="1"/>
          </p:cNvSpPr>
          <p:nvPr>
            <p:ph idx="1"/>
          </p:nvPr>
        </p:nvSpPr>
        <p:spPr/>
        <p:txBody>
          <a:bodyPr/>
          <a:lstStyle/>
          <a:p>
            <a:pPr eaLnBrk="1" hangingPunct="1">
              <a:lnSpc>
                <a:spcPct val="90000"/>
              </a:lnSpc>
            </a:pPr>
            <a:r>
              <a:rPr lang="en-GB"/>
              <a:t>Papilloma, Adenoma, Inverted Papilloma, Fibroma, Haemangioma, Chondroma, Osteoma, Meningioma, Angiofibroma</a:t>
            </a:r>
          </a:p>
          <a:p>
            <a:pPr eaLnBrk="1" hangingPunct="1">
              <a:lnSpc>
                <a:spcPct val="90000"/>
              </a:lnSpc>
            </a:pPr>
            <a:endParaRPr lang="en-GB"/>
          </a:p>
          <a:p>
            <a:pPr eaLnBrk="1" hangingPunct="1">
              <a:lnSpc>
                <a:spcPct val="90000"/>
              </a:lnSpc>
            </a:pPr>
            <a:r>
              <a:rPr lang="en-GB"/>
              <a:t>SCC, Adenocarcinoma, Anaplastic Carcinoma, Transitional Cell Carcinoma, Malignant Melanoma, Adenoid Cystic Carcinoma, Olfactory Neuroblastoma, Lymphoma, Fibrosarcoma, Angiosarcoma, Chondrosarcoma.</a:t>
            </a:r>
          </a:p>
        </p:txBody>
      </p:sp>
      <p:sp>
        <p:nvSpPr>
          <p:cNvPr id="308225" name="Slide Number Placeholder 3"/>
          <p:cNvSpPr>
            <a:spLocks noGrp="1"/>
          </p:cNvSpPr>
          <p:nvPr>
            <p:ph type="sldNum" sz="quarter" idx="12"/>
          </p:nvPr>
        </p:nvSpPr>
        <p:spPr>
          <a:noFill/>
        </p:spPr>
        <p:txBody>
          <a:bodyPr/>
          <a:lstStyle/>
          <a:p>
            <a:fld id="{D32A2067-7335-4D91-A9C6-C6EA393DFBC8}" type="slidenum">
              <a:rPr lang="en-US" smtClean="0"/>
              <a:pPr/>
              <a:t>78</a:t>
            </a:fld>
            <a:endParaRPr lang="en-US"/>
          </a:p>
        </p:txBody>
      </p:sp>
    </p:spTree>
    <p:extLst>
      <p:ext uri="{BB962C8B-B14F-4D97-AF65-F5344CB8AC3E}">
        <p14:creationId xmlns:p14="http://schemas.microsoft.com/office/powerpoint/2010/main" val="317682206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99227-3999-4DAF-BDC3-F8A18F2B7353}"/>
              </a:ext>
            </a:extLst>
          </p:cNvPr>
          <p:cNvSpPr>
            <a:spLocks noGrp="1"/>
          </p:cNvSpPr>
          <p:nvPr>
            <p:ph type="title"/>
          </p:nvPr>
        </p:nvSpPr>
        <p:spPr/>
        <p:txBody>
          <a:bodyPr/>
          <a:lstStyle/>
          <a:p>
            <a:r>
              <a:rPr lang="en-GB" dirty="0"/>
              <a:t>Nasal Obstruction-when to refer</a:t>
            </a:r>
          </a:p>
        </p:txBody>
      </p:sp>
      <p:sp>
        <p:nvSpPr>
          <p:cNvPr id="3" name="Content Placeholder 2">
            <a:extLst>
              <a:ext uri="{FF2B5EF4-FFF2-40B4-BE49-F238E27FC236}">
                <a16:creationId xmlns:a16="http://schemas.microsoft.com/office/drawing/2014/main" id="{E92B6E08-55B1-4204-BFD4-FF3538C34B31}"/>
              </a:ext>
            </a:extLst>
          </p:cNvPr>
          <p:cNvSpPr>
            <a:spLocks noGrp="1"/>
          </p:cNvSpPr>
          <p:nvPr>
            <p:ph idx="1"/>
          </p:nvPr>
        </p:nvSpPr>
        <p:spPr>
          <a:xfrm>
            <a:off x="1104293" y="1407560"/>
            <a:ext cx="8946541" cy="4275761"/>
          </a:xfrm>
        </p:spPr>
        <p:txBody>
          <a:bodyPr>
            <a:normAutofit/>
          </a:bodyPr>
          <a:lstStyle/>
          <a:p>
            <a:pPr marL="39688" indent="0">
              <a:lnSpc>
                <a:spcPct val="107000"/>
              </a:lnSpc>
              <a:spcAft>
                <a:spcPts val="800"/>
              </a:spcAft>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latin typeface="Calibri" panose="020F0502020204030204" pitchFamily="34" charset="0"/>
                <a:ea typeface="Calibri" panose="020F0502020204030204" pitchFamily="34" charset="0"/>
                <a:cs typeface="Times New Roman" panose="02020603050405020304" pitchFamily="18" charset="0"/>
              </a:rPr>
              <a:t>Bilateral symptoms not controlled after 3 months with medical management (see longer guidance document)</a:t>
            </a:r>
          </a:p>
          <a:p>
            <a:pPr>
              <a:lnSpc>
                <a:spcPct val="107000"/>
              </a:lnSpc>
              <a:spcAft>
                <a:spcPts val="800"/>
              </a:spcAft>
            </a:pPr>
            <a:r>
              <a:rPr lang="en-GB" sz="1800" dirty="0">
                <a:latin typeface="Calibri" panose="020F0502020204030204" pitchFamily="34" charset="0"/>
                <a:ea typeface="Calibri" panose="020F0502020204030204" pitchFamily="34" charset="0"/>
                <a:cs typeface="Times New Roman" panose="02020603050405020304" pitchFamily="18" charset="0"/>
              </a:rPr>
              <a:t>Unilateral symptoms (2ww if unilateral polyp, bloody discharge, orbital/visual symptoms, neurological symptoms)</a:t>
            </a:r>
          </a:p>
          <a:p>
            <a:pPr>
              <a:lnSpc>
                <a:spcPct val="107000"/>
              </a:lnSpc>
              <a:spcAft>
                <a:spcPts val="800"/>
              </a:spcAft>
            </a:pPr>
            <a:r>
              <a:rPr lang="en-GB" sz="1800" dirty="0">
                <a:latin typeface="Calibri" panose="020F0502020204030204" pitchFamily="34" charset="0"/>
                <a:ea typeface="Calibri" panose="020F0502020204030204" pitchFamily="34" charset="0"/>
                <a:cs typeface="Times New Roman" panose="02020603050405020304" pitchFamily="18" charset="0"/>
              </a:rPr>
              <a:t>Deviated Septum</a:t>
            </a:r>
          </a:p>
          <a:p>
            <a:pPr>
              <a:lnSpc>
                <a:spcPct val="107000"/>
              </a:lnSpc>
              <a:spcAft>
                <a:spcPts val="800"/>
              </a:spcAft>
            </a:pPr>
            <a:r>
              <a:rPr lang="en-GB" sz="1800" dirty="0">
                <a:latin typeface="Calibri" panose="020F0502020204030204" pitchFamily="34" charset="0"/>
                <a:ea typeface="Calibri" panose="020F0502020204030204" pitchFamily="34" charset="0"/>
                <a:cs typeface="Times New Roman" panose="02020603050405020304" pitchFamily="18" charset="0"/>
              </a:rPr>
              <a:t>Nasal deformity/ trauma</a:t>
            </a:r>
          </a:p>
          <a:p>
            <a:pPr>
              <a:lnSpc>
                <a:spcPct val="107000"/>
              </a:lnSpc>
              <a:spcAft>
                <a:spcPts val="800"/>
              </a:spcAft>
            </a:pPr>
            <a:r>
              <a:rPr lang="en-GB" sz="1800" dirty="0">
                <a:latin typeface="Calibri" panose="020F0502020204030204" pitchFamily="34" charset="0"/>
                <a:ea typeface="Calibri" panose="020F0502020204030204" pitchFamily="34" charset="0"/>
                <a:cs typeface="Times New Roman" panose="02020603050405020304" pitchFamily="18" charset="0"/>
              </a:rPr>
              <a:t>Nasal valve/ nostril/ lateral nasal wall collapse on inspiration</a:t>
            </a:r>
          </a:p>
          <a:p>
            <a:pPr>
              <a:lnSpc>
                <a:spcPct val="107000"/>
              </a:lnSpc>
              <a:spcAft>
                <a:spcPts val="800"/>
              </a:spcAft>
            </a:pPr>
            <a:r>
              <a:rPr lang="en-GB" sz="1800" dirty="0">
                <a:latin typeface="Calibri" panose="020F0502020204030204" pitchFamily="34" charset="0"/>
                <a:ea typeface="Calibri" panose="020F0502020204030204" pitchFamily="34" charset="0"/>
                <a:cs typeface="Times New Roman" panose="02020603050405020304" pitchFamily="18" charset="0"/>
              </a:rPr>
              <a:t>Septal perforation</a:t>
            </a:r>
          </a:p>
          <a:p>
            <a:endParaRPr lang="en-GB" dirty="0"/>
          </a:p>
        </p:txBody>
      </p:sp>
      <p:sp>
        <p:nvSpPr>
          <p:cNvPr id="4" name="Slide Number Placeholder 3">
            <a:extLst>
              <a:ext uri="{FF2B5EF4-FFF2-40B4-BE49-F238E27FC236}">
                <a16:creationId xmlns:a16="http://schemas.microsoft.com/office/drawing/2014/main" id="{A2236178-0ADB-4221-B553-66AD481B34B6}"/>
              </a:ext>
            </a:extLst>
          </p:cNvPr>
          <p:cNvSpPr>
            <a:spLocks noGrp="1"/>
          </p:cNvSpPr>
          <p:nvPr>
            <p:ph type="sldNum" sz="quarter" idx="12"/>
          </p:nvPr>
        </p:nvSpPr>
        <p:spPr/>
        <p:txBody>
          <a:bodyPr/>
          <a:lstStyle/>
          <a:p>
            <a:pPr>
              <a:defRPr/>
            </a:pPr>
            <a:fld id="{2D1466F3-9121-499E-B817-F6CA9DCE91BF}" type="slidenum">
              <a:rPr lang="en-US" smtClean="0"/>
              <a:pPr>
                <a:defRPr/>
              </a:pPr>
              <a:t>79</a:t>
            </a:fld>
            <a:endParaRPr lang="en-US"/>
          </a:p>
        </p:txBody>
      </p:sp>
      <p:sp>
        <p:nvSpPr>
          <p:cNvPr id="5" name="Slide Number Placeholder 4">
            <a:extLst>
              <a:ext uri="{FF2B5EF4-FFF2-40B4-BE49-F238E27FC236}">
                <a16:creationId xmlns:a16="http://schemas.microsoft.com/office/drawing/2014/main" id="{AC47451F-EE4A-4FBA-BEFB-BDC65CDA22BC}"/>
              </a:ext>
            </a:extLst>
          </p:cNvPr>
          <p:cNvSpPr>
            <a:spLocks noGrp="1"/>
          </p:cNvSpPr>
          <p:nvPr>
            <p:ph type="sldNum" sz="quarter" idx="4294967295"/>
          </p:nvPr>
        </p:nvSpPr>
        <p:spPr>
          <a:xfrm>
            <a:off x="0" y="0"/>
            <a:ext cx="0" cy="0"/>
          </a:xfrm>
        </p:spPr>
        <p:txBody>
          <a:bodyPr/>
          <a:lstStyle/>
          <a:p>
            <a:pPr>
              <a:defRPr/>
            </a:pPr>
            <a:fld id="{7BDF8390-DF5C-4F33-AC6C-C69E2C9155C2}" type="slidenum">
              <a:rPr lang="en-US" smtClean="0"/>
              <a:pPr>
                <a:defRPr/>
              </a:pPr>
              <a:t>79</a:t>
            </a:fld>
            <a:endParaRPr lang="en-US"/>
          </a:p>
        </p:txBody>
      </p:sp>
    </p:spTree>
    <p:extLst>
      <p:ext uri="{BB962C8B-B14F-4D97-AF65-F5344CB8AC3E}">
        <p14:creationId xmlns:p14="http://schemas.microsoft.com/office/powerpoint/2010/main" val="219358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en-GB"/>
          </a:p>
        </p:txBody>
      </p:sp>
      <p:sp>
        <p:nvSpPr>
          <p:cNvPr id="34819" name="Rectangle 3"/>
          <p:cNvSpPr>
            <a:spLocks noGrp="1" noChangeArrowheads="1"/>
          </p:cNvSpPr>
          <p:nvPr>
            <p:ph idx="1"/>
          </p:nvPr>
        </p:nvSpPr>
        <p:spPr/>
        <p:txBody>
          <a:bodyPr/>
          <a:lstStyle/>
          <a:p>
            <a:pPr eaLnBrk="1" hangingPunct="1"/>
            <a:endParaRPr lang="en-GB"/>
          </a:p>
        </p:txBody>
      </p:sp>
      <p:sp>
        <p:nvSpPr>
          <p:cNvPr id="34817" name="Slide Number Placeholder 3"/>
          <p:cNvSpPr>
            <a:spLocks noGrp="1"/>
          </p:cNvSpPr>
          <p:nvPr>
            <p:ph type="sldNum" sz="quarter" idx="12"/>
          </p:nvPr>
        </p:nvSpPr>
        <p:spPr>
          <a:noFill/>
        </p:spPr>
        <p:txBody>
          <a:bodyPr/>
          <a:lstStyle/>
          <a:p>
            <a:fld id="{AE2AA66F-F4ED-42A1-B424-DF0F8885C81C}" type="slidenum">
              <a:rPr lang="en-US" smtClean="0"/>
              <a:pPr/>
              <a:t>8</a:t>
            </a:fld>
            <a:endParaRPr lang="en-US"/>
          </a:p>
        </p:txBody>
      </p:sp>
      <p:pic>
        <p:nvPicPr>
          <p:cNvPr id="34820" name="Picture 4" descr="DSCN0500"/>
          <p:cNvPicPr>
            <a:picLocks noChangeAspect="1" noChangeArrowheads="1"/>
          </p:cNvPicPr>
          <p:nvPr/>
        </p:nvPicPr>
        <p:blipFill>
          <a:blip r:embed="rId2"/>
          <a:srcRect/>
          <a:stretch>
            <a:fillRect/>
          </a:stretch>
        </p:blipFill>
        <p:spPr bwMode="auto">
          <a:xfrm>
            <a:off x="3000376" y="1557339"/>
            <a:ext cx="6361113" cy="4772025"/>
          </a:xfrm>
          <a:prstGeom prst="rect">
            <a:avLst/>
          </a:prstGeom>
          <a:noFill/>
          <a:ln w="9525">
            <a:noFill/>
            <a:miter lim="800000"/>
            <a:headEnd/>
            <a:tailEnd/>
          </a:ln>
        </p:spPr>
      </p:pic>
    </p:spTree>
    <p:extLst>
      <p:ext uri="{BB962C8B-B14F-4D97-AF65-F5344CB8AC3E}">
        <p14:creationId xmlns:p14="http://schemas.microsoft.com/office/powerpoint/2010/main" val="238178709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10930-3FE7-4CDD-A137-94C6B3547F23}"/>
              </a:ext>
            </a:extLst>
          </p:cNvPr>
          <p:cNvSpPr>
            <a:spLocks noGrp="1"/>
          </p:cNvSpPr>
          <p:nvPr>
            <p:ph type="title"/>
          </p:nvPr>
        </p:nvSpPr>
        <p:spPr/>
        <p:txBody>
          <a:bodyPr/>
          <a:lstStyle/>
          <a:p>
            <a:r>
              <a:rPr lang="en-GB" dirty="0"/>
              <a:t>Loss of sense of smell</a:t>
            </a:r>
          </a:p>
        </p:txBody>
      </p:sp>
      <p:sp>
        <p:nvSpPr>
          <p:cNvPr id="3" name="Content Placeholder 2">
            <a:extLst>
              <a:ext uri="{FF2B5EF4-FFF2-40B4-BE49-F238E27FC236}">
                <a16:creationId xmlns:a16="http://schemas.microsoft.com/office/drawing/2014/main" id="{FC058C81-38CC-4A18-9B7B-4252B269D548}"/>
              </a:ext>
            </a:extLst>
          </p:cNvPr>
          <p:cNvSpPr>
            <a:spLocks noGrp="1"/>
          </p:cNvSpPr>
          <p:nvPr>
            <p:ph idx="1"/>
          </p:nvPr>
        </p:nvSpPr>
        <p:spPr/>
        <p:txBody>
          <a:bodyPr/>
          <a:lstStyle/>
          <a:p>
            <a:r>
              <a:rPr lang="en-GB" dirty="0"/>
              <a:t>CRS/ Polyps</a:t>
            </a:r>
          </a:p>
          <a:p>
            <a:r>
              <a:rPr lang="en-GB" dirty="0"/>
              <a:t>Post Viral</a:t>
            </a:r>
          </a:p>
          <a:p>
            <a:r>
              <a:rPr lang="en-GB" dirty="0"/>
              <a:t>Head injury</a:t>
            </a:r>
          </a:p>
          <a:p>
            <a:r>
              <a:rPr lang="en-GB" dirty="0"/>
              <a:t>Medication</a:t>
            </a:r>
          </a:p>
          <a:p>
            <a:r>
              <a:rPr lang="en-GB" dirty="0"/>
              <a:t>Neurodegenerative conditions</a:t>
            </a:r>
          </a:p>
          <a:p>
            <a:r>
              <a:rPr lang="en-GB" dirty="0"/>
              <a:t>Olfactory Neuroblastoma</a:t>
            </a:r>
          </a:p>
          <a:p>
            <a:endParaRPr lang="en-GB" dirty="0"/>
          </a:p>
        </p:txBody>
      </p:sp>
      <p:sp>
        <p:nvSpPr>
          <p:cNvPr id="4" name="Slide Number Placeholder 3">
            <a:extLst>
              <a:ext uri="{FF2B5EF4-FFF2-40B4-BE49-F238E27FC236}">
                <a16:creationId xmlns:a16="http://schemas.microsoft.com/office/drawing/2014/main" id="{29E1F476-81C1-4AAB-996E-BC61466DED25}"/>
              </a:ext>
            </a:extLst>
          </p:cNvPr>
          <p:cNvSpPr>
            <a:spLocks noGrp="1"/>
          </p:cNvSpPr>
          <p:nvPr>
            <p:ph type="sldNum" sz="quarter" idx="12"/>
          </p:nvPr>
        </p:nvSpPr>
        <p:spPr/>
        <p:txBody>
          <a:bodyPr/>
          <a:lstStyle/>
          <a:p>
            <a:pPr>
              <a:defRPr/>
            </a:pPr>
            <a:fld id="{2D1466F3-9121-499E-B817-F6CA9DCE91BF}" type="slidenum">
              <a:rPr lang="en-US" smtClean="0"/>
              <a:pPr>
                <a:defRPr/>
              </a:pPr>
              <a:t>80</a:t>
            </a:fld>
            <a:endParaRPr lang="en-US"/>
          </a:p>
        </p:txBody>
      </p:sp>
      <p:sp>
        <p:nvSpPr>
          <p:cNvPr id="5" name="Slide Number Placeholder 4">
            <a:extLst>
              <a:ext uri="{FF2B5EF4-FFF2-40B4-BE49-F238E27FC236}">
                <a16:creationId xmlns:a16="http://schemas.microsoft.com/office/drawing/2014/main" id="{DE1D20D9-852B-4B7A-A294-F8141C2883B0}"/>
              </a:ext>
            </a:extLst>
          </p:cNvPr>
          <p:cNvSpPr>
            <a:spLocks noGrp="1"/>
          </p:cNvSpPr>
          <p:nvPr>
            <p:ph type="sldNum" sz="quarter" idx="4294967295"/>
          </p:nvPr>
        </p:nvSpPr>
        <p:spPr>
          <a:xfrm>
            <a:off x="0" y="0"/>
            <a:ext cx="0" cy="0"/>
          </a:xfrm>
        </p:spPr>
        <p:txBody>
          <a:bodyPr/>
          <a:lstStyle/>
          <a:p>
            <a:pPr>
              <a:defRPr/>
            </a:pPr>
            <a:fld id="{7BDF8390-DF5C-4F33-AC6C-C69E2C9155C2}" type="slidenum">
              <a:rPr lang="en-US" smtClean="0"/>
              <a:pPr>
                <a:defRPr/>
              </a:pPr>
              <a:t>80</a:t>
            </a:fld>
            <a:endParaRPr lang="en-US"/>
          </a:p>
        </p:txBody>
      </p:sp>
    </p:spTree>
    <p:extLst>
      <p:ext uri="{BB962C8B-B14F-4D97-AF65-F5344CB8AC3E}">
        <p14:creationId xmlns:p14="http://schemas.microsoft.com/office/powerpoint/2010/main" val="9894247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136D-0C53-44FD-BAC2-EF1CF7C7742C}"/>
              </a:ext>
            </a:extLst>
          </p:cNvPr>
          <p:cNvSpPr>
            <a:spLocks noGrp="1"/>
          </p:cNvSpPr>
          <p:nvPr>
            <p:ph type="title"/>
          </p:nvPr>
        </p:nvSpPr>
        <p:spPr>
          <a:xfrm>
            <a:off x="2209800" y="381000"/>
            <a:ext cx="7772400" cy="282228"/>
          </a:xfrm>
        </p:spPr>
        <p:txBody>
          <a:bodyPr>
            <a:normAutofit fontScale="90000"/>
          </a:bodyPr>
          <a:lstStyle/>
          <a:p>
            <a:r>
              <a:rPr lang="en-GB" dirty="0"/>
              <a:t>COVID-19</a:t>
            </a:r>
          </a:p>
        </p:txBody>
      </p:sp>
      <p:sp>
        <p:nvSpPr>
          <p:cNvPr id="3" name="Content Placeholder 2">
            <a:extLst>
              <a:ext uri="{FF2B5EF4-FFF2-40B4-BE49-F238E27FC236}">
                <a16:creationId xmlns:a16="http://schemas.microsoft.com/office/drawing/2014/main" id="{300745B1-6F65-4366-83BA-D7A389CB4457}"/>
              </a:ext>
            </a:extLst>
          </p:cNvPr>
          <p:cNvSpPr>
            <a:spLocks noGrp="1"/>
          </p:cNvSpPr>
          <p:nvPr>
            <p:ph idx="1"/>
          </p:nvPr>
        </p:nvSpPr>
        <p:spPr>
          <a:xfrm>
            <a:off x="2209800" y="381000"/>
            <a:ext cx="7772400" cy="6477000"/>
          </a:xfrm>
        </p:spPr>
        <p:txBody>
          <a:bodyPr>
            <a:normAutofit lnSpcReduction="10000"/>
          </a:bodyPr>
          <a:lstStyle/>
          <a:p>
            <a:pPr marL="39688" indent="0">
              <a:lnSpc>
                <a:spcPct val="107000"/>
              </a:lnSpc>
              <a:spcAft>
                <a:spcPts val="800"/>
              </a:spcAft>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u="sng" dirty="0">
                <a:latin typeface="Calibri" panose="020F0502020204030204" pitchFamily="34" charset="0"/>
                <a:ea typeface="Calibri" panose="020F0502020204030204" pitchFamily="34" charset="0"/>
                <a:cs typeface="Times New Roman" panose="02020603050405020304" pitchFamily="18" charset="0"/>
              </a:rPr>
              <a:t>When to refer</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Patients with isolated loss of smell (LOS) with history of COVID of &gt;3 months</a:t>
            </a:r>
          </a:p>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Patients with LOS with no history of COVID &gt;6 weeks</a:t>
            </a:r>
          </a:p>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2400" u="sng" dirty="0">
                <a:latin typeface="Calibri" panose="020F0502020204030204" pitchFamily="34" charset="0"/>
                <a:ea typeface="Calibri" panose="020F0502020204030204" pitchFamily="34" charset="0"/>
                <a:cs typeface="Times New Roman" panose="02020603050405020304" pitchFamily="18" charset="0"/>
              </a:rPr>
              <a:t>Management of COVID LOS</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Steroid spray recommended (oral steroids and steroid drops optional)</a:t>
            </a:r>
          </a:p>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Refer to Fifth Sense (on the internet) for smell training</a:t>
            </a:r>
          </a:p>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Guidance is changing with time (see ENT UK for current guidance) https://www.entuk.org/</a:t>
            </a:r>
          </a:p>
          <a:p>
            <a:endParaRPr lang="en-GB" dirty="0"/>
          </a:p>
        </p:txBody>
      </p:sp>
      <p:sp>
        <p:nvSpPr>
          <p:cNvPr id="4" name="Slide Number Placeholder 3">
            <a:extLst>
              <a:ext uri="{FF2B5EF4-FFF2-40B4-BE49-F238E27FC236}">
                <a16:creationId xmlns:a16="http://schemas.microsoft.com/office/drawing/2014/main" id="{6609CEF8-5689-4711-814E-39AC67A77C5C}"/>
              </a:ext>
            </a:extLst>
          </p:cNvPr>
          <p:cNvSpPr>
            <a:spLocks noGrp="1"/>
          </p:cNvSpPr>
          <p:nvPr>
            <p:ph type="sldNum" sz="quarter" idx="12"/>
          </p:nvPr>
        </p:nvSpPr>
        <p:spPr/>
        <p:txBody>
          <a:bodyPr/>
          <a:lstStyle/>
          <a:p>
            <a:pPr>
              <a:defRPr/>
            </a:pPr>
            <a:fld id="{2D1466F3-9121-499E-B817-F6CA9DCE91BF}" type="slidenum">
              <a:rPr lang="en-US" smtClean="0"/>
              <a:pPr>
                <a:defRPr/>
              </a:pPr>
              <a:t>81</a:t>
            </a:fld>
            <a:endParaRPr lang="en-US"/>
          </a:p>
        </p:txBody>
      </p:sp>
      <p:sp>
        <p:nvSpPr>
          <p:cNvPr id="5" name="Slide Number Placeholder 4">
            <a:extLst>
              <a:ext uri="{FF2B5EF4-FFF2-40B4-BE49-F238E27FC236}">
                <a16:creationId xmlns:a16="http://schemas.microsoft.com/office/drawing/2014/main" id="{3E892F6E-9C1C-4580-88A2-B70DE4D1CFC3}"/>
              </a:ext>
            </a:extLst>
          </p:cNvPr>
          <p:cNvSpPr>
            <a:spLocks noGrp="1"/>
          </p:cNvSpPr>
          <p:nvPr>
            <p:ph type="sldNum" sz="quarter" idx="4294967295"/>
          </p:nvPr>
        </p:nvSpPr>
        <p:spPr>
          <a:xfrm>
            <a:off x="0" y="0"/>
            <a:ext cx="0" cy="0"/>
          </a:xfrm>
        </p:spPr>
        <p:txBody>
          <a:bodyPr/>
          <a:lstStyle/>
          <a:p>
            <a:pPr>
              <a:defRPr/>
            </a:pPr>
            <a:fld id="{7BDF8390-DF5C-4F33-AC6C-C69E2C9155C2}" type="slidenum">
              <a:rPr lang="en-US" smtClean="0"/>
              <a:pPr>
                <a:defRPr/>
              </a:pPr>
              <a:t>81</a:t>
            </a:fld>
            <a:endParaRPr lang="en-US"/>
          </a:p>
        </p:txBody>
      </p:sp>
    </p:spTree>
    <p:extLst>
      <p:ext uri="{BB962C8B-B14F-4D97-AF65-F5344CB8AC3E}">
        <p14:creationId xmlns:p14="http://schemas.microsoft.com/office/powerpoint/2010/main" val="2393354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209800" y="260351"/>
            <a:ext cx="7772400" cy="1223963"/>
          </a:xfrm>
        </p:spPr>
        <p:txBody>
          <a:bodyPr/>
          <a:lstStyle/>
          <a:p>
            <a:pPr eaLnBrk="1" hangingPunct="1"/>
            <a:r>
              <a:rPr lang="en-GB"/>
              <a:t>Endoscopic view of INV</a:t>
            </a:r>
          </a:p>
        </p:txBody>
      </p:sp>
      <p:pic>
        <p:nvPicPr>
          <p:cNvPr id="35843" name="Picture 3"/>
          <p:cNvPicPr>
            <a:picLocks noGrp="1" noChangeAspect="1" noChangeArrowheads="1"/>
          </p:cNvPicPr>
          <p:nvPr>
            <p:ph idx="1"/>
          </p:nvPr>
        </p:nvPicPr>
        <p:blipFill>
          <a:blip r:embed="rId2"/>
          <a:srcRect/>
          <a:stretch>
            <a:fillRect/>
          </a:stretch>
        </p:blipFill>
        <p:spPr>
          <a:xfrm>
            <a:off x="2711451" y="1628775"/>
            <a:ext cx="6518275" cy="4743450"/>
          </a:xfrm>
        </p:spPr>
      </p:pic>
      <p:sp>
        <p:nvSpPr>
          <p:cNvPr id="35841" name="Slide Number Placeholder 3"/>
          <p:cNvSpPr>
            <a:spLocks noGrp="1"/>
          </p:cNvSpPr>
          <p:nvPr>
            <p:ph type="sldNum" sz="quarter" idx="12"/>
          </p:nvPr>
        </p:nvSpPr>
        <p:spPr>
          <a:noFill/>
        </p:spPr>
        <p:txBody>
          <a:bodyPr/>
          <a:lstStyle/>
          <a:p>
            <a:fld id="{504D1728-37F5-493D-A761-17CF99A07F77}" type="slidenum">
              <a:rPr lang="en-US" smtClean="0"/>
              <a:pPr/>
              <a:t>9</a:t>
            </a:fld>
            <a:endParaRPr lang="en-US"/>
          </a:p>
        </p:txBody>
      </p:sp>
    </p:spTree>
    <p:extLst>
      <p:ext uri="{BB962C8B-B14F-4D97-AF65-F5344CB8AC3E}">
        <p14:creationId xmlns:p14="http://schemas.microsoft.com/office/powerpoint/2010/main" val="33371696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eb92e3b-db87-41ef-b535-5ebe821d5c43" xsi:nil="true"/>
    <lcf76f155ced4ddcb4097134ff3c332f xmlns="a78396c7-ca18-4d07-9c2d-e954ca003379">
      <Terms xmlns="http://schemas.microsoft.com/office/infopath/2007/PartnerControls"/>
    </lcf76f155ced4ddcb4097134ff3c332f>
  </documentManagement>
</p:properties>
</file>

<file path=customXml/item2.xml><?xml version="1.0" encoding="utf-8"?>
<?mso-contentType ?>
<SharedContentType xmlns="Microsoft.SharePoint.Taxonomy.ContentTypeSync" SourceId="040de04c-ac2b-42fd-995a-30edf402d583" ContentTypeId="0x010100B39B6B7256AF9049AFFDEFB15C09D39B"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2220D98005C98849B132B1248B5991E6" ma:contentTypeVersion="15" ma:contentTypeDescription="Create a new document." ma:contentTypeScope="" ma:versionID="abe082f2c3e3701f68f087860e1348a7">
  <xsd:schema xmlns:xsd="http://www.w3.org/2001/XMLSchema" xmlns:xs="http://www.w3.org/2001/XMLSchema" xmlns:p="http://schemas.microsoft.com/office/2006/metadata/properties" xmlns:ns2="a78396c7-ca18-4d07-9c2d-e954ca003379" xmlns:ns3="0eb92e3b-db87-41ef-b535-5ebe821d5c43" targetNamespace="http://schemas.microsoft.com/office/2006/metadata/properties" ma:root="true" ma:fieldsID="b7824cce227e0f6afa566cf995aae578" ns2:_="" ns3:_="">
    <xsd:import namespace="a78396c7-ca18-4d07-9c2d-e954ca003379"/>
    <xsd:import namespace="0eb92e3b-db87-41ef-b535-5ebe821d5c4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396c7-ca18-4d07-9c2d-e954ca0033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c18f9b8-5ae4-4f0b-a238-a922c51e2dd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b92e3b-db87-41ef-b535-5ebe821d5c4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969891-c03a-4c16-8f7e-a1eeed106462}" ma:internalName="TaxCatchAll" ma:showField="CatchAllData" ma:web="0eb92e3b-db87-41ef-b535-5ebe821d5c4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294EAF-5641-4FF5-9AEE-8CBA4D84D39A}">
  <ds:schemaRefs>
    <ds:schemaRef ds:uri="http://schemas.openxmlformats.org/package/2006/metadata/core-properties"/>
    <ds:schemaRef ds:uri="http://www.w3.org/XML/1998/namespace"/>
    <ds:schemaRef ds:uri="http://schemas.microsoft.com/office/infopath/2007/PartnerControls"/>
    <ds:schemaRef ds:uri="http://purl.org/dc/terms/"/>
    <ds:schemaRef ds:uri="http://schemas.microsoft.com/office/2006/documentManagement/types"/>
    <ds:schemaRef ds:uri="71333a14-3858-4b4d-aa2c-7102130c5f50"/>
    <ds:schemaRef ds:uri="http://purl.org/dc/elements/1.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A470346-551A-4AD8-8B12-EB4CFE32B6A9}">
  <ds:schemaRefs>
    <ds:schemaRef ds:uri="Microsoft.SharePoint.Taxonomy.ContentTypeSync"/>
  </ds:schemaRefs>
</ds:datastoreItem>
</file>

<file path=customXml/itemProps3.xml><?xml version="1.0" encoding="utf-8"?>
<ds:datastoreItem xmlns:ds="http://schemas.openxmlformats.org/officeDocument/2006/customXml" ds:itemID="{2CE938B2-CE95-4655-AC65-854CD775FC3B}">
  <ds:schemaRefs>
    <ds:schemaRef ds:uri="http://schemas.microsoft.com/sharepoint/v3/contenttype/forms"/>
  </ds:schemaRefs>
</ds:datastoreItem>
</file>

<file path=customXml/itemProps4.xml><?xml version="1.0" encoding="utf-8"?>
<ds:datastoreItem xmlns:ds="http://schemas.openxmlformats.org/officeDocument/2006/customXml" ds:itemID="{349D0E75-5D30-465E-A7D7-F8FD5F85EC46}"/>
</file>

<file path=docProps/app.xml><?xml version="1.0" encoding="utf-8"?>
<Properties xmlns="http://schemas.openxmlformats.org/officeDocument/2006/extended-properties" xmlns:vt="http://schemas.openxmlformats.org/officeDocument/2006/docPropsVTypes">
  <TotalTime>15</TotalTime>
  <Words>1946</Words>
  <Application>Microsoft Office PowerPoint</Application>
  <PresentationFormat>Widescreen</PresentationFormat>
  <Paragraphs>419</Paragraphs>
  <Slides>81</Slides>
  <Notes>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91" baseType="lpstr">
      <vt:lpstr>ＭＳ Ｐゴシック</vt:lpstr>
      <vt:lpstr>Arial</vt:lpstr>
      <vt:lpstr>Calibri</vt:lpstr>
      <vt:lpstr>Century Gothic</vt:lpstr>
      <vt:lpstr>Lucida Grande</vt:lpstr>
      <vt:lpstr>Symbol</vt:lpstr>
      <vt:lpstr>Times New Roman</vt:lpstr>
      <vt:lpstr>Wingdings 3</vt:lpstr>
      <vt:lpstr>Ion</vt:lpstr>
      <vt:lpstr>Image</vt:lpstr>
      <vt:lpstr>RHINOLOGY</vt:lpstr>
      <vt:lpstr>Functions of The Nose</vt:lpstr>
      <vt:lpstr>Functions of Nose</vt:lpstr>
      <vt:lpstr>Physics</vt:lpstr>
      <vt:lpstr>Sensation of Air Flow</vt:lpstr>
      <vt:lpstr>Thudicums/ Endoscopy</vt:lpstr>
      <vt:lpstr>Nasendoscopy/laryngoscopy</vt:lpstr>
      <vt:lpstr>PowerPoint Presentation</vt:lpstr>
      <vt:lpstr>Endoscopic view of INV</vt:lpstr>
      <vt:lpstr>PowerPoint Presentation</vt:lpstr>
      <vt:lpstr>Assessment</vt:lpstr>
      <vt:lpstr>Nasal Obstruction: Causes</vt:lpstr>
      <vt:lpstr>Rhinitis</vt:lpstr>
      <vt:lpstr>Rhinitis- classification</vt:lpstr>
      <vt:lpstr>Non Allergic, Non Infective Rhinitis</vt:lpstr>
      <vt:lpstr>Allergic rhinitis</vt:lpstr>
      <vt:lpstr>Allergens – seasonal</vt:lpstr>
      <vt:lpstr>Allergens - perennial</vt:lpstr>
      <vt:lpstr>Allergic rhinitis – investigations Skin prick test</vt:lpstr>
      <vt:lpstr>Allergic rhinitis – investigations Blood test</vt:lpstr>
      <vt:lpstr>PowerPoint Presentation</vt:lpstr>
      <vt:lpstr>Treatment</vt:lpstr>
      <vt:lpstr>Allergen avoidance</vt:lpstr>
      <vt:lpstr>Allergen avoidance</vt:lpstr>
      <vt:lpstr>  Steroids</vt:lpstr>
      <vt:lpstr>Corticosteroids in the Treatment of Nasal Congestion</vt:lpstr>
      <vt:lpstr>Corticosteroids in the Treatment of Nasal Congestion (cont)</vt:lpstr>
      <vt:lpstr>PowerPoint Presentation</vt:lpstr>
      <vt:lpstr>Antihistamines</vt:lpstr>
      <vt:lpstr>Other medications</vt:lpstr>
      <vt:lpstr>Decongestants</vt:lpstr>
      <vt:lpstr>Douching</vt:lpstr>
      <vt:lpstr>Immunotherapy</vt:lpstr>
      <vt:lpstr>CRS Clinical Definition</vt:lpstr>
      <vt:lpstr>CRS</vt:lpstr>
      <vt:lpstr>CRS</vt:lpstr>
      <vt:lpstr>Chronic Rhinosinusitis (CRS)</vt:lpstr>
      <vt:lpstr>CRS</vt:lpstr>
      <vt:lpstr>PowerPoint Presentation</vt:lpstr>
      <vt:lpstr>PowerPoint Presentation</vt:lpstr>
      <vt:lpstr>Nasal polyps</vt:lpstr>
      <vt:lpstr>PowerPoint Presentation</vt:lpstr>
      <vt:lpstr>PowerPoint Presentation</vt:lpstr>
      <vt:lpstr>PowerPoint Presentation</vt:lpstr>
      <vt:lpstr>Infective rhinosinusitis</vt:lpstr>
      <vt:lpstr>Fungal Sinusitis</vt:lpstr>
      <vt:lpstr>Acute Sinusitis</vt:lpstr>
      <vt:lpstr>Acute Sinusitis</vt:lpstr>
      <vt:lpstr>PowerPoint Presentation</vt:lpstr>
      <vt:lpstr>Acute Sinusitis</vt:lpstr>
      <vt:lpstr>PowerPoint Presentation</vt:lpstr>
      <vt:lpstr>Surgical options for Rhinosinusitis</vt:lpstr>
      <vt:lpstr>Complications of Sinusitis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Common Causes of Nasal Obstruction</vt:lpstr>
      <vt:lpstr>Septal deformity</vt:lpstr>
      <vt:lpstr>Septal deviation</vt:lpstr>
      <vt:lpstr>Functional Septorhinoplasty</vt:lpstr>
      <vt:lpstr>PowerPoint Presentation</vt:lpstr>
      <vt:lpstr>PowerPoint Presentation</vt:lpstr>
      <vt:lpstr>Other Causes of Nasal Obstruction</vt:lpstr>
      <vt:lpstr>PowerPoint Presentation</vt:lpstr>
      <vt:lpstr>PowerPoint Presentation</vt:lpstr>
      <vt:lpstr>Other Causes of Nasal Obstruction</vt:lpstr>
      <vt:lpstr>PowerPoint Presentation</vt:lpstr>
      <vt:lpstr>PowerPoint Presentation</vt:lpstr>
      <vt:lpstr>Choanal Atresia</vt:lpstr>
      <vt:lpstr>Rare Causes of Nasal Obstruction</vt:lpstr>
      <vt:lpstr>Pathology of Sinonasal Tumours </vt:lpstr>
      <vt:lpstr>Nasal Obstruction-when to refer</vt:lpstr>
      <vt:lpstr>Loss of sense of smell</vt:lpstr>
      <vt:lpstr>COVID-19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RHINOLOGY</dc:title>
  <dc:creator>Nick Lewis</dc:creator>
  <cp:lastModifiedBy>Jim Manzano</cp:lastModifiedBy>
  <cp:revision>4</cp:revision>
  <dcterms:created xsi:type="dcterms:W3CDTF">2021-01-31T19:49:50Z</dcterms:created>
  <dcterms:modified xsi:type="dcterms:W3CDTF">2021-02-08T12:28:33Z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21699600.0000000</vt:lpwstr>
  </property>
  <property fmtid="{D5CDD505-2E9C-101B-9397-08002B2CF9AE}" pid="3" name="ContentTypeId">
    <vt:lpwstr>0x0101002220D98005C98849B132B1248B5991E6</vt:lpwstr>
  </property>
  <property fmtid="{D5CDD505-2E9C-101B-9397-08002B2CF9AE}" pid="4" name="MediaServiceImageTags">
    <vt:lpwstr/>
  </property>
</Properties>
</file>