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866" r:id="rId5"/>
    <p:sldMasterId id="2147483886" r:id="rId6"/>
    <p:sldMasterId id="2147483843" r:id="rId7"/>
  </p:sldMasterIdLst>
  <p:notesMasterIdLst>
    <p:notesMasterId r:id="rId33"/>
  </p:notesMasterIdLst>
  <p:handoutMasterIdLst>
    <p:handoutMasterId r:id="rId34"/>
  </p:handoutMasterIdLst>
  <p:sldIdLst>
    <p:sldId id="258" r:id="rId8"/>
    <p:sldId id="299" r:id="rId9"/>
    <p:sldId id="302" r:id="rId10"/>
    <p:sldId id="305" r:id="rId11"/>
    <p:sldId id="306" r:id="rId12"/>
    <p:sldId id="307" r:id="rId13"/>
    <p:sldId id="308" r:id="rId14"/>
    <p:sldId id="309" r:id="rId15"/>
    <p:sldId id="326"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7" r:id="rId29"/>
    <p:sldId id="324" r:id="rId30"/>
    <p:sldId id="325" r:id="rId31"/>
    <p:sldId id="294" r:id="rId32"/>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258"/>
            <p14:sldId id="299"/>
            <p14:sldId id="302"/>
            <p14:sldId id="305"/>
            <p14:sldId id="306"/>
            <p14:sldId id="307"/>
            <p14:sldId id="308"/>
            <p14:sldId id="309"/>
            <p14:sldId id="326"/>
            <p14:sldId id="311"/>
            <p14:sldId id="312"/>
            <p14:sldId id="313"/>
            <p14:sldId id="314"/>
            <p14:sldId id="315"/>
            <p14:sldId id="316"/>
            <p14:sldId id="317"/>
            <p14:sldId id="318"/>
            <p14:sldId id="319"/>
            <p14:sldId id="320"/>
            <p14:sldId id="321"/>
            <p14:sldId id="322"/>
            <p14:sldId id="327"/>
            <p14:sldId id="324"/>
            <p14:sldId id="325"/>
          </p14:sldIdLst>
        </p14:section>
        <p14:section name="Untitled Section" id="{BC207CB5-D627-4B15-B03B-ED7A53E19D7E}">
          <p14:sldIdLst>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D74"/>
    <a:srgbClr val="EC008C"/>
    <a:srgbClr val="8D3786"/>
    <a:srgbClr val="2DB8C5"/>
    <a:srgbClr val="73B82B"/>
    <a:srgbClr val="F18500"/>
    <a:srgbClr val="10746A"/>
    <a:srgbClr val="CDA60C"/>
    <a:srgbClr val="2DB862"/>
    <a:srgbClr val="009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8" autoAdjust="0"/>
    <p:restoredTop sz="94695" autoAdjust="0"/>
  </p:normalViewPr>
  <p:slideViewPr>
    <p:cSldViewPr snapToGrid="0" snapToObjects="1">
      <p:cViewPr varScale="1">
        <p:scale>
          <a:sx n="111" d="100"/>
          <a:sy n="111" d="100"/>
        </p:scale>
        <p:origin x="77" y="1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1" d="100"/>
          <a:sy n="41" d="100"/>
        </p:scale>
        <p:origin x="240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26/11/2021</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11/26/2021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E842A-B778-4091-8B45-9767B073D62E}" type="slidenum">
              <a:rPr lang="en-GB" smtClean="0"/>
              <a:t>12</a:t>
            </a:fld>
            <a:endParaRPr lang="en-GB"/>
          </a:p>
        </p:txBody>
      </p:sp>
    </p:spTree>
    <p:extLst>
      <p:ext uri="{BB962C8B-B14F-4D97-AF65-F5344CB8AC3E}">
        <p14:creationId xmlns:p14="http://schemas.microsoft.com/office/powerpoint/2010/main" val="202828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endParaRPr lang="en-GB" altLang="en-US" dirty="0" smtClean="0"/>
          </a:p>
        </p:txBody>
      </p:sp>
      <p:sp>
        <p:nvSpPr>
          <p:cNvPr id="3174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D96DA92-BBC3-48D5-BCD4-3DCF9691610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891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24373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36594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051886" y="1680830"/>
            <a:ext cx="3628402" cy="334721"/>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5702966" y="458789"/>
            <a:ext cx="3111456" cy="563896"/>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dirty="0"/>
              <a:t>Insert School </a:t>
            </a:r>
          </a:p>
          <a:p>
            <a:r>
              <a:rPr lang="en-US" dirty="0"/>
              <a:t>name here</a:t>
            </a:r>
          </a:p>
        </p:txBody>
      </p:sp>
    </p:spTree>
    <p:extLst>
      <p:ext uri="{BB962C8B-B14F-4D97-AF65-F5344CB8AC3E}">
        <p14:creationId xmlns:p14="http://schemas.microsoft.com/office/powerpoint/2010/main" val="319369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087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A152-3642-44D0-89B2-3EEF29B53809}"/>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0A5B13-1742-42BB-83FC-824C072F960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F47C19-F1E0-479B-9F93-2EF79BA961E0}"/>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5" name="Footer Placeholder 4">
            <a:extLst>
              <a:ext uri="{FF2B5EF4-FFF2-40B4-BE49-F238E27FC236}">
                <a16:creationId xmlns:a16="http://schemas.microsoft.com/office/drawing/2014/main" id="{5A169887-83E8-4454-A738-3B0A43980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53F7B-03E0-4180-9D7D-5898471F089F}"/>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732672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DB4A-7836-4B71-81CA-5EC10D9DA8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6357AD-6D4D-49CA-8583-3F477CCDE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1BD1F9-79FA-499A-91F2-DFEAC9C65530}"/>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5" name="Footer Placeholder 4">
            <a:extLst>
              <a:ext uri="{FF2B5EF4-FFF2-40B4-BE49-F238E27FC236}">
                <a16:creationId xmlns:a16="http://schemas.microsoft.com/office/drawing/2014/main" id="{0F0F8603-CE69-4B68-AF8D-76184DBCC2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59A42-60EB-4AC1-8006-D6EBBD61732E}"/>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170813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898A-AC4C-4C2B-850E-BD587048E75E}"/>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FB8B3A-B2A8-405D-BC54-3F6312D7F35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9669F-E61B-4931-9CC0-551640E78399}"/>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5" name="Footer Placeholder 4">
            <a:extLst>
              <a:ext uri="{FF2B5EF4-FFF2-40B4-BE49-F238E27FC236}">
                <a16:creationId xmlns:a16="http://schemas.microsoft.com/office/drawing/2014/main" id="{9E5AC7A4-EDC0-45ED-8ACF-FB0AF98D27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9B1D74-288E-43F4-9AA6-A93533D9B583}"/>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210638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81E7-FD52-4107-A184-ECF34CABF1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77937C-8D12-4EE9-B93C-141160F6FB94}"/>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2530BA-52BB-4D44-AB25-1C87F2BA35BD}"/>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89A9A7-1297-4CCF-A1D2-BE2907E90AE4}"/>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6" name="Footer Placeholder 5">
            <a:extLst>
              <a:ext uri="{FF2B5EF4-FFF2-40B4-BE49-F238E27FC236}">
                <a16:creationId xmlns:a16="http://schemas.microsoft.com/office/drawing/2014/main" id="{8B3B7F3F-4FD2-4254-AAC7-1A9D280594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6EE02E-45F4-4E04-8E6D-4B031E6D8AF3}"/>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2221754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86C0-D758-4E40-B7B9-BA0320DCEC72}"/>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01A037-E39E-48F8-A62A-3C55B7422DF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7523F4-5E76-465B-AB35-91A72CCC31B1}"/>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30798F-09B0-4251-B790-2EC94F382CF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290861-E823-4DA2-AF2A-7B6191035808}"/>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EEC7E4-8111-48DA-9097-F9FF82620163}"/>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8" name="Footer Placeholder 7">
            <a:extLst>
              <a:ext uri="{FF2B5EF4-FFF2-40B4-BE49-F238E27FC236}">
                <a16:creationId xmlns:a16="http://schemas.microsoft.com/office/drawing/2014/main" id="{38C87188-7A6E-4AE4-A347-C52C16E6E5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B0B0EB-9D69-4899-96A8-73583172272E}"/>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760544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5DE7-7FB0-46DB-9405-63B0634B36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D1D54A-8BFE-4A66-8C01-C3A0E8D85649}"/>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4" name="Footer Placeholder 3">
            <a:extLst>
              <a:ext uri="{FF2B5EF4-FFF2-40B4-BE49-F238E27FC236}">
                <a16:creationId xmlns:a16="http://schemas.microsoft.com/office/drawing/2014/main" id="{CF89A05A-BA7F-4E56-A9F9-0DD742EB6F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DD9B10-2680-4BF9-B3DE-581043C487F3}"/>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834246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994D4-AB6C-4CAB-A899-D8F8607D9CB8}"/>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3" name="Footer Placeholder 2">
            <a:extLst>
              <a:ext uri="{FF2B5EF4-FFF2-40B4-BE49-F238E27FC236}">
                <a16:creationId xmlns:a16="http://schemas.microsoft.com/office/drawing/2014/main" id="{8A4BA159-9074-4ECF-8A91-5B3378A028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F425A4-00FD-496D-843E-6768B4BF3403}"/>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4275634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6C9D-D52C-4D5E-BCB4-DEB2F57CCDA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C50D34-CCC7-4F29-802F-262714A2745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1E0F2B-9C6E-4C20-8966-6DFDA4751D0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0B045-964C-4063-BBFA-6B83C7E73E68}"/>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6" name="Footer Placeholder 5">
            <a:extLst>
              <a:ext uri="{FF2B5EF4-FFF2-40B4-BE49-F238E27FC236}">
                <a16:creationId xmlns:a16="http://schemas.microsoft.com/office/drawing/2014/main" id="{DDA9FE1F-97B5-4CB3-98FA-126A5398AB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4BBF1B-9535-4ADC-9034-24B5DE021C59}"/>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2260881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10C8-ACFA-4B66-BA88-C02835BB9CF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618768-BA3C-4C85-A881-C2D742D3763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91BA98-947C-4F30-81FA-E75089E7463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536A2-429C-4E79-B977-267EAD08B344}"/>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6" name="Footer Placeholder 5">
            <a:extLst>
              <a:ext uri="{FF2B5EF4-FFF2-40B4-BE49-F238E27FC236}">
                <a16:creationId xmlns:a16="http://schemas.microsoft.com/office/drawing/2014/main" id="{D9F8B88E-AC5B-4457-B246-5D80D0F9E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DEDF89-B6B4-461A-A5B2-7AEA5C98681B}"/>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4146842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BE90-E10F-453C-A574-3138DD5A58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A689D1-5BAE-4CA1-805C-240740ACE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B1ADD-A7F9-4415-BC8A-C2DB995BD5F9}"/>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5" name="Footer Placeholder 4">
            <a:extLst>
              <a:ext uri="{FF2B5EF4-FFF2-40B4-BE49-F238E27FC236}">
                <a16:creationId xmlns:a16="http://schemas.microsoft.com/office/drawing/2014/main" id="{2B994382-1FE3-4611-98AB-36B456145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CFCA8-8C69-4A1C-8ED2-B872F589313F}"/>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72732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AC67C-C8CF-40D1-8156-8B9F9BBD133E}"/>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AD5E88-ADF8-493E-91B1-184CC4D84D8B}"/>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F852B4-90C0-4ACD-B3E3-49FE0C235D1E}"/>
              </a:ext>
            </a:extLst>
          </p:cNvPr>
          <p:cNvSpPr>
            <a:spLocks noGrp="1"/>
          </p:cNvSpPr>
          <p:nvPr>
            <p:ph type="dt" sz="half" idx="10"/>
          </p:nvPr>
        </p:nvSpPr>
        <p:spPr/>
        <p:txBody>
          <a:bodyPr/>
          <a:lstStyle/>
          <a:p>
            <a:fld id="{5946B71F-C445-4550-BC73-994E346A1C33}" type="datetimeFigureOut">
              <a:rPr lang="en-GB" smtClean="0"/>
              <a:t>26/11/2021</a:t>
            </a:fld>
            <a:endParaRPr lang="en-GB"/>
          </a:p>
        </p:txBody>
      </p:sp>
      <p:sp>
        <p:nvSpPr>
          <p:cNvPr id="5" name="Footer Placeholder 4">
            <a:extLst>
              <a:ext uri="{FF2B5EF4-FFF2-40B4-BE49-F238E27FC236}">
                <a16:creationId xmlns:a16="http://schemas.microsoft.com/office/drawing/2014/main" id="{DDE3609A-6240-463F-A7C1-3B71C27DBA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E0658-84C6-4AC3-83AC-5FC9D58D7FD4}"/>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655539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mod="1">
    <p:ext uri="{DCECCB84-F9BA-43D5-87BE-67443E8EF086}">
      <p15:sldGuideLst xmlns:p15="http://schemas.microsoft.com/office/powerpoint/2012/main">
        <p15:guide id="1" pos="41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2.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3"/>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6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1D3F9-65FD-49A6-AA0B-E7C74E8AAD9A}"/>
              </a:ext>
            </a:extLst>
          </p:cNvPr>
          <p:cNvSpPr/>
          <p:nvPr userDrawn="1"/>
        </p:nvSpPr>
        <p:spPr>
          <a:xfrm>
            <a:off x="10188" y="4469587"/>
            <a:ext cx="9144000" cy="673913"/>
          </a:xfrm>
          <a:prstGeom prst="rect">
            <a:avLst/>
          </a:prstGeom>
          <a:gradFill>
            <a:gsLst>
              <a:gs pos="0">
                <a:srgbClr val="1C3D74"/>
              </a:gs>
              <a:gs pos="50000">
                <a:srgbClr val="8D3786"/>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0">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37B903A-F407-4E66-81D1-1411B4A219A8}"/>
              </a:ext>
            </a:extLst>
          </p:cNvPr>
          <p:cNvPicPr>
            <a:picLocks noChangeAspect="1"/>
          </p:cNvPicPr>
          <p:nvPr userDrawn="1"/>
        </p:nvPicPr>
        <p:blipFill>
          <a:blip r:embed="rId21"/>
          <a:stretch>
            <a:fillRect/>
          </a:stretch>
        </p:blipFill>
        <p:spPr>
          <a:xfrm>
            <a:off x="6062812" y="4694920"/>
            <a:ext cx="2490540" cy="229752"/>
          </a:xfrm>
          <a:prstGeom prst="rect">
            <a:avLst/>
          </a:prstGeom>
        </p:spPr>
      </p:pic>
      <p:sp>
        <p:nvSpPr>
          <p:cNvPr id="9" name="Content Placeholder 2">
            <a:extLst>
              <a:ext uri="{FF2B5EF4-FFF2-40B4-BE49-F238E27FC236}">
                <a16:creationId xmlns:a16="http://schemas.microsoft.com/office/drawing/2014/main" id="{D62B76A7-7179-4A91-AA9E-970D6FA45E62}"/>
              </a:ext>
            </a:extLst>
          </p:cNvPr>
          <p:cNvSpPr txBox="1">
            <a:spLocks/>
          </p:cNvSpPr>
          <p:nvPr userDrawn="1"/>
        </p:nvSpPr>
        <p:spPr>
          <a:xfrm>
            <a:off x="2315776" y="2836473"/>
            <a:ext cx="4512447" cy="1456609"/>
          </a:xfrm>
          <a:prstGeom prst="rect">
            <a:avLst/>
          </a:prstGeom>
        </p:spPr>
        <p:txBody>
          <a:bodyPr/>
          <a:lstStyle>
            <a:lvl1pPr marL="0" indent="0" algn="r" defTabSz="914400" rtl="0" eaLnBrk="1" latinLnBrk="0" hangingPunct="1">
              <a:lnSpc>
                <a:spcPct val="100000"/>
              </a:lnSpc>
              <a:spcBef>
                <a:spcPts val="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School of English </a:t>
            </a:r>
          </a:p>
          <a:p>
            <a:r>
              <a:rPr lang="en-US" dirty="0"/>
              <a:t>and Drama</a:t>
            </a:r>
          </a:p>
        </p:txBody>
      </p:sp>
      <p:sp>
        <p:nvSpPr>
          <p:cNvPr id="17" name="Footer Placeholder 4">
            <a:extLst>
              <a:ext uri="{FF2B5EF4-FFF2-40B4-BE49-F238E27FC236}">
                <a16:creationId xmlns:a16="http://schemas.microsoft.com/office/drawing/2014/main" id="{AA5C0C06-AD89-4D25-91E5-1356D874D3AC}"/>
              </a:ext>
            </a:extLst>
          </p:cNvPr>
          <p:cNvSpPr>
            <a:spLocks noGrp="1"/>
          </p:cNvSpPr>
          <p:nvPr>
            <p:ph type="ftr" sz="quarter" idx="3"/>
          </p:nvPr>
        </p:nvSpPr>
        <p:spPr>
          <a:xfrm>
            <a:off x="2520139" y="4676823"/>
            <a:ext cx="3086100" cy="274637"/>
          </a:xfrm>
          <a:prstGeom prst="rect">
            <a:avLst/>
          </a:prstGeom>
        </p:spPr>
        <p:txBody>
          <a:bodyPr vert="horz" lIns="91440" tIns="45720" rIns="91440" bIns="45720" rtlCol="0" anchor="ctr"/>
          <a:lstStyle>
            <a:lvl1pPr algn="ctr">
              <a:defRPr sz="1400" b="1">
                <a:solidFill>
                  <a:schemeClr val="bg1"/>
                </a:solidFill>
                <a:latin typeface="Arial" panose="020B0604020202020204" pitchFamily="34" charset="0"/>
                <a:cs typeface="Arial" panose="020B0604020202020204" pitchFamily="34" charset="0"/>
              </a:defRPr>
            </a:lvl1pPr>
          </a:lstStyle>
          <a:p>
            <a:r>
              <a:rPr lang="en-GB" dirty="0"/>
              <a:t>Insert School name here</a:t>
            </a: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BC66D-BE54-4920-9914-BD36CA85F6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18FDC-784E-4C98-AA5C-9ECF79CEA37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AE0225-1097-4F02-9BD3-9B761C516F9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946B71F-C445-4550-BC73-994E346A1C33}" type="datetimeFigureOut">
              <a:rPr lang="en-GB" smtClean="0"/>
              <a:t>26/11/2021</a:t>
            </a:fld>
            <a:endParaRPr lang="en-GB"/>
          </a:p>
        </p:txBody>
      </p:sp>
      <p:sp>
        <p:nvSpPr>
          <p:cNvPr id="5" name="Footer Placeholder 4">
            <a:extLst>
              <a:ext uri="{FF2B5EF4-FFF2-40B4-BE49-F238E27FC236}">
                <a16:creationId xmlns:a16="http://schemas.microsoft.com/office/drawing/2014/main" id="{55953A7A-E74E-4E87-BE9D-45DB6FF9EBF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A9667C0-0302-4CCC-A683-58E9DAF2658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05CC1B7-8AD3-4D86-AEC8-A4A3278C65F8}" type="slidenum">
              <a:rPr lang="en-GB" smtClean="0"/>
              <a:t>‹#›</a:t>
            </a:fld>
            <a:endParaRPr lang="en-GB"/>
          </a:p>
        </p:txBody>
      </p:sp>
    </p:spTree>
    <p:extLst>
      <p:ext uri="{BB962C8B-B14F-4D97-AF65-F5344CB8AC3E}">
        <p14:creationId xmlns:p14="http://schemas.microsoft.com/office/powerpoint/2010/main" val="381001934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www.chambersstudent.co.uk/law-firms/getting-a-training-contract/making-successful-applications" TargetMode="External"/><Relationship Id="rId2" Type="http://schemas.openxmlformats.org/officeDocument/2006/relationships/hyperlink" Target="https://www.jobtestprep.co.uk/images/free-pdf/Vacation-Scheme-Training-Contract-Application-Tips-JobTestPrep.pdf" TargetMode="External"/><Relationship Id="rId1" Type="http://schemas.openxmlformats.org/officeDocument/2006/relationships/slideLayout" Target="../slideLayouts/slideLayout19.xml"/><Relationship Id="rId5" Type="http://schemas.openxmlformats.org/officeDocument/2006/relationships/hyperlink" Target="https://targetjobs.co.uk/employer-hubs" TargetMode="External"/><Relationship Id="rId4" Type="http://schemas.openxmlformats.org/officeDocument/2006/relationships/hyperlink" Target="http://allaboutlaw.co.uk/law-careers/application-tip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qmul.ac.uk/careers/downloads/cvs-and-applications/" TargetMode="External"/><Relationship Id="rId2" Type="http://schemas.openxmlformats.org/officeDocument/2006/relationships/hyperlink" Target="https://www.qmul.ac.uk/careers/how-to/book-an-appointment/"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40C466D-AFD2-4612-98EB-B28E84FC16E1}"/>
              </a:ext>
            </a:extLst>
          </p:cNvPr>
          <p:cNvSpPr>
            <a:spLocks noGrp="1"/>
          </p:cNvSpPr>
          <p:nvPr>
            <p:ph sz="quarter" idx="10"/>
          </p:nvPr>
        </p:nvSpPr>
        <p:spPr>
          <a:xfrm>
            <a:off x="943599" y="2437395"/>
            <a:ext cx="7870825" cy="1171575"/>
          </a:xfrm>
        </p:spPr>
        <p:txBody>
          <a:bodyPr/>
          <a:lstStyle/>
          <a:p>
            <a:r>
              <a:rPr lang="en-US" dirty="0" smtClean="0"/>
              <a:t>Demonstrating your Value</a:t>
            </a:r>
            <a:endParaRPr lang="en-US" dirty="0"/>
          </a:p>
        </p:txBody>
      </p:sp>
      <p:sp>
        <p:nvSpPr>
          <p:cNvPr id="11" name="Content Placeholder 6">
            <a:extLst>
              <a:ext uri="{FF2B5EF4-FFF2-40B4-BE49-F238E27FC236}">
                <a16:creationId xmlns:a16="http://schemas.microsoft.com/office/drawing/2014/main" id="{2B3EFF6F-2781-4F5D-97C6-E4322216ADDC}"/>
              </a:ext>
            </a:extLst>
          </p:cNvPr>
          <p:cNvSpPr>
            <a:spLocks noGrp="1"/>
          </p:cNvSpPr>
          <p:nvPr>
            <p:ph sz="quarter" idx="11"/>
          </p:nvPr>
        </p:nvSpPr>
        <p:spPr>
          <a:xfrm>
            <a:off x="943598" y="3659437"/>
            <a:ext cx="7870825" cy="1171575"/>
          </a:xfrm>
        </p:spPr>
        <p:txBody>
          <a:bodyPr/>
          <a:lstStyle/>
          <a:p>
            <a:r>
              <a:rPr lang="en-GB" dirty="0" smtClean="0"/>
              <a:t>Communicating your Skills and Strengths</a:t>
            </a:r>
            <a:endParaRPr lang="en-GB" dirty="0"/>
          </a:p>
        </p:txBody>
      </p:sp>
      <p:sp>
        <p:nvSpPr>
          <p:cNvPr id="12" name="Content Placeholder 2">
            <a:extLst>
              <a:ext uri="{FF2B5EF4-FFF2-40B4-BE49-F238E27FC236}">
                <a16:creationId xmlns:a16="http://schemas.microsoft.com/office/drawing/2014/main" id="{4DBD83B4-A554-43D7-822D-5911805342B6}"/>
              </a:ext>
            </a:extLst>
          </p:cNvPr>
          <p:cNvSpPr>
            <a:spLocks noGrp="1"/>
          </p:cNvSpPr>
          <p:nvPr>
            <p:ph sz="quarter" idx="13" hasCustomPrompt="1"/>
          </p:nvPr>
        </p:nvSpPr>
        <p:spPr>
          <a:xfrm>
            <a:off x="5702966" y="458789"/>
            <a:ext cx="3111456" cy="563896"/>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dirty="0" smtClean="0"/>
              <a:t>CCLS</a:t>
            </a:r>
            <a:endParaRPr lang="en-US" dirty="0"/>
          </a:p>
        </p:txBody>
      </p:sp>
    </p:spTree>
    <p:extLst>
      <p:ext uri="{BB962C8B-B14F-4D97-AF65-F5344CB8AC3E}">
        <p14:creationId xmlns:p14="http://schemas.microsoft.com/office/powerpoint/2010/main" val="3331294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9337" y="18673"/>
            <a:ext cx="5659800" cy="525133"/>
          </a:xfrm>
        </p:spPr>
        <p:txBody>
          <a:bodyPr anchor="t">
            <a:noAutofit/>
          </a:bodyPr>
          <a:lstStyle/>
          <a:p>
            <a:pPr algn="ctr" eaLnBrk="1" hangingPunct="1"/>
            <a:r>
              <a:rPr lang="en-GB" altLang="en-US" sz="2400" b="1" dirty="0">
                <a:solidFill>
                  <a:srgbClr val="1C3D74"/>
                </a:solidFill>
                <a:latin typeface="Arial" panose="020B0604020202020204" pitchFamily="34" charset="0"/>
                <a:cs typeface="Calibri"/>
              </a:rPr>
              <a:t>Skills employers typically look for</a:t>
            </a:r>
          </a:p>
        </p:txBody>
      </p:sp>
      <p:sp>
        <p:nvSpPr>
          <p:cNvPr id="6147" name="Content Placeholder 1"/>
          <p:cNvSpPr>
            <a:spLocks noGrp="1"/>
          </p:cNvSpPr>
          <p:nvPr>
            <p:ph idx="1"/>
          </p:nvPr>
        </p:nvSpPr>
        <p:spPr>
          <a:xfrm>
            <a:off x="502829" y="1039584"/>
            <a:ext cx="8524293" cy="2948025"/>
          </a:xfrm>
        </p:spPr>
        <p:txBody>
          <a:bodyPr>
            <a:normAutofit fontScale="25000" lnSpcReduction="20000"/>
          </a:bodyPr>
          <a:lstStyle/>
          <a:p>
            <a:pPr marL="540544" indent="-540544">
              <a:buFont typeface="Wingdings" charset="2"/>
              <a:buChar char="ü"/>
              <a:defRPr/>
            </a:pPr>
            <a:endParaRPr lang="en-GB" sz="2400" dirty="0">
              <a:latin typeface="Arial" panose="020B0604020202020204" pitchFamily="34" charset="0"/>
              <a:ea typeface="+mj-ea"/>
              <a:cs typeface="Calibri"/>
            </a:endParaRPr>
          </a:p>
          <a:p>
            <a:pPr marL="0" indent="0">
              <a:spcBef>
                <a:spcPts val="900"/>
              </a:spcBef>
              <a:buNone/>
              <a:defRPr/>
            </a:pPr>
            <a:r>
              <a:rPr lang="en-GB" sz="7200" b="1" dirty="0">
                <a:solidFill>
                  <a:srgbClr val="923E8C"/>
                </a:solidFill>
                <a:latin typeface="Arial" panose="020B0604020202020204" pitchFamily="34" charset="0"/>
              </a:rPr>
              <a:t>Technical </a:t>
            </a:r>
            <a:r>
              <a:rPr lang="en-GB" sz="7200" b="1" dirty="0" smtClean="0">
                <a:solidFill>
                  <a:srgbClr val="923E8C"/>
                </a:solidFill>
                <a:latin typeface="Arial" panose="020B0604020202020204" pitchFamily="34" charset="0"/>
              </a:rPr>
              <a:t>legal skills </a:t>
            </a:r>
            <a:endParaRPr lang="en-GB" sz="7200" b="1" dirty="0">
              <a:solidFill>
                <a:srgbClr val="923E8C"/>
              </a:solidFill>
              <a:latin typeface="Arial" panose="020B0604020202020204" pitchFamily="34" charset="0"/>
            </a:endParaRPr>
          </a:p>
          <a:p>
            <a:pPr marL="0" indent="0">
              <a:spcBef>
                <a:spcPts val="900"/>
              </a:spcBef>
              <a:buNone/>
              <a:defRPr/>
            </a:pPr>
            <a:r>
              <a:rPr lang="en-GB" sz="7200" dirty="0">
                <a:latin typeface="Arial" panose="020B0604020202020204" pitchFamily="34" charset="0"/>
                <a:ea typeface="+mj-ea"/>
                <a:cs typeface="Calibri"/>
              </a:rPr>
              <a:t>legal research, drafting, negotiating, legal </a:t>
            </a:r>
            <a:r>
              <a:rPr lang="en-GB" sz="7200" dirty="0" smtClean="0">
                <a:latin typeface="Arial" panose="020B0604020202020204" pitchFamily="34" charset="0"/>
                <a:ea typeface="+mj-ea"/>
                <a:cs typeface="Calibri"/>
              </a:rPr>
              <a:t>analysis</a:t>
            </a:r>
          </a:p>
          <a:p>
            <a:pPr marL="0" indent="0">
              <a:spcBef>
                <a:spcPts val="900"/>
              </a:spcBef>
              <a:buNone/>
              <a:defRPr/>
            </a:pPr>
            <a:endParaRPr lang="en-GB" sz="7200" dirty="0">
              <a:latin typeface="Arial" panose="020B0604020202020204" pitchFamily="34" charset="0"/>
              <a:ea typeface="+mj-ea"/>
              <a:cs typeface="Calibri"/>
            </a:endParaRPr>
          </a:p>
          <a:p>
            <a:pPr marL="0" indent="0">
              <a:spcBef>
                <a:spcPts val="900"/>
              </a:spcBef>
              <a:buNone/>
              <a:defRPr/>
            </a:pPr>
            <a:r>
              <a:rPr lang="en-GB" sz="7200" b="1" dirty="0">
                <a:solidFill>
                  <a:srgbClr val="923E8C"/>
                </a:solidFill>
                <a:latin typeface="Arial" panose="020B0604020202020204" pitchFamily="34" charset="0"/>
              </a:rPr>
              <a:t>Transferable skills</a:t>
            </a:r>
            <a:r>
              <a:rPr lang="en-GB" sz="7200" dirty="0">
                <a:latin typeface="Arial" panose="020B0604020202020204" pitchFamily="34" charset="0"/>
                <a:ea typeface="+mj-ea"/>
                <a:cs typeface="Calibri"/>
              </a:rPr>
              <a:t> </a:t>
            </a:r>
          </a:p>
          <a:p>
            <a:pPr marL="0" indent="0">
              <a:spcBef>
                <a:spcPts val="900"/>
              </a:spcBef>
              <a:buNone/>
              <a:defRPr/>
            </a:pPr>
            <a:r>
              <a:rPr lang="en-GB" sz="7200" dirty="0">
                <a:latin typeface="Arial" panose="020B0604020202020204" pitchFamily="34" charset="0"/>
                <a:ea typeface="+mj-ea"/>
                <a:cs typeface="Calibri"/>
              </a:rPr>
              <a:t>effective team-working, leadership, client relationship </a:t>
            </a:r>
            <a:r>
              <a:rPr lang="en-GB" sz="7200" dirty="0" smtClean="0">
                <a:latin typeface="Arial" panose="020B0604020202020204" pitchFamily="34" charset="0"/>
                <a:ea typeface="+mj-ea"/>
                <a:cs typeface="Calibri"/>
              </a:rPr>
              <a:t>development/management, </a:t>
            </a:r>
            <a:r>
              <a:rPr lang="en-GB" sz="7200" dirty="0">
                <a:latin typeface="Arial" panose="020B0604020202020204" pitchFamily="34" charset="0"/>
                <a:cs typeface="Calibri"/>
              </a:rPr>
              <a:t>stakeholder management, </a:t>
            </a:r>
            <a:r>
              <a:rPr lang="en-GB" sz="7200" dirty="0">
                <a:latin typeface="Arial" panose="020B0604020202020204" pitchFamily="34" charset="0"/>
                <a:ea typeface="+mj-ea"/>
                <a:cs typeface="Calibri"/>
              </a:rPr>
              <a:t>problem-solving (analysis), written and oral communication, </a:t>
            </a:r>
            <a:r>
              <a:rPr lang="en-GB" sz="7200" dirty="0">
                <a:latin typeface="Arial" panose="020B0604020202020204" pitchFamily="34" charset="0"/>
                <a:cs typeface="Calibri"/>
              </a:rPr>
              <a:t>accuracy/attention to detail, research, language skills, IT skills, time </a:t>
            </a:r>
            <a:r>
              <a:rPr lang="en-GB" sz="7200" dirty="0" smtClean="0">
                <a:latin typeface="Arial" panose="020B0604020202020204" pitchFamily="34" charset="0"/>
                <a:cs typeface="Calibri"/>
              </a:rPr>
              <a:t>management/multi-tasking/prioritisation</a:t>
            </a:r>
            <a:endParaRPr lang="en-GB" sz="7200" dirty="0" smtClean="0">
              <a:latin typeface="Arial" panose="020B0604020202020204" pitchFamily="34" charset="0"/>
              <a:cs typeface="Calibri"/>
            </a:endParaRPr>
          </a:p>
          <a:p>
            <a:pPr marL="0" indent="0">
              <a:spcBef>
                <a:spcPts val="900"/>
              </a:spcBef>
              <a:buNone/>
              <a:defRPr/>
            </a:pPr>
            <a:endParaRPr lang="en-GB" sz="7200" dirty="0">
              <a:latin typeface="Arial" panose="020B0604020202020204" pitchFamily="34" charset="0"/>
              <a:ea typeface="+mj-ea"/>
              <a:cs typeface="Calibri"/>
            </a:endParaRPr>
          </a:p>
          <a:p>
            <a:pPr marL="0" indent="0">
              <a:spcBef>
                <a:spcPts val="900"/>
              </a:spcBef>
              <a:buNone/>
              <a:defRPr/>
            </a:pPr>
            <a:r>
              <a:rPr lang="en-GB" sz="7200" b="1" dirty="0">
                <a:solidFill>
                  <a:srgbClr val="923E8C"/>
                </a:solidFill>
                <a:latin typeface="Arial" panose="020B0604020202020204" pitchFamily="34" charset="0"/>
              </a:rPr>
              <a:t>Personal qualities</a:t>
            </a:r>
            <a:r>
              <a:rPr lang="en-GB" sz="7200" dirty="0">
                <a:latin typeface="Arial" panose="020B0604020202020204" pitchFamily="34" charset="0"/>
                <a:ea typeface="+mj-ea"/>
                <a:cs typeface="Calibri"/>
              </a:rPr>
              <a:t> </a:t>
            </a:r>
          </a:p>
          <a:p>
            <a:pPr marL="0" indent="0">
              <a:spcBef>
                <a:spcPts val="900"/>
              </a:spcBef>
              <a:buNone/>
              <a:defRPr/>
            </a:pPr>
            <a:r>
              <a:rPr lang="en-GB" sz="7200" dirty="0">
                <a:latin typeface="Arial" panose="020B0604020202020204" pitchFamily="34" charset="0"/>
                <a:ea typeface="+mj-ea"/>
                <a:cs typeface="Calibri"/>
              </a:rPr>
              <a:t>drive and determination, initiative/pro-active approach, entrepreneurialism, international outlook, positive outlook</a:t>
            </a:r>
          </a:p>
          <a:p>
            <a:pPr marL="0" indent="0">
              <a:buNone/>
              <a:defRPr/>
            </a:pPr>
            <a:endParaRPr lang="en-GB" sz="6000" dirty="0"/>
          </a:p>
        </p:txBody>
      </p:sp>
      <p:sp>
        <p:nvSpPr>
          <p:cNvPr id="2" name="TextBox 1"/>
          <p:cNvSpPr txBox="1"/>
          <p:nvPr/>
        </p:nvSpPr>
        <p:spPr>
          <a:xfrm>
            <a:off x="502829" y="461304"/>
            <a:ext cx="7372350" cy="646331"/>
          </a:xfrm>
          <a:prstGeom prst="rect">
            <a:avLst/>
          </a:prstGeom>
          <a:noFill/>
        </p:spPr>
        <p:txBody>
          <a:bodyPr wrap="square" rtlCol="0">
            <a:spAutoFit/>
          </a:bodyPr>
          <a:lstStyle/>
          <a:p>
            <a:r>
              <a:rPr lang="en-GB" altLang="en-US" sz="1800" b="1" dirty="0">
                <a:solidFill>
                  <a:schemeClr val="accent1">
                    <a:lumMod val="75000"/>
                  </a:schemeClr>
                </a:solidFill>
                <a:latin typeface="Arial" panose="020B0604020202020204" pitchFamily="34" charset="0"/>
                <a:cs typeface="Calibri"/>
              </a:rPr>
              <a:t>Think about whether you have these skills/qualities and where you have used them</a:t>
            </a:r>
            <a:endParaRPr lang="en-GB" sz="1800" b="1" dirty="0">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263077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0" hangingPunct="0"/>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endParaRPr lang="en-GB" altLang="en-US" sz="1500" dirty="0">
              <a:latin typeface="Arial" panose="020B0604020202020204" pitchFamily="34" charset="0"/>
              <a:ea typeface="+mn-ea"/>
              <a:cs typeface="+mn-cs"/>
            </a:endParaRPr>
          </a:p>
        </p:txBody>
      </p:sp>
      <p:sp>
        <p:nvSpPr>
          <p:cNvPr id="18435" name="Rectangle 3"/>
          <p:cNvSpPr>
            <a:spLocks noGrp="1" noChangeArrowheads="1"/>
          </p:cNvSpPr>
          <p:nvPr>
            <p:ph type="body" idx="1"/>
          </p:nvPr>
        </p:nvSpPr>
        <p:spPr>
          <a:xfrm>
            <a:off x="371945" y="840504"/>
            <a:ext cx="6496368" cy="2377084"/>
          </a:xfrm>
        </p:spPr>
        <p:txBody>
          <a:bodyPr/>
          <a:lstStyle/>
          <a:p>
            <a:pPr marL="0" indent="0">
              <a:buNone/>
            </a:pPr>
            <a:r>
              <a:rPr lang="en-GB" altLang="en-US" sz="2100" b="1" dirty="0">
                <a:solidFill>
                  <a:schemeClr val="accent1">
                    <a:lumMod val="50000"/>
                  </a:schemeClr>
                </a:solidFill>
                <a:latin typeface="Arial" panose="020B0604020202020204" pitchFamily="34" charset="0"/>
              </a:rPr>
              <a:t>Use the STAR </a:t>
            </a:r>
            <a:r>
              <a:rPr lang="en-GB" altLang="en-US" sz="2100" b="1" dirty="0" smtClean="0">
                <a:solidFill>
                  <a:schemeClr val="accent1">
                    <a:lumMod val="50000"/>
                  </a:schemeClr>
                </a:solidFill>
                <a:latin typeface="Arial" panose="020B0604020202020204" pitchFamily="34" charset="0"/>
              </a:rPr>
              <a:t>model</a:t>
            </a:r>
          </a:p>
          <a:p>
            <a:pPr marL="0" indent="0">
              <a:buNone/>
            </a:pPr>
            <a:endParaRPr lang="en-GB" altLang="en-US" sz="2100" b="1" dirty="0">
              <a:solidFill>
                <a:schemeClr val="accent1">
                  <a:lumMod val="50000"/>
                </a:schemeClr>
              </a:solidFill>
              <a:latin typeface="Arial" panose="020B0604020202020204" pitchFamily="34" charset="0"/>
            </a:endParaRPr>
          </a:p>
          <a:p>
            <a:pPr>
              <a:spcBef>
                <a:spcPts val="450"/>
              </a:spcBef>
            </a:pPr>
            <a:r>
              <a:rPr lang="en-GB" altLang="en-US" sz="1500" b="1" dirty="0">
                <a:solidFill>
                  <a:srgbClr val="002060"/>
                </a:solidFill>
                <a:latin typeface="Arial" panose="020B0604020202020204" pitchFamily="34" charset="0"/>
              </a:rPr>
              <a:t>S</a:t>
            </a:r>
            <a:r>
              <a:rPr lang="en-GB" altLang="en-US" sz="1500" dirty="0">
                <a:solidFill>
                  <a:srgbClr val="002060"/>
                </a:solidFill>
                <a:latin typeface="Arial" panose="020B0604020202020204" pitchFamily="34" charset="0"/>
              </a:rPr>
              <a:t>ituation</a:t>
            </a:r>
            <a:r>
              <a:rPr lang="en-GB" altLang="en-US" sz="1500" dirty="0">
                <a:latin typeface="Arial" panose="020B0604020202020204" pitchFamily="34" charset="0"/>
              </a:rPr>
              <a:t> 	give some context   </a:t>
            </a:r>
            <a:r>
              <a:rPr lang="en-GB" altLang="en-US" sz="1500" dirty="0">
                <a:solidFill>
                  <a:srgbClr val="923E8C"/>
                </a:solidFill>
                <a:latin typeface="Arial" panose="020B0604020202020204" pitchFamily="34" charset="0"/>
              </a:rPr>
              <a:t>c.</a:t>
            </a:r>
            <a:r>
              <a:rPr lang="en-GB" altLang="en-US" sz="1500" dirty="0">
                <a:latin typeface="Arial" panose="020B0604020202020204" pitchFamily="34" charset="0"/>
              </a:rPr>
              <a:t> </a:t>
            </a:r>
            <a:r>
              <a:rPr lang="en-GB" altLang="en-US" sz="1500" dirty="0">
                <a:solidFill>
                  <a:srgbClr val="923E8C"/>
                </a:solidFill>
                <a:latin typeface="Arial" panose="020B0604020202020204" pitchFamily="34" charset="0"/>
              </a:rPr>
              <a:t>10%</a:t>
            </a:r>
          </a:p>
          <a:p>
            <a:pPr>
              <a:spcBef>
                <a:spcPts val="900"/>
              </a:spcBef>
            </a:pPr>
            <a:r>
              <a:rPr lang="en-GB" altLang="en-US" sz="1500" b="1" dirty="0">
                <a:solidFill>
                  <a:srgbClr val="7030A0"/>
                </a:solidFill>
                <a:latin typeface="Arial" panose="020B0604020202020204" pitchFamily="34" charset="0"/>
              </a:rPr>
              <a:t>T</a:t>
            </a:r>
            <a:r>
              <a:rPr lang="en-GB" altLang="en-US" sz="1500" dirty="0">
                <a:solidFill>
                  <a:srgbClr val="7030A0"/>
                </a:solidFill>
                <a:latin typeface="Arial" panose="020B0604020202020204" pitchFamily="34" charset="0"/>
              </a:rPr>
              <a:t>ask </a:t>
            </a:r>
            <a:r>
              <a:rPr lang="en-GB" altLang="en-US" sz="1500" dirty="0">
                <a:latin typeface="Arial" panose="020B0604020202020204" pitchFamily="34" charset="0"/>
              </a:rPr>
              <a:t>		what was the problem to be solved or job to be 		</a:t>
            </a:r>
            <a:r>
              <a:rPr lang="en-GB" altLang="en-US" sz="1500" dirty="0" smtClean="0">
                <a:latin typeface="Arial" panose="020B0604020202020204" pitchFamily="34" charset="0"/>
              </a:rPr>
              <a:t>accomplished</a:t>
            </a:r>
            <a:r>
              <a:rPr lang="en-GB" altLang="en-US" sz="1500" dirty="0">
                <a:latin typeface="Arial" panose="020B0604020202020204" pitchFamily="34" charset="0"/>
              </a:rPr>
              <a:t>?</a:t>
            </a:r>
            <a:r>
              <a:rPr lang="en-GB" altLang="en-US" sz="1500" dirty="0">
                <a:solidFill>
                  <a:srgbClr val="923E8C"/>
                </a:solidFill>
                <a:latin typeface="Arial" panose="020B0604020202020204" pitchFamily="34" charset="0"/>
              </a:rPr>
              <a:t> c.</a:t>
            </a:r>
            <a:r>
              <a:rPr lang="en-GB" altLang="en-US" sz="1500" dirty="0">
                <a:latin typeface="Arial" panose="020B0604020202020204" pitchFamily="34" charset="0"/>
              </a:rPr>
              <a:t> </a:t>
            </a:r>
            <a:r>
              <a:rPr lang="en-GB" altLang="en-US" sz="1500" dirty="0">
                <a:solidFill>
                  <a:srgbClr val="923E8C"/>
                </a:solidFill>
                <a:latin typeface="Arial" panose="020B0604020202020204" pitchFamily="34" charset="0"/>
              </a:rPr>
              <a:t>10%</a:t>
            </a:r>
            <a:endParaRPr lang="en-GB" altLang="en-US" sz="1500" dirty="0">
              <a:latin typeface="Arial" panose="020B0604020202020204" pitchFamily="34" charset="0"/>
            </a:endParaRPr>
          </a:p>
          <a:p>
            <a:pPr>
              <a:spcBef>
                <a:spcPts val="900"/>
              </a:spcBef>
            </a:pPr>
            <a:r>
              <a:rPr lang="en-GB" altLang="en-US" sz="1500" b="1" dirty="0">
                <a:solidFill>
                  <a:srgbClr val="FF0000"/>
                </a:solidFill>
                <a:latin typeface="Arial" panose="020B0604020202020204" pitchFamily="34" charset="0"/>
              </a:rPr>
              <a:t>A</a:t>
            </a:r>
            <a:r>
              <a:rPr lang="en-GB" altLang="en-US" sz="1500" dirty="0">
                <a:solidFill>
                  <a:srgbClr val="FF0000"/>
                </a:solidFill>
                <a:latin typeface="Arial" panose="020B0604020202020204" pitchFamily="34" charset="0"/>
              </a:rPr>
              <a:t>ction</a:t>
            </a:r>
            <a:r>
              <a:rPr lang="en-GB" altLang="en-US" sz="1500" dirty="0">
                <a:latin typeface="Arial" panose="020B0604020202020204" pitchFamily="34" charset="0"/>
              </a:rPr>
              <a:t>	</a:t>
            </a:r>
            <a:r>
              <a:rPr lang="en-GB" altLang="en-US" sz="1500" dirty="0" smtClean="0">
                <a:latin typeface="Arial" panose="020B0604020202020204" pitchFamily="34" charset="0"/>
              </a:rPr>
              <a:t>	describe </a:t>
            </a:r>
            <a:r>
              <a:rPr lang="en-GB" altLang="en-US" sz="1500" dirty="0">
                <a:latin typeface="Arial" panose="020B0604020202020204" pitchFamily="34" charset="0"/>
              </a:rPr>
              <a:t>the action that you took (remember the 		</a:t>
            </a:r>
            <a:r>
              <a:rPr lang="en-GB" altLang="en-US" sz="1500" dirty="0" smtClean="0">
                <a:latin typeface="Arial" panose="020B0604020202020204" pitchFamily="34" charset="0"/>
              </a:rPr>
              <a:t>competencies </a:t>
            </a:r>
            <a:r>
              <a:rPr lang="en-GB" altLang="en-US" sz="1500" dirty="0">
                <a:latin typeface="Arial" panose="020B0604020202020204" pitchFamily="34" charset="0"/>
              </a:rPr>
              <a:t>you are trying to </a:t>
            </a:r>
            <a:r>
              <a:rPr lang="en-GB" altLang="en-US" sz="1500" dirty="0" smtClean="0">
                <a:latin typeface="Arial" panose="020B0604020202020204" pitchFamily="34" charset="0"/>
              </a:rPr>
              <a:t>demonstrate)</a:t>
            </a:r>
            <a:r>
              <a:rPr lang="en-GB" altLang="en-US" sz="1500" dirty="0">
                <a:solidFill>
                  <a:srgbClr val="923E8C"/>
                </a:solidFill>
                <a:latin typeface="Arial" panose="020B0604020202020204" pitchFamily="34" charset="0"/>
              </a:rPr>
              <a:t> </a:t>
            </a:r>
            <a:r>
              <a:rPr lang="en-GB" altLang="en-US" sz="1500" dirty="0" smtClean="0">
                <a:solidFill>
                  <a:srgbClr val="923E8C"/>
                </a:solidFill>
                <a:latin typeface="Arial" panose="020B0604020202020204" pitchFamily="34" charset="0"/>
              </a:rPr>
              <a:t>		c.60</a:t>
            </a:r>
            <a:r>
              <a:rPr lang="en-GB" altLang="en-US" sz="1500" dirty="0">
                <a:solidFill>
                  <a:srgbClr val="923E8C"/>
                </a:solidFill>
                <a:latin typeface="Arial" panose="020B0604020202020204" pitchFamily="34" charset="0"/>
              </a:rPr>
              <a:t>%</a:t>
            </a:r>
            <a:endParaRPr lang="en-GB" altLang="en-US" sz="1500" dirty="0">
              <a:latin typeface="Arial" panose="020B0604020202020204" pitchFamily="34" charset="0"/>
            </a:endParaRPr>
          </a:p>
          <a:p>
            <a:pPr>
              <a:spcBef>
                <a:spcPts val="900"/>
              </a:spcBef>
            </a:pPr>
            <a:r>
              <a:rPr lang="en-GB" altLang="en-US" sz="1500" b="1" dirty="0">
                <a:solidFill>
                  <a:srgbClr val="00B0F0"/>
                </a:solidFill>
                <a:latin typeface="Arial" panose="020B0604020202020204" pitchFamily="34" charset="0"/>
              </a:rPr>
              <a:t>R</a:t>
            </a:r>
            <a:r>
              <a:rPr lang="en-GB" altLang="en-US" sz="1500" dirty="0">
                <a:solidFill>
                  <a:srgbClr val="00B0F0"/>
                </a:solidFill>
                <a:latin typeface="Arial" panose="020B0604020202020204" pitchFamily="34" charset="0"/>
              </a:rPr>
              <a:t>esult/</a:t>
            </a:r>
            <a:r>
              <a:rPr lang="en-GB" altLang="en-US" sz="1500" dirty="0">
                <a:latin typeface="Arial" panose="020B0604020202020204" pitchFamily="34" charset="0"/>
              </a:rPr>
              <a:t>	</a:t>
            </a:r>
            <a:r>
              <a:rPr lang="en-GB" altLang="en-US" sz="1500" dirty="0" smtClean="0">
                <a:latin typeface="Arial" panose="020B0604020202020204" pitchFamily="34" charset="0"/>
              </a:rPr>
              <a:t>	what </a:t>
            </a:r>
            <a:r>
              <a:rPr lang="en-GB" altLang="en-US" sz="1500" dirty="0">
                <a:latin typeface="Arial" panose="020B0604020202020204" pitchFamily="34" charset="0"/>
              </a:rPr>
              <a:t>happened as a result of your action? </a:t>
            </a:r>
            <a:r>
              <a:rPr lang="en-GB" altLang="en-US" sz="1500" dirty="0">
                <a:solidFill>
                  <a:srgbClr val="923E8C"/>
                </a:solidFill>
                <a:latin typeface="Arial" panose="020B0604020202020204" pitchFamily="34" charset="0"/>
              </a:rPr>
              <a:t>c.20%</a:t>
            </a:r>
          </a:p>
          <a:p>
            <a:pPr marL="0" indent="0">
              <a:spcBef>
                <a:spcPts val="0"/>
              </a:spcBef>
              <a:buNone/>
            </a:pPr>
            <a:r>
              <a:rPr lang="en-GB" altLang="en-US" sz="1500" dirty="0">
                <a:solidFill>
                  <a:srgbClr val="00B0F0"/>
                </a:solidFill>
                <a:latin typeface="Arial" panose="020B0604020202020204" pitchFamily="34" charset="0"/>
              </a:rPr>
              <a:t>    </a:t>
            </a:r>
            <a:r>
              <a:rPr lang="en-GB" altLang="en-US" sz="1500" dirty="0" smtClean="0">
                <a:solidFill>
                  <a:srgbClr val="00B0F0"/>
                </a:solidFill>
                <a:latin typeface="Arial" panose="020B0604020202020204" pitchFamily="34" charset="0"/>
              </a:rPr>
              <a:t>reflection</a:t>
            </a:r>
            <a:endParaRPr lang="en-GB" altLang="en-US" sz="1500" dirty="0">
              <a:solidFill>
                <a:srgbClr val="00B0F0"/>
              </a:solidFill>
              <a:latin typeface="Arial" panose="020B0604020202020204" pitchFamily="34" charset="0"/>
            </a:endParaRPr>
          </a:p>
          <a:p>
            <a:pPr marL="0" indent="0">
              <a:spcBef>
                <a:spcPts val="0"/>
              </a:spcBef>
              <a:buNone/>
            </a:pPr>
            <a:endParaRPr lang="en-GB" altLang="en-US" sz="1500" dirty="0">
              <a:solidFill>
                <a:srgbClr val="00B0F0"/>
              </a:solidFill>
              <a:latin typeface="Arial" panose="020B0604020202020204" pitchFamily="34" charset="0"/>
            </a:endParaRPr>
          </a:p>
          <a:p>
            <a:pPr marL="0" indent="0">
              <a:spcBef>
                <a:spcPts val="0"/>
              </a:spcBef>
              <a:buNone/>
            </a:pPr>
            <a:endParaRPr lang="en-GB" altLang="en-US" sz="1500" dirty="0">
              <a:solidFill>
                <a:srgbClr val="923E8C"/>
              </a:solidFill>
              <a:latin typeface="Arial" panose="020B0604020202020204" pitchFamily="34" charset="0"/>
            </a:endParaRPr>
          </a:p>
        </p:txBody>
      </p:sp>
      <p:sp>
        <p:nvSpPr>
          <p:cNvPr id="6" name="Title 1"/>
          <p:cNvSpPr txBox="1">
            <a:spLocks/>
          </p:cNvSpPr>
          <p:nvPr/>
        </p:nvSpPr>
        <p:spPr bwMode="auto">
          <a:xfrm>
            <a:off x="371945" y="-16746"/>
            <a:ext cx="54006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Verdana" pitchFamily="34" charset="0"/>
              </a:defRPr>
            </a:lvl2pPr>
            <a:lvl3pPr algn="l" rtl="0" eaLnBrk="1" fontAlgn="base" hangingPunct="1">
              <a:spcBef>
                <a:spcPct val="0"/>
              </a:spcBef>
              <a:spcAft>
                <a:spcPct val="0"/>
              </a:spcAft>
              <a:defRPr sz="4400" b="1">
                <a:solidFill>
                  <a:schemeClr val="tx2"/>
                </a:solidFill>
                <a:latin typeface="Verdana" pitchFamily="34" charset="0"/>
              </a:defRPr>
            </a:lvl3pPr>
            <a:lvl4pPr algn="l" rtl="0" eaLnBrk="1" fontAlgn="base" hangingPunct="1">
              <a:spcBef>
                <a:spcPct val="0"/>
              </a:spcBef>
              <a:spcAft>
                <a:spcPct val="0"/>
              </a:spcAft>
              <a:defRPr sz="4400" b="1">
                <a:solidFill>
                  <a:schemeClr val="tx2"/>
                </a:solidFill>
                <a:latin typeface="Verdana" pitchFamily="34" charset="0"/>
              </a:defRPr>
            </a:lvl4pPr>
            <a:lvl5pPr algn="l" rtl="0" eaLnBrk="1" fontAlgn="base" hangingPunct="1">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r>
              <a:rPr lang="en-GB" sz="3300" b="0" kern="0" dirty="0">
                <a:solidFill>
                  <a:srgbClr val="660066"/>
                </a:solidFill>
                <a:latin typeface="Arial" panose="020B0604020202020204" pitchFamily="34" charset="0"/>
              </a:rPr>
              <a:t>Demonstrating  your skills</a:t>
            </a:r>
          </a:p>
        </p:txBody>
      </p:sp>
      <p:pic>
        <p:nvPicPr>
          <p:cNvPr id="2050" name="Picture 2" descr="http://images.clipartpanda.com/shooting-star-border-clip-art-yellow-shooting-stars-clipart-4TbKG4GT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2845" y="353384"/>
            <a:ext cx="1962444" cy="195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81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395" y="222685"/>
            <a:ext cx="7820745" cy="553998"/>
          </a:xfrm>
          <a:prstGeom prst="rect">
            <a:avLst/>
          </a:prstGeom>
          <a:noFill/>
        </p:spPr>
        <p:txBody>
          <a:bodyPr wrap="square" rtlCol="0">
            <a:spAutoFit/>
          </a:bodyPr>
          <a:lstStyle/>
          <a:p>
            <a:r>
              <a:rPr lang="en-GB" sz="3000" dirty="0">
                <a:solidFill>
                  <a:srgbClr val="923E8C"/>
                </a:solidFill>
                <a:latin typeface="Arial" panose="020B0604020202020204" pitchFamily="34" charset="0"/>
              </a:rPr>
              <a:t>Demonstrate your skills</a:t>
            </a:r>
          </a:p>
        </p:txBody>
      </p:sp>
      <p:sp>
        <p:nvSpPr>
          <p:cNvPr id="2" name="TextBox 1"/>
          <p:cNvSpPr txBox="1"/>
          <p:nvPr/>
        </p:nvSpPr>
        <p:spPr>
          <a:xfrm>
            <a:off x="434687" y="877694"/>
            <a:ext cx="7291389" cy="3630033"/>
          </a:xfrm>
          <a:prstGeom prst="rect">
            <a:avLst/>
          </a:prstGeom>
          <a:noFill/>
        </p:spPr>
        <p:txBody>
          <a:bodyPr wrap="square" rtlCol="0">
            <a:spAutoFit/>
          </a:bodyPr>
          <a:lstStyle/>
          <a:p>
            <a:endParaRPr lang="en-GB" sz="1013" dirty="0">
              <a:solidFill>
                <a:schemeClr val="accent1">
                  <a:lumMod val="50000"/>
                </a:schemeClr>
              </a:solidFill>
            </a:endParaRPr>
          </a:p>
          <a:p>
            <a:endParaRPr lang="en-GB" sz="1013" dirty="0">
              <a:solidFill>
                <a:schemeClr val="accent1">
                  <a:lumMod val="50000"/>
                </a:schemeClr>
              </a:solidFill>
            </a:endParaRPr>
          </a:p>
          <a:p>
            <a:r>
              <a:rPr lang="en-GB" sz="2400" b="1" dirty="0">
                <a:solidFill>
                  <a:schemeClr val="accent1">
                    <a:lumMod val="50000"/>
                  </a:schemeClr>
                </a:solidFill>
                <a:latin typeface="Arial" panose="020B0604020202020204" pitchFamily="34" charset="0"/>
              </a:rPr>
              <a:t>Using STAR</a:t>
            </a:r>
          </a:p>
          <a:p>
            <a:r>
              <a:rPr lang="en-GB" sz="1500" dirty="0">
                <a:latin typeface="Arial" panose="020B0604020202020204" pitchFamily="34" charset="0"/>
              </a:rPr>
              <a:t>	</a:t>
            </a:r>
          </a:p>
          <a:p>
            <a:endParaRPr lang="en-GB" sz="1500" b="1" dirty="0" smtClean="0">
              <a:solidFill>
                <a:schemeClr val="accent1">
                  <a:lumMod val="50000"/>
                </a:schemeClr>
              </a:solidFill>
              <a:latin typeface="Arial" panose="020B0604020202020204" pitchFamily="34" charset="0"/>
            </a:endParaRPr>
          </a:p>
          <a:p>
            <a:r>
              <a:rPr lang="en-GB" sz="1500" b="1" dirty="0" smtClean="0">
                <a:solidFill>
                  <a:schemeClr val="accent1">
                    <a:lumMod val="50000"/>
                  </a:schemeClr>
                </a:solidFill>
                <a:latin typeface="Arial" panose="020B0604020202020204" pitchFamily="34" charset="0"/>
              </a:rPr>
              <a:t>Tips</a:t>
            </a:r>
            <a:endParaRPr lang="en-GB" sz="1800" dirty="0" smtClean="0">
              <a:latin typeface="Arial" panose="020B0604020202020204" pitchFamily="34" charset="0"/>
            </a:endParaRPr>
          </a:p>
          <a:p>
            <a:pPr marL="900113" lvl="2" indent="-214313">
              <a:lnSpc>
                <a:spcPct val="150000"/>
              </a:lnSpc>
              <a:spcBef>
                <a:spcPts val="900"/>
              </a:spcBef>
              <a:buFont typeface="Arial" panose="020B0604020202020204" pitchFamily="34" charset="0"/>
              <a:buChar char="•"/>
            </a:pPr>
            <a:r>
              <a:rPr lang="en-GB" sz="1800" dirty="0" smtClean="0">
                <a:latin typeface="Arial" panose="020B0604020202020204" pitchFamily="34" charset="0"/>
              </a:rPr>
              <a:t>Focus </a:t>
            </a:r>
            <a:r>
              <a:rPr lang="en-GB" sz="1800" dirty="0">
                <a:latin typeface="Arial" panose="020B0604020202020204" pitchFamily="34" charset="0"/>
              </a:rPr>
              <a:t>on what YOU did not everyone else</a:t>
            </a:r>
          </a:p>
          <a:p>
            <a:pPr marL="900113" lvl="2" indent="-214313">
              <a:lnSpc>
                <a:spcPct val="150000"/>
              </a:lnSpc>
              <a:buFont typeface="Arial" panose="020B0604020202020204" pitchFamily="34" charset="0"/>
              <a:buChar char="•"/>
            </a:pPr>
            <a:r>
              <a:rPr lang="en-GB" sz="1800" dirty="0">
                <a:latin typeface="Arial" panose="020B0604020202020204" pitchFamily="34" charset="0"/>
              </a:rPr>
              <a:t>Isolate and focus on the particular skill(s) used</a:t>
            </a:r>
          </a:p>
          <a:p>
            <a:pPr marL="900113" lvl="2" indent="-214313">
              <a:lnSpc>
                <a:spcPct val="150000"/>
              </a:lnSpc>
              <a:buFont typeface="Arial" panose="020B0604020202020204" pitchFamily="34" charset="0"/>
              <a:buChar char="•"/>
            </a:pPr>
            <a:r>
              <a:rPr lang="en-GB" sz="1800" dirty="0">
                <a:latin typeface="Arial" panose="020B0604020202020204" pitchFamily="34" charset="0"/>
              </a:rPr>
              <a:t>Be prepared to reflect on how you could have done this better (for interviews)	</a:t>
            </a:r>
          </a:p>
          <a:p>
            <a:pPr marL="900113" lvl="2" indent="-214313">
              <a:buFont typeface="Arial" panose="020B0604020202020204" pitchFamily="34" charset="0"/>
              <a:buChar char="•"/>
            </a:pPr>
            <a:endParaRPr lang="en-GB" sz="1500" dirty="0">
              <a:latin typeface="Arial" panose="020B0604020202020204" pitchFamily="34" charset="0"/>
            </a:endParaRPr>
          </a:p>
          <a:p>
            <a:endParaRPr lang="en-GB" sz="1013" dirty="0">
              <a:solidFill>
                <a:schemeClr val="accent1">
                  <a:lumMod val="50000"/>
                </a:schemeClr>
              </a:solidFill>
              <a:latin typeface="Arial" panose="020B0604020202020204" pitchFamily="34" charset="0"/>
            </a:endParaRPr>
          </a:p>
        </p:txBody>
      </p:sp>
      <p:pic>
        <p:nvPicPr>
          <p:cNvPr id="4" name="Picture 2" descr="http://images.clipartpanda.com/shooting-star-border-clip-art-yellow-shooting-stars-clipart-4TbKG4GT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946" y="0"/>
            <a:ext cx="2073054" cy="20666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3634" y="3670766"/>
            <a:ext cx="6298623" cy="248209"/>
          </a:xfrm>
          <a:prstGeom prst="rect">
            <a:avLst/>
          </a:prstGeom>
          <a:noFill/>
        </p:spPr>
        <p:txBody>
          <a:bodyPr wrap="square" rtlCol="0">
            <a:spAutoFit/>
          </a:bodyPr>
          <a:lstStyle/>
          <a:p>
            <a:r>
              <a:rPr lang="en-GB" sz="1013" dirty="0">
                <a:solidFill>
                  <a:schemeClr val="accent1">
                    <a:lumMod val="50000"/>
                  </a:schemeClr>
                </a:solidFill>
                <a:latin typeface="Arial" panose="020B0604020202020204" pitchFamily="34" charset="0"/>
              </a:rPr>
              <a:t> </a:t>
            </a:r>
          </a:p>
        </p:txBody>
      </p:sp>
    </p:spTree>
    <p:extLst>
      <p:ext uri="{BB962C8B-B14F-4D97-AF65-F5344CB8AC3E}">
        <p14:creationId xmlns:p14="http://schemas.microsoft.com/office/powerpoint/2010/main" val="35686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a:defRPr/>
            </a:pPr>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endParaRPr lang="en-GB" altLang="en-US" sz="1800" dirty="0">
              <a:latin typeface="Arial" panose="020B0604020202020204" pitchFamily="34" charset="0"/>
              <a:ea typeface="+mn-ea"/>
              <a:cs typeface="+mn-cs"/>
            </a:endParaRPr>
          </a:p>
        </p:txBody>
      </p:sp>
      <p:sp>
        <p:nvSpPr>
          <p:cNvPr id="18435" name="Rectangle 3"/>
          <p:cNvSpPr>
            <a:spLocks noGrp="1" noChangeArrowheads="1"/>
          </p:cNvSpPr>
          <p:nvPr>
            <p:ph type="body" idx="1"/>
          </p:nvPr>
        </p:nvSpPr>
        <p:spPr>
          <a:xfrm>
            <a:off x="419386" y="897733"/>
            <a:ext cx="8449606" cy="3096752"/>
          </a:xfrm>
        </p:spPr>
        <p:txBody>
          <a:bodyPr/>
          <a:lstStyle/>
          <a:p>
            <a:pPr marL="0" indent="0">
              <a:buNone/>
              <a:defRPr/>
            </a:pPr>
            <a:r>
              <a:rPr lang="en-GB" altLang="en-US" sz="2100" b="1" dirty="0">
                <a:solidFill>
                  <a:srgbClr val="EC008C"/>
                </a:solidFill>
                <a:latin typeface="Arial" panose="020B0604020202020204" pitchFamily="34" charset="0"/>
              </a:rPr>
              <a:t>Try using the CAR model</a:t>
            </a:r>
          </a:p>
          <a:p>
            <a:pPr marL="0" indent="0">
              <a:buNone/>
              <a:defRPr/>
            </a:pPr>
            <a:endParaRPr lang="en-GB" altLang="en-US" sz="1800" b="1" dirty="0"/>
          </a:p>
          <a:p>
            <a:pPr>
              <a:spcBef>
                <a:spcPts val="900"/>
              </a:spcBef>
              <a:defRPr/>
            </a:pPr>
            <a:r>
              <a:rPr lang="en-GB" altLang="en-US" sz="1800" b="1" dirty="0">
                <a:solidFill>
                  <a:srgbClr val="002060"/>
                </a:solidFill>
                <a:latin typeface="Arial" panose="020B0604020202020204" pitchFamily="34" charset="0"/>
              </a:rPr>
              <a:t>Challenge</a:t>
            </a:r>
            <a:r>
              <a:rPr lang="en-GB" altLang="en-US" sz="1800" dirty="0">
                <a:latin typeface="Arial" panose="020B0604020202020204" pitchFamily="34" charset="0"/>
              </a:rPr>
              <a:t> 	give some context - what was the problem to </a:t>
            </a:r>
          </a:p>
          <a:p>
            <a:pPr marL="0" indent="0">
              <a:spcBef>
                <a:spcPts val="900"/>
              </a:spcBef>
              <a:buNone/>
              <a:defRPr/>
            </a:pPr>
            <a:r>
              <a:rPr lang="en-GB" altLang="en-US" sz="1800" dirty="0">
                <a:latin typeface="Arial" panose="020B0604020202020204" pitchFamily="34" charset="0"/>
              </a:rPr>
              <a:t>                              be solved or job to be accomplished?</a:t>
            </a:r>
          </a:p>
          <a:p>
            <a:pPr marL="0" indent="0">
              <a:spcBef>
                <a:spcPts val="900"/>
              </a:spcBef>
              <a:buNone/>
              <a:defRPr/>
            </a:pPr>
            <a:endParaRPr lang="en-GB" altLang="en-US" sz="1800" dirty="0">
              <a:latin typeface="Arial" panose="020B0604020202020204" pitchFamily="34" charset="0"/>
            </a:endParaRPr>
          </a:p>
          <a:p>
            <a:pPr>
              <a:spcBef>
                <a:spcPts val="900"/>
              </a:spcBef>
              <a:defRPr/>
            </a:pPr>
            <a:r>
              <a:rPr lang="en-GB" altLang="en-US" sz="1800" b="1" dirty="0">
                <a:solidFill>
                  <a:srgbClr val="7030A0"/>
                </a:solidFill>
                <a:latin typeface="Arial" panose="020B0604020202020204" pitchFamily="34" charset="0"/>
              </a:rPr>
              <a:t>Action</a:t>
            </a:r>
            <a:r>
              <a:rPr lang="en-GB" altLang="en-US" sz="1800" dirty="0">
                <a:solidFill>
                  <a:srgbClr val="7030A0"/>
                </a:solidFill>
                <a:latin typeface="Arial" panose="020B0604020202020204" pitchFamily="34" charset="0"/>
              </a:rPr>
              <a:t> </a:t>
            </a:r>
            <a:r>
              <a:rPr lang="en-GB" altLang="en-US" sz="1800" dirty="0">
                <a:latin typeface="Arial" panose="020B0604020202020204" pitchFamily="34" charset="0"/>
              </a:rPr>
              <a:t>	describe the action that you took (remember </a:t>
            </a:r>
          </a:p>
          <a:p>
            <a:pPr marL="0" indent="0">
              <a:spcBef>
                <a:spcPts val="900"/>
              </a:spcBef>
              <a:buNone/>
              <a:defRPr/>
            </a:pPr>
            <a:r>
              <a:rPr lang="en-GB" altLang="en-US" sz="1800" dirty="0">
                <a:latin typeface="Arial" panose="020B0604020202020204" pitchFamily="34" charset="0"/>
              </a:rPr>
              <a:t>                              the competencies you are trying to </a:t>
            </a:r>
          </a:p>
          <a:p>
            <a:pPr marL="0" indent="0">
              <a:spcBef>
                <a:spcPts val="900"/>
              </a:spcBef>
              <a:buNone/>
              <a:defRPr/>
            </a:pPr>
            <a:r>
              <a:rPr lang="en-GB" altLang="en-US" sz="1800" dirty="0">
                <a:latin typeface="Arial" panose="020B0604020202020204" pitchFamily="34" charset="0"/>
              </a:rPr>
              <a:t>                              demonstrate)</a:t>
            </a:r>
          </a:p>
          <a:p>
            <a:pPr>
              <a:spcBef>
                <a:spcPts val="900"/>
              </a:spcBef>
              <a:defRPr/>
            </a:pPr>
            <a:r>
              <a:rPr lang="en-GB" altLang="en-US" sz="1800" b="1" dirty="0">
                <a:solidFill>
                  <a:srgbClr val="FF0000"/>
                </a:solidFill>
                <a:latin typeface="Arial" panose="020B0604020202020204" pitchFamily="34" charset="0"/>
              </a:rPr>
              <a:t>Result</a:t>
            </a:r>
            <a:r>
              <a:rPr lang="en-GB" altLang="en-US" sz="1800" dirty="0">
                <a:latin typeface="Arial" panose="020B0604020202020204" pitchFamily="34" charset="0"/>
              </a:rPr>
              <a:t>	what happened as a result of your action?</a:t>
            </a:r>
          </a:p>
        </p:txBody>
      </p:sp>
      <p:sp>
        <p:nvSpPr>
          <p:cNvPr id="6" name="Title 1"/>
          <p:cNvSpPr txBox="1">
            <a:spLocks/>
          </p:cNvSpPr>
          <p:nvPr/>
        </p:nvSpPr>
        <p:spPr bwMode="auto">
          <a:xfrm>
            <a:off x="419386" y="0"/>
            <a:ext cx="54006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Verdana" pitchFamily="34" charset="0"/>
              </a:defRPr>
            </a:lvl2pPr>
            <a:lvl3pPr algn="l" rtl="0" eaLnBrk="1" fontAlgn="base" hangingPunct="1">
              <a:spcBef>
                <a:spcPct val="0"/>
              </a:spcBef>
              <a:spcAft>
                <a:spcPct val="0"/>
              </a:spcAft>
              <a:defRPr sz="4400" b="1">
                <a:solidFill>
                  <a:schemeClr val="tx2"/>
                </a:solidFill>
                <a:latin typeface="Verdana" pitchFamily="34" charset="0"/>
              </a:defRPr>
            </a:lvl3pPr>
            <a:lvl4pPr algn="l" rtl="0" eaLnBrk="1" fontAlgn="base" hangingPunct="1">
              <a:spcBef>
                <a:spcPct val="0"/>
              </a:spcBef>
              <a:spcAft>
                <a:spcPct val="0"/>
              </a:spcAft>
              <a:defRPr sz="4400" b="1">
                <a:solidFill>
                  <a:schemeClr val="tx2"/>
                </a:solidFill>
                <a:latin typeface="Verdana" pitchFamily="34" charset="0"/>
              </a:defRPr>
            </a:lvl4pPr>
            <a:lvl5pPr algn="l" rtl="0" eaLnBrk="1" fontAlgn="base" hangingPunct="1">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a:defRPr/>
            </a:pPr>
            <a:r>
              <a:rPr lang="en-GB" sz="2400" kern="0" dirty="0">
                <a:solidFill>
                  <a:srgbClr val="1C3D74"/>
                </a:solidFill>
                <a:latin typeface="Arial" panose="020B0604020202020204" pitchFamily="34" charset="0"/>
              </a:rPr>
              <a:t>Tell a CAR story</a:t>
            </a:r>
          </a:p>
        </p:txBody>
      </p:sp>
    </p:spTree>
    <p:extLst>
      <p:ext uri="{BB962C8B-B14F-4D97-AF65-F5344CB8AC3E}">
        <p14:creationId xmlns:p14="http://schemas.microsoft.com/office/powerpoint/2010/main" val="1603068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a:defRPr/>
            </a:pPr>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r>
              <a:rPr lang="en-GB" altLang="en-US" sz="2700" dirty="0"/>
              <a:t/>
            </a:r>
            <a:br>
              <a:rPr lang="en-GB" altLang="en-US" sz="2700" dirty="0"/>
            </a:br>
            <a:endParaRPr lang="en-GB" altLang="en-US" sz="1500" dirty="0">
              <a:latin typeface="Arial" panose="020B0604020202020204" pitchFamily="34" charset="0"/>
              <a:ea typeface="+mn-ea"/>
              <a:cs typeface="+mn-cs"/>
            </a:endParaRPr>
          </a:p>
        </p:txBody>
      </p:sp>
      <p:sp>
        <p:nvSpPr>
          <p:cNvPr id="13315" name="Rectangle 3"/>
          <p:cNvSpPr>
            <a:spLocks noGrp="1" noChangeArrowheads="1"/>
          </p:cNvSpPr>
          <p:nvPr>
            <p:ph type="body" idx="1"/>
          </p:nvPr>
        </p:nvSpPr>
        <p:spPr>
          <a:xfrm>
            <a:off x="1709738" y="1168005"/>
            <a:ext cx="5886450" cy="3369469"/>
          </a:xfrm>
        </p:spPr>
        <p:txBody>
          <a:bodyPr/>
          <a:lstStyle/>
          <a:p>
            <a:pPr marL="0" indent="0">
              <a:buNone/>
            </a:pPr>
            <a:endParaRPr lang="en-GB" altLang="en-US" b="1" dirty="0" smtClean="0"/>
          </a:p>
          <a:p>
            <a:pPr marL="0" indent="0">
              <a:buNone/>
            </a:pPr>
            <a:endParaRPr lang="en-GB" altLang="en-US" b="1" dirty="0" smtClean="0"/>
          </a:p>
          <a:p>
            <a:pPr marL="0" indent="0">
              <a:buNone/>
            </a:pPr>
            <a:endParaRPr lang="en-GB" altLang="en-US" b="1" dirty="0" smtClean="0"/>
          </a:p>
        </p:txBody>
      </p:sp>
      <p:sp>
        <p:nvSpPr>
          <p:cNvPr id="2" name="Rectangle 1"/>
          <p:cNvSpPr/>
          <p:nvPr/>
        </p:nvSpPr>
        <p:spPr>
          <a:xfrm>
            <a:off x="206256" y="602098"/>
            <a:ext cx="8717737" cy="3194721"/>
          </a:xfrm>
          <a:prstGeom prst="rect">
            <a:avLst/>
          </a:prstGeom>
        </p:spPr>
        <p:txBody>
          <a:bodyPr wrap="square">
            <a:spAutoFit/>
          </a:bodyPr>
          <a:lstStyle/>
          <a:p>
            <a:pPr fontAlgn="base">
              <a:lnSpc>
                <a:spcPct val="90000"/>
              </a:lnSpc>
              <a:spcBef>
                <a:spcPct val="0"/>
              </a:spcBef>
              <a:spcAft>
                <a:spcPct val="0"/>
              </a:spcAft>
              <a:defRPr/>
            </a:pPr>
            <a:r>
              <a:rPr lang="en-GB" altLang="en-US" sz="1900" dirty="0">
                <a:solidFill>
                  <a:srgbClr val="000000"/>
                </a:solidFill>
                <a:latin typeface="Arial" panose="020B0604020202020204" pitchFamily="34" charset="0"/>
              </a:rPr>
              <a:t>Helped set up a Commercial Awareness Society    </a:t>
            </a:r>
          </a:p>
          <a:p>
            <a:pPr fontAlgn="base">
              <a:lnSpc>
                <a:spcPct val="90000"/>
              </a:lnSpc>
              <a:spcBef>
                <a:spcPct val="0"/>
              </a:spcBef>
              <a:spcAft>
                <a:spcPct val="0"/>
              </a:spcAft>
              <a:defRPr/>
            </a:pPr>
            <a:endParaRPr lang="en-GB" altLang="en-US" sz="1900" dirty="0">
              <a:solidFill>
                <a:srgbClr val="000000"/>
              </a:solidFill>
              <a:latin typeface="Arial" panose="020B0604020202020204" pitchFamily="34" charset="0"/>
            </a:endParaRPr>
          </a:p>
          <a:p>
            <a:pPr fontAlgn="base">
              <a:lnSpc>
                <a:spcPct val="90000"/>
              </a:lnSpc>
              <a:spcBef>
                <a:spcPct val="0"/>
              </a:spcBef>
              <a:spcAft>
                <a:spcPct val="0"/>
              </a:spcAft>
              <a:defRPr/>
            </a:pPr>
            <a:r>
              <a:rPr lang="en-GB" altLang="en-US" sz="1900" dirty="0">
                <a:solidFill>
                  <a:srgbClr val="7030A0"/>
                </a:solidFill>
                <a:latin typeface="Arial" panose="020B0604020202020204" pitchFamily="34" charset="0"/>
              </a:rPr>
              <a:t>Challenge</a:t>
            </a:r>
          </a:p>
          <a:p>
            <a:pPr fontAlgn="base">
              <a:lnSpc>
                <a:spcPct val="90000"/>
              </a:lnSpc>
              <a:spcBef>
                <a:spcPct val="0"/>
              </a:spcBef>
              <a:spcAft>
                <a:spcPct val="0"/>
              </a:spcAft>
              <a:defRPr/>
            </a:pPr>
            <a:r>
              <a:rPr lang="en-GB" altLang="en-US" sz="1900" dirty="0">
                <a:solidFill>
                  <a:srgbClr val="FF0000"/>
                </a:solidFill>
                <a:latin typeface="Arial" panose="020B0604020202020204" pitchFamily="34" charset="0"/>
              </a:rPr>
              <a:t>Action</a:t>
            </a:r>
          </a:p>
          <a:p>
            <a:pPr fontAlgn="base">
              <a:lnSpc>
                <a:spcPct val="90000"/>
              </a:lnSpc>
              <a:spcBef>
                <a:spcPct val="0"/>
              </a:spcBef>
              <a:spcAft>
                <a:spcPct val="0"/>
              </a:spcAft>
              <a:defRPr/>
            </a:pPr>
            <a:r>
              <a:rPr lang="en-GB" altLang="en-US" sz="1900" dirty="0">
                <a:solidFill>
                  <a:srgbClr val="00B0F0"/>
                </a:solidFill>
                <a:latin typeface="Arial" panose="020B0604020202020204" pitchFamily="34" charset="0"/>
              </a:rPr>
              <a:t>Result </a:t>
            </a:r>
            <a:endParaRPr lang="en-GB" altLang="en-US" sz="1900" dirty="0">
              <a:solidFill>
                <a:srgbClr val="000000"/>
              </a:solidFill>
              <a:latin typeface="Arial" panose="020B0604020202020204" pitchFamily="34" charset="0"/>
            </a:endParaRPr>
          </a:p>
          <a:p>
            <a:pPr fontAlgn="base">
              <a:lnSpc>
                <a:spcPct val="90000"/>
              </a:lnSpc>
              <a:spcBef>
                <a:spcPct val="0"/>
              </a:spcBef>
              <a:spcAft>
                <a:spcPct val="0"/>
              </a:spcAft>
              <a:defRPr/>
            </a:pPr>
            <a:endParaRPr lang="en-GB" altLang="en-US" sz="1900" dirty="0">
              <a:solidFill>
                <a:srgbClr val="002060"/>
              </a:solidFill>
              <a:latin typeface="Arial" panose="020B0604020202020204" pitchFamily="34" charset="0"/>
            </a:endParaRPr>
          </a:p>
          <a:p>
            <a:pPr fontAlgn="base">
              <a:lnSpc>
                <a:spcPct val="90000"/>
              </a:lnSpc>
              <a:spcBef>
                <a:spcPct val="0"/>
              </a:spcBef>
              <a:spcAft>
                <a:spcPct val="0"/>
              </a:spcAft>
              <a:defRPr/>
            </a:pPr>
            <a:r>
              <a:rPr lang="en-GB" altLang="en-US" sz="1900" dirty="0">
                <a:solidFill>
                  <a:srgbClr val="002060"/>
                </a:solidFill>
                <a:latin typeface="Arial" panose="020B0604020202020204" pitchFamily="34" charset="0"/>
              </a:rPr>
              <a:t>Identifying a student </a:t>
            </a:r>
            <a:r>
              <a:rPr lang="en-GB" altLang="en-US" sz="1900" dirty="0">
                <a:solidFill>
                  <a:srgbClr val="7030A0"/>
                </a:solidFill>
                <a:latin typeface="Arial" panose="020B0604020202020204" pitchFamily="34" charset="0"/>
              </a:rPr>
              <a:t>demand for understanding </a:t>
            </a:r>
            <a:r>
              <a:rPr lang="en-GB" altLang="en-US" sz="1900" dirty="0" smtClean="0">
                <a:solidFill>
                  <a:srgbClr val="7030A0"/>
                </a:solidFill>
                <a:latin typeface="Arial" panose="020B0604020202020204" pitchFamily="34" charset="0"/>
              </a:rPr>
              <a:t>commercial </a:t>
            </a:r>
            <a:r>
              <a:rPr lang="en-GB" altLang="en-US" sz="1900" dirty="0">
                <a:solidFill>
                  <a:srgbClr val="7030A0"/>
                </a:solidFill>
                <a:latin typeface="Arial" panose="020B0604020202020204" pitchFamily="34" charset="0"/>
              </a:rPr>
              <a:t>awareness</a:t>
            </a:r>
            <a:r>
              <a:rPr lang="en-GB" altLang="en-US" sz="1900" dirty="0">
                <a:solidFill>
                  <a:srgbClr val="000000"/>
                </a:solidFill>
                <a:latin typeface="Arial" panose="020B0604020202020204" pitchFamily="34" charset="0"/>
              </a:rPr>
              <a:t>, </a:t>
            </a:r>
            <a:r>
              <a:rPr lang="en-GB" altLang="en-US" sz="1900" dirty="0">
                <a:solidFill>
                  <a:srgbClr val="FF0000"/>
                </a:solidFill>
                <a:latin typeface="Arial" panose="020B0604020202020204" pitchFamily="34" charset="0"/>
              </a:rPr>
              <a:t>I</a:t>
            </a:r>
            <a:r>
              <a:rPr lang="en-GB" altLang="en-US" sz="1900" dirty="0">
                <a:solidFill>
                  <a:srgbClr val="000000"/>
                </a:solidFill>
                <a:latin typeface="Arial" panose="020B0604020202020204" pitchFamily="34" charset="0"/>
              </a:rPr>
              <a:t> </a:t>
            </a:r>
            <a:r>
              <a:rPr lang="en-GB" altLang="en-US" sz="1900" dirty="0">
                <a:solidFill>
                  <a:srgbClr val="FF0000"/>
                </a:solidFill>
                <a:latin typeface="Arial" panose="020B0604020202020204" pitchFamily="34" charset="0"/>
              </a:rPr>
              <a:t>initiated and co-founded a Commercial Awareness Society</a:t>
            </a:r>
            <a:r>
              <a:rPr lang="en-GB" altLang="en-US" sz="1900" dirty="0">
                <a:solidFill>
                  <a:srgbClr val="000000"/>
                </a:solidFill>
                <a:latin typeface="Arial" panose="020B0604020202020204" pitchFamily="34" charset="0"/>
              </a:rPr>
              <a:t>, </a:t>
            </a:r>
            <a:r>
              <a:rPr lang="en-GB" altLang="en-US" sz="1900" dirty="0">
                <a:solidFill>
                  <a:srgbClr val="FF0000"/>
                </a:solidFill>
                <a:latin typeface="Arial" panose="020B0604020202020204" pitchFamily="34" charset="0"/>
              </a:rPr>
              <a:t>liaising with external speakers</a:t>
            </a:r>
            <a:r>
              <a:rPr lang="en-GB" altLang="en-US" sz="1900" dirty="0">
                <a:solidFill>
                  <a:srgbClr val="000000"/>
                </a:solidFill>
                <a:latin typeface="Arial" panose="020B0604020202020204" pitchFamily="34" charset="0"/>
              </a:rPr>
              <a:t>. </a:t>
            </a:r>
            <a:r>
              <a:rPr lang="en-GB" altLang="en-US" sz="1900" dirty="0" smtClean="0">
                <a:solidFill>
                  <a:srgbClr val="00B0F0"/>
                </a:solidFill>
                <a:latin typeface="Arial" panose="020B0604020202020204" pitchFamily="34" charset="0"/>
              </a:rPr>
              <a:t>We </a:t>
            </a:r>
            <a:r>
              <a:rPr lang="en-GB" altLang="en-US" sz="1900" dirty="0">
                <a:solidFill>
                  <a:srgbClr val="00B0F0"/>
                </a:solidFill>
                <a:latin typeface="Arial" panose="020B0604020202020204" pitchFamily="34" charset="0"/>
              </a:rPr>
              <a:t>attracted 90 members within the first year </a:t>
            </a:r>
            <a:r>
              <a:rPr lang="en-GB" altLang="en-US" sz="1900" dirty="0" smtClean="0">
                <a:solidFill>
                  <a:srgbClr val="000000"/>
                </a:solidFill>
                <a:latin typeface="Arial" panose="020B0604020202020204" pitchFamily="34" charset="0"/>
              </a:rPr>
              <a:t>and </a:t>
            </a:r>
            <a:r>
              <a:rPr lang="en-GB" altLang="en-US" sz="1900" dirty="0">
                <a:solidFill>
                  <a:srgbClr val="FF0000"/>
                </a:solidFill>
                <a:latin typeface="Arial" panose="020B0604020202020204" pitchFamily="34" charset="0"/>
              </a:rPr>
              <a:t>delivered a series of 6 seminars plus an online forum</a:t>
            </a:r>
            <a:r>
              <a:rPr lang="en-GB" altLang="en-US" sz="1900" dirty="0">
                <a:solidFill>
                  <a:srgbClr val="000000"/>
                </a:solidFill>
                <a:latin typeface="Arial" panose="020B0604020202020204" pitchFamily="34" charset="0"/>
              </a:rPr>
              <a:t>. </a:t>
            </a:r>
            <a:r>
              <a:rPr lang="en-GB" altLang="en-US" sz="1900" dirty="0" smtClean="0">
                <a:solidFill>
                  <a:srgbClr val="000000"/>
                </a:solidFill>
                <a:latin typeface="Arial" panose="020B0604020202020204" pitchFamily="34" charset="0"/>
              </a:rPr>
              <a:t>The </a:t>
            </a:r>
            <a:r>
              <a:rPr lang="en-GB" altLang="en-US" sz="1900" dirty="0">
                <a:solidFill>
                  <a:srgbClr val="000000"/>
                </a:solidFill>
                <a:latin typeface="Arial" panose="020B0604020202020204" pitchFamily="34" charset="0"/>
              </a:rPr>
              <a:t>Society is </a:t>
            </a:r>
            <a:r>
              <a:rPr lang="en-GB" altLang="en-US" sz="1900" dirty="0">
                <a:solidFill>
                  <a:srgbClr val="00B0F0"/>
                </a:solidFill>
                <a:latin typeface="Arial" panose="020B0604020202020204" pitchFamily="34" charset="0"/>
              </a:rPr>
              <a:t>now in its 3rd year</a:t>
            </a:r>
            <a:r>
              <a:rPr lang="en-GB" altLang="en-US" sz="1900" dirty="0">
                <a:solidFill>
                  <a:srgbClr val="000000"/>
                </a:solidFill>
                <a:latin typeface="Arial" panose="020B0604020202020204" pitchFamily="34" charset="0"/>
              </a:rPr>
              <a:t> with </a:t>
            </a:r>
            <a:r>
              <a:rPr lang="en-GB" altLang="en-US" sz="1900" dirty="0">
                <a:solidFill>
                  <a:srgbClr val="00B0F0"/>
                </a:solidFill>
                <a:latin typeface="Arial" panose="020B0604020202020204" pitchFamily="34" charset="0"/>
              </a:rPr>
              <a:t>210 members </a:t>
            </a:r>
            <a:r>
              <a:rPr lang="en-GB" altLang="en-US" sz="1900" dirty="0">
                <a:solidFill>
                  <a:srgbClr val="000000"/>
                </a:solidFill>
                <a:latin typeface="Arial" panose="020B0604020202020204" pitchFamily="34" charset="0"/>
              </a:rPr>
              <a:t>and </a:t>
            </a:r>
            <a:r>
              <a:rPr lang="en-GB" altLang="en-US" sz="1900" dirty="0" smtClean="0">
                <a:solidFill>
                  <a:srgbClr val="000000"/>
                </a:solidFill>
                <a:latin typeface="Arial" panose="020B0604020202020204" pitchFamily="34" charset="0"/>
              </a:rPr>
              <a:t>has </a:t>
            </a:r>
            <a:r>
              <a:rPr lang="en-GB" altLang="en-US" sz="1900" dirty="0">
                <a:solidFill>
                  <a:srgbClr val="00B0F0"/>
                </a:solidFill>
                <a:latin typeface="Arial" panose="020B0604020202020204" pitchFamily="34" charset="0"/>
              </a:rPr>
              <a:t>received consistently positive feedback</a:t>
            </a:r>
            <a:r>
              <a:rPr lang="en-GB" altLang="en-US" sz="1900" dirty="0">
                <a:solidFill>
                  <a:srgbClr val="000000"/>
                </a:solidFill>
                <a:latin typeface="Arial" panose="020B0604020202020204" pitchFamily="34" charset="0"/>
              </a:rPr>
              <a:t>.</a:t>
            </a:r>
          </a:p>
          <a:p>
            <a:pPr fontAlgn="base">
              <a:lnSpc>
                <a:spcPct val="90000"/>
              </a:lnSpc>
              <a:spcBef>
                <a:spcPct val="0"/>
              </a:spcBef>
              <a:spcAft>
                <a:spcPct val="0"/>
              </a:spcAft>
              <a:defRPr/>
            </a:pPr>
            <a:endParaRPr lang="en-GB" altLang="en-US" sz="1500" dirty="0">
              <a:solidFill>
                <a:srgbClr val="000000"/>
              </a:solidFill>
              <a:latin typeface="Arial" panose="020B0604020202020204" pitchFamily="34" charset="0"/>
            </a:endParaRPr>
          </a:p>
        </p:txBody>
      </p:sp>
      <p:sp>
        <p:nvSpPr>
          <p:cNvPr id="10" name="Title 1"/>
          <p:cNvSpPr txBox="1">
            <a:spLocks/>
          </p:cNvSpPr>
          <p:nvPr/>
        </p:nvSpPr>
        <p:spPr bwMode="auto">
          <a:xfrm>
            <a:off x="206256" y="116878"/>
            <a:ext cx="6389458" cy="38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Verdana" pitchFamily="34" charset="0"/>
              </a:defRPr>
            </a:lvl2pPr>
            <a:lvl3pPr algn="l" rtl="0" eaLnBrk="1" fontAlgn="base" hangingPunct="1">
              <a:spcBef>
                <a:spcPct val="0"/>
              </a:spcBef>
              <a:spcAft>
                <a:spcPct val="0"/>
              </a:spcAft>
              <a:defRPr sz="4400" b="1">
                <a:solidFill>
                  <a:schemeClr val="tx2"/>
                </a:solidFill>
                <a:latin typeface="Verdana" pitchFamily="34" charset="0"/>
              </a:defRPr>
            </a:lvl3pPr>
            <a:lvl4pPr algn="l" rtl="0" eaLnBrk="1" fontAlgn="base" hangingPunct="1">
              <a:spcBef>
                <a:spcPct val="0"/>
              </a:spcBef>
              <a:spcAft>
                <a:spcPct val="0"/>
              </a:spcAft>
              <a:defRPr sz="4400" b="1">
                <a:solidFill>
                  <a:schemeClr val="tx2"/>
                </a:solidFill>
                <a:latin typeface="Verdana" pitchFamily="34" charset="0"/>
              </a:defRPr>
            </a:lvl4pPr>
            <a:lvl5pPr algn="l" rtl="0" eaLnBrk="1" fontAlgn="base" hangingPunct="1">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a:defRPr/>
            </a:pPr>
            <a:r>
              <a:rPr lang="en-GB" sz="2400" kern="0" dirty="0">
                <a:solidFill>
                  <a:srgbClr val="1C3D74"/>
                </a:solidFill>
                <a:latin typeface="+mn-lt"/>
              </a:rPr>
              <a:t>Tell a CAR story</a:t>
            </a:r>
          </a:p>
        </p:txBody>
      </p:sp>
    </p:spTree>
    <p:extLst>
      <p:ext uri="{BB962C8B-B14F-4D97-AF65-F5344CB8AC3E}">
        <p14:creationId xmlns:p14="http://schemas.microsoft.com/office/powerpoint/2010/main" val="365102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53" y="0"/>
            <a:ext cx="6772275" cy="545863"/>
          </a:xfrm>
        </p:spPr>
        <p:txBody>
          <a:bodyPr/>
          <a:lstStyle/>
          <a:p>
            <a:r>
              <a:rPr lang="en-GB" sz="2400" b="1" dirty="0">
                <a:solidFill>
                  <a:srgbClr val="1C3D74"/>
                </a:solidFill>
                <a:latin typeface="Arial" panose="020B0604020202020204" pitchFamily="34" charset="0"/>
              </a:rPr>
              <a:t>Communicating your value</a:t>
            </a:r>
          </a:p>
        </p:txBody>
      </p:sp>
      <p:sp>
        <p:nvSpPr>
          <p:cNvPr id="3" name="Content Placeholder 2"/>
          <p:cNvSpPr>
            <a:spLocks noGrp="1"/>
          </p:cNvSpPr>
          <p:nvPr>
            <p:ph idx="1"/>
          </p:nvPr>
        </p:nvSpPr>
        <p:spPr>
          <a:xfrm>
            <a:off x="1439652" y="939657"/>
            <a:ext cx="6426473" cy="267526"/>
          </a:xfrm>
        </p:spPr>
        <p:txBody>
          <a:bodyPr/>
          <a:lstStyle/>
          <a:p>
            <a:pPr marL="0" indent="0">
              <a:buNone/>
            </a:pPr>
            <a:endParaRPr lang="en-GB" sz="600" dirty="0">
              <a:latin typeface="Arial" panose="020B0604020202020204" pitchFamily="34" charset="0"/>
            </a:endParaRP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endParaRPr lang="en-GB" dirty="0">
              <a:latin typeface="Arial" panose="020B0604020202020204" pitchFamily="34" charset="0"/>
            </a:endParaRPr>
          </a:p>
        </p:txBody>
      </p:sp>
      <p:sp>
        <p:nvSpPr>
          <p:cNvPr id="5" name="TextBox 4"/>
          <p:cNvSpPr txBox="1"/>
          <p:nvPr/>
        </p:nvSpPr>
        <p:spPr>
          <a:xfrm>
            <a:off x="236414" y="503461"/>
            <a:ext cx="5508612" cy="323165"/>
          </a:xfrm>
          <a:prstGeom prst="rect">
            <a:avLst/>
          </a:prstGeom>
          <a:noFill/>
        </p:spPr>
        <p:txBody>
          <a:bodyPr wrap="square" rtlCol="0">
            <a:spAutoFit/>
          </a:bodyPr>
          <a:lstStyle/>
          <a:p>
            <a:r>
              <a:rPr lang="en-GB" sz="1500" b="1" dirty="0">
                <a:solidFill>
                  <a:schemeClr val="accent1">
                    <a:lumMod val="50000"/>
                  </a:schemeClr>
                </a:solidFill>
                <a:latin typeface="Arial" panose="020B0604020202020204" pitchFamily="34" charset="0"/>
              </a:rPr>
              <a:t>Work these requirements into your CV</a:t>
            </a:r>
            <a:endParaRPr lang="en-GB" sz="1013" dirty="0">
              <a:solidFill>
                <a:schemeClr val="accent1">
                  <a:lumMod val="50000"/>
                </a:schemeClr>
              </a:solidFill>
              <a:latin typeface="Arial" panose="020B0604020202020204" pitchFamily="34" charset="0"/>
            </a:endParaRPr>
          </a:p>
        </p:txBody>
      </p:sp>
      <p:sp>
        <p:nvSpPr>
          <p:cNvPr id="8" name="Content Placeholder 2"/>
          <p:cNvSpPr txBox="1">
            <a:spLocks/>
          </p:cNvSpPr>
          <p:nvPr/>
        </p:nvSpPr>
        <p:spPr bwMode="auto">
          <a:xfrm>
            <a:off x="236414" y="864073"/>
            <a:ext cx="3078342" cy="35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GB" sz="1500" kern="0" dirty="0">
                <a:solidFill>
                  <a:schemeClr val="accent6"/>
                </a:solidFill>
                <a:latin typeface="Arial" panose="020B0604020202020204" pitchFamily="34" charset="0"/>
              </a:rPr>
              <a:t>Work autonomously</a:t>
            </a:r>
          </a:p>
          <a:p>
            <a:pPr>
              <a:defRPr/>
            </a:pPr>
            <a:r>
              <a:rPr lang="en-GB" sz="1500" kern="0" dirty="0">
                <a:solidFill>
                  <a:srgbClr val="92D050"/>
                </a:solidFill>
                <a:latin typeface="Arial" panose="020B0604020202020204" pitchFamily="34" charset="0"/>
              </a:rPr>
              <a:t>Excellent commercial acumen</a:t>
            </a:r>
          </a:p>
          <a:p>
            <a:pPr>
              <a:defRPr/>
            </a:pPr>
            <a:r>
              <a:rPr lang="en-GB" sz="1500" kern="0" dirty="0">
                <a:solidFill>
                  <a:srgbClr val="FF0000"/>
                </a:solidFill>
                <a:latin typeface="Arial" panose="020B0604020202020204" pitchFamily="34" charset="0"/>
              </a:rPr>
              <a:t>Analyse relevant </a:t>
            </a:r>
            <a:r>
              <a:rPr lang="en-GB" sz="1500" kern="0" dirty="0" smtClean="0">
                <a:solidFill>
                  <a:srgbClr val="FF0000"/>
                </a:solidFill>
                <a:latin typeface="Arial" panose="020B0604020202020204" pitchFamily="34" charset="0"/>
              </a:rPr>
              <a:t>documentation</a:t>
            </a:r>
          </a:p>
          <a:p>
            <a:pPr>
              <a:defRPr/>
            </a:pPr>
            <a:endParaRPr lang="en-GB" sz="1500" kern="0" dirty="0">
              <a:solidFill>
                <a:srgbClr val="FF0000"/>
              </a:solidFill>
              <a:latin typeface="Arial" panose="020B0604020202020204" pitchFamily="34" charset="0"/>
            </a:endParaRPr>
          </a:p>
          <a:p>
            <a:pPr>
              <a:defRPr/>
            </a:pPr>
            <a:r>
              <a:rPr lang="en-GB" sz="1500" kern="0" dirty="0">
                <a:solidFill>
                  <a:srgbClr val="7030A0"/>
                </a:solidFill>
                <a:latin typeface="Arial" panose="020B0604020202020204" pitchFamily="34" charset="0"/>
              </a:rPr>
              <a:t>Relationship development</a:t>
            </a:r>
          </a:p>
          <a:p>
            <a:pPr>
              <a:defRPr/>
            </a:pPr>
            <a:endParaRPr lang="en-GB" sz="1500" kern="0" dirty="0">
              <a:latin typeface="Arial" panose="020B0604020202020204" pitchFamily="34" charset="0"/>
            </a:endParaRPr>
          </a:p>
          <a:p>
            <a:pPr marL="0" indent="0">
              <a:buNone/>
              <a:defRPr/>
            </a:pPr>
            <a:endParaRPr lang="en-GB" sz="1500" kern="0" dirty="0">
              <a:latin typeface="Arial" panose="020B0604020202020204" pitchFamily="34" charset="0"/>
            </a:endParaRPr>
          </a:p>
          <a:p>
            <a:pPr marL="0" indent="0">
              <a:buNone/>
              <a:defRPr/>
            </a:pPr>
            <a:endParaRPr lang="en-GB" sz="1500" kern="0" dirty="0">
              <a:latin typeface="Arial" panose="020B0604020202020204" pitchFamily="34" charset="0"/>
            </a:endParaRPr>
          </a:p>
          <a:p>
            <a:pPr>
              <a:defRPr/>
            </a:pPr>
            <a:r>
              <a:rPr lang="en-GB" sz="1500" kern="0" dirty="0">
                <a:solidFill>
                  <a:srgbClr val="00B0F0"/>
                </a:solidFill>
                <a:latin typeface="Arial" panose="020B0604020202020204" pitchFamily="34" charset="0"/>
              </a:rPr>
              <a:t>Interpersonal </a:t>
            </a:r>
            <a:r>
              <a:rPr lang="en-GB" sz="1500" kern="0" dirty="0" smtClean="0">
                <a:solidFill>
                  <a:srgbClr val="00B0F0"/>
                </a:solidFill>
                <a:latin typeface="Arial" panose="020B0604020202020204" pitchFamily="34" charset="0"/>
              </a:rPr>
              <a:t>skills/teamwork</a:t>
            </a:r>
            <a:endParaRPr lang="en-GB" sz="1500" kern="0" dirty="0">
              <a:solidFill>
                <a:srgbClr val="00B0F0"/>
              </a:solidFill>
              <a:latin typeface="Arial" panose="020B0604020202020204" pitchFamily="34" charset="0"/>
            </a:endParaRPr>
          </a:p>
          <a:p>
            <a:pPr marL="0" indent="0">
              <a:buNone/>
              <a:defRPr/>
            </a:pPr>
            <a:r>
              <a:rPr lang="en-GB" sz="1350" kern="0" dirty="0"/>
              <a:t>    </a:t>
            </a:r>
          </a:p>
        </p:txBody>
      </p:sp>
      <p:sp>
        <p:nvSpPr>
          <p:cNvPr id="9" name="Rectangle 8"/>
          <p:cNvSpPr/>
          <p:nvPr/>
        </p:nvSpPr>
        <p:spPr>
          <a:xfrm>
            <a:off x="3063978" y="864072"/>
            <a:ext cx="6005385" cy="3393237"/>
          </a:xfrm>
          <a:prstGeom prst="rect">
            <a:avLst/>
          </a:prstGeom>
        </p:spPr>
        <p:txBody>
          <a:bodyPr wrap="square">
            <a:spAutoFit/>
          </a:bodyPr>
          <a:lstStyle/>
          <a:p>
            <a:pPr marL="214313" indent="-214313">
              <a:buFont typeface="Arial" panose="020B0604020202020204" pitchFamily="34" charset="0"/>
              <a:buChar char="•"/>
              <a:defRPr/>
            </a:pPr>
            <a:r>
              <a:rPr lang="en-GB" sz="1650" dirty="0">
                <a:solidFill>
                  <a:schemeClr val="accent6"/>
                </a:solidFill>
                <a:latin typeface="Arial" panose="020B0604020202020204" pitchFamily="34" charset="0"/>
              </a:rPr>
              <a:t>Worked independently </a:t>
            </a:r>
            <a:r>
              <a:rPr lang="en-GB" sz="1650" dirty="0">
                <a:latin typeface="Arial" panose="020B0604020202020204" pitchFamily="34" charset="0"/>
              </a:rPr>
              <a:t>to carry out a </a:t>
            </a:r>
            <a:r>
              <a:rPr lang="en-GB" sz="1650" dirty="0">
                <a:solidFill>
                  <a:srgbClr val="FF0000"/>
                </a:solidFill>
                <a:latin typeface="Arial" panose="020B0604020202020204" pitchFamily="34" charset="0"/>
              </a:rPr>
              <a:t>full analysis of pertinent documentation </a:t>
            </a:r>
            <a:r>
              <a:rPr lang="en-GB" sz="1650" dirty="0">
                <a:latin typeface="Arial" panose="020B0604020202020204" pitchFamily="34" charset="0"/>
              </a:rPr>
              <a:t>and negotiate licences on  behalf of six major pharmaceutical companies  to </a:t>
            </a:r>
            <a:r>
              <a:rPr lang="en-GB" sz="1650" dirty="0">
                <a:solidFill>
                  <a:srgbClr val="92D050"/>
                </a:solidFill>
                <a:latin typeface="Arial" panose="020B0604020202020204" pitchFamily="34" charset="0"/>
              </a:rPr>
              <a:t>ensure best rates of return on their investments </a:t>
            </a:r>
          </a:p>
          <a:p>
            <a:pPr eaLnBrk="1" hangingPunct="1">
              <a:defRPr/>
            </a:pPr>
            <a:endParaRPr lang="en-GB" sz="1650" dirty="0">
              <a:latin typeface="Arial" panose="020B0604020202020204" pitchFamily="34" charset="0"/>
            </a:endParaRPr>
          </a:p>
          <a:p>
            <a:pPr marL="257175" indent="-257175">
              <a:buFont typeface="Arial" panose="020B0604020202020204" pitchFamily="34" charset="0"/>
              <a:buChar char="•"/>
              <a:defRPr/>
            </a:pPr>
            <a:r>
              <a:rPr lang="en-GB" sz="1650" dirty="0">
                <a:latin typeface="Arial" panose="020B0604020202020204" pitchFamily="34" charset="0"/>
              </a:rPr>
              <a:t>Kept up-to-date with sector changes and </a:t>
            </a:r>
            <a:r>
              <a:rPr lang="en-GB" sz="1650" dirty="0">
                <a:solidFill>
                  <a:srgbClr val="7030A0"/>
                </a:solidFill>
                <a:latin typeface="Arial" panose="020B0604020202020204" pitchFamily="34" charset="0"/>
              </a:rPr>
              <a:t>disseminated information to clients</a:t>
            </a:r>
            <a:r>
              <a:rPr lang="en-GB" sz="1650" dirty="0">
                <a:latin typeface="Arial" panose="020B0604020202020204" pitchFamily="34" charset="0"/>
              </a:rPr>
              <a:t> through reports and seminars to </a:t>
            </a:r>
            <a:r>
              <a:rPr lang="en-GB" sz="1650" dirty="0">
                <a:solidFill>
                  <a:srgbClr val="7030A0"/>
                </a:solidFill>
                <a:latin typeface="Arial" panose="020B0604020202020204" pitchFamily="34" charset="0"/>
              </a:rPr>
              <a:t>foster client relationships</a:t>
            </a:r>
          </a:p>
          <a:p>
            <a:pPr eaLnBrk="1" hangingPunct="1">
              <a:defRPr/>
            </a:pPr>
            <a:endParaRPr lang="en-GB" sz="1650" dirty="0">
              <a:latin typeface="Arial" panose="020B0604020202020204" pitchFamily="34" charset="0"/>
            </a:endParaRPr>
          </a:p>
          <a:p>
            <a:pPr marL="257175" indent="-257175">
              <a:buFont typeface="Arial" panose="020B0604020202020204" pitchFamily="34" charset="0"/>
              <a:buChar char="•"/>
              <a:defRPr/>
            </a:pPr>
            <a:r>
              <a:rPr lang="en-GB" sz="1650" dirty="0">
                <a:latin typeface="Arial" panose="020B0604020202020204" pitchFamily="34" charset="0"/>
              </a:rPr>
              <a:t>Worked </a:t>
            </a:r>
            <a:r>
              <a:rPr lang="en-GB" sz="1650" dirty="0">
                <a:solidFill>
                  <a:srgbClr val="00B0F0"/>
                </a:solidFill>
                <a:latin typeface="Arial" panose="020B0604020202020204" pitchFamily="34" charset="0"/>
              </a:rPr>
              <a:t>as part of a team of four </a:t>
            </a:r>
            <a:r>
              <a:rPr lang="en-GB" sz="1650" dirty="0">
                <a:latin typeface="Arial" panose="020B0604020202020204" pitchFamily="34" charset="0"/>
              </a:rPr>
              <a:t>carrying out the merger of two major pharmaceutical companies located in Wuppertal and London. </a:t>
            </a:r>
            <a:r>
              <a:rPr lang="en-GB" sz="1650" dirty="0">
                <a:solidFill>
                  <a:srgbClr val="00B0F0"/>
                </a:solidFill>
                <a:latin typeface="Arial" panose="020B0604020202020204" pitchFamily="34" charset="0"/>
              </a:rPr>
              <a:t>Clear language and frequent communication was required </a:t>
            </a:r>
            <a:r>
              <a:rPr lang="en-GB" sz="1650" dirty="0">
                <a:latin typeface="Arial" panose="020B0604020202020204" pitchFamily="34" charset="0"/>
              </a:rPr>
              <a:t>to ensure a successful outcome.      </a:t>
            </a:r>
            <a:endParaRPr lang="en-GB" sz="1650" dirty="0">
              <a:solidFill>
                <a:schemeClr val="accent6"/>
              </a:solidFill>
              <a:latin typeface="Arial" panose="020B0604020202020204" pitchFamily="34" charset="0"/>
            </a:endParaRPr>
          </a:p>
        </p:txBody>
      </p:sp>
    </p:spTree>
    <p:extLst>
      <p:ext uri="{BB962C8B-B14F-4D97-AF65-F5344CB8AC3E}">
        <p14:creationId xmlns:p14="http://schemas.microsoft.com/office/powerpoint/2010/main" val="2278222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0734" y="3197282"/>
            <a:ext cx="5144289" cy="1200329"/>
          </a:xfrm>
          <a:prstGeom prst="rect">
            <a:avLst/>
          </a:prstGeom>
          <a:noFill/>
        </p:spPr>
        <p:txBody>
          <a:bodyPr wrap="square" rtlCol="0">
            <a:spAutoFit/>
          </a:bodyPr>
          <a:lstStyle/>
          <a:p>
            <a:r>
              <a:rPr lang="en-GB" sz="1800" dirty="0">
                <a:solidFill>
                  <a:srgbClr val="0070C0"/>
                </a:solidFill>
                <a:latin typeface="Arial" panose="020B0604020202020204" pitchFamily="34" charset="0"/>
              </a:rPr>
              <a:t>c) present your legal research on statutes, regulation, precedent as an </a:t>
            </a:r>
            <a:r>
              <a:rPr lang="en-GB" sz="1800" dirty="0">
                <a:solidFill>
                  <a:srgbClr val="9900FF"/>
                </a:solidFill>
                <a:latin typeface="Arial" panose="020B0604020202020204" pitchFamily="34" charset="0"/>
              </a:rPr>
              <a:t>ability to aggregate and analyse complicated data to find business solutions</a:t>
            </a:r>
          </a:p>
        </p:txBody>
      </p:sp>
      <p:sp>
        <p:nvSpPr>
          <p:cNvPr id="3" name="TextBox 2"/>
          <p:cNvSpPr txBox="1"/>
          <p:nvPr/>
        </p:nvSpPr>
        <p:spPr>
          <a:xfrm>
            <a:off x="232896" y="155675"/>
            <a:ext cx="8461221" cy="461665"/>
          </a:xfrm>
          <a:prstGeom prst="rect">
            <a:avLst/>
          </a:prstGeom>
          <a:noFill/>
        </p:spPr>
        <p:txBody>
          <a:bodyPr wrap="square" rtlCol="0">
            <a:spAutoFit/>
          </a:bodyPr>
          <a:lstStyle/>
          <a:p>
            <a:r>
              <a:rPr lang="en-GB" sz="2400" b="1" dirty="0">
                <a:solidFill>
                  <a:srgbClr val="1C3D74"/>
                </a:solidFill>
                <a:latin typeface="Arial" panose="020B0604020202020204" pitchFamily="34" charset="0"/>
              </a:rPr>
              <a:t>Reposition your technical skills: some examples</a:t>
            </a:r>
            <a:endParaRPr lang="en-GB" sz="2400" b="1" dirty="0">
              <a:solidFill>
                <a:srgbClr val="1C3D74"/>
              </a:solidFill>
            </a:endParaRPr>
          </a:p>
        </p:txBody>
      </p:sp>
      <p:sp>
        <p:nvSpPr>
          <p:cNvPr id="4" name="Rectangle 3"/>
          <p:cNvSpPr/>
          <p:nvPr/>
        </p:nvSpPr>
        <p:spPr>
          <a:xfrm>
            <a:off x="232896" y="668096"/>
            <a:ext cx="3528795" cy="1200329"/>
          </a:xfrm>
          <a:prstGeom prst="rect">
            <a:avLst/>
          </a:prstGeom>
        </p:spPr>
        <p:txBody>
          <a:bodyPr wrap="square">
            <a:spAutoFit/>
          </a:bodyPr>
          <a:lstStyle/>
          <a:p>
            <a:r>
              <a:rPr lang="en-GB" sz="1800" dirty="0">
                <a:latin typeface="Arial" panose="020B0604020202020204" pitchFamily="34" charset="0"/>
              </a:rPr>
              <a:t>a) You have litigation skills in a human rights area, but want to move into international dispute resolution</a:t>
            </a:r>
          </a:p>
        </p:txBody>
      </p:sp>
      <p:sp>
        <p:nvSpPr>
          <p:cNvPr id="5" name="Rectangle 4"/>
          <p:cNvSpPr/>
          <p:nvPr/>
        </p:nvSpPr>
        <p:spPr>
          <a:xfrm>
            <a:off x="3871695" y="669687"/>
            <a:ext cx="5196677" cy="923330"/>
          </a:xfrm>
          <a:prstGeom prst="rect">
            <a:avLst/>
          </a:prstGeom>
        </p:spPr>
        <p:txBody>
          <a:bodyPr wrap="square">
            <a:spAutoFit/>
          </a:bodyPr>
          <a:lstStyle/>
          <a:p>
            <a:r>
              <a:rPr lang="en-GB" sz="1800" dirty="0">
                <a:solidFill>
                  <a:srgbClr val="0070C0"/>
                </a:solidFill>
                <a:latin typeface="Arial" panose="020B0604020202020204" pitchFamily="34" charset="0"/>
              </a:rPr>
              <a:t>a) emphasize the </a:t>
            </a:r>
            <a:r>
              <a:rPr lang="en-GB" sz="1800" dirty="0">
                <a:solidFill>
                  <a:srgbClr val="9900FF"/>
                </a:solidFill>
                <a:latin typeface="Arial" panose="020B0604020202020204" pitchFamily="34" charset="0"/>
              </a:rPr>
              <a:t>advocacy and negotiation skills </a:t>
            </a:r>
            <a:r>
              <a:rPr lang="en-GB" sz="1800" dirty="0">
                <a:solidFill>
                  <a:srgbClr val="0070C0"/>
                </a:solidFill>
                <a:latin typeface="Arial" panose="020B0604020202020204" pitchFamily="34" charset="0"/>
              </a:rPr>
              <a:t>you used rather than the specific cases you were involved in.</a:t>
            </a:r>
            <a:endParaRPr lang="en-GB" sz="1800" dirty="0">
              <a:solidFill>
                <a:srgbClr val="0070C0"/>
              </a:solidFill>
            </a:endParaRPr>
          </a:p>
        </p:txBody>
      </p:sp>
      <p:sp>
        <p:nvSpPr>
          <p:cNvPr id="6" name="Rectangle 5"/>
          <p:cNvSpPr/>
          <p:nvPr/>
        </p:nvSpPr>
        <p:spPr>
          <a:xfrm>
            <a:off x="310211" y="1982281"/>
            <a:ext cx="3587677" cy="1200329"/>
          </a:xfrm>
          <a:prstGeom prst="rect">
            <a:avLst/>
          </a:prstGeom>
        </p:spPr>
        <p:txBody>
          <a:bodyPr wrap="square">
            <a:spAutoFit/>
          </a:bodyPr>
          <a:lstStyle/>
          <a:p>
            <a:r>
              <a:rPr lang="en-GB" sz="1800" dirty="0">
                <a:latin typeface="Arial" panose="020B0604020202020204" pitchFamily="34" charset="0"/>
              </a:rPr>
              <a:t>b) You are seeking international work and only have experience representing clients in South Africa</a:t>
            </a:r>
          </a:p>
        </p:txBody>
      </p:sp>
      <p:sp>
        <p:nvSpPr>
          <p:cNvPr id="7" name="Rectangle 6"/>
          <p:cNvSpPr/>
          <p:nvPr/>
        </p:nvSpPr>
        <p:spPr>
          <a:xfrm>
            <a:off x="3897888" y="1972829"/>
            <a:ext cx="5144289" cy="646331"/>
          </a:xfrm>
          <a:prstGeom prst="rect">
            <a:avLst/>
          </a:prstGeom>
        </p:spPr>
        <p:txBody>
          <a:bodyPr wrap="square">
            <a:spAutoFit/>
          </a:bodyPr>
          <a:lstStyle/>
          <a:p>
            <a:r>
              <a:rPr lang="en-GB" sz="1800" dirty="0">
                <a:solidFill>
                  <a:srgbClr val="0070C0"/>
                </a:solidFill>
                <a:latin typeface="Arial" panose="020B0604020202020204" pitchFamily="34" charset="0"/>
              </a:rPr>
              <a:t>b) emphasise that the cases you acted on were </a:t>
            </a:r>
            <a:r>
              <a:rPr lang="en-GB" sz="1800" dirty="0">
                <a:solidFill>
                  <a:srgbClr val="9900FF"/>
                </a:solidFill>
                <a:latin typeface="Arial" panose="020B0604020202020204" pitchFamily="34" charset="0"/>
              </a:rPr>
              <a:t>multi-jurisdictional or international</a:t>
            </a:r>
          </a:p>
        </p:txBody>
      </p:sp>
      <p:sp>
        <p:nvSpPr>
          <p:cNvPr id="8" name="Rectangle 7"/>
          <p:cNvSpPr/>
          <p:nvPr/>
        </p:nvSpPr>
        <p:spPr>
          <a:xfrm>
            <a:off x="232896" y="3309529"/>
            <a:ext cx="3747838" cy="923330"/>
          </a:xfrm>
          <a:prstGeom prst="rect">
            <a:avLst/>
          </a:prstGeom>
        </p:spPr>
        <p:txBody>
          <a:bodyPr wrap="square">
            <a:spAutoFit/>
          </a:bodyPr>
          <a:lstStyle/>
          <a:p>
            <a:r>
              <a:rPr lang="en-GB" sz="1800" dirty="0">
                <a:latin typeface="Arial" panose="020B0604020202020204" pitchFamily="34" charset="0"/>
              </a:rPr>
              <a:t>c) You are considering a career in management consultancy and you currently are a lawyer </a:t>
            </a:r>
            <a:endParaRPr lang="en-GB" sz="1800" dirty="0"/>
          </a:p>
        </p:txBody>
      </p:sp>
    </p:spTree>
    <p:extLst>
      <p:ext uri="{BB962C8B-B14F-4D97-AF65-F5344CB8AC3E}">
        <p14:creationId xmlns:p14="http://schemas.microsoft.com/office/powerpoint/2010/main" val="202851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878" y="105356"/>
            <a:ext cx="8358600" cy="461665"/>
          </a:xfrm>
          <a:prstGeom prst="rect">
            <a:avLst/>
          </a:prstGeom>
          <a:noFill/>
        </p:spPr>
        <p:txBody>
          <a:bodyPr wrap="square" rtlCol="0">
            <a:spAutoFit/>
          </a:bodyPr>
          <a:lstStyle/>
          <a:p>
            <a:r>
              <a:rPr lang="en-GB" sz="2400" b="1" dirty="0">
                <a:solidFill>
                  <a:srgbClr val="1C3D74"/>
                </a:solidFill>
                <a:latin typeface="Arial" panose="020B0604020202020204" pitchFamily="34" charset="0"/>
              </a:rPr>
              <a:t>Communicate your value</a:t>
            </a:r>
          </a:p>
        </p:txBody>
      </p:sp>
      <p:sp>
        <p:nvSpPr>
          <p:cNvPr id="2" name="TextBox 1"/>
          <p:cNvSpPr txBox="1"/>
          <p:nvPr/>
        </p:nvSpPr>
        <p:spPr>
          <a:xfrm>
            <a:off x="116878" y="567022"/>
            <a:ext cx="8841492" cy="3808735"/>
          </a:xfrm>
          <a:prstGeom prst="rect">
            <a:avLst/>
          </a:prstGeom>
          <a:noFill/>
        </p:spPr>
        <p:txBody>
          <a:bodyPr wrap="square" rtlCol="0">
            <a:spAutoFit/>
          </a:bodyPr>
          <a:lstStyle/>
          <a:p>
            <a:r>
              <a:rPr lang="en-GB" sz="2100" b="1" dirty="0">
                <a:solidFill>
                  <a:schemeClr val="accent1">
                    <a:lumMod val="50000"/>
                  </a:schemeClr>
                </a:solidFill>
                <a:latin typeface="Arial" panose="020B0604020202020204" pitchFamily="34" charset="0"/>
              </a:rPr>
              <a:t>CV </a:t>
            </a:r>
            <a:r>
              <a:rPr lang="en-GB" sz="2100" b="1" dirty="0" smtClean="0">
                <a:solidFill>
                  <a:schemeClr val="accent1">
                    <a:lumMod val="50000"/>
                  </a:schemeClr>
                </a:solidFill>
                <a:latin typeface="Arial" panose="020B0604020202020204" pitchFamily="34" charset="0"/>
              </a:rPr>
              <a:t>– some examples of </a:t>
            </a:r>
            <a:r>
              <a:rPr lang="en-GB" sz="2100" b="1" dirty="0" smtClean="0">
                <a:solidFill>
                  <a:schemeClr val="accent1">
                    <a:lumMod val="50000"/>
                  </a:schemeClr>
                </a:solidFill>
                <a:latin typeface="Arial" panose="020B0604020202020204" pitchFamily="34" charset="0"/>
              </a:rPr>
              <a:t>r</a:t>
            </a:r>
            <a:r>
              <a:rPr lang="en-GB" sz="2100" b="1" dirty="0" smtClean="0">
                <a:solidFill>
                  <a:schemeClr val="accent1">
                    <a:lumMod val="50000"/>
                  </a:schemeClr>
                </a:solidFill>
                <a:latin typeface="Arial" panose="020B0604020202020204" pitchFamily="34" charset="0"/>
              </a:rPr>
              <a:t>e-positioning </a:t>
            </a:r>
            <a:r>
              <a:rPr lang="en-GB" sz="2100" b="1" dirty="0">
                <a:solidFill>
                  <a:schemeClr val="accent1">
                    <a:lumMod val="50000"/>
                  </a:schemeClr>
                </a:solidFill>
                <a:latin typeface="Arial" panose="020B0604020202020204" pitchFamily="34" charset="0"/>
              </a:rPr>
              <a:t>your </a:t>
            </a:r>
            <a:r>
              <a:rPr lang="en-GB" sz="2100" b="1" dirty="0" smtClean="0">
                <a:solidFill>
                  <a:schemeClr val="accent1">
                    <a:lumMod val="50000"/>
                  </a:schemeClr>
                </a:solidFill>
                <a:latin typeface="Arial" panose="020B0604020202020204" pitchFamily="34" charset="0"/>
              </a:rPr>
              <a:t>experience</a:t>
            </a:r>
            <a:endParaRPr lang="en-GB" sz="2100" b="1" dirty="0">
              <a:solidFill>
                <a:schemeClr val="accent1">
                  <a:lumMod val="50000"/>
                </a:schemeClr>
              </a:solidFill>
              <a:latin typeface="Arial" panose="020B0604020202020204" pitchFamily="34" charset="0"/>
            </a:endParaRPr>
          </a:p>
          <a:p>
            <a:endParaRPr lang="en-GB" sz="1500" dirty="0">
              <a:latin typeface="Arial" panose="020B0604020202020204" pitchFamily="34" charset="0"/>
            </a:endParaRPr>
          </a:p>
          <a:p>
            <a:pPr marL="257175" indent="-257175">
              <a:buFont typeface="Arial" panose="020B0604020202020204" pitchFamily="34" charset="0"/>
              <a:buChar char="•"/>
            </a:pPr>
            <a:r>
              <a:rPr lang="en-GB" sz="1800" dirty="0">
                <a:latin typeface="Arial" panose="020B0604020202020204" pitchFamily="34" charset="0"/>
              </a:rPr>
              <a:t>If you are transferring from a </a:t>
            </a:r>
            <a:r>
              <a:rPr lang="en-GB" sz="1800" dirty="0">
                <a:solidFill>
                  <a:srgbClr val="9900FF"/>
                </a:solidFill>
                <a:latin typeface="Arial" panose="020B0604020202020204" pitchFamily="34" charset="0"/>
              </a:rPr>
              <a:t>legal role into a global finance </a:t>
            </a:r>
            <a:r>
              <a:rPr lang="en-GB" sz="1800" dirty="0">
                <a:latin typeface="Arial" panose="020B0604020202020204" pitchFamily="34" charset="0"/>
              </a:rPr>
              <a:t>role</a:t>
            </a:r>
          </a:p>
          <a:p>
            <a:pPr marL="198835" lvl="1">
              <a:spcBef>
                <a:spcPts val="900"/>
              </a:spcBef>
            </a:pPr>
            <a:r>
              <a:rPr lang="en-GB" sz="1800" i="1" dirty="0">
                <a:latin typeface="Arial" panose="020B0604020202020204" pitchFamily="34" charset="0"/>
              </a:rPr>
              <a:t> Analysed, negotiated and advised on complex international legal transactions in financial areas including Mergers &amp; Acquisitions and partnerships for global finance companies</a:t>
            </a:r>
          </a:p>
          <a:p>
            <a:pPr lvl="1"/>
            <a:endParaRPr lang="en-GB" sz="1800" i="1" dirty="0">
              <a:latin typeface="Arial" panose="020B0604020202020204" pitchFamily="34" charset="0"/>
            </a:endParaRPr>
          </a:p>
          <a:p>
            <a:pPr marL="257175" indent="-257175">
              <a:buFont typeface="Arial" panose="020B0604020202020204" pitchFamily="34" charset="0"/>
              <a:buChar char="•"/>
            </a:pPr>
            <a:r>
              <a:rPr lang="en-GB" sz="1800" dirty="0">
                <a:latin typeface="Arial" panose="020B0604020202020204" pitchFamily="34" charset="0"/>
              </a:rPr>
              <a:t>If you have mostly part-time work experience and extracurricular activity and want to </a:t>
            </a:r>
            <a:r>
              <a:rPr lang="en-GB" sz="1800" dirty="0">
                <a:solidFill>
                  <a:srgbClr val="9900FF"/>
                </a:solidFill>
                <a:latin typeface="Arial" panose="020B0604020202020204" pitchFamily="34" charset="0"/>
              </a:rPr>
              <a:t>demonstrate commercial awareness</a:t>
            </a:r>
          </a:p>
          <a:p>
            <a:r>
              <a:rPr lang="en-GB" sz="1800" dirty="0">
                <a:latin typeface="Arial" panose="020B0604020202020204" pitchFamily="34" charset="0"/>
              </a:rPr>
              <a:t>    </a:t>
            </a:r>
            <a:r>
              <a:rPr lang="en-GB" sz="1800" b="1" i="1" dirty="0" smtClean="0">
                <a:latin typeface="Arial" panose="020B0604020202020204" pitchFamily="34" charset="0"/>
              </a:rPr>
              <a:t>John </a:t>
            </a:r>
            <a:r>
              <a:rPr lang="en-GB" sz="1800" b="1" i="1" dirty="0">
                <a:latin typeface="Arial" panose="020B0604020202020204" pitchFamily="34" charset="0"/>
              </a:rPr>
              <a:t>Lewis, Sales adviser</a:t>
            </a:r>
          </a:p>
          <a:p>
            <a:pPr marL="198835" lvl="1"/>
            <a:r>
              <a:rPr lang="en-GB" sz="1800" i="1" dirty="0">
                <a:latin typeface="Arial" panose="020B0604020202020204" pitchFamily="34" charset="0"/>
              </a:rPr>
              <a:t>Developed business awareness of the retail sector in the UK particularly the impact of employee ownership schemes on company success while providing excellent customer service   </a:t>
            </a:r>
            <a:endParaRPr lang="en-GB" sz="1800" b="1" dirty="0">
              <a:solidFill>
                <a:schemeClr val="accent1">
                  <a:lumMod val="50000"/>
                </a:schemeClr>
              </a:solidFill>
              <a:latin typeface="Arial" panose="020B0604020202020204" pitchFamily="34" charset="0"/>
            </a:endParaRPr>
          </a:p>
        </p:txBody>
      </p:sp>
    </p:spTree>
    <p:extLst>
      <p:ext uri="{BB962C8B-B14F-4D97-AF65-F5344CB8AC3E}">
        <p14:creationId xmlns:p14="http://schemas.microsoft.com/office/powerpoint/2010/main" val="16491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146" y="32164"/>
            <a:ext cx="8358600" cy="461665"/>
          </a:xfrm>
          <a:prstGeom prst="rect">
            <a:avLst/>
          </a:prstGeom>
          <a:noFill/>
        </p:spPr>
        <p:txBody>
          <a:bodyPr wrap="square" rtlCol="0">
            <a:spAutoFit/>
          </a:bodyPr>
          <a:lstStyle/>
          <a:p>
            <a:r>
              <a:rPr lang="en-GB" sz="2400" b="1" dirty="0">
                <a:solidFill>
                  <a:srgbClr val="1C3D74"/>
                </a:solidFill>
                <a:latin typeface="Arial" panose="020B0604020202020204" pitchFamily="34" charset="0"/>
              </a:rPr>
              <a:t>Communicate your value</a:t>
            </a:r>
          </a:p>
        </p:txBody>
      </p:sp>
      <p:sp>
        <p:nvSpPr>
          <p:cNvPr id="2" name="TextBox 1"/>
          <p:cNvSpPr txBox="1"/>
          <p:nvPr/>
        </p:nvSpPr>
        <p:spPr>
          <a:xfrm>
            <a:off x="258146" y="563080"/>
            <a:ext cx="8686474" cy="1384995"/>
          </a:xfrm>
          <a:prstGeom prst="rect">
            <a:avLst/>
          </a:prstGeom>
          <a:noFill/>
        </p:spPr>
        <p:txBody>
          <a:bodyPr wrap="square" rtlCol="0">
            <a:spAutoFit/>
          </a:bodyPr>
          <a:lstStyle/>
          <a:p>
            <a:r>
              <a:rPr lang="en-GB" sz="1650" b="1" dirty="0">
                <a:latin typeface="Arial" panose="020B0604020202020204" pitchFamily="34" charset="0"/>
              </a:rPr>
              <a:t>Bush &amp; Cheney, Law Clerk, London, Summer </a:t>
            </a:r>
            <a:r>
              <a:rPr lang="en-GB" sz="1650" b="1" dirty="0" smtClean="0">
                <a:latin typeface="Arial" panose="020B0604020202020204" pitchFamily="34" charset="0"/>
              </a:rPr>
              <a:t>2021</a:t>
            </a:r>
            <a:endParaRPr lang="en-GB" sz="1650" b="1" dirty="0">
              <a:latin typeface="Arial" panose="020B0604020202020204" pitchFamily="34" charset="0"/>
            </a:endParaRPr>
          </a:p>
          <a:p>
            <a:pPr marL="257175" indent="-257175">
              <a:buFont typeface="Arial" panose="020B0604020202020204" pitchFamily="34" charset="0"/>
              <a:buChar char="•"/>
            </a:pPr>
            <a:r>
              <a:rPr lang="en-GB" sz="1650" dirty="0">
                <a:latin typeface="Arial" panose="020B0604020202020204" pitchFamily="34" charset="0"/>
              </a:rPr>
              <a:t>Researched case law and drafted memoranda in the areas of corporate law and real estate finance</a:t>
            </a:r>
          </a:p>
          <a:p>
            <a:pPr marL="257175" indent="-257175">
              <a:buFont typeface="Arial" panose="020B0604020202020204" pitchFamily="34" charset="0"/>
              <a:buChar char="•"/>
            </a:pPr>
            <a:r>
              <a:rPr lang="en-GB" sz="1650" dirty="0">
                <a:latin typeface="Arial" panose="020B0604020202020204" pitchFamily="34" charset="0"/>
              </a:rPr>
              <a:t>Attended client meetings</a:t>
            </a:r>
          </a:p>
          <a:p>
            <a:endParaRPr lang="en-GB" sz="1800" dirty="0">
              <a:latin typeface="Arial" panose="020B0604020202020204" pitchFamily="34" charset="0"/>
            </a:endParaRPr>
          </a:p>
        </p:txBody>
      </p:sp>
      <p:sp>
        <p:nvSpPr>
          <p:cNvPr id="5" name="TextBox 4"/>
          <p:cNvSpPr txBox="1"/>
          <p:nvPr/>
        </p:nvSpPr>
        <p:spPr>
          <a:xfrm>
            <a:off x="258146" y="2017326"/>
            <a:ext cx="8686474" cy="2123658"/>
          </a:xfrm>
          <a:prstGeom prst="rect">
            <a:avLst/>
          </a:prstGeom>
          <a:noFill/>
        </p:spPr>
        <p:txBody>
          <a:bodyPr wrap="square" rtlCol="0">
            <a:spAutoFit/>
          </a:bodyPr>
          <a:lstStyle/>
          <a:p>
            <a:r>
              <a:rPr lang="en-GB" sz="1650" b="1" dirty="0">
                <a:latin typeface="Arial" panose="020B0604020202020204" pitchFamily="34" charset="0"/>
              </a:rPr>
              <a:t>Bush &amp; Cheney, Law Clerk, London, Summer </a:t>
            </a:r>
            <a:r>
              <a:rPr lang="en-GB" sz="1650" b="1" dirty="0" smtClean="0">
                <a:latin typeface="Arial" panose="020B0604020202020204" pitchFamily="34" charset="0"/>
              </a:rPr>
              <a:t>2021</a:t>
            </a:r>
            <a:endParaRPr lang="en-GB" sz="1650" b="1" dirty="0">
              <a:latin typeface="Arial" panose="020B0604020202020204" pitchFamily="34" charset="0"/>
            </a:endParaRPr>
          </a:p>
          <a:p>
            <a:pPr marL="257175" indent="-257175">
              <a:buFont typeface="Arial" panose="020B0604020202020204" pitchFamily="34" charset="0"/>
              <a:buChar char="•"/>
            </a:pPr>
            <a:r>
              <a:rPr lang="en-GB" sz="1650" dirty="0">
                <a:latin typeface="Arial" panose="020B0604020202020204" pitchFamily="34" charset="0"/>
              </a:rPr>
              <a:t>Worked closely with partners of international law firm specializing in M&amp;A and real estate </a:t>
            </a:r>
            <a:r>
              <a:rPr lang="en-GB" sz="1650" dirty="0" smtClean="0">
                <a:latin typeface="Arial" panose="020B0604020202020204" pitchFamily="34" charset="0"/>
              </a:rPr>
              <a:t>finance</a:t>
            </a:r>
            <a:endParaRPr lang="en-GB" sz="1650" dirty="0">
              <a:latin typeface="Arial" panose="020B0604020202020204" pitchFamily="34" charset="0"/>
            </a:endParaRPr>
          </a:p>
          <a:p>
            <a:pPr marL="257175" indent="-257175">
              <a:buFont typeface="Arial" panose="020B0604020202020204" pitchFamily="34" charset="0"/>
              <a:buChar char="•"/>
            </a:pPr>
            <a:r>
              <a:rPr lang="en-GB" sz="1650" dirty="0">
                <a:latin typeface="Arial" panose="020B0604020202020204" pitchFamily="34" charset="0"/>
              </a:rPr>
              <a:t>Performed extensive research and drafted memoranda on a variety of complex substantive and procedural matters including legitimacy of freezing order in a stockholder dispute across trans-national </a:t>
            </a:r>
            <a:r>
              <a:rPr lang="en-GB" sz="1650" dirty="0" smtClean="0">
                <a:latin typeface="Arial" panose="020B0604020202020204" pitchFamily="34" charset="0"/>
              </a:rPr>
              <a:t>borders</a:t>
            </a:r>
            <a:endParaRPr lang="en-GB" sz="1650" dirty="0">
              <a:latin typeface="Arial" panose="020B0604020202020204" pitchFamily="34" charset="0"/>
            </a:endParaRPr>
          </a:p>
          <a:p>
            <a:pPr marL="257175" indent="-257175">
              <a:buFont typeface="Arial" panose="020B0604020202020204" pitchFamily="34" charset="0"/>
              <a:buChar char="•"/>
            </a:pPr>
            <a:r>
              <a:rPr lang="en-GB" sz="1650" dirty="0">
                <a:latin typeface="Arial" panose="020B0604020202020204" pitchFamily="34" charset="0"/>
              </a:rPr>
              <a:t>Independently drafted partnership agreement related to acquisition of low-income housing project by syndicate of investors</a:t>
            </a:r>
          </a:p>
        </p:txBody>
      </p:sp>
    </p:spTree>
    <p:extLst>
      <p:ext uri="{BB962C8B-B14F-4D97-AF65-F5344CB8AC3E}">
        <p14:creationId xmlns:p14="http://schemas.microsoft.com/office/powerpoint/2010/main" val="403729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647" y="98340"/>
            <a:ext cx="8358600" cy="461665"/>
          </a:xfrm>
          <a:prstGeom prst="rect">
            <a:avLst/>
          </a:prstGeom>
          <a:noFill/>
        </p:spPr>
        <p:txBody>
          <a:bodyPr wrap="square" rtlCol="0">
            <a:spAutoFit/>
          </a:bodyPr>
          <a:lstStyle/>
          <a:p>
            <a:r>
              <a:rPr lang="en-GB" sz="2400" b="1" dirty="0">
                <a:solidFill>
                  <a:srgbClr val="1C3D74"/>
                </a:solidFill>
                <a:latin typeface="Arial" panose="020B0604020202020204" pitchFamily="34" charset="0"/>
              </a:rPr>
              <a:t>Communicate your value</a:t>
            </a:r>
          </a:p>
        </p:txBody>
      </p:sp>
      <p:sp>
        <p:nvSpPr>
          <p:cNvPr id="2" name="TextBox 1"/>
          <p:cNvSpPr txBox="1"/>
          <p:nvPr/>
        </p:nvSpPr>
        <p:spPr>
          <a:xfrm>
            <a:off x="145647" y="562217"/>
            <a:ext cx="8922726" cy="1477328"/>
          </a:xfrm>
          <a:prstGeom prst="rect">
            <a:avLst/>
          </a:prstGeom>
          <a:noFill/>
        </p:spPr>
        <p:txBody>
          <a:bodyPr wrap="square" rtlCol="0">
            <a:spAutoFit/>
          </a:bodyPr>
          <a:lstStyle/>
          <a:p>
            <a:r>
              <a:rPr lang="en-GB" sz="1800" b="1" dirty="0">
                <a:latin typeface="Arial" panose="020B0604020202020204" pitchFamily="34" charset="0"/>
              </a:rPr>
              <a:t>P/t Sales Assistant, Curry's, Wapping Jan </a:t>
            </a:r>
            <a:r>
              <a:rPr lang="en-GB" sz="1800" b="1" dirty="0" smtClean="0">
                <a:latin typeface="Arial" panose="020B0604020202020204" pitchFamily="34" charset="0"/>
              </a:rPr>
              <a:t>2021 </a:t>
            </a:r>
            <a:r>
              <a:rPr lang="en-GB" sz="1800" b="1" dirty="0">
                <a:latin typeface="Arial" panose="020B0604020202020204" pitchFamily="34" charset="0"/>
              </a:rPr>
              <a:t>- present </a:t>
            </a:r>
            <a:endParaRPr lang="en-GB" sz="1800" dirty="0">
              <a:latin typeface="Arial" panose="020B0604020202020204" pitchFamily="34" charset="0"/>
            </a:endParaRPr>
          </a:p>
          <a:p>
            <a:pPr marL="257175" indent="-257175">
              <a:buFont typeface="Arial" panose="020B0604020202020204" pitchFamily="34" charset="0"/>
              <a:buChar char="•"/>
            </a:pPr>
            <a:r>
              <a:rPr lang="en-GB" sz="1800" dirty="0">
                <a:latin typeface="Arial" panose="020B0604020202020204" pitchFamily="34" charset="0"/>
              </a:rPr>
              <a:t>Used excellent communication skills to help direct customers to correct shelf and to make product recommendations  </a:t>
            </a:r>
          </a:p>
          <a:p>
            <a:pPr marL="257175" indent="-257175">
              <a:buFont typeface="Arial" panose="020B0604020202020204" pitchFamily="34" charset="0"/>
              <a:buChar char="•"/>
            </a:pPr>
            <a:r>
              <a:rPr lang="en-GB" sz="1800" dirty="0">
                <a:latin typeface="Arial" panose="020B0604020202020204" pitchFamily="34" charset="0"/>
              </a:rPr>
              <a:t>Superior client focus demonstrated by quick response to all customer queries</a:t>
            </a:r>
          </a:p>
          <a:p>
            <a:endParaRPr lang="en-GB" sz="1800" dirty="0">
              <a:latin typeface="Arial" panose="020B0604020202020204" pitchFamily="34" charset="0"/>
            </a:endParaRPr>
          </a:p>
        </p:txBody>
      </p:sp>
      <p:sp>
        <p:nvSpPr>
          <p:cNvPr id="5" name="TextBox 4"/>
          <p:cNvSpPr txBox="1"/>
          <p:nvPr/>
        </p:nvSpPr>
        <p:spPr>
          <a:xfrm>
            <a:off x="221273" y="1919089"/>
            <a:ext cx="8675219" cy="2539157"/>
          </a:xfrm>
          <a:prstGeom prst="rect">
            <a:avLst/>
          </a:prstGeom>
          <a:noFill/>
        </p:spPr>
        <p:txBody>
          <a:bodyPr wrap="square" rtlCol="0">
            <a:spAutoFit/>
          </a:bodyPr>
          <a:lstStyle/>
          <a:p>
            <a:r>
              <a:rPr lang="en-GB" sz="1800" b="1" dirty="0">
                <a:latin typeface="Arial" panose="020B0604020202020204" pitchFamily="34" charset="0"/>
              </a:rPr>
              <a:t>P/t Sales Assistant, Curry's, Wapping Jan </a:t>
            </a:r>
            <a:r>
              <a:rPr lang="en-GB" sz="1800" b="1" dirty="0" smtClean="0">
                <a:latin typeface="Arial" panose="020B0604020202020204" pitchFamily="34" charset="0"/>
              </a:rPr>
              <a:t>2021 </a:t>
            </a:r>
            <a:r>
              <a:rPr lang="en-GB" sz="1800" b="1" dirty="0">
                <a:latin typeface="Arial" panose="020B0604020202020204" pitchFamily="34" charset="0"/>
              </a:rPr>
              <a:t>- present </a:t>
            </a:r>
            <a:endParaRPr lang="en-GB" sz="1800" dirty="0">
              <a:latin typeface="Arial" panose="020B0604020202020204" pitchFamily="34" charset="0"/>
            </a:endParaRPr>
          </a:p>
          <a:p>
            <a:r>
              <a:rPr lang="en-GB" sz="1800" dirty="0">
                <a:latin typeface="Arial" panose="020B0604020202020204" pitchFamily="34" charset="0"/>
              </a:rPr>
              <a:t>Responsibilities include handling financial transactions, advising customers, dealing with complaints and ordering products. </a:t>
            </a:r>
          </a:p>
          <a:p>
            <a:pPr marL="257175" indent="-257175">
              <a:buFont typeface="Arial" panose="020B0604020202020204" pitchFamily="34" charset="0"/>
              <a:buChar char="•"/>
            </a:pPr>
            <a:r>
              <a:rPr lang="en-GB" sz="1800" dirty="0">
                <a:latin typeface="Arial" panose="020B0604020202020204" pitchFamily="34" charset="0"/>
              </a:rPr>
              <a:t>Exceeded sales target in June and July through actively listening, responding quickly to needs of client and staying up-to-date with product knowledge. </a:t>
            </a:r>
          </a:p>
          <a:p>
            <a:pPr marL="257175" indent="-257175">
              <a:buFont typeface="Arial" panose="020B0604020202020204" pitchFamily="34" charset="0"/>
              <a:buChar char="•"/>
            </a:pPr>
            <a:r>
              <a:rPr lang="en-GB" sz="1800" dirty="0">
                <a:latin typeface="Arial" panose="020B0604020202020204" pitchFamily="34" charset="0"/>
              </a:rPr>
              <a:t>Received positive feedback from client after negotiating with external supplier to speed up late delivery. </a:t>
            </a:r>
          </a:p>
          <a:p>
            <a:pPr marL="257175" indent="-257175">
              <a:buFont typeface="Arial" panose="020B0604020202020204" pitchFamily="34" charset="0"/>
              <a:buChar char="•"/>
            </a:pPr>
            <a:r>
              <a:rPr lang="en-GB" sz="1800" dirty="0">
                <a:latin typeface="Arial" panose="020B0604020202020204" pitchFamily="34" charset="0"/>
              </a:rPr>
              <a:t>Invited by line manager to train new staff. </a:t>
            </a:r>
          </a:p>
          <a:p>
            <a:endParaRPr lang="en-GB" sz="1500" dirty="0"/>
          </a:p>
        </p:txBody>
      </p:sp>
    </p:spTree>
    <p:extLst>
      <p:ext uri="{BB962C8B-B14F-4D97-AF65-F5344CB8AC3E}">
        <p14:creationId xmlns:p14="http://schemas.microsoft.com/office/powerpoint/2010/main" val="391742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7A7916-AD69-44CF-8BA6-1FA33516A9E0}"/>
              </a:ext>
            </a:extLst>
          </p:cNvPr>
          <p:cNvSpPr>
            <a:spLocks noGrp="1"/>
          </p:cNvSpPr>
          <p:nvPr>
            <p:ph type="body" sz="quarter" idx="12"/>
          </p:nvPr>
        </p:nvSpPr>
        <p:spPr>
          <a:xfrm>
            <a:off x="4624830" y="3742935"/>
            <a:ext cx="4186238" cy="87954"/>
          </a:xfrm>
        </p:spPr>
        <p:txBody>
          <a:bodyPr/>
          <a:lstStyle/>
          <a:p>
            <a:pPr algn="ctr"/>
            <a:r>
              <a:rPr lang="en-GB" sz="1200" dirty="0"/>
              <a:t>Image by </a:t>
            </a:r>
            <a:r>
              <a:rPr lang="en-GB" sz="1200" dirty="0" err="1"/>
              <a:t>Volodymyr</a:t>
            </a:r>
            <a:r>
              <a:rPr lang="en-GB" sz="1200" dirty="0"/>
              <a:t> </a:t>
            </a:r>
            <a:r>
              <a:rPr lang="en-GB" sz="1200" dirty="0" err="1"/>
              <a:t>Hryshchenko</a:t>
            </a:r>
            <a:r>
              <a:rPr lang="en-GB" sz="1200" dirty="0"/>
              <a:t> on </a:t>
            </a:r>
            <a:r>
              <a:rPr lang="en-GB" sz="1200" dirty="0" err="1"/>
              <a:t>Unsplash</a:t>
            </a:r>
            <a:endParaRPr lang="en-GB" sz="1200" dirty="0"/>
          </a:p>
          <a:p>
            <a:endParaRPr lang="en-GB" dirty="0"/>
          </a:p>
        </p:txBody>
      </p:sp>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smtClean="0"/>
              <a:t>To help the session run smoothly……</a:t>
            </a:r>
            <a:endParaRPr lang="en-US" dirty="0"/>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99809" y="1136437"/>
            <a:ext cx="4385404" cy="2952750"/>
          </a:xfrm>
        </p:spPr>
        <p:txBody>
          <a:bodyPr/>
          <a:lstStyle/>
          <a:p>
            <a:pPr marL="214313" lvl="0" indent="-214313">
              <a:lnSpc>
                <a:spcPct val="100000"/>
              </a:lnSpc>
              <a:spcBef>
                <a:spcPct val="0"/>
              </a:spcBef>
              <a:spcAft>
                <a:spcPts val="900"/>
              </a:spcAft>
              <a:buFontTx/>
              <a:buChar char="•"/>
              <a:defRPr/>
            </a:pPr>
            <a:r>
              <a:rPr lang="en-GB" altLang="en-US" sz="1800" dirty="0" smtClean="0">
                <a:latin typeface="+mn-lt"/>
              </a:rPr>
              <a:t>Your </a:t>
            </a:r>
            <a:r>
              <a:rPr lang="en-GB" altLang="en-US" sz="1800" dirty="0">
                <a:latin typeface="+mn-lt"/>
              </a:rPr>
              <a:t>mic and camera are muted but we encourage you to participate in the chat </a:t>
            </a:r>
            <a:r>
              <a:rPr lang="en-GB" altLang="en-US" sz="1800" dirty="0" smtClean="0">
                <a:latin typeface="+mn-lt"/>
              </a:rPr>
              <a:t>box</a:t>
            </a:r>
            <a:endParaRPr lang="en-GB" altLang="en-US" sz="1800" dirty="0">
              <a:latin typeface="+mn-lt"/>
            </a:endParaRPr>
          </a:p>
          <a:p>
            <a:pPr marL="214313" lvl="0" indent="-214313">
              <a:lnSpc>
                <a:spcPct val="100000"/>
              </a:lnSpc>
              <a:spcBef>
                <a:spcPct val="0"/>
              </a:spcBef>
              <a:spcAft>
                <a:spcPts val="900"/>
              </a:spcAft>
              <a:buFontTx/>
              <a:buChar char="•"/>
              <a:defRPr/>
            </a:pPr>
            <a:r>
              <a:rPr lang="en-GB" altLang="en-US" sz="1800" dirty="0">
                <a:latin typeface="+mn-lt"/>
              </a:rPr>
              <a:t>There will be time for questions at the end – you can put questions in the chat box throughout the </a:t>
            </a:r>
            <a:r>
              <a:rPr lang="en-GB" altLang="en-US" sz="1800" dirty="0" smtClean="0">
                <a:latin typeface="+mn-lt"/>
              </a:rPr>
              <a:t>webinar</a:t>
            </a:r>
            <a:endParaRPr lang="en-GB" altLang="en-US" sz="1800" dirty="0">
              <a:latin typeface="+mn-lt"/>
            </a:endParaRPr>
          </a:p>
          <a:p>
            <a:pPr marL="214313" lvl="0" indent="-214313">
              <a:lnSpc>
                <a:spcPct val="100000"/>
              </a:lnSpc>
              <a:spcBef>
                <a:spcPct val="0"/>
              </a:spcBef>
              <a:spcAft>
                <a:spcPts val="900"/>
              </a:spcAft>
              <a:buFontTx/>
              <a:buChar char="•"/>
              <a:defRPr/>
            </a:pPr>
            <a:r>
              <a:rPr lang="en-GB" altLang="en-US" sz="1800" dirty="0">
                <a:latin typeface="+mn-lt"/>
              </a:rPr>
              <a:t>The session will be recorded for those who cannot join  </a:t>
            </a:r>
          </a:p>
          <a:p>
            <a:pPr marL="0" indent="0">
              <a:buNone/>
            </a:pPr>
            <a:endParaRPr lang="en-US" sz="1800" dirty="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4AF2642B-1A92-4339-BE51-10F49FE760A5}"/>
              </a:ext>
            </a:extLst>
          </p:cNvPr>
          <p:cNvSpPr txBox="1">
            <a:spLocks/>
          </p:cNvSpPr>
          <p:nvPr/>
        </p:nvSpPr>
        <p:spPr>
          <a:xfrm>
            <a:off x="2520139" y="4676823"/>
            <a:ext cx="3086100" cy="274637"/>
          </a:xfrm>
          <a:prstGeom prst="rect">
            <a:avLst/>
          </a:prstGeom>
        </p:spPr>
        <p:txBody>
          <a:bodyPr vert="horz" lIns="91440" tIns="45720" rIns="91440" bIns="45720" rtlCol="0" anchor="ctr"/>
          <a:lstStyle>
            <a:defPPr>
              <a:defRPr lang="en-US"/>
            </a:defPPr>
            <a:lvl1pPr marL="0" algn="ctr" defTabSz="685783"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r>
              <a:rPr lang="en-GB" dirty="0" smtClean="0"/>
              <a:t>CCLS</a:t>
            </a:r>
            <a:endParaRPr lang="en-GB" dirty="0"/>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l="23225" t="31975" r="24013" b="14476"/>
          <a:stretch>
            <a:fillRect/>
          </a:stretch>
        </p:blipFill>
        <p:spPr bwMode="auto">
          <a:xfrm>
            <a:off x="4624830" y="1136437"/>
            <a:ext cx="42878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570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268" y="62007"/>
            <a:ext cx="8358600" cy="461665"/>
          </a:xfrm>
          <a:prstGeom prst="rect">
            <a:avLst/>
          </a:prstGeom>
          <a:noFill/>
        </p:spPr>
        <p:txBody>
          <a:bodyPr wrap="square" rtlCol="0">
            <a:spAutoFit/>
          </a:bodyPr>
          <a:lstStyle/>
          <a:p>
            <a:r>
              <a:rPr lang="en-GB" sz="2400" b="1" dirty="0">
                <a:solidFill>
                  <a:srgbClr val="1C3D74"/>
                </a:solidFill>
                <a:latin typeface="Arial" panose="020B0604020202020204" pitchFamily="34" charset="0"/>
              </a:rPr>
              <a:t>Communicate your value: CV</a:t>
            </a:r>
          </a:p>
        </p:txBody>
      </p:sp>
      <p:sp>
        <p:nvSpPr>
          <p:cNvPr id="2" name="TextBox 1"/>
          <p:cNvSpPr txBox="1"/>
          <p:nvPr/>
        </p:nvSpPr>
        <p:spPr>
          <a:xfrm>
            <a:off x="221385" y="532931"/>
            <a:ext cx="8819487" cy="4985980"/>
          </a:xfrm>
          <a:prstGeom prst="rect">
            <a:avLst/>
          </a:prstGeom>
          <a:noFill/>
        </p:spPr>
        <p:txBody>
          <a:bodyPr wrap="square" rtlCol="0">
            <a:spAutoFit/>
          </a:bodyPr>
          <a:lstStyle/>
          <a:p>
            <a:pPr marL="214313" indent="-214313">
              <a:lnSpc>
                <a:spcPct val="150000"/>
              </a:lnSpc>
              <a:spcBef>
                <a:spcPts val="900"/>
              </a:spcBef>
              <a:buFont typeface="Arial" panose="020B0604020202020204" pitchFamily="34" charset="0"/>
              <a:buChar char="•"/>
            </a:pPr>
            <a:r>
              <a:rPr lang="en-GB" sz="1800" dirty="0">
                <a:latin typeface="Arial" panose="020B0604020202020204" pitchFamily="34" charset="0"/>
              </a:rPr>
              <a:t>Make sure your CV shows which skills match the role in a way that is relevant to the </a:t>
            </a:r>
            <a:r>
              <a:rPr lang="en-GB" sz="1800" dirty="0" smtClean="0">
                <a:latin typeface="Arial" panose="020B0604020202020204" pitchFamily="34" charset="0"/>
              </a:rPr>
              <a:t>role</a:t>
            </a:r>
            <a:endParaRPr lang="en-GB" sz="1800" dirty="0" smtClean="0">
              <a:latin typeface="Arial" panose="020B0604020202020204" pitchFamily="34" charset="0"/>
            </a:endParaRPr>
          </a:p>
          <a:p>
            <a:pPr marL="214313" indent="-214313">
              <a:lnSpc>
                <a:spcPct val="150000"/>
              </a:lnSpc>
              <a:spcBef>
                <a:spcPts val="900"/>
              </a:spcBef>
              <a:buFont typeface="Arial" panose="020B0604020202020204" pitchFamily="34" charset="0"/>
              <a:buChar char="•"/>
            </a:pPr>
            <a:r>
              <a:rPr lang="en-GB" sz="1800" dirty="0">
                <a:latin typeface="Arial" panose="020B0604020202020204" pitchFamily="34" charset="0"/>
              </a:rPr>
              <a:t>The emphasis is on skill sets rather than just employment </a:t>
            </a:r>
            <a:r>
              <a:rPr lang="en-GB" sz="1800" dirty="0" smtClean="0">
                <a:latin typeface="Arial" panose="020B0604020202020204" pitchFamily="34" charset="0"/>
              </a:rPr>
              <a:t>history</a:t>
            </a:r>
            <a:endParaRPr lang="en-GB" sz="1800" dirty="0" smtClean="0">
              <a:latin typeface="Arial" panose="020B0604020202020204" pitchFamily="34" charset="0"/>
            </a:endParaRPr>
          </a:p>
          <a:p>
            <a:pPr marL="214313" indent="-214313">
              <a:lnSpc>
                <a:spcPct val="150000"/>
              </a:lnSpc>
              <a:spcBef>
                <a:spcPts val="900"/>
              </a:spcBef>
              <a:buFont typeface="Arial" panose="020B0604020202020204" pitchFamily="34" charset="0"/>
              <a:buChar char="•"/>
            </a:pPr>
            <a:r>
              <a:rPr lang="en-GB" sz="1800" dirty="0">
                <a:latin typeface="Arial" panose="020B0604020202020204" pitchFamily="34" charset="0"/>
              </a:rPr>
              <a:t>Be </a:t>
            </a:r>
            <a:r>
              <a:rPr lang="en-GB" sz="1800" dirty="0" smtClean="0">
                <a:latin typeface="Arial" panose="020B0604020202020204" pitchFamily="34" charset="0"/>
              </a:rPr>
              <a:t>selective – only keep </a:t>
            </a:r>
            <a:r>
              <a:rPr lang="en-GB" sz="1800" dirty="0">
                <a:latin typeface="Arial" panose="020B0604020202020204" pitchFamily="34" charset="0"/>
              </a:rPr>
              <a:t>what is directly </a:t>
            </a:r>
            <a:r>
              <a:rPr lang="en-GB" sz="1800" dirty="0" smtClean="0">
                <a:latin typeface="Arial" panose="020B0604020202020204" pitchFamily="34" charset="0"/>
              </a:rPr>
              <a:t>relatable</a:t>
            </a:r>
          </a:p>
          <a:p>
            <a:pPr marL="214313" indent="-214313">
              <a:lnSpc>
                <a:spcPct val="150000"/>
              </a:lnSpc>
              <a:spcBef>
                <a:spcPts val="900"/>
              </a:spcBef>
              <a:buFont typeface="Arial" panose="020B0604020202020204" pitchFamily="34" charset="0"/>
              <a:buChar char="•"/>
            </a:pPr>
            <a:r>
              <a:rPr lang="en-GB" sz="1800" dirty="0">
                <a:latin typeface="Arial" panose="020B0604020202020204" pitchFamily="34" charset="0"/>
              </a:rPr>
              <a:t>Include exceptional achievements but be </a:t>
            </a:r>
            <a:r>
              <a:rPr lang="en-GB" sz="1800" dirty="0" smtClean="0">
                <a:latin typeface="Arial" panose="020B0604020202020204" pitchFamily="34" charset="0"/>
              </a:rPr>
              <a:t>discerning - if </a:t>
            </a:r>
            <a:r>
              <a:rPr lang="en-GB" sz="1800" dirty="0">
                <a:latin typeface="Arial" panose="020B0604020202020204" pitchFamily="34" charset="0"/>
              </a:rPr>
              <a:t>you have too many irrelevant items the impact will be </a:t>
            </a:r>
            <a:r>
              <a:rPr lang="en-GB" sz="1800" dirty="0" smtClean="0">
                <a:latin typeface="Arial" panose="020B0604020202020204" pitchFamily="34" charset="0"/>
              </a:rPr>
              <a:t>diluted</a:t>
            </a:r>
            <a:endParaRPr lang="en-GB" sz="1800" dirty="0" smtClean="0">
              <a:latin typeface="Arial" panose="020B0604020202020204" pitchFamily="34" charset="0"/>
            </a:endParaRPr>
          </a:p>
          <a:p>
            <a:pPr marL="214313" indent="-214313">
              <a:lnSpc>
                <a:spcPct val="150000"/>
              </a:lnSpc>
              <a:spcBef>
                <a:spcPts val="900"/>
              </a:spcBef>
              <a:buFont typeface="Arial" panose="020B0604020202020204" pitchFamily="34" charset="0"/>
              <a:buChar char="•"/>
            </a:pPr>
            <a:r>
              <a:rPr lang="en-GB" sz="1800" dirty="0">
                <a:latin typeface="Arial" panose="020B0604020202020204" pitchFamily="34" charset="0"/>
              </a:rPr>
              <a:t>Include everything that might demonstrate your abilities in the area like extra-curricular experiences, </a:t>
            </a:r>
            <a:r>
              <a:rPr lang="en-GB" sz="1800" dirty="0" smtClean="0">
                <a:latin typeface="Arial" panose="020B0604020202020204" pitchFamily="34" charset="0"/>
              </a:rPr>
              <a:t>voluntary </a:t>
            </a:r>
            <a:r>
              <a:rPr lang="en-GB" sz="1800" dirty="0" smtClean="0">
                <a:latin typeface="Arial" panose="020B0604020202020204" pitchFamily="34" charset="0"/>
              </a:rPr>
              <a:t>work</a:t>
            </a:r>
          </a:p>
          <a:p>
            <a:pPr>
              <a:spcBef>
                <a:spcPts val="900"/>
              </a:spcBef>
            </a:pPr>
            <a:endParaRPr lang="en-GB" sz="1650" dirty="0">
              <a:latin typeface="Arial" panose="020B0604020202020204" pitchFamily="34" charset="0"/>
            </a:endParaRPr>
          </a:p>
          <a:p>
            <a:pPr marL="214313" indent="-214313">
              <a:spcBef>
                <a:spcPts val="900"/>
              </a:spcBef>
              <a:buFont typeface="Arial" panose="020B0604020202020204" pitchFamily="34" charset="0"/>
              <a:buChar char="•"/>
            </a:pPr>
            <a:endParaRPr lang="en-GB" sz="1650" dirty="0">
              <a:latin typeface="Arial" panose="020B0604020202020204" pitchFamily="34" charset="0"/>
            </a:endParaRPr>
          </a:p>
          <a:p>
            <a:pPr marL="214313" indent="-214313">
              <a:spcBef>
                <a:spcPts val="900"/>
              </a:spcBef>
              <a:buFont typeface="Arial" panose="020B0604020202020204" pitchFamily="34" charset="0"/>
              <a:buChar char="•"/>
            </a:pPr>
            <a:endParaRPr lang="en-GB" sz="1650" dirty="0">
              <a:latin typeface="Arial" panose="020B0604020202020204" pitchFamily="34" charset="0"/>
            </a:endParaRPr>
          </a:p>
        </p:txBody>
      </p:sp>
    </p:spTree>
    <p:extLst>
      <p:ext uri="{BB962C8B-B14F-4D97-AF65-F5344CB8AC3E}">
        <p14:creationId xmlns:p14="http://schemas.microsoft.com/office/powerpoint/2010/main" val="2754889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268" y="118217"/>
            <a:ext cx="8358600" cy="461665"/>
          </a:xfrm>
          <a:prstGeom prst="rect">
            <a:avLst/>
          </a:prstGeom>
          <a:noFill/>
        </p:spPr>
        <p:txBody>
          <a:bodyPr wrap="square" rtlCol="0">
            <a:spAutoFit/>
          </a:bodyPr>
          <a:lstStyle/>
          <a:p>
            <a:r>
              <a:rPr lang="en-GB" sz="2400" b="1" dirty="0">
                <a:solidFill>
                  <a:srgbClr val="1C3D74"/>
                </a:solidFill>
                <a:latin typeface="Arial" panose="020B0604020202020204" pitchFamily="34" charset="0"/>
              </a:rPr>
              <a:t>Communicate your value: cover letter</a:t>
            </a:r>
          </a:p>
        </p:txBody>
      </p:sp>
      <p:sp>
        <p:nvSpPr>
          <p:cNvPr id="2" name="TextBox 1"/>
          <p:cNvSpPr txBox="1"/>
          <p:nvPr/>
        </p:nvSpPr>
        <p:spPr>
          <a:xfrm>
            <a:off x="280268" y="723983"/>
            <a:ext cx="8726228" cy="3647152"/>
          </a:xfrm>
          <a:prstGeom prst="rect">
            <a:avLst/>
          </a:prstGeom>
          <a:noFill/>
        </p:spPr>
        <p:txBody>
          <a:bodyPr wrap="square" rtlCol="0">
            <a:spAutoFit/>
          </a:bodyPr>
          <a:lstStyle/>
          <a:p>
            <a:pPr marL="257175" indent="-257175">
              <a:buFont typeface="Arial" panose="020B0604020202020204" pitchFamily="34" charset="0"/>
              <a:buChar char="•"/>
            </a:pPr>
            <a:r>
              <a:rPr lang="en-GB" sz="2100" dirty="0" smtClean="0">
                <a:latin typeface="Arial" panose="020B0604020202020204" pitchFamily="34" charset="0"/>
              </a:rPr>
              <a:t>Three </a:t>
            </a:r>
            <a:r>
              <a:rPr lang="en-GB" sz="2100" dirty="0">
                <a:latin typeface="Arial" panose="020B0604020202020204" pitchFamily="34" charset="0"/>
              </a:rPr>
              <a:t>main sections:</a:t>
            </a:r>
          </a:p>
          <a:p>
            <a:endParaRPr lang="en-GB" sz="2100" dirty="0">
              <a:latin typeface="Arial" panose="020B0604020202020204" pitchFamily="34" charset="0"/>
            </a:endParaRPr>
          </a:p>
          <a:p>
            <a:pPr marL="342900" indent="-342900">
              <a:buAutoNum type="arabicParenBoth"/>
            </a:pPr>
            <a:r>
              <a:rPr lang="en-GB" sz="2100" dirty="0">
                <a:latin typeface="Arial" panose="020B0604020202020204" pitchFamily="34" charset="0"/>
              </a:rPr>
              <a:t>Why this firm/role?</a:t>
            </a:r>
          </a:p>
          <a:p>
            <a:pPr marL="342900" indent="-342900">
              <a:buAutoNum type="arabicParenBoth"/>
            </a:pPr>
            <a:r>
              <a:rPr lang="en-GB" sz="2100" dirty="0">
                <a:latin typeface="Arial" panose="020B0604020202020204" pitchFamily="34" charset="0"/>
              </a:rPr>
              <a:t>Why </a:t>
            </a:r>
            <a:r>
              <a:rPr lang="en-GB" sz="2100" dirty="0" smtClean="0">
                <a:latin typeface="Arial" panose="020B0604020202020204" pitchFamily="34" charset="0"/>
              </a:rPr>
              <a:t>me?</a:t>
            </a:r>
          </a:p>
          <a:p>
            <a:pPr marL="342900" indent="-342900">
              <a:buAutoNum type="arabicParenBoth"/>
            </a:pPr>
            <a:r>
              <a:rPr lang="en-GB" sz="2100" dirty="0">
                <a:latin typeface="Arial" panose="020B0604020202020204" pitchFamily="34" charset="0"/>
              </a:rPr>
              <a:t> </a:t>
            </a:r>
            <a:r>
              <a:rPr lang="en-GB" sz="2100" dirty="0" smtClean="0">
                <a:latin typeface="Arial" panose="020B0604020202020204" pitchFamily="34" charset="0"/>
              </a:rPr>
              <a:t>Why us?</a:t>
            </a:r>
            <a:endParaRPr lang="en-GB" sz="2100" dirty="0">
              <a:latin typeface="Arial" panose="020B0604020202020204" pitchFamily="34" charset="0"/>
            </a:endParaRPr>
          </a:p>
          <a:p>
            <a:endParaRPr lang="en-GB" sz="2100" dirty="0">
              <a:latin typeface="Arial" panose="020B0604020202020204" pitchFamily="34" charset="0"/>
            </a:endParaRPr>
          </a:p>
          <a:p>
            <a:pPr marL="257175" indent="-257175">
              <a:buFont typeface="Arial" panose="020B0604020202020204" pitchFamily="34" charset="0"/>
              <a:buChar char="•"/>
            </a:pPr>
            <a:r>
              <a:rPr lang="en-GB" sz="2100" dirty="0">
                <a:latin typeface="Arial" panose="020B0604020202020204" pitchFamily="34" charset="0"/>
              </a:rPr>
              <a:t>In (2) select the top </a:t>
            </a:r>
            <a:r>
              <a:rPr lang="en-GB" sz="2100" dirty="0" smtClean="0">
                <a:latin typeface="Arial" panose="020B0604020202020204" pitchFamily="34" charset="0"/>
              </a:rPr>
              <a:t>3-4</a:t>
            </a:r>
            <a:r>
              <a:rPr lang="en-GB" sz="2100" dirty="0" smtClean="0">
                <a:latin typeface="Arial" panose="020B0604020202020204" pitchFamily="34" charset="0"/>
              </a:rPr>
              <a:t> </a:t>
            </a:r>
            <a:r>
              <a:rPr lang="en-GB" sz="2100" dirty="0">
                <a:latin typeface="Arial" panose="020B0604020202020204" pitchFamily="34" charset="0"/>
              </a:rPr>
              <a:t>specific skills/attributes you think are the most relevant to that role and structure your answer around that</a:t>
            </a:r>
          </a:p>
          <a:p>
            <a:endParaRPr lang="en-GB" sz="2100" dirty="0">
              <a:latin typeface="Arial" panose="020B0604020202020204" pitchFamily="34" charset="0"/>
            </a:endParaRPr>
          </a:p>
          <a:p>
            <a:pPr marL="257175" indent="-257175">
              <a:buFont typeface="Arial" panose="020B0604020202020204" pitchFamily="34" charset="0"/>
              <a:buChar char="•"/>
            </a:pPr>
            <a:r>
              <a:rPr lang="en-GB" sz="2100" dirty="0">
                <a:latin typeface="Arial" panose="020B0604020202020204" pitchFamily="34" charset="0"/>
              </a:rPr>
              <a:t>Draw evidence from across your </a:t>
            </a:r>
            <a:r>
              <a:rPr lang="en-GB" sz="2100" dirty="0" smtClean="0">
                <a:latin typeface="Arial" panose="020B0604020202020204" pitchFamily="34" charset="0"/>
              </a:rPr>
              <a:t>CV</a:t>
            </a:r>
          </a:p>
          <a:p>
            <a:pPr marL="257175" indent="-257175">
              <a:buFont typeface="Arial" panose="020B0604020202020204" pitchFamily="34" charset="0"/>
              <a:buChar char="•"/>
            </a:pPr>
            <a:r>
              <a:rPr lang="en-GB" sz="2100" dirty="0" smtClean="0">
                <a:latin typeface="Arial" panose="020B0604020202020204" pitchFamily="34" charset="0"/>
              </a:rPr>
              <a:t>In (3)</a:t>
            </a:r>
            <a:r>
              <a:rPr lang="en-GB" sz="1500" dirty="0" smtClean="0">
                <a:latin typeface="Arial" panose="020B0604020202020204" pitchFamily="34" charset="0"/>
              </a:rPr>
              <a:t> </a:t>
            </a:r>
            <a:r>
              <a:rPr lang="en-GB" sz="2100" dirty="0" smtClean="0">
                <a:latin typeface="Arial" panose="020B0604020202020204" pitchFamily="34" charset="0"/>
              </a:rPr>
              <a:t>help them to visualise how (1) and (2) fit together</a:t>
            </a:r>
            <a:endParaRPr lang="en-GB" sz="2100" dirty="0">
              <a:latin typeface="Arial" panose="020B0604020202020204" pitchFamily="34" charset="0"/>
            </a:endParaRPr>
          </a:p>
        </p:txBody>
      </p:sp>
    </p:spTree>
    <p:extLst>
      <p:ext uri="{BB962C8B-B14F-4D97-AF65-F5344CB8AC3E}">
        <p14:creationId xmlns:p14="http://schemas.microsoft.com/office/powerpoint/2010/main" val="1475623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268" y="118217"/>
            <a:ext cx="8358600" cy="461665"/>
          </a:xfrm>
          <a:prstGeom prst="rect">
            <a:avLst/>
          </a:prstGeom>
          <a:noFill/>
        </p:spPr>
        <p:txBody>
          <a:bodyPr wrap="square" rtlCol="0">
            <a:spAutoFit/>
          </a:bodyPr>
          <a:lstStyle/>
          <a:p>
            <a:r>
              <a:rPr lang="en-GB" sz="2400" b="1" dirty="0" smtClean="0">
                <a:solidFill>
                  <a:srgbClr val="1C3D74"/>
                </a:solidFill>
                <a:latin typeface="Arial" panose="020B0604020202020204" pitchFamily="34" charset="0"/>
              </a:rPr>
              <a:t>Useful resources</a:t>
            </a:r>
            <a:endParaRPr lang="en-GB" sz="2400" b="1" dirty="0">
              <a:solidFill>
                <a:srgbClr val="1C3D74"/>
              </a:solidFill>
              <a:latin typeface="Arial" panose="020B0604020202020204" pitchFamily="34" charset="0"/>
            </a:endParaRPr>
          </a:p>
        </p:txBody>
      </p:sp>
      <p:sp>
        <p:nvSpPr>
          <p:cNvPr id="2" name="TextBox 1"/>
          <p:cNvSpPr txBox="1"/>
          <p:nvPr/>
        </p:nvSpPr>
        <p:spPr>
          <a:xfrm>
            <a:off x="280268" y="723983"/>
            <a:ext cx="8726228" cy="3170099"/>
          </a:xfrm>
          <a:prstGeom prst="rect">
            <a:avLst/>
          </a:prstGeom>
          <a:noFill/>
        </p:spPr>
        <p:txBody>
          <a:bodyPr wrap="square" rtlCol="0">
            <a:spAutoFit/>
          </a:bodyPr>
          <a:lstStyle/>
          <a:p>
            <a:pPr fontAlgn="base">
              <a:spcBef>
                <a:spcPct val="0"/>
              </a:spcBef>
              <a:spcAft>
                <a:spcPct val="0"/>
              </a:spcAft>
              <a:buNone/>
            </a:pPr>
            <a:r>
              <a:rPr lang="en-GB" altLang="en-US" sz="2000" dirty="0">
                <a:solidFill>
                  <a:srgbClr val="000000"/>
                </a:solidFill>
                <a:latin typeface="Arial" panose="020B0604020202020204" pitchFamily="34" charset="0"/>
                <a:hlinkClick r:id="rId2"/>
              </a:rPr>
              <a:t>https://www.jobtestprep.co.uk/images/free-pdf/Vacation-Scheme-Training-Contract-Application-Tips-JobTestPrep.pdf</a:t>
            </a:r>
            <a:endParaRPr lang="en-GB" altLang="en-US" sz="2000" dirty="0">
              <a:solidFill>
                <a:srgbClr val="000000"/>
              </a:solidFill>
              <a:latin typeface="Arial" panose="020B0604020202020204" pitchFamily="34" charset="0"/>
            </a:endParaRPr>
          </a:p>
          <a:p>
            <a:pPr fontAlgn="base">
              <a:spcBef>
                <a:spcPct val="0"/>
              </a:spcBef>
              <a:spcAft>
                <a:spcPct val="0"/>
              </a:spcAft>
              <a:buNone/>
            </a:pPr>
            <a:endParaRPr lang="en-GB" altLang="en-US" sz="2000" dirty="0">
              <a:solidFill>
                <a:srgbClr val="000000"/>
              </a:solidFill>
              <a:latin typeface="Arial" panose="020B0604020202020204" pitchFamily="34" charset="0"/>
            </a:endParaRPr>
          </a:p>
          <a:p>
            <a:pPr fontAlgn="base">
              <a:spcBef>
                <a:spcPct val="0"/>
              </a:spcBef>
              <a:spcAft>
                <a:spcPct val="0"/>
              </a:spcAft>
              <a:buNone/>
            </a:pPr>
            <a:r>
              <a:rPr lang="en-GB" altLang="en-US" sz="2000" dirty="0">
                <a:solidFill>
                  <a:srgbClr val="000000"/>
                </a:solidFill>
                <a:latin typeface="Arial" panose="020B0604020202020204" pitchFamily="34" charset="0"/>
                <a:hlinkClick r:id="rId3"/>
              </a:rPr>
              <a:t>http://www.chambersstudent.co.uk/law-firms/getting-a-training-contract/making-successful-applications</a:t>
            </a:r>
            <a:endParaRPr lang="en-GB" altLang="en-US" sz="2000" dirty="0">
              <a:solidFill>
                <a:srgbClr val="000000"/>
              </a:solidFill>
              <a:latin typeface="Arial" panose="020B0604020202020204" pitchFamily="34" charset="0"/>
            </a:endParaRPr>
          </a:p>
          <a:p>
            <a:pPr fontAlgn="base">
              <a:spcBef>
                <a:spcPct val="0"/>
              </a:spcBef>
              <a:spcAft>
                <a:spcPct val="0"/>
              </a:spcAft>
              <a:buNone/>
            </a:pPr>
            <a:endParaRPr lang="en-GB" altLang="en-US" sz="2000" dirty="0">
              <a:solidFill>
                <a:srgbClr val="000000"/>
              </a:solidFill>
              <a:latin typeface="Arial" panose="020B0604020202020204" pitchFamily="34" charset="0"/>
            </a:endParaRPr>
          </a:p>
          <a:p>
            <a:pPr fontAlgn="base">
              <a:spcBef>
                <a:spcPct val="0"/>
              </a:spcBef>
              <a:spcAft>
                <a:spcPct val="0"/>
              </a:spcAft>
              <a:buNone/>
            </a:pPr>
            <a:r>
              <a:rPr lang="en-GB" altLang="en-US" sz="2000" dirty="0">
                <a:solidFill>
                  <a:srgbClr val="000000"/>
                </a:solidFill>
                <a:latin typeface="Arial" panose="020B0604020202020204" pitchFamily="34" charset="0"/>
                <a:hlinkClick r:id="rId4"/>
              </a:rPr>
              <a:t>http://allaboutlaw.co.uk/law-careers/application-tips</a:t>
            </a:r>
            <a:endParaRPr lang="en-GB" altLang="en-US" sz="2000" dirty="0">
              <a:solidFill>
                <a:srgbClr val="000000"/>
              </a:solidFill>
              <a:latin typeface="Arial" panose="020B0604020202020204" pitchFamily="34" charset="0"/>
            </a:endParaRPr>
          </a:p>
          <a:p>
            <a:pPr fontAlgn="base">
              <a:spcBef>
                <a:spcPct val="0"/>
              </a:spcBef>
              <a:spcAft>
                <a:spcPct val="0"/>
              </a:spcAft>
              <a:buNone/>
            </a:pPr>
            <a:endParaRPr lang="en-GB" altLang="en-US" sz="2000" dirty="0">
              <a:solidFill>
                <a:srgbClr val="000000"/>
              </a:solidFill>
              <a:latin typeface="Arial" panose="020B0604020202020204" pitchFamily="34" charset="0"/>
            </a:endParaRPr>
          </a:p>
          <a:p>
            <a:pPr fontAlgn="base">
              <a:spcAft>
                <a:spcPct val="0"/>
              </a:spcAft>
              <a:buNone/>
            </a:pPr>
            <a:r>
              <a:rPr lang="en-GB" altLang="en-US" sz="2000" dirty="0">
                <a:solidFill>
                  <a:srgbClr val="000000"/>
                </a:solidFill>
                <a:latin typeface="Arial" panose="020B0604020202020204" pitchFamily="34" charset="0"/>
                <a:hlinkClick r:id="rId5"/>
              </a:rPr>
              <a:t>https://targetjobs.co.uk/employer-hubs</a:t>
            </a:r>
            <a:r>
              <a:rPr lang="en-GB" altLang="en-US" sz="2000" dirty="0">
                <a:solidFill>
                  <a:srgbClr val="000000"/>
                </a:solidFill>
                <a:latin typeface="Arial" panose="020B0604020202020204" pitchFamily="34" charset="0"/>
              </a:rPr>
              <a:t> </a:t>
            </a:r>
          </a:p>
          <a:p>
            <a:pPr fontAlgn="base">
              <a:spcAft>
                <a:spcPct val="0"/>
              </a:spcAft>
              <a:buNone/>
            </a:pPr>
            <a:r>
              <a:rPr lang="en-GB" altLang="en-US" sz="2000" dirty="0">
                <a:solidFill>
                  <a:srgbClr val="000000"/>
                </a:solidFill>
                <a:latin typeface="Arial" panose="020B0604020202020204" pitchFamily="34" charset="0"/>
              </a:rPr>
              <a:t>(A-Z of some top employers with key information and advice)</a:t>
            </a:r>
          </a:p>
        </p:txBody>
      </p:sp>
    </p:spTree>
    <p:extLst>
      <p:ext uri="{BB962C8B-B14F-4D97-AF65-F5344CB8AC3E}">
        <p14:creationId xmlns:p14="http://schemas.microsoft.com/office/powerpoint/2010/main" val="854008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64" y="46436"/>
            <a:ext cx="6472219" cy="544830"/>
          </a:xfrm>
        </p:spPr>
        <p:txBody>
          <a:bodyPr/>
          <a:lstStyle/>
          <a:p>
            <a:pPr>
              <a:defRPr/>
            </a:pPr>
            <a:r>
              <a:rPr lang="en-GB" sz="2400" b="1" dirty="0">
                <a:solidFill>
                  <a:srgbClr val="1C3D74"/>
                </a:solidFill>
                <a:latin typeface="Arial" panose="020B0604020202020204" pitchFamily="34" charset="0"/>
                <a:ea typeface="Source Sans Pro" panose="020B0503030403020204" pitchFamily="34" charset="0"/>
                <a:cs typeface="+mn-cs"/>
              </a:rPr>
              <a:t>CV and cover letter writing resources</a:t>
            </a:r>
          </a:p>
        </p:txBody>
      </p:sp>
      <p:sp>
        <p:nvSpPr>
          <p:cNvPr id="11" name="TextBox 10"/>
          <p:cNvSpPr txBox="1"/>
          <p:nvPr/>
        </p:nvSpPr>
        <p:spPr>
          <a:xfrm>
            <a:off x="103128" y="487228"/>
            <a:ext cx="8951495" cy="3754874"/>
          </a:xfrm>
          <a:prstGeom prst="rect">
            <a:avLst/>
          </a:prstGeom>
          <a:noFill/>
        </p:spPr>
        <p:txBody>
          <a:bodyPr wrap="square">
            <a:spAutoFit/>
          </a:bodyPr>
          <a:lstStyle/>
          <a:p>
            <a:pPr eaLnBrk="0" fontAlgn="base" hangingPunct="0">
              <a:spcBef>
                <a:spcPct val="0"/>
              </a:spcBef>
              <a:spcAft>
                <a:spcPct val="0"/>
              </a:spcAft>
              <a:defRPr/>
            </a:pPr>
            <a:r>
              <a:rPr lang="en-GB" sz="1400" b="1" dirty="0">
                <a:solidFill>
                  <a:srgbClr val="000000"/>
                </a:solidFill>
                <a:latin typeface="Arial" panose="020B0604020202020204" pitchFamily="34" charset="0"/>
                <a:ea typeface="Source Sans Pro" panose="020B0503030403020204" pitchFamily="34" charset="0"/>
              </a:rPr>
              <a:t>QM CV Builder</a:t>
            </a:r>
          </a:p>
          <a:p>
            <a:pPr marL="160735" indent="-160735" eaLnBrk="0" fontAlgn="base" hangingPunct="0">
              <a:spcBef>
                <a:spcPct val="0"/>
              </a:spcBef>
              <a:spcAft>
                <a:spcPct val="0"/>
              </a:spcAft>
              <a:buFont typeface="Wingdings" panose="05000000000000000000" pitchFamily="2" charset="2"/>
              <a:buChar char="§"/>
              <a:defRPr/>
            </a:pPr>
            <a:r>
              <a:rPr lang="en-GB" sz="1400" dirty="0">
                <a:solidFill>
                  <a:srgbClr val="000000"/>
                </a:solidFill>
                <a:latin typeface="Arial" panose="020B0604020202020204" pitchFamily="34" charset="0"/>
                <a:ea typeface="Source Sans Pro" panose="020B0503030403020204" pitchFamily="34" charset="0"/>
              </a:rPr>
              <a:t>T</a:t>
            </a:r>
            <a:r>
              <a:rPr lang="en-GB" sz="1400" dirty="0" smtClean="0">
                <a:solidFill>
                  <a:srgbClr val="000000"/>
                </a:solidFill>
                <a:latin typeface="Arial" panose="020B0604020202020204" pitchFamily="34" charset="0"/>
                <a:ea typeface="Source Sans Pro" panose="020B0503030403020204" pitchFamily="34" charset="0"/>
              </a:rPr>
              <a:t>ool </a:t>
            </a:r>
            <a:r>
              <a:rPr lang="en-GB" sz="1400" dirty="0">
                <a:solidFill>
                  <a:srgbClr val="000000"/>
                </a:solidFill>
                <a:latin typeface="Arial" panose="020B0604020202020204" pitchFamily="34" charset="0"/>
                <a:ea typeface="Source Sans Pro" panose="020B0503030403020204" pitchFamily="34" charset="0"/>
              </a:rPr>
              <a:t>to help you </a:t>
            </a:r>
            <a:r>
              <a:rPr lang="en-GB" sz="1400" dirty="0" smtClean="0">
                <a:solidFill>
                  <a:srgbClr val="000000"/>
                </a:solidFill>
                <a:latin typeface="Arial" panose="020B0604020202020204" pitchFamily="34" charset="0"/>
                <a:ea typeface="Source Sans Pro" panose="020B0503030403020204" pitchFamily="34" charset="0"/>
              </a:rPr>
              <a:t>create </a:t>
            </a:r>
            <a:r>
              <a:rPr lang="en-GB" sz="1400" dirty="0">
                <a:solidFill>
                  <a:srgbClr val="000000"/>
                </a:solidFill>
                <a:latin typeface="Arial" panose="020B0604020202020204" pitchFamily="34" charset="0"/>
                <a:ea typeface="Source Sans Pro" panose="020B0503030403020204" pitchFamily="34" charset="0"/>
              </a:rPr>
              <a:t>CV from </a:t>
            </a:r>
            <a:r>
              <a:rPr lang="en-GB" sz="1400" dirty="0" smtClean="0">
                <a:solidFill>
                  <a:srgbClr val="000000"/>
                </a:solidFill>
                <a:latin typeface="Arial" panose="020B0604020202020204" pitchFamily="34" charset="0"/>
                <a:ea typeface="Source Sans Pro" panose="020B0503030403020204" pitchFamily="34" charset="0"/>
              </a:rPr>
              <a:t>scratch, with </a:t>
            </a:r>
            <a:r>
              <a:rPr lang="en-GB" sz="1400" dirty="0">
                <a:solidFill>
                  <a:srgbClr val="000000"/>
                </a:solidFill>
                <a:latin typeface="Arial" panose="020B0604020202020204" pitchFamily="34" charset="0"/>
                <a:ea typeface="Source Sans Pro" panose="020B0503030403020204" pitchFamily="34" charset="0"/>
              </a:rPr>
              <a:t>choice </a:t>
            </a:r>
            <a:r>
              <a:rPr lang="en-GB" sz="1400" dirty="0" smtClean="0">
                <a:solidFill>
                  <a:srgbClr val="000000"/>
                </a:solidFill>
                <a:latin typeface="Arial" panose="020B0604020202020204" pitchFamily="34" charset="0"/>
                <a:ea typeface="Source Sans Pro" panose="020B0503030403020204" pitchFamily="34" charset="0"/>
              </a:rPr>
              <a:t>of templates </a:t>
            </a:r>
            <a:r>
              <a:rPr lang="en-GB" sz="1400" u="sng" dirty="0" smtClean="0">
                <a:solidFill>
                  <a:srgbClr val="000000"/>
                </a:solidFill>
                <a:latin typeface="Arial" panose="020B0604020202020204" pitchFamily="34" charset="0"/>
                <a:ea typeface="Source Sans Pro" panose="020B0503030403020204" pitchFamily="34" charset="0"/>
              </a:rPr>
              <a:t>qmul.ac.uk/careers/cv/</a:t>
            </a:r>
          </a:p>
          <a:p>
            <a:pPr marL="160735" indent="-160735" eaLnBrk="0" fontAlgn="base" hangingPunct="0">
              <a:spcBef>
                <a:spcPct val="0"/>
              </a:spcBef>
              <a:spcAft>
                <a:spcPct val="0"/>
              </a:spcAft>
              <a:buFont typeface="Wingdings" panose="05000000000000000000" pitchFamily="2" charset="2"/>
              <a:buChar char="§"/>
              <a:defRPr/>
            </a:pPr>
            <a:endParaRPr lang="en-GB" sz="1400" b="1" u="sng" dirty="0">
              <a:solidFill>
                <a:srgbClr val="000000"/>
              </a:solidFill>
              <a:latin typeface="Arial" panose="020B0604020202020204" pitchFamily="34" charset="0"/>
              <a:ea typeface="Source Sans Pro" panose="020B0503030403020204" pitchFamily="34" charset="0"/>
            </a:endParaRPr>
          </a:p>
          <a:p>
            <a:pPr eaLnBrk="0" fontAlgn="base" hangingPunct="0">
              <a:spcBef>
                <a:spcPct val="0"/>
              </a:spcBef>
              <a:spcAft>
                <a:spcPct val="0"/>
              </a:spcAft>
              <a:defRPr/>
            </a:pPr>
            <a:r>
              <a:rPr lang="en-GB" sz="1400" dirty="0">
                <a:solidFill>
                  <a:srgbClr val="92006C"/>
                </a:solidFill>
                <a:latin typeface="Arial" panose="020B0604020202020204" pitchFamily="34" charset="0"/>
                <a:ea typeface="Source Sans Pro" panose="020B0503030403020204" pitchFamily="34" charset="0"/>
              </a:rPr>
              <a:t>Remember to always tailor your CV (and cover letter) to the particular </a:t>
            </a:r>
            <a:r>
              <a:rPr lang="en-GB" sz="1400" dirty="0" smtClean="0">
                <a:solidFill>
                  <a:srgbClr val="92006C"/>
                </a:solidFill>
                <a:latin typeface="Arial" panose="020B0604020202020204" pitchFamily="34" charset="0"/>
                <a:ea typeface="Source Sans Pro" panose="020B0503030403020204" pitchFamily="34" charset="0"/>
              </a:rPr>
              <a:t>role</a:t>
            </a:r>
            <a:endParaRPr lang="en-GB" sz="1400" dirty="0">
              <a:solidFill>
                <a:srgbClr val="92006C"/>
              </a:solidFill>
              <a:latin typeface="Arial" panose="020B0604020202020204" pitchFamily="34" charset="0"/>
              <a:ea typeface="Source Sans Pro" panose="020B0503030403020204" pitchFamily="34" charset="0"/>
            </a:endParaRPr>
          </a:p>
          <a:p>
            <a:pPr eaLnBrk="0" fontAlgn="base" hangingPunct="0">
              <a:spcBef>
                <a:spcPct val="0"/>
              </a:spcBef>
              <a:spcAft>
                <a:spcPct val="0"/>
              </a:spcAft>
              <a:defRPr/>
            </a:pPr>
            <a:endParaRPr lang="en-GB" sz="1400" dirty="0">
              <a:solidFill>
                <a:srgbClr val="000000"/>
              </a:solidFill>
              <a:latin typeface="Verdana" panose="020B0604030504040204" pitchFamily="34" charset="0"/>
            </a:endParaRPr>
          </a:p>
          <a:p>
            <a:pPr eaLnBrk="0" fontAlgn="base" hangingPunct="0">
              <a:spcBef>
                <a:spcPct val="0"/>
              </a:spcBef>
              <a:spcAft>
                <a:spcPct val="0"/>
              </a:spcAft>
              <a:defRPr/>
            </a:pPr>
            <a:r>
              <a:rPr lang="en-GB" sz="1400" b="1" dirty="0">
                <a:solidFill>
                  <a:srgbClr val="000000"/>
                </a:solidFill>
                <a:latin typeface="Arial" panose="020B0604020202020204" pitchFamily="34" charset="0"/>
                <a:ea typeface="Source Sans Pro" panose="020B0503030403020204" pitchFamily="34" charset="0"/>
              </a:rPr>
              <a:t>1-1 appointments</a:t>
            </a:r>
          </a:p>
          <a:p>
            <a:pPr eaLnBrk="0" fontAlgn="base" hangingPunct="0">
              <a:spcBef>
                <a:spcPct val="0"/>
              </a:spcBef>
              <a:spcAft>
                <a:spcPct val="0"/>
              </a:spcAft>
              <a:defRPr/>
            </a:pPr>
            <a:endParaRPr lang="en-GB" sz="1400" dirty="0">
              <a:solidFill>
                <a:srgbClr val="000000"/>
              </a:solidFill>
              <a:latin typeface="Arial" panose="020B0604020202020204" pitchFamily="34" charset="0"/>
              <a:ea typeface="Source Sans Pro" panose="020B0503030403020204" pitchFamily="34" charset="0"/>
            </a:endParaRPr>
          </a:p>
          <a:p>
            <a:pPr marL="214313" indent="-214313" eaLnBrk="0" fontAlgn="base" hangingPunct="0">
              <a:spcBef>
                <a:spcPct val="0"/>
              </a:spcBef>
              <a:spcAft>
                <a:spcPct val="0"/>
              </a:spcAft>
              <a:buFont typeface="Arial" panose="020B0604020202020204" pitchFamily="34" charset="0"/>
              <a:buChar char="•"/>
              <a:defRPr/>
            </a:pPr>
            <a:r>
              <a:rPr lang="en-GB" sz="1400" dirty="0" smtClean="0">
                <a:solidFill>
                  <a:srgbClr val="000000"/>
                </a:solidFill>
                <a:latin typeface="Arial" panose="020B0604020202020204" pitchFamily="34" charset="0"/>
                <a:ea typeface="Source Sans Pro" panose="020B0503030403020204" pitchFamily="34" charset="0"/>
              </a:rPr>
              <a:t>Visit </a:t>
            </a:r>
            <a:r>
              <a:rPr lang="en-GB" sz="1400" dirty="0">
                <a:solidFill>
                  <a:srgbClr val="000000"/>
                </a:solidFill>
                <a:latin typeface="Arial" panose="020B0604020202020204" pitchFamily="34" charset="0"/>
                <a:ea typeface="Source Sans Pro" panose="020B0503030403020204" pitchFamily="34" charset="0"/>
              </a:rPr>
              <a:t>the Queen Mary Careers and Enterprise </a:t>
            </a:r>
            <a:r>
              <a:rPr lang="en-GB" sz="1400" u="sng" dirty="0">
                <a:solidFill>
                  <a:srgbClr val="000000"/>
                </a:solidFill>
                <a:latin typeface="Arial" panose="020B0604020202020204" pitchFamily="34" charset="0"/>
                <a:ea typeface="Source Sans Pro" panose="020B0503030403020204" pitchFamily="34" charset="0"/>
                <a:hlinkClick r:id="rId2"/>
              </a:rPr>
              <a:t>appointments page </a:t>
            </a:r>
            <a:r>
              <a:rPr lang="en-GB" sz="1400" dirty="0">
                <a:solidFill>
                  <a:srgbClr val="000000"/>
                </a:solidFill>
                <a:latin typeface="Arial" panose="020B0604020202020204" pitchFamily="34" charset="0"/>
                <a:ea typeface="Source Sans Pro" panose="020B0503030403020204" pitchFamily="34" charset="0"/>
              </a:rPr>
              <a:t>for information on how to book.</a:t>
            </a:r>
          </a:p>
          <a:p>
            <a:pPr eaLnBrk="0" fontAlgn="base" hangingPunct="0">
              <a:spcBef>
                <a:spcPct val="0"/>
              </a:spcBef>
              <a:spcAft>
                <a:spcPct val="0"/>
              </a:spcAft>
              <a:defRPr/>
            </a:pPr>
            <a:endParaRPr lang="en-GB" sz="1400" dirty="0">
              <a:solidFill>
                <a:srgbClr val="000000"/>
              </a:solidFill>
              <a:latin typeface="Arial" panose="020B0604020202020204" pitchFamily="34" charset="0"/>
              <a:ea typeface="Source Sans Pro" panose="020B0503030403020204" pitchFamily="34" charset="0"/>
            </a:endParaRPr>
          </a:p>
          <a:p>
            <a:pPr eaLnBrk="0" fontAlgn="base" hangingPunct="0">
              <a:spcBef>
                <a:spcPct val="0"/>
              </a:spcBef>
              <a:spcAft>
                <a:spcPct val="0"/>
              </a:spcAft>
              <a:defRPr/>
            </a:pPr>
            <a:r>
              <a:rPr lang="en-GB" sz="1400" b="1" dirty="0">
                <a:solidFill>
                  <a:srgbClr val="000000"/>
                </a:solidFill>
                <a:latin typeface="Arial" panose="020B0604020202020204" pitchFamily="34" charset="0"/>
                <a:ea typeface="Source Sans Pro" panose="020B0503030403020204" pitchFamily="34" charset="0"/>
              </a:rPr>
              <a:t>Downloadable resources on Queen Mary Careers and Enterprise website</a:t>
            </a:r>
          </a:p>
          <a:p>
            <a:pPr marL="160735" indent="-160735" eaLnBrk="0" fontAlgn="base" hangingPunct="0">
              <a:spcBef>
                <a:spcPct val="0"/>
              </a:spcBef>
              <a:spcAft>
                <a:spcPct val="0"/>
              </a:spcAft>
              <a:buFont typeface="Wingdings" panose="05000000000000000000" pitchFamily="2" charset="2"/>
              <a:buChar char="§"/>
              <a:defRPr/>
            </a:pPr>
            <a:r>
              <a:rPr lang="en-GB" sz="1400" dirty="0">
                <a:solidFill>
                  <a:srgbClr val="000000"/>
                </a:solidFill>
                <a:latin typeface="Arial" panose="020B0604020202020204" pitchFamily="34" charset="0"/>
                <a:ea typeface="Source Sans Pro" panose="020B0503030403020204" pitchFamily="34" charset="0"/>
              </a:rPr>
              <a:t>How to write a CV</a:t>
            </a:r>
          </a:p>
          <a:p>
            <a:pPr marL="160735" indent="-160735" eaLnBrk="0" fontAlgn="base" hangingPunct="0">
              <a:spcBef>
                <a:spcPct val="0"/>
              </a:spcBef>
              <a:spcAft>
                <a:spcPct val="0"/>
              </a:spcAft>
              <a:buFont typeface="Wingdings" panose="05000000000000000000" pitchFamily="2" charset="2"/>
              <a:buChar char="§"/>
              <a:defRPr/>
            </a:pPr>
            <a:r>
              <a:rPr lang="en-GB" sz="1400" dirty="0">
                <a:solidFill>
                  <a:srgbClr val="000000"/>
                </a:solidFill>
                <a:latin typeface="Arial" panose="020B0604020202020204" pitchFamily="34" charset="0"/>
                <a:ea typeface="Source Sans Pro" panose="020B0503030403020204" pitchFamily="34" charset="0"/>
              </a:rPr>
              <a:t>Perfecting your CV</a:t>
            </a:r>
          </a:p>
          <a:p>
            <a:pPr marL="160735" indent="-160735" eaLnBrk="0" fontAlgn="base" hangingPunct="0">
              <a:spcBef>
                <a:spcPct val="0"/>
              </a:spcBef>
              <a:spcAft>
                <a:spcPct val="0"/>
              </a:spcAft>
              <a:buFont typeface="Wingdings" panose="05000000000000000000" pitchFamily="2" charset="2"/>
              <a:buChar char="§"/>
              <a:defRPr/>
            </a:pPr>
            <a:r>
              <a:rPr lang="en-GB" sz="1400" dirty="0">
                <a:solidFill>
                  <a:srgbClr val="000000"/>
                </a:solidFill>
                <a:latin typeface="Arial" panose="020B0604020202020204" pitchFamily="34" charset="0"/>
                <a:ea typeface="Source Sans Pro" panose="020B0503030403020204" pitchFamily="34" charset="0"/>
              </a:rPr>
              <a:t>Effective cover letters</a:t>
            </a:r>
          </a:p>
          <a:p>
            <a:pPr marL="160735" indent="-160735" eaLnBrk="0" fontAlgn="base" hangingPunct="0">
              <a:spcBef>
                <a:spcPct val="0"/>
              </a:spcBef>
              <a:spcAft>
                <a:spcPct val="0"/>
              </a:spcAft>
              <a:buFont typeface="Wingdings" panose="05000000000000000000" pitchFamily="2" charset="2"/>
              <a:buChar char="§"/>
              <a:defRPr/>
            </a:pPr>
            <a:r>
              <a:rPr lang="en-GB" sz="1400" dirty="0">
                <a:solidFill>
                  <a:srgbClr val="000000"/>
                </a:solidFill>
                <a:latin typeface="Arial" panose="020B0604020202020204" pitchFamily="34" charset="0"/>
                <a:ea typeface="Source Sans Pro" panose="020B0503030403020204" pitchFamily="34" charset="0"/>
              </a:rPr>
              <a:t>Cover letters and personal statements</a:t>
            </a:r>
          </a:p>
          <a:p>
            <a:pPr eaLnBrk="0" fontAlgn="base" hangingPunct="0">
              <a:spcBef>
                <a:spcPct val="0"/>
              </a:spcBef>
              <a:spcAft>
                <a:spcPct val="0"/>
              </a:spcAft>
              <a:defRPr/>
            </a:pPr>
            <a:r>
              <a:rPr lang="en-GB" sz="1400" dirty="0">
                <a:solidFill>
                  <a:srgbClr val="000000"/>
                </a:solidFill>
                <a:latin typeface="Arial" panose="020B0604020202020204" pitchFamily="34" charset="0"/>
                <a:ea typeface="Source Sans Pro" panose="020B0503030403020204" pitchFamily="34" charset="0"/>
                <a:hlinkClick r:id="rId3"/>
              </a:rPr>
              <a:t>https://www.qmul.ac.uk/careers/downloads/cvs-and-applications/</a:t>
            </a:r>
            <a:r>
              <a:rPr lang="en-GB" sz="1400" dirty="0">
                <a:solidFill>
                  <a:srgbClr val="000000"/>
                </a:solidFill>
                <a:latin typeface="Arial" panose="020B0604020202020204" pitchFamily="34" charset="0"/>
                <a:ea typeface="Source Sans Pro" panose="020B0503030403020204" pitchFamily="34" charset="0"/>
              </a:rPr>
              <a:t> </a:t>
            </a:r>
          </a:p>
          <a:p>
            <a:pPr eaLnBrk="0" fontAlgn="base" hangingPunct="0">
              <a:spcBef>
                <a:spcPct val="0"/>
              </a:spcBef>
              <a:spcAft>
                <a:spcPct val="0"/>
              </a:spcAft>
              <a:defRPr/>
            </a:pPr>
            <a:endParaRPr lang="en-GB" sz="1400" dirty="0">
              <a:solidFill>
                <a:srgbClr val="000000"/>
              </a:solidFill>
              <a:latin typeface="Arial" panose="020B0604020202020204" pitchFamily="34" charset="0"/>
              <a:ea typeface="Source Sans Pro" panose="020B0503030403020204" pitchFamily="34" charset="0"/>
            </a:endParaRPr>
          </a:p>
          <a:p>
            <a:pPr eaLnBrk="0" fontAlgn="base" hangingPunct="0">
              <a:spcBef>
                <a:spcPct val="0"/>
              </a:spcBef>
              <a:spcAft>
                <a:spcPct val="0"/>
              </a:spcAft>
              <a:defRPr/>
            </a:pPr>
            <a:r>
              <a:rPr lang="en-GB" sz="1400" b="1" dirty="0">
                <a:solidFill>
                  <a:srgbClr val="000000"/>
                </a:solidFill>
                <a:latin typeface="Arial" panose="020B0604020202020204" pitchFamily="34" charset="0"/>
                <a:ea typeface="Source Sans Pro" panose="020B0503030403020204" pitchFamily="34" charset="0"/>
              </a:rPr>
              <a:t>PG Law Careers Guide (on </a:t>
            </a:r>
            <a:r>
              <a:rPr lang="en-GB" sz="1400" b="1" dirty="0" err="1">
                <a:solidFill>
                  <a:srgbClr val="000000"/>
                </a:solidFill>
                <a:latin typeface="Arial" panose="020B0604020202020204" pitchFamily="34" charset="0"/>
                <a:ea typeface="Source Sans Pro" panose="020B0503030403020204" pitchFamily="34" charset="0"/>
              </a:rPr>
              <a:t>QMplus</a:t>
            </a:r>
            <a:r>
              <a:rPr lang="en-GB" sz="1400" b="1" dirty="0">
                <a:solidFill>
                  <a:srgbClr val="000000"/>
                </a:solidFill>
                <a:latin typeface="Arial" panose="020B0604020202020204" pitchFamily="34" charset="0"/>
                <a:ea typeface="Source Sans Pro" panose="020B0503030403020204" pitchFamily="34" charset="0"/>
              </a:rPr>
              <a:t> careers module)</a:t>
            </a:r>
          </a:p>
        </p:txBody>
      </p:sp>
    </p:spTree>
    <p:extLst>
      <p:ext uri="{BB962C8B-B14F-4D97-AF65-F5344CB8AC3E}">
        <p14:creationId xmlns:p14="http://schemas.microsoft.com/office/powerpoint/2010/main" val="214738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a:xfrm>
            <a:off x="1358502" y="145730"/>
            <a:ext cx="5400675" cy="389334"/>
          </a:xfrm>
        </p:spPr>
        <p:txBody>
          <a:bodyPr/>
          <a:lstStyle/>
          <a:p>
            <a:pPr algn="ctr" eaLnBrk="1" hangingPunct="1"/>
            <a:r>
              <a:rPr lang="en-GB" altLang="en-US" sz="2400" b="1" dirty="0"/>
              <a:t>Q&amp;A</a:t>
            </a:r>
          </a:p>
        </p:txBody>
      </p:sp>
      <p:sp>
        <p:nvSpPr>
          <p:cNvPr id="30723" name="TextBox 8"/>
          <p:cNvSpPr txBox="1">
            <a:spLocks noChangeArrowheads="1"/>
          </p:cNvSpPr>
          <p:nvPr/>
        </p:nvSpPr>
        <p:spPr bwMode="auto">
          <a:xfrm>
            <a:off x="2431457" y="4091084"/>
            <a:ext cx="32547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defTabSz="685800">
              <a:spcBef>
                <a:spcPct val="0"/>
              </a:spcBef>
              <a:buNone/>
              <a:defRPr/>
            </a:pPr>
            <a:r>
              <a:rPr lang="en-GB" altLang="en-US" sz="1200" i="1" dirty="0">
                <a:solidFill>
                  <a:srgbClr val="1C3D74"/>
                </a:solidFill>
              </a:rPr>
              <a:t>Image by Jon Tyson on Unsplash</a:t>
            </a:r>
          </a:p>
        </p:txBody>
      </p:sp>
      <p:pic>
        <p:nvPicPr>
          <p:cNvPr id="3072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l="31995" t="23692" r="33006" b="14085"/>
          <a:stretch>
            <a:fillRect/>
          </a:stretch>
        </p:blipFill>
        <p:spPr>
          <a:xfrm>
            <a:off x="2087166" y="627460"/>
            <a:ext cx="3943350" cy="3942159"/>
          </a:xfrm>
        </p:spPr>
      </p:pic>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rcRect l="31995" t="23692" r="33006" b="14085"/>
          <a:stretch>
            <a:fillRect/>
          </a:stretch>
        </p:blipFill>
        <p:spPr bwMode="auto">
          <a:xfrm>
            <a:off x="2416504" y="605871"/>
            <a:ext cx="3284669" cy="328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634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AE37D2C-8F68-41CE-8327-BEFC90856AAC}"/>
              </a:ext>
            </a:extLst>
          </p:cNvPr>
          <p:cNvSpPr>
            <a:spLocks noGrp="1"/>
          </p:cNvSpPr>
          <p:nvPr>
            <p:ph sz="quarter" idx="10"/>
          </p:nvPr>
        </p:nvSpPr>
        <p:spPr/>
        <p:txBody>
          <a:bodyPr/>
          <a:lstStyle/>
          <a:p>
            <a:r>
              <a:rPr lang="en-US" dirty="0" smtClean="0"/>
              <a:t>What this session will cover</a:t>
            </a:r>
            <a:endParaRPr lang="en-US" dirty="0"/>
          </a:p>
        </p:txBody>
      </p:sp>
      <p:sp>
        <p:nvSpPr>
          <p:cNvPr id="7" name="Text Placeholder 6">
            <a:extLst>
              <a:ext uri="{FF2B5EF4-FFF2-40B4-BE49-F238E27FC236}">
                <a16:creationId xmlns:a16="http://schemas.microsoft.com/office/drawing/2014/main" id="{70B60C16-3D50-410E-8A33-BA3A6C819101}"/>
              </a:ext>
            </a:extLst>
          </p:cNvPr>
          <p:cNvSpPr>
            <a:spLocks noGrp="1"/>
          </p:cNvSpPr>
          <p:nvPr>
            <p:ph type="body" sz="quarter" idx="13"/>
          </p:nvPr>
        </p:nvSpPr>
        <p:spPr>
          <a:xfrm>
            <a:off x="186596" y="912514"/>
            <a:ext cx="6447286" cy="2952750"/>
          </a:xfrm>
        </p:spPr>
        <p:txBody>
          <a:bodyPr/>
          <a:lstStyle/>
          <a:p>
            <a:pPr>
              <a:lnSpc>
                <a:spcPct val="120000"/>
              </a:lnSpc>
              <a:spcBef>
                <a:spcPts val="0"/>
              </a:spcBef>
              <a:defRPr/>
            </a:pPr>
            <a:r>
              <a:rPr lang="en-GB" sz="1800" dirty="0" smtClean="0">
                <a:latin typeface="+mn-lt"/>
                <a:cs typeface="Calibri"/>
              </a:rPr>
              <a:t>How </a:t>
            </a:r>
            <a:r>
              <a:rPr lang="en-GB" sz="1800" dirty="0">
                <a:latin typeface="+mn-lt"/>
                <a:cs typeface="Calibri"/>
              </a:rPr>
              <a:t>to break down what your target employer is looking for</a:t>
            </a:r>
          </a:p>
          <a:p>
            <a:pPr>
              <a:lnSpc>
                <a:spcPct val="120000"/>
              </a:lnSpc>
              <a:spcBef>
                <a:spcPts val="0"/>
              </a:spcBef>
              <a:defRPr/>
            </a:pPr>
            <a:endParaRPr lang="en-GB" sz="1800" dirty="0">
              <a:latin typeface="+mn-lt"/>
              <a:cs typeface="Calibri"/>
            </a:endParaRPr>
          </a:p>
          <a:p>
            <a:pPr>
              <a:lnSpc>
                <a:spcPct val="120000"/>
              </a:lnSpc>
              <a:spcBef>
                <a:spcPts val="0"/>
              </a:spcBef>
              <a:defRPr/>
            </a:pPr>
            <a:r>
              <a:rPr lang="en-GB" sz="1800" dirty="0">
                <a:latin typeface="+mn-lt"/>
                <a:cs typeface="Calibri"/>
              </a:rPr>
              <a:t>How to identify your existing transferable skills and strengths</a:t>
            </a:r>
          </a:p>
          <a:p>
            <a:pPr>
              <a:lnSpc>
                <a:spcPct val="120000"/>
              </a:lnSpc>
              <a:spcBef>
                <a:spcPts val="0"/>
              </a:spcBef>
              <a:defRPr/>
            </a:pPr>
            <a:endParaRPr lang="en-GB" sz="1800" dirty="0">
              <a:latin typeface="+mn-lt"/>
              <a:cs typeface="Calibri"/>
            </a:endParaRPr>
          </a:p>
          <a:p>
            <a:pPr>
              <a:lnSpc>
                <a:spcPct val="120000"/>
              </a:lnSpc>
              <a:spcBef>
                <a:spcPts val="0"/>
              </a:spcBef>
              <a:defRPr/>
            </a:pPr>
            <a:r>
              <a:rPr lang="en-GB" sz="1800" dirty="0">
                <a:latin typeface="+mn-lt"/>
                <a:cs typeface="Calibri"/>
              </a:rPr>
              <a:t>How to articulate your skills and strengths to show you are a good match</a:t>
            </a:r>
          </a:p>
          <a:p>
            <a:pPr marL="0" indent="0">
              <a:lnSpc>
                <a:spcPct val="120000"/>
              </a:lnSpc>
              <a:spcBef>
                <a:spcPts val="0"/>
              </a:spcBef>
              <a:buNone/>
              <a:defRPr/>
            </a:pPr>
            <a:endParaRPr lang="en-GB" sz="1800" dirty="0">
              <a:latin typeface="+mn-lt"/>
              <a:cs typeface="Calibri"/>
            </a:endParaRPr>
          </a:p>
          <a:p>
            <a:pPr>
              <a:lnSpc>
                <a:spcPct val="120000"/>
              </a:lnSpc>
              <a:spcBef>
                <a:spcPts val="0"/>
              </a:spcBef>
              <a:defRPr/>
            </a:pPr>
            <a:r>
              <a:rPr lang="en-GB" sz="1800" dirty="0">
                <a:latin typeface="+mn-lt"/>
                <a:cs typeface="Calibri"/>
              </a:rPr>
              <a:t>Some examples of how to re-position yourself</a:t>
            </a:r>
          </a:p>
          <a:p>
            <a:pPr marL="0" indent="0">
              <a:buNone/>
            </a:pPr>
            <a:endParaRPr lang="en-US" sz="1800" dirty="0">
              <a:latin typeface="Arial" panose="020B0604020202020204" pitchFamily="34" charset="0"/>
              <a:cs typeface="Arial" panose="020B0604020202020204" pitchFamily="34" charset="0"/>
            </a:endParaRPr>
          </a:p>
        </p:txBody>
      </p:sp>
      <p:pic>
        <p:nvPicPr>
          <p:cNvPr id="8" name="Picture 2" descr="Careers &amp; Employability">
            <a:extLst>
              <a:ext uri="{FF2B5EF4-FFF2-40B4-BE49-F238E27FC236}">
                <a16:creationId xmlns:a16="http://schemas.microsoft.com/office/drawing/2014/main" id="{FD36CE5D-5FA3-4DAA-9276-1CFF2578B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9" b="2827"/>
          <a:stretch/>
        </p:blipFill>
        <p:spPr bwMode="auto">
          <a:xfrm>
            <a:off x="6760016" y="912514"/>
            <a:ext cx="2098677" cy="1254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lobal Opportunities">
            <a:extLst>
              <a:ext uri="{FF2B5EF4-FFF2-40B4-BE49-F238E27FC236}">
                <a16:creationId xmlns:a16="http://schemas.microsoft.com/office/drawing/2014/main" id="{2747E586-C9AE-40EB-999E-F8D82A1035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30"/>
          <a:stretch/>
        </p:blipFill>
        <p:spPr bwMode="auto">
          <a:xfrm>
            <a:off x="6767513" y="2621867"/>
            <a:ext cx="2098674" cy="124339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a:extLst>
              <a:ext uri="{FF2B5EF4-FFF2-40B4-BE49-F238E27FC236}">
                <a16:creationId xmlns:a16="http://schemas.microsoft.com/office/drawing/2014/main" id="{5506E43E-93FB-487F-9390-DCD5FF9F24DE}"/>
              </a:ext>
            </a:extLst>
          </p:cNvPr>
          <p:cNvSpPr txBox="1">
            <a:spLocks/>
          </p:cNvSpPr>
          <p:nvPr/>
        </p:nvSpPr>
        <p:spPr>
          <a:xfrm>
            <a:off x="2520139" y="4676823"/>
            <a:ext cx="3086100" cy="274637"/>
          </a:xfrm>
          <a:prstGeom prst="rect">
            <a:avLst/>
          </a:prstGeom>
        </p:spPr>
        <p:txBody>
          <a:bodyPr vert="horz" lIns="91440" tIns="45720" rIns="91440" bIns="45720" rtlCol="0" anchor="ctr"/>
          <a:lstStyle>
            <a:defPPr>
              <a:defRPr lang="en-US"/>
            </a:defPPr>
            <a:lvl1pPr marL="0" algn="ctr" defTabSz="685783"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r>
              <a:rPr lang="en-GB" dirty="0" smtClean="0"/>
              <a:t>CCLS</a:t>
            </a:r>
            <a:endParaRPr lang="en-GB" dirty="0"/>
          </a:p>
        </p:txBody>
      </p:sp>
    </p:spTree>
    <p:extLst>
      <p:ext uri="{BB962C8B-B14F-4D97-AF65-F5344CB8AC3E}">
        <p14:creationId xmlns:p14="http://schemas.microsoft.com/office/powerpoint/2010/main" val="326860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6" y="756052"/>
            <a:ext cx="7411171" cy="3756862"/>
          </a:xfrm>
          <a:prstGeom prst="rect">
            <a:avLst/>
          </a:prstGeom>
          <a:noFill/>
        </p:spPr>
        <p:txBody>
          <a:bodyPr wrap="square" rtlCol="0">
            <a:spAutoFit/>
          </a:bodyPr>
          <a:lstStyle/>
          <a:p>
            <a:r>
              <a:rPr lang="en-GB" sz="2100" b="1" dirty="0">
                <a:solidFill>
                  <a:srgbClr val="1C3D74"/>
                </a:solidFill>
              </a:rPr>
              <a:t>Some career scenarios</a:t>
            </a:r>
          </a:p>
          <a:p>
            <a:endParaRPr lang="en-GB" sz="1013" dirty="0">
              <a:solidFill>
                <a:srgbClr val="1C3D74"/>
              </a:solidFill>
            </a:endParaRPr>
          </a:p>
          <a:p>
            <a:r>
              <a:rPr lang="en-GB" sz="1800" dirty="0">
                <a:solidFill>
                  <a:srgbClr val="1C3D74"/>
                </a:solidFill>
              </a:rPr>
              <a:t>1) You’ve decided to go for a training contract in a law firm and you have limited direct legal experience</a:t>
            </a:r>
          </a:p>
          <a:p>
            <a:endParaRPr lang="en-GB" sz="1800" b="1" dirty="0">
              <a:solidFill>
                <a:srgbClr val="1C3D74"/>
              </a:solidFill>
            </a:endParaRPr>
          </a:p>
          <a:p>
            <a:r>
              <a:rPr lang="en-GB" sz="1800" dirty="0">
                <a:solidFill>
                  <a:srgbClr val="1C3D74"/>
                </a:solidFill>
              </a:rPr>
              <a:t>2) You are going for a new sector that appreciates your legal </a:t>
            </a:r>
            <a:r>
              <a:rPr lang="en-GB" sz="1800" dirty="0" smtClean="0">
                <a:solidFill>
                  <a:srgbClr val="1C3D74"/>
                </a:solidFill>
              </a:rPr>
              <a:t>background (pivoting)</a:t>
            </a:r>
            <a:endParaRPr lang="en-GB" sz="1800" dirty="0">
              <a:solidFill>
                <a:srgbClr val="1C3D74"/>
              </a:solidFill>
            </a:endParaRPr>
          </a:p>
          <a:p>
            <a:endParaRPr lang="en-GB" sz="1800" b="1" dirty="0">
              <a:solidFill>
                <a:srgbClr val="1C3D74"/>
              </a:solidFill>
            </a:endParaRPr>
          </a:p>
          <a:p>
            <a:r>
              <a:rPr lang="en-GB" sz="1800" dirty="0">
                <a:solidFill>
                  <a:srgbClr val="1C3D74"/>
                </a:solidFill>
              </a:rPr>
              <a:t>3) You have substantial legal experience in your home jurisdiction, </a:t>
            </a:r>
            <a:r>
              <a:rPr lang="en-GB" sz="1800" dirty="0" smtClean="0">
                <a:solidFill>
                  <a:srgbClr val="1C3D74"/>
                </a:solidFill>
              </a:rPr>
              <a:t>but </a:t>
            </a:r>
            <a:r>
              <a:rPr lang="en-GB" sz="1800" dirty="0">
                <a:solidFill>
                  <a:srgbClr val="1C3D74"/>
                </a:solidFill>
              </a:rPr>
              <a:t>are applying for an internship or job in a UK law firm</a:t>
            </a:r>
          </a:p>
          <a:p>
            <a:endParaRPr lang="en-GB" sz="1800" b="1" dirty="0">
              <a:solidFill>
                <a:srgbClr val="1C3D74"/>
              </a:solidFill>
            </a:endParaRPr>
          </a:p>
          <a:p>
            <a:r>
              <a:rPr lang="en-GB" sz="1800" dirty="0">
                <a:solidFill>
                  <a:srgbClr val="1C3D74"/>
                </a:solidFill>
              </a:rPr>
              <a:t>4) You are changing your career </a:t>
            </a:r>
            <a:r>
              <a:rPr lang="en-GB" sz="1800" dirty="0" smtClean="0">
                <a:solidFill>
                  <a:srgbClr val="1C3D74"/>
                </a:solidFill>
              </a:rPr>
              <a:t>direction completely</a:t>
            </a:r>
            <a:endParaRPr lang="en-GB" sz="1800" dirty="0">
              <a:solidFill>
                <a:srgbClr val="1C3D74"/>
              </a:solidFill>
            </a:endParaRPr>
          </a:p>
          <a:p>
            <a:endParaRPr lang="en-GB" sz="600" dirty="0">
              <a:latin typeface="Arial" panose="020B0604020202020204" pitchFamily="34" charset="0"/>
            </a:endParaRPr>
          </a:p>
          <a:p>
            <a:r>
              <a:rPr lang="en-GB" sz="2100" b="1" dirty="0">
                <a:solidFill>
                  <a:schemeClr val="accent1">
                    <a:lumMod val="50000"/>
                  </a:schemeClr>
                </a:solidFill>
                <a:latin typeface="Arial" panose="020B0604020202020204" pitchFamily="34" charset="0"/>
              </a:rPr>
              <a:t>							</a:t>
            </a:r>
          </a:p>
        </p:txBody>
      </p:sp>
      <p:sp>
        <p:nvSpPr>
          <p:cNvPr id="4" name="Rectangle 3"/>
          <p:cNvSpPr/>
          <p:nvPr/>
        </p:nvSpPr>
        <p:spPr>
          <a:xfrm>
            <a:off x="296936" y="202054"/>
            <a:ext cx="5700728" cy="553998"/>
          </a:xfrm>
          <a:prstGeom prst="rect">
            <a:avLst/>
          </a:prstGeom>
        </p:spPr>
        <p:txBody>
          <a:bodyPr wrap="none">
            <a:spAutoFit/>
          </a:bodyPr>
          <a:lstStyle/>
          <a:p>
            <a:r>
              <a:rPr lang="en-US" sz="3000" dirty="0">
                <a:solidFill>
                  <a:srgbClr val="1C3D74"/>
                </a:solidFill>
                <a:cs typeface="Calibri"/>
              </a:rPr>
              <a:t>Transferable skills and strengths</a:t>
            </a:r>
            <a:endParaRPr lang="en-GB" sz="3000" dirty="0">
              <a:solidFill>
                <a:srgbClr val="1C3D74"/>
              </a:solidFill>
            </a:endParaRPr>
          </a:p>
        </p:txBody>
      </p:sp>
    </p:spTree>
    <p:extLst>
      <p:ext uri="{BB962C8B-B14F-4D97-AF65-F5344CB8AC3E}">
        <p14:creationId xmlns:p14="http://schemas.microsoft.com/office/powerpoint/2010/main" val="2042745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269" y="105243"/>
            <a:ext cx="5850368" cy="553998"/>
          </a:xfrm>
          <a:prstGeom prst="rect">
            <a:avLst/>
          </a:prstGeom>
          <a:noFill/>
        </p:spPr>
        <p:txBody>
          <a:bodyPr wrap="square" rtlCol="0">
            <a:spAutoFit/>
          </a:bodyPr>
          <a:lstStyle/>
          <a:p>
            <a:r>
              <a:rPr lang="en-US" sz="3000" dirty="0">
                <a:solidFill>
                  <a:srgbClr val="1C3D74"/>
                </a:solidFill>
                <a:cs typeface="Calibri"/>
              </a:rPr>
              <a:t>Transferable skills and strengths</a:t>
            </a:r>
            <a:endParaRPr lang="en-GB" sz="3000" dirty="0">
              <a:solidFill>
                <a:srgbClr val="1C3D74"/>
              </a:solidFill>
            </a:endParaRPr>
          </a:p>
        </p:txBody>
      </p:sp>
      <p:sp>
        <p:nvSpPr>
          <p:cNvPr id="2" name="TextBox 1"/>
          <p:cNvSpPr txBox="1"/>
          <p:nvPr/>
        </p:nvSpPr>
        <p:spPr>
          <a:xfrm>
            <a:off x="369646" y="658776"/>
            <a:ext cx="8650601" cy="3635739"/>
          </a:xfrm>
          <a:prstGeom prst="rect">
            <a:avLst/>
          </a:prstGeom>
          <a:noFill/>
        </p:spPr>
        <p:txBody>
          <a:bodyPr wrap="square" rtlCol="0">
            <a:spAutoFit/>
          </a:bodyPr>
          <a:lstStyle/>
          <a:p>
            <a:r>
              <a:rPr lang="en-GB" sz="1500" b="1" dirty="0">
                <a:solidFill>
                  <a:schemeClr val="accent1">
                    <a:lumMod val="50000"/>
                  </a:schemeClr>
                </a:solidFill>
                <a:latin typeface="Arial" panose="020B0604020202020204" pitchFamily="34" charset="0"/>
              </a:rPr>
              <a:t>View your career history through the employer’s eyes</a:t>
            </a:r>
          </a:p>
          <a:p>
            <a:endParaRPr lang="en-GB" sz="1500" dirty="0">
              <a:latin typeface="Arial" panose="020B0604020202020204" pitchFamily="34" charset="0"/>
            </a:endParaRPr>
          </a:p>
          <a:p>
            <a:r>
              <a:rPr lang="en-GB" sz="1500" dirty="0">
                <a:solidFill>
                  <a:srgbClr val="923E8C"/>
                </a:solidFill>
                <a:latin typeface="Arial" panose="020B0604020202020204" pitchFamily="34" charset="0"/>
              </a:rPr>
              <a:t>1:  Understand what the employer is looking for</a:t>
            </a:r>
          </a:p>
          <a:p>
            <a:endParaRPr lang="en-GB" sz="1500" dirty="0">
              <a:latin typeface="Arial" panose="020B0604020202020204" pitchFamily="34" charset="0"/>
            </a:endParaRPr>
          </a:p>
          <a:p>
            <a:pPr marL="214313" indent="-214313">
              <a:buFont typeface="Arial" panose="020B0604020202020204" pitchFamily="34" charset="0"/>
              <a:buChar char="•"/>
            </a:pPr>
            <a:r>
              <a:rPr lang="en-GB" sz="1500" dirty="0">
                <a:latin typeface="Arial" panose="020B0604020202020204" pitchFamily="34" charset="0"/>
              </a:rPr>
              <a:t>Know the sector through extensive research and talking to people in the sector</a:t>
            </a:r>
          </a:p>
          <a:p>
            <a:pPr marL="214313" indent="-214313">
              <a:buFont typeface="Arial" panose="020B0604020202020204" pitchFamily="34" charset="0"/>
              <a:buChar char="•"/>
            </a:pPr>
            <a:r>
              <a:rPr lang="en-GB" sz="1500" dirty="0">
                <a:latin typeface="Arial" panose="020B0604020202020204" pitchFamily="34" charset="0"/>
              </a:rPr>
              <a:t>Find some job descriptions in the sector</a:t>
            </a:r>
          </a:p>
          <a:p>
            <a:pPr marL="214313" indent="-214313">
              <a:buFont typeface="Arial" panose="020B0604020202020204" pitchFamily="34" charset="0"/>
              <a:buChar char="•"/>
            </a:pPr>
            <a:r>
              <a:rPr lang="en-GB" sz="1500" dirty="0">
                <a:latin typeface="Arial" panose="020B0604020202020204" pitchFamily="34" charset="0"/>
              </a:rPr>
              <a:t>Pull apart the job descriptions</a:t>
            </a:r>
          </a:p>
          <a:p>
            <a:pPr marL="414338" lvl="1" indent="-214313">
              <a:buFont typeface="Verdana" panose="020B0604030504040204" pitchFamily="34" charset="0"/>
              <a:buChar char="-"/>
            </a:pPr>
            <a:r>
              <a:rPr lang="en-GB" sz="1500" dirty="0">
                <a:latin typeface="Arial" panose="020B0604020202020204" pitchFamily="34" charset="0"/>
              </a:rPr>
              <a:t>Highlight the keywords, competencies, traits, skills and language being used</a:t>
            </a:r>
          </a:p>
          <a:p>
            <a:pPr marL="414338" lvl="1" indent="-214313">
              <a:buFont typeface="Verdana" panose="020B0604030504040204" pitchFamily="34" charset="0"/>
              <a:buChar char="-"/>
            </a:pPr>
            <a:r>
              <a:rPr lang="en-GB" sz="1500" dirty="0">
                <a:latin typeface="Arial" panose="020B0604020202020204" pitchFamily="34" charset="0"/>
              </a:rPr>
              <a:t>Make a list </a:t>
            </a:r>
          </a:p>
          <a:p>
            <a:endParaRPr lang="en-GB" sz="1500" dirty="0">
              <a:solidFill>
                <a:schemeClr val="accent1">
                  <a:lumMod val="50000"/>
                </a:schemeClr>
              </a:solidFill>
              <a:latin typeface="Arial" panose="020B0604020202020204" pitchFamily="34" charset="0"/>
            </a:endParaRPr>
          </a:p>
          <a:p>
            <a:r>
              <a:rPr lang="en-GB" sz="1500" dirty="0">
                <a:solidFill>
                  <a:srgbClr val="923E8C"/>
                </a:solidFill>
                <a:latin typeface="Arial" panose="020B0604020202020204" pitchFamily="34" charset="0"/>
              </a:rPr>
              <a:t>2:  Identify your transferable skills and strengths related to the role</a:t>
            </a:r>
          </a:p>
          <a:p>
            <a:pPr marL="214313" indent="-214313">
              <a:buFont typeface="Arial" panose="020B0604020202020204" pitchFamily="34" charset="0"/>
              <a:buChar char="•"/>
            </a:pPr>
            <a:endParaRPr lang="en-GB" sz="1500" b="1" dirty="0">
              <a:latin typeface="Arial" panose="020B0604020202020204" pitchFamily="34" charset="0"/>
            </a:endParaRPr>
          </a:p>
          <a:p>
            <a:pPr marL="214313" indent="-214313">
              <a:buFont typeface="Arial" panose="020B0604020202020204" pitchFamily="34" charset="0"/>
              <a:buChar char="•"/>
            </a:pPr>
            <a:r>
              <a:rPr lang="en-GB" sz="1500" dirty="0">
                <a:latin typeface="Arial" panose="020B0604020202020204" pitchFamily="34" charset="0"/>
              </a:rPr>
              <a:t>Match the skills you have to the job description – make a list</a:t>
            </a:r>
          </a:p>
          <a:p>
            <a:pPr marL="214313" indent="-214313">
              <a:buFont typeface="Arial" panose="020B0604020202020204" pitchFamily="34" charset="0"/>
              <a:buChar char="•"/>
            </a:pPr>
            <a:r>
              <a:rPr lang="en-GB" sz="1500" dirty="0">
                <a:latin typeface="Arial" panose="020B0604020202020204" pitchFamily="34" charset="0"/>
              </a:rPr>
              <a:t>Stick to what is relevant, to what will achieve your goals</a:t>
            </a:r>
          </a:p>
          <a:p>
            <a:endParaRPr lang="en-GB" sz="1013" dirty="0">
              <a:latin typeface="Arial" panose="020B0604020202020204" pitchFamily="34" charset="0"/>
            </a:endParaRPr>
          </a:p>
          <a:p>
            <a:pPr marL="214313" indent="-214313">
              <a:buFont typeface="Arial" panose="020B0604020202020204" pitchFamily="34" charset="0"/>
              <a:buChar char="•"/>
            </a:pPr>
            <a:endParaRPr lang="en-GB" sz="1013"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374804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69" y="71545"/>
            <a:ext cx="6492875" cy="347841"/>
          </a:xfrm>
        </p:spPr>
        <p:txBody>
          <a:bodyPr/>
          <a:lstStyle/>
          <a:p>
            <a:r>
              <a:rPr lang="en-GB" sz="2400" b="1" dirty="0" smtClean="0">
                <a:solidFill>
                  <a:srgbClr val="1C3D74"/>
                </a:solidFill>
                <a:latin typeface="Arial" panose="020B0604020202020204" pitchFamily="34" charset="0"/>
              </a:rPr>
              <a:t>What is the employer looking for?</a:t>
            </a:r>
            <a:endParaRPr lang="en-GB" sz="2400" b="1" dirty="0">
              <a:solidFill>
                <a:srgbClr val="1C3D74"/>
              </a:solidFill>
              <a:latin typeface="Arial" panose="020B0604020202020204" pitchFamily="34" charset="0"/>
            </a:endParaRPr>
          </a:p>
        </p:txBody>
      </p:sp>
      <p:sp>
        <p:nvSpPr>
          <p:cNvPr id="3" name="Content Placeholder 2"/>
          <p:cNvSpPr>
            <a:spLocks noGrp="1"/>
          </p:cNvSpPr>
          <p:nvPr>
            <p:ph idx="1"/>
          </p:nvPr>
        </p:nvSpPr>
        <p:spPr>
          <a:xfrm>
            <a:off x="1385887" y="1200151"/>
            <a:ext cx="6426473" cy="761300"/>
          </a:xfrm>
        </p:spPr>
        <p:txBody>
          <a:bodyPr/>
          <a:lstStyle/>
          <a:p>
            <a:pPr marL="0" indent="0">
              <a:buNone/>
            </a:pPr>
            <a:endParaRPr lang="en-GB" sz="600" dirty="0">
              <a:latin typeface="Arial" panose="020B0604020202020204" pitchFamily="34" charset="0"/>
            </a:endParaRP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endParaRPr lang="en-GB" dirty="0">
              <a:latin typeface="Arial" panose="020B0604020202020204" pitchFamily="34" charset="0"/>
            </a:endParaRPr>
          </a:p>
        </p:txBody>
      </p:sp>
      <p:sp>
        <p:nvSpPr>
          <p:cNvPr id="8" name="Title 1"/>
          <p:cNvSpPr txBox="1">
            <a:spLocks/>
          </p:cNvSpPr>
          <p:nvPr/>
        </p:nvSpPr>
        <p:spPr bwMode="auto">
          <a:xfrm>
            <a:off x="400469" y="426028"/>
            <a:ext cx="5859960" cy="5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Verdana" pitchFamily="34" charset="0"/>
              </a:defRPr>
            </a:lvl2pPr>
            <a:lvl3pPr algn="l" rtl="0" eaLnBrk="1" fontAlgn="base" hangingPunct="1">
              <a:spcBef>
                <a:spcPct val="0"/>
              </a:spcBef>
              <a:spcAft>
                <a:spcPct val="0"/>
              </a:spcAft>
              <a:defRPr sz="4400" b="1">
                <a:solidFill>
                  <a:schemeClr val="tx2"/>
                </a:solidFill>
                <a:latin typeface="Verdana" pitchFamily="34" charset="0"/>
              </a:defRPr>
            </a:lvl3pPr>
            <a:lvl4pPr algn="l" rtl="0" eaLnBrk="1" fontAlgn="base" hangingPunct="1">
              <a:spcBef>
                <a:spcPct val="0"/>
              </a:spcBef>
              <a:spcAft>
                <a:spcPct val="0"/>
              </a:spcAft>
              <a:defRPr sz="4400" b="1">
                <a:solidFill>
                  <a:schemeClr val="tx2"/>
                </a:solidFill>
                <a:latin typeface="Verdana" pitchFamily="34" charset="0"/>
              </a:defRPr>
            </a:lvl4pPr>
            <a:lvl5pPr algn="l" rtl="0" eaLnBrk="1" fontAlgn="base" hangingPunct="1">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r>
              <a:rPr lang="en-GB" sz="1800" kern="0" dirty="0">
                <a:solidFill>
                  <a:schemeClr val="accent5">
                    <a:lumMod val="50000"/>
                  </a:schemeClr>
                </a:solidFill>
                <a:latin typeface="Arial" panose="020B0604020202020204" pitchFamily="34" charset="0"/>
              </a:rPr>
              <a:t>Job Description: Competition Lawyer</a:t>
            </a:r>
          </a:p>
        </p:txBody>
      </p:sp>
      <p:sp>
        <p:nvSpPr>
          <p:cNvPr id="9" name="Content Placeholder 2"/>
          <p:cNvSpPr txBox="1">
            <a:spLocks/>
          </p:cNvSpPr>
          <p:nvPr/>
        </p:nvSpPr>
        <p:spPr bwMode="auto">
          <a:xfrm>
            <a:off x="400469" y="950638"/>
            <a:ext cx="8585402" cy="351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en-GB" sz="1800" kern="0" dirty="0">
                <a:latin typeface="Arial" panose="020B0604020202020204" pitchFamily="34" charset="0"/>
              </a:rPr>
              <a:t>Pharmacare, an international Biotech Company with offices in Milan and London are looking  for a newly qualified lawyer with high academic ability and competition experience to be involved in a project role in a busy in-house environment.</a:t>
            </a:r>
          </a:p>
          <a:p>
            <a:pPr marL="0" indent="0">
              <a:spcBef>
                <a:spcPts val="900"/>
              </a:spcBef>
              <a:buNone/>
              <a:defRPr/>
            </a:pPr>
            <a:r>
              <a:rPr lang="en-GB" sz="1800" kern="0" dirty="0">
                <a:latin typeface="Arial" panose="020B0604020202020204" pitchFamily="34" charset="0"/>
              </a:rPr>
              <a:t>The role will be an autonomous project role. You will be primarily involved in advising the business on all competition law issues which arise, offering legal advice on merger control, analysing project relevant documentation, dealing with the European Commission with a focus on competition law.</a:t>
            </a:r>
          </a:p>
          <a:p>
            <a:pPr marL="0" indent="0">
              <a:spcBef>
                <a:spcPts val="900"/>
              </a:spcBef>
              <a:buNone/>
              <a:defRPr/>
            </a:pPr>
            <a:r>
              <a:rPr lang="en-GB" sz="1800" kern="0" dirty="0">
                <a:latin typeface="Arial" panose="020B0604020202020204" pitchFamily="34" charset="0"/>
              </a:rPr>
              <a:t>You must be able to demonstrate excellent commercial acumen and provide commercially viable advice to the business. Excellent relationship development skills and interpersonal skills are essential. Experience with the European Commission and merger control would be an advantage.</a:t>
            </a:r>
          </a:p>
        </p:txBody>
      </p:sp>
    </p:spTree>
    <p:extLst>
      <p:ext uri="{BB962C8B-B14F-4D97-AF65-F5344CB8AC3E}">
        <p14:creationId xmlns:p14="http://schemas.microsoft.com/office/powerpoint/2010/main" val="1652749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08" y="15072"/>
            <a:ext cx="6210449" cy="444734"/>
          </a:xfrm>
        </p:spPr>
        <p:txBody>
          <a:bodyPr/>
          <a:lstStyle/>
          <a:p>
            <a:r>
              <a:rPr lang="en-GB" sz="2400" b="1" dirty="0" smtClean="0">
                <a:solidFill>
                  <a:srgbClr val="1C3D74"/>
                </a:solidFill>
                <a:latin typeface="Arial" panose="020B0604020202020204" pitchFamily="34" charset="0"/>
              </a:rPr>
              <a:t>What is the employer looking for?</a:t>
            </a:r>
            <a:endParaRPr lang="en-GB" sz="2400" b="1" dirty="0">
              <a:solidFill>
                <a:srgbClr val="1C3D74"/>
              </a:solidFill>
              <a:latin typeface="Arial" panose="020B0604020202020204" pitchFamily="34" charset="0"/>
            </a:endParaRPr>
          </a:p>
        </p:txBody>
      </p:sp>
      <p:sp>
        <p:nvSpPr>
          <p:cNvPr id="3" name="Content Placeholder 2"/>
          <p:cNvSpPr>
            <a:spLocks noGrp="1"/>
          </p:cNvSpPr>
          <p:nvPr>
            <p:ph idx="1"/>
          </p:nvPr>
        </p:nvSpPr>
        <p:spPr>
          <a:xfrm>
            <a:off x="1385887" y="1200151"/>
            <a:ext cx="6426473" cy="761300"/>
          </a:xfrm>
        </p:spPr>
        <p:txBody>
          <a:bodyPr/>
          <a:lstStyle/>
          <a:p>
            <a:pPr marL="0" indent="0">
              <a:buNone/>
            </a:pPr>
            <a:endParaRPr lang="en-GB" sz="600" dirty="0">
              <a:latin typeface="Arial" panose="020B0604020202020204" pitchFamily="34" charset="0"/>
            </a:endParaRP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endParaRPr lang="en-GB" dirty="0">
              <a:latin typeface="Arial" panose="020B0604020202020204" pitchFamily="34" charset="0"/>
            </a:endParaRPr>
          </a:p>
        </p:txBody>
      </p:sp>
      <p:sp>
        <p:nvSpPr>
          <p:cNvPr id="8" name="Title 1"/>
          <p:cNvSpPr txBox="1">
            <a:spLocks/>
          </p:cNvSpPr>
          <p:nvPr/>
        </p:nvSpPr>
        <p:spPr bwMode="auto">
          <a:xfrm>
            <a:off x="573727" y="319933"/>
            <a:ext cx="5859960" cy="5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Verdana" pitchFamily="34" charset="0"/>
              </a:defRPr>
            </a:lvl2pPr>
            <a:lvl3pPr algn="l" rtl="0" eaLnBrk="1" fontAlgn="base" hangingPunct="1">
              <a:spcBef>
                <a:spcPct val="0"/>
              </a:spcBef>
              <a:spcAft>
                <a:spcPct val="0"/>
              </a:spcAft>
              <a:defRPr sz="4400" b="1">
                <a:solidFill>
                  <a:schemeClr val="tx2"/>
                </a:solidFill>
                <a:latin typeface="Verdana" pitchFamily="34" charset="0"/>
              </a:defRPr>
            </a:lvl3pPr>
            <a:lvl4pPr algn="l" rtl="0" eaLnBrk="1" fontAlgn="base" hangingPunct="1">
              <a:spcBef>
                <a:spcPct val="0"/>
              </a:spcBef>
              <a:spcAft>
                <a:spcPct val="0"/>
              </a:spcAft>
              <a:defRPr sz="4400" b="1">
                <a:solidFill>
                  <a:schemeClr val="tx2"/>
                </a:solidFill>
                <a:latin typeface="Verdana" pitchFamily="34" charset="0"/>
              </a:defRPr>
            </a:lvl4pPr>
            <a:lvl5pPr algn="l" rtl="0" eaLnBrk="1" fontAlgn="base" hangingPunct="1">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r>
              <a:rPr lang="en-GB" sz="1800" kern="0" dirty="0">
                <a:solidFill>
                  <a:schemeClr val="accent5">
                    <a:lumMod val="50000"/>
                  </a:schemeClr>
                </a:solidFill>
                <a:latin typeface="Arial" panose="020B0604020202020204" pitchFamily="34" charset="0"/>
              </a:rPr>
              <a:t>Job Description: Competition Lawyer</a:t>
            </a:r>
          </a:p>
        </p:txBody>
      </p:sp>
      <p:sp>
        <p:nvSpPr>
          <p:cNvPr id="9" name="Content Placeholder 2"/>
          <p:cNvSpPr txBox="1">
            <a:spLocks/>
          </p:cNvSpPr>
          <p:nvPr/>
        </p:nvSpPr>
        <p:spPr bwMode="auto">
          <a:xfrm>
            <a:off x="518308" y="843730"/>
            <a:ext cx="8488188" cy="336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en-GB" sz="1800" kern="0" dirty="0">
                <a:latin typeface="Arial" panose="020B0604020202020204" pitchFamily="34" charset="0"/>
              </a:rPr>
              <a:t>Pharmacare, an international Biotech Company with </a:t>
            </a:r>
            <a:r>
              <a:rPr lang="en-GB" sz="1800" kern="0" dirty="0">
                <a:solidFill>
                  <a:srgbClr val="0070C0"/>
                </a:solidFill>
                <a:latin typeface="Arial" panose="020B0604020202020204" pitchFamily="34" charset="0"/>
              </a:rPr>
              <a:t>offices in Milan and London </a:t>
            </a:r>
            <a:r>
              <a:rPr lang="en-GB" sz="1800" kern="0" dirty="0">
                <a:latin typeface="Arial" panose="020B0604020202020204" pitchFamily="34" charset="0"/>
              </a:rPr>
              <a:t>are looking  for a newly qualified lawyer with </a:t>
            </a:r>
            <a:r>
              <a:rPr lang="en-GB" sz="1800" kern="0" dirty="0">
                <a:solidFill>
                  <a:srgbClr val="FF0000"/>
                </a:solidFill>
                <a:latin typeface="Arial" panose="020B0604020202020204" pitchFamily="34" charset="0"/>
              </a:rPr>
              <a:t>high academic ability </a:t>
            </a:r>
            <a:r>
              <a:rPr lang="en-GB" sz="1800" kern="0" dirty="0">
                <a:latin typeface="Arial" panose="020B0604020202020204" pitchFamily="34" charset="0"/>
              </a:rPr>
              <a:t>and </a:t>
            </a:r>
            <a:r>
              <a:rPr lang="en-GB" sz="1800" kern="0" dirty="0">
                <a:solidFill>
                  <a:srgbClr val="FF0000"/>
                </a:solidFill>
                <a:latin typeface="Arial" panose="020B0604020202020204" pitchFamily="34" charset="0"/>
              </a:rPr>
              <a:t>competition experience</a:t>
            </a:r>
            <a:r>
              <a:rPr lang="en-GB" sz="1800" kern="0" dirty="0">
                <a:latin typeface="Arial" panose="020B0604020202020204" pitchFamily="34" charset="0"/>
              </a:rPr>
              <a:t> to be involved in a project role in a </a:t>
            </a:r>
            <a:r>
              <a:rPr lang="en-GB" sz="1800" kern="0" dirty="0">
                <a:solidFill>
                  <a:srgbClr val="0070C0"/>
                </a:solidFill>
                <a:latin typeface="Arial" panose="020B0604020202020204" pitchFamily="34" charset="0"/>
              </a:rPr>
              <a:t>busy in-house </a:t>
            </a:r>
            <a:r>
              <a:rPr lang="en-GB" sz="1800" kern="0" dirty="0">
                <a:latin typeface="Arial" panose="020B0604020202020204" pitchFamily="34" charset="0"/>
              </a:rPr>
              <a:t>environment.</a:t>
            </a:r>
          </a:p>
          <a:p>
            <a:pPr marL="0" indent="0">
              <a:spcBef>
                <a:spcPts val="900"/>
              </a:spcBef>
              <a:buNone/>
              <a:defRPr/>
            </a:pPr>
            <a:r>
              <a:rPr lang="en-GB" sz="1800" kern="0" dirty="0">
                <a:latin typeface="Arial" panose="020B0604020202020204" pitchFamily="34" charset="0"/>
              </a:rPr>
              <a:t>The role will be an </a:t>
            </a:r>
            <a:r>
              <a:rPr lang="en-GB" sz="1800" kern="0" dirty="0">
                <a:solidFill>
                  <a:srgbClr val="FF0000"/>
                </a:solidFill>
                <a:latin typeface="Arial" panose="020B0604020202020204" pitchFamily="34" charset="0"/>
              </a:rPr>
              <a:t>autonomous project role</a:t>
            </a:r>
            <a:r>
              <a:rPr lang="en-GB" sz="1800" kern="0" dirty="0">
                <a:latin typeface="Arial" panose="020B0604020202020204" pitchFamily="34" charset="0"/>
              </a:rPr>
              <a:t>. You will be primarily involved in advising the business on all competition law issues which arise, </a:t>
            </a:r>
            <a:r>
              <a:rPr lang="en-GB" sz="1800" kern="0" dirty="0">
                <a:solidFill>
                  <a:srgbClr val="FF0000"/>
                </a:solidFill>
                <a:latin typeface="Arial" panose="020B0604020202020204" pitchFamily="34" charset="0"/>
              </a:rPr>
              <a:t>offering legal advice on merger control, analysing project relevant documentation,</a:t>
            </a:r>
            <a:r>
              <a:rPr lang="en-GB" sz="1800" kern="0" dirty="0">
                <a:latin typeface="Arial" panose="020B0604020202020204" pitchFamily="34" charset="0"/>
              </a:rPr>
              <a:t> dealing with the </a:t>
            </a:r>
            <a:r>
              <a:rPr lang="en-GB" sz="1800" kern="0" dirty="0">
                <a:solidFill>
                  <a:srgbClr val="0070C0"/>
                </a:solidFill>
                <a:latin typeface="Arial" panose="020B0604020202020204" pitchFamily="34" charset="0"/>
              </a:rPr>
              <a:t>European Commission</a:t>
            </a:r>
            <a:r>
              <a:rPr lang="en-GB" sz="1800" kern="0" dirty="0">
                <a:latin typeface="Arial" panose="020B0604020202020204" pitchFamily="34" charset="0"/>
              </a:rPr>
              <a:t> with a focus on competition law.</a:t>
            </a:r>
          </a:p>
          <a:p>
            <a:pPr marL="0" indent="0">
              <a:spcBef>
                <a:spcPts val="900"/>
              </a:spcBef>
              <a:buNone/>
              <a:defRPr/>
            </a:pPr>
            <a:r>
              <a:rPr lang="en-GB" sz="1800" kern="0" dirty="0">
                <a:latin typeface="Arial" panose="020B0604020202020204" pitchFamily="34" charset="0"/>
              </a:rPr>
              <a:t>You must be able to demonstrate excellent </a:t>
            </a:r>
            <a:r>
              <a:rPr lang="en-GB" sz="1800" kern="0" dirty="0">
                <a:solidFill>
                  <a:srgbClr val="FF0000"/>
                </a:solidFill>
                <a:latin typeface="Arial" panose="020B0604020202020204" pitchFamily="34" charset="0"/>
              </a:rPr>
              <a:t>commercial acumen </a:t>
            </a:r>
            <a:r>
              <a:rPr lang="en-GB" sz="1800" kern="0" dirty="0">
                <a:latin typeface="Arial" panose="020B0604020202020204" pitchFamily="34" charset="0"/>
              </a:rPr>
              <a:t>and provide commercially viable advice to the business. Excellent </a:t>
            </a:r>
            <a:r>
              <a:rPr lang="en-GB" sz="1800" kern="0" dirty="0">
                <a:solidFill>
                  <a:srgbClr val="FF0000"/>
                </a:solidFill>
                <a:latin typeface="Arial" panose="020B0604020202020204" pitchFamily="34" charset="0"/>
              </a:rPr>
              <a:t>relationship development skills </a:t>
            </a:r>
            <a:r>
              <a:rPr lang="en-GB" sz="1800" kern="0" dirty="0">
                <a:latin typeface="Arial" panose="020B0604020202020204" pitchFamily="34" charset="0"/>
              </a:rPr>
              <a:t>and </a:t>
            </a:r>
            <a:r>
              <a:rPr lang="en-GB" sz="1800" kern="0" dirty="0">
                <a:solidFill>
                  <a:srgbClr val="FF0000"/>
                </a:solidFill>
                <a:latin typeface="Arial" panose="020B0604020202020204" pitchFamily="34" charset="0"/>
              </a:rPr>
              <a:t>interpersonal skills </a:t>
            </a:r>
            <a:r>
              <a:rPr lang="en-GB" sz="1800" kern="0" dirty="0">
                <a:latin typeface="Arial" panose="020B0604020202020204" pitchFamily="34" charset="0"/>
              </a:rPr>
              <a:t>are essential. </a:t>
            </a:r>
            <a:r>
              <a:rPr lang="en-GB" sz="1800" kern="0" dirty="0">
                <a:solidFill>
                  <a:srgbClr val="0070C0"/>
                </a:solidFill>
                <a:latin typeface="Arial" panose="020B0604020202020204" pitchFamily="34" charset="0"/>
              </a:rPr>
              <a:t>Experience with the European Commission and merger control</a:t>
            </a:r>
            <a:r>
              <a:rPr lang="en-GB" sz="1800" kern="0" dirty="0">
                <a:latin typeface="Arial" panose="020B0604020202020204" pitchFamily="34" charset="0"/>
              </a:rPr>
              <a:t> would be an advantage.</a:t>
            </a:r>
          </a:p>
        </p:txBody>
      </p:sp>
    </p:spTree>
    <p:extLst>
      <p:ext uri="{BB962C8B-B14F-4D97-AF65-F5344CB8AC3E}">
        <p14:creationId xmlns:p14="http://schemas.microsoft.com/office/powerpoint/2010/main" val="1832913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73" y="0"/>
            <a:ext cx="6081613" cy="615005"/>
          </a:xfrm>
        </p:spPr>
        <p:txBody>
          <a:bodyPr/>
          <a:lstStyle/>
          <a:p>
            <a:r>
              <a:rPr lang="en-GB" sz="2400" b="1" dirty="0" smtClean="0">
                <a:solidFill>
                  <a:srgbClr val="1C3D74"/>
                </a:solidFill>
                <a:latin typeface="Arial" panose="020B0604020202020204" pitchFamily="34" charset="0"/>
              </a:rPr>
              <a:t>What is the employer looking for</a:t>
            </a:r>
            <a:endParaRPr lang="en-GB" sz="2400" b="1" dirty="0">
              <a:solidFill>
                <a:srgbClr val="1C3D74"/>
              </a:solidFill>
              <a:latin typeface="Arial" panose="020B0604020202020204" pitchFamily="34" charset="0"/>
            </a:endParaRPr>
          </a:p>
        </p:txBody>
      </p:sp>
      <p:sp>
        <p:nvSpPr>
          <p:cNvPr id="3" name="Content Placeholder 2"/>
          <p:cNvSpPr>
            <a:spLocks noGrp="1"/>
          </p:cNvSpPr>
          <p:nvPr>
            <p:ph idx="1"/>
          </p:nvPr>
        </p:nvSpPr>
        <p:spPr>
          <a:xfrm>
            <a:off x="1385887" y="1200151"/>
            <a:ext cx="6426473" cy="761300"/>
          </a:xfrm>
        </p:spPr>
        <p:txBody>
          <a:bodyPr/>
          <a:lstStyle/>
          <a:p>
            <a:pPr marL="0" indent="0">
              <a:buNone/>
            </a:pPr>
            <a:endParaRPr lang="en-GB" sz="600" dirty="0">
              <a:latin typeface="Arial" panose="020B0604020202020204" pitchFamily="34" charset="0"/>
            </a:endParaRP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endParaRPr lang="en-GB" dirty="0">
              <a:latin typeface="Arial" panose="020B0604020202020204" pitchFamily="34" charset="0"/>
            </a:endParaRPr>
          </a:p>
        </p:txBody>
      </p:sp>
      <p:sp>
        <p:nvSpPr>
          <p:cNvPr id="5" name="TextBox 4"/>
          <p:cNvSpPr txBox="1"/>
          <p:nvPr/>
        </p:nvSpPr>
        <p:spPr>
          <a:xfrm>
            <a:off x="437575" y="456875"/>
            <a:ext cx="7316085" cy="3754874"/>
          </a:xfrm>
          <a:prstGeom prst="rect">
            <a:avLst/>
          </a:prstGeom>
          <a:noFill/>
        </p:spPr>
        <p:txBody>
          <a:bodyPr wrap="square" rtlCol="0">
            <a:spAutoFit/>
          </a:bodyPr>
          <a:lstStyle/>
          <a:p>
            <a:r>
              <a:rPr lang="en-GB" sz="2000" b="1" dirty="0">
                <a:solidFill>
                  <a:schemeClr val="accent5">
                    <a:lumMod val="50000"/>
                  </a:schemeClr>
                </a:solidFill>
                <a:latin typeface="Arial" panose="020B0604020202020204" pitchFamily="34" charset="0"/>
              </a:rPr>
              <a:t>You should demonstrate:</a:t>
            </a:r>
          </a:p>
          <a:p>
            <a:endParaRPr lang="en-GB" sz="2000" b="1" dirty="0">
              <a:latin typeface="Arial" panose="020B0604020202020204" pitchFamily="34" charset="0"/>
            </a:endParaRPr>
          </a:p>
          <a:p>
            <a:r>
              <a:rPr lang="en-GB" sz="2000" b="1" dirty="0">
                <a:solidFill>
                  <a:srgbClr val="923E8C"/>
                </a:solidFill>
                <a:latin typeface="Arial" panose="020B0604020202020204" pitchFamily="34" charset="0"/>
              </a:rPr>
              <a:t>Academic ability and technical knowledge</a:t>
            </a:r>
          </a:p>
          <a:p>
            <a:pPr marL="342900" indent="-342900">
              <a:buFont typeface="Arial" panose="020B0604020202020204" pitchFamily="34" charset="0"/>
              <a:buChar char="•"/>
              <a:defRPr/>
            </a:pPr>
            <a:r>
              <a:rPr lang="en-GB" sz="2000" dirty="0">
                <a:latin typeface="Arial" panose="020B0604020202020204" pitchFamily="34" charset="0"/>
              </a:rPr>
              <a:t>High level of academic achievement</a:t>
            </a:r>
          </a:p>
          <a:p>
            <a:pPr marL="342900" indent="-342900">
              <a:buFont typeface="Arial" panose="020B0604020202020204" pitchFamily="34" charset="0"/>
              <a:buChar char="•"/>
              <a:defRPr/>
            </a:pPr>
            <a:r>
              <a:rPr lang="en-GB" sz="2000" dirty="0">
                <a:latin typeface="Arial" panose="020B0604020202020204" pitchFamily="34" charset="0"/>
              </a:rPr>
              <a:t>Knowledge of competition law</a:t>
            </a:r>
          </a:p>
          <a:p>
            <a:pPr eaLnBrk="1" hangingPunct="1">
              <a:defRPr/>
            </a:pPr>
            <a:endParaRPr lang="en-GB" sz="2000" dirty="0">
              <a:solidFill>
                <a:srgbClr val="923E8C"/>
              </a:solidFill>
              <a:latin typeface="Arial" panose="020B0604020202020204" pitchFamily="34" charset="0"/>
            </a:endParaRPr>
          </a:p>
          <a:p>
            <a:pPr eaLnBrk="1" hangingPunct="1">
              <a:defRPr/>
            </a:pPr>
            <a:r>
              <a:rPr lang="en-GB" sz="2000" b="1" dirty="0">
                <a:solidFill>
                  <a:srgbClr val="923E8C"/>
                </a:solidFill>
                <a:latin typeface="Arial" panose="020B0604020202020204" pitchFamily="34" charset="0"/>
              </a:rPr>
              <a:t>(Legal) Technical skills</a:t>
            </a:r>
          </a:p>
          <a:p>
            <a:pPr marL="342900" indent="-342900">
              <a:buFont typeface="Arial" panose="020B0604020202020204" pitchFamily="34" charset="0"/>
              <a:buChar char="•"/>
              <a:defRPr/>
            </a:pPr>
            <a:r>
              <a:rPr lang="en-GB" sz="2000" dirty="0">
                <a:latin typeface="Arial" panose="020B0604020202020204" pitchFamily="34" charset="0"/>
              </a:rPr>
              <a:t>Experience of competition law</a:t>
            </a:r>
          </a:p>
          <a:p>
            <a:pPr marL="342900" indent="-342900">
              <a:buFont typeface="Arial" panose="020B0604020202020204" pitchFamily="34" charset="0"/>
              <a:buChar char="•"/>
              <a:defRPr/>
            </a:pPr>
            <a:r>
              <a:rPr lang="en-GB" sz="2000" dirty="0">
                <a:latin typeface="Arial" panose="020B0604020202020204" pitchFamily="34" charset="0"/>
              </a:rPr>
              <a:t>Advisory experience e.g. merger control- especially commercial advice</a:t>
            </a:r>
          </a:p>
          <a:p>
            <a:pPr marL="342900" indent="-342900">
              <a:buFont typeface="Arial" panose="020B0604020202020204" pitchFamily="34" charset="0"/>
              <a:buChar char="•"/>
              <a:defRPr/>
            </a:pPr>
            <a:r>
              <a:rPr lang="en-GB" sz="2000" dirty="0">
                <a:latin typeface="Arial" panose="020B0604020202020204" pitchFamily="34" charset="0"/>
              </a:rPr>
              <a:t>Able to analyse relevant documentation</a:t>
            </a:r>
          </a:p>
          <a:p>
            <a:pPr>
              <a:defRPr/>
            </a:pPr>
            <a:endParaRPr lang="en-GB" sz="1800" dirty="0">
              <a:latin typeface="Arial" panose="020B0604020202020204" pitchFamily="34" charset="0"/>
            </a:endParaRPr>
          </a:p>
        </p:txBody>
      </p:sp>
    </p:spTree>
    <p:extLst>
      <p:ext uri="{BB962C8B-B14F-4D97-AF65-F5344CB8AC3E}">
        <p14:creationId xmlns:p14="http://schemas.microsoft.com/office/powerpoint/2010/main" val="117215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73" y="0"/>
            <a:ext cx="6081613" cy="615005"/>
          </a:xfrm>
        </p:spPr>
        <p:txBody>
          <a:bodyPr/>
          <a:lstStyle/>
          <a:p>
            <a:r>
              <a:rPr lang="en-GB" sz="2400" b="1" dirty="0" smtClean="0">
                <a:solidFill>
                  <a:srgbClr val="1C3D74"/>
                </a:solidFill>
                <a:latin typeface="Arial" panose="020B0604020202020204" pitchFamily="34" charset="0"/>
              </a:rPr>
              <a:t>What is the employer looking for</a:t>
            </a:r>
            <a:endParaRPr lang="en-GB" sz="2400" b="1" dirty="0">
              <a:solidFill>
                <a:srgbClr val="1C3D74"/>
              </a:solidFill>
              <a:latin typeface="Arial" panose="020B0604020202020204" pitchFamily="34" charset="0"/>
            </a:endParaRPr>
          </a:p>
        </p:txBody>
      </p:sp>
      <p:sp>
        <p:nvSpPr>
          <p:cNvPr id="3" name="Content Placeholder 2"/>
          <p:cNvSpPr>
            <a:spLocks noGrp="1"/>
          </p:cNvSpPr>
          <p:nvPr>
            <p:ph idx="1"/>
          </p:nvPr>
        </p:nvSpPr>
        <p:spPr>
          <a:xfrm>
            <a:off x="1385887" y="1200151"/>
            <a:ext cx="6426473" cy="761300"/>
          </a:xfrm>
        </p:spPr>
        <p:txBody>
          <a:bodyPr/>
          <a:lstStyle/>
          <a:p>
            <a:pPr marL="0" indent="0">
              <a:buNone/>
            </a:pPr>
            <a:endParaRPr lang="en-GB" sz="600" dirty="0">
              <a:latin typeface="Arial" panose="020B0604020202020204" pitchFamily="34" charset="0"/>
            </a:endParaRP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r>
              <a:rPr lang="en-GB" dirty="0">
                <a:latin typeface="Arial" panose="020B0604020202020204" pitchFamily="34" charset="0"/>
              </a:rPr>
              <a:t>	</a:t>
            </a:r>
            <a:r>
              <a:rPr lang="en-GB" dirty="0" smtClean="0">
                <a:latin typeface="Arial" panose="020B0604020202020204" pitchFamily="34" charset="0"/>
              </a:rPr>
              <a:t>			</a:t>
            </a:r>
          </a:p>
          <a:p>
            <a:pPr marL="0" indent="0">
              <a:buNone/>
            </a:pPr>
            <a:endParaRPr lang="en-GB" dirty="0">
              <a:latin typeface="Arial" panose="020B0604020202020204" pitchFamily="34" charset="0"/>
            </a:endParaRPr>
          </a:p>
        </p:txBody>
      </p:sp>
      <p:sp>
        <p:nvSpPr>
          <p:cNvPr id="5" name="TextBox 4"/>
          <p:cNvSpPr txBox="1"/>
          <p:nvPr/>
        </p:nvSpPr>
        <p:spPr>
          <a:xfrm>
            <a:off x="437575" y="456875"/>
            <a:ext cx="7316085" cy="3600986"/>
          </a:xfrm>
          <a:prstGeom prst="rect">
            <a:avLst/>
          </a:prstGeom>
          <a:noFill/>
        </p:spPr>
        <p:txBody>
          <a:bodyPr wrap="square" rtlCol="0">
            <a:spAutoFit/>
          </a:bodyPr>
          <a:lstStyle/>
          <a:p>
            <a:r>
              <a:rPr lang="en-GB" sz="1900" b="1" dirty="0">
                <a:solidFill>
                  <a:schemeClr val="accent5">
                    <a:lumMod val="50000"/>
                  </a:schemeClr>
                </a:solidFill>
                <a:latin typeface="Arial" panose="020B0604020202020204" pitchFamily="34" charset="0"/>
              </a:rPr>
              <a:t>You should demonstrate:</a:t>
            </a:r>
          </a:p>
          <a:p>
            <a:pPr>
              <a:defRPr/>
            </a:pPr>
            <a:endParaRPr lang="en-GB" sz="1900" dirty="0">
              <a:latin typeface="Arial" panose="020B0604020202020204" pitchFamily="34" charset="0"/>
            </a:endParaRPr>
          </a:p>
          <a:p>
            <a:pPr>
              <a:defRPr/>
            </a:pPr>
            <a:r>
              <a:rPr lang="en-GB" sz="1900" b="1" dirty="0">
                <a:solidFill>
                  <a:srgbClr val="923E8C"/>
                </a:solidFill>
                <a:latin typeface="Arial" panose="020B0604020202020204" pitchFamily="34" charset="0"/>
              </a:rPr>
              <a:t>Transferable skills </a:t>
            </a:r>
          </a:p>
          <a:p>
            <a:pPr marL="214313" indent="-214313">
              <a:buFont typeface="Arial" panose="020B0604020202020204" pitchFamily="34" charset="0"/>
              <a:buChar char="•"/>
              <a:defRPr/>
            </a:pPr>
            <a:r>
              <a:rPr lang="en-GB" sz="1900" dirty="0">
                <a:latin typeface="Arial" panose="020B0604020202020204" pitchFamily="34" charset="0"/>
              </a:rPr>
              <a:t>   Commercial acumen</a:t>
            </a:r>
          </a:p>
          <a:p>
            <a:pPr marL="342900" indent="-342900">
              <a:buFont typeface="Arial" panose="020B0604020202020204" pitchFamily="34" charset="0"/>
              <a:buChar char="•"/>
              <a:defRPr/>
            </a:pPr>
            <a:r>
              <a:rPr lang="en-GB" sz="1900" dirty="0">
                <a:latin typeface="Arial" panose="020B0604020202020204" pitchFamily="34" charset="0"/>
              </a:rPr>
              <a:t>Interpersonal and relationship development skills</a:t>
            </a:r>
          </a:p>
          <a:p>
            <a:pPr marL="342900" indent="-342900">
              <a:buFont typeface="Arial" panose="020B0604020202020204" pitchFamily="34" charset="0"/>
              <a:buChar char="•"/>
              <a:defRPr/>
            </a:pPr>
            <a:endParaRPr lang="en-GB" sz="1900" dirty="0">
              <a:latin typeface="Arial" panose="020B0604020202020204" pitchFamily="34" charset="0"/>
            </a:endParaRPr>
          </a:p>
          <a:p>
            <a:pPr>
              <a:defRPr/>
            </a:pPr>
            <a:r>
              <a:rPr lang="en-GB" sz="1900" b="1" dirty="0">
                <a:solidFill>
                  <a:srgbClr val="923E8C"/>
                </a:solidFill>
                <a:latin typeface="Arial" panose="020B0604020202020204" pitchFamily="34" charset="0"/>
              </a:rPr>
              <a:t>Personal qualities</a:t>
            </a:r>
          </a:p>
          <a:p>
            <a:pPr marL="342900" indent="-342900">
              <a:buFont typeface="Arial" panose="020B0604020202020204" pitchFamily="34" charset="0"/>
              <a:buChar char="•"/>
              <a:defRPr/>
            </a:pPr>
            <a:r>
              <a:rPr lang="en-GB" sz="1900" dirty="0">
                <a:latin typeface="Arial" panose="020B0604020202020204" pitchFamily="34" charset="0"/>
              </a:rPr>
              <a:t>Ability to work independently (autonomous project role)</a:t>
            </a:r>
          </a:p>
          <a:p>
            <a:pPr marL="342900" indent="-342900">
              <a:buFont typeface="Arial" panose="020B0604020202020204" pitchFamily="34" charset="0"/>
              <a:buChar char="•"/>
              <a:defRPr/>
            </a:pPr>
            <a:r>
              <a:rPr lang="en-GB" sz="1900" dirty="0">
                <a:latin typeface="Arial" panose="020B0604020202020204" pitchFamily="34" charset="0"/>
              </a:rPr>
              <a:t>Ability to cope well under pressure (busy in-house environment)</a:t>
            </a:r>
          </a:p>
          <a:p>
            <a:pPr marL="342900" indent="-342900">
              <a:buFont typeface="Arial" panose="020B0604020202020204" pitchFamily="34" charset="0"/>
              <a:buChar char="•"/>
              <a:defRPr/>
            </a:pPr>
            <a:endParaRPr lang="en-GB" sz="1900" dirty="0">
              <a:latin typeface="Arial" panose="020B0604020202020204" pitchFamily="34" charset="0"/>
            </a:endParaRPr>
          </a:p>
          <a:p>
            <a:r>
              <a:rPr lang="en-GB" sz="1900" b="1" dirty="0">
                <a:latin typeface="Arial" panose="020B0604020202020204" pitchFamily="34" charset="0"/>
              </a:rPr>
              <a:t>Desirable: </a:t>
            </a:r>
            <a:r>
              <a:rPr lang="en-GB" sz="1900" dirty="0">
                <a:latin typeface="Arial" panose="020B0604020202020204" pitchFamily="34" charset="0"/>
              </a:rPr>
              <a:t>European Commission/merger control/language skills?</a:t>
            </a:r>
          </a:p>
        </p:txBody>
      </p:sp>
    </p:spTree>
    <p:extLst>
      <p:ext uri="{BB962C8B-B14F-4D97-AF65-F5344CB8AC3E}">
        <p14:creationId xmlns:p14="http://schemas.microsoft.com/office/powerpoint/2010/main" val="2151300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8CE09B53D6A242984DC0348C444E18" ma:contentTypeVersion="13" ma:contentTypeDescription="Create a new document." ma:contentTypeScope="" ma:versionID="6682396ab2da6571346dadac9c766101">
  <xsd:schema xmlns:xsd="http://www.w3.org/2001/XMLSchema" xmlns:xs="http://www.w3.org/2001/XMLSchema" xmlns:p="http://schemas.microsoft.com/office/2006/metadata/properties" xmlns:ns3="2349775a-393f-41ac-958b-ad35b47271d4" xmlns:ns4="2db691e3-01ee-44a3-ae03-a82ccef27236" targetNamespace="http://schemas.microsoft.com/office/2006/metadata/properties" ma:root="true" ma:fieldsID="cccbd60414c911ede703d2b70900471c" ns3:_="" ns4:_="">
    <xsd:import namespace="2349775a-393f-41ac-958b-ad35b47271d4"/>
    <xsd:import namespace="2db691e3-01ee-44a3-ae03-a82ccef272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9775a-393f-41ac-958b-ad35b47271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b691e3-01ee-44a3-ae03-a82ccef272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A4E39-896B-4656-8F90-4668C4559324}">
  <ds:schemaRefs>
    <ds:schemaRef ds:uri="http://purl.org/dc/terms/"/>
    <ds:schemaRef ds:uri="2349775a-393f-41ac-958b-ad35b47271d4"/>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db691e3-01ee-44a3-ae03-a82ccef27236"/>
    <ds:schemaRef ds:uri="http://www.w3.org/XML/1998/namespace"/>
  </ds:schemaRefs>
</ds:datastoreItem>
</file>

<file path=customXml/itemProps2.xml><?xml version="1.0" encoding="utf-8"?>
<ds:datastoreItem xmlns:ds="http://schemas.openxmlformats.org/officeDocument/2006/customXml" ds:itemID="{68F3B539-6BA8-4A8D-A02A-9BFA7A56CBCB}">
  <ds:schemaRefs>
    <ds:schemaRef ds:uri="http://schemas.microsoft.com/sharepoint/v3/contenttype/forms"/>
  </ds:schemaRefs>
</ds:datastoreItem>
</file>

<file path=customXml/itemProps3.xml><?xml version="1.0" encoding="utf-8"?>
<ds:datastoreItem xmlns:ds="http://schemas.openxmlformats.org/officeDocument/2006/customXml" ds:itemID="{E7393912-A9BD-47D6-B6AB-1E865174C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9775a-393f-41ac-958b-ad35b47271d4"/>
    <ds:schemaRef ds:uri="2db691e3-01ee-44a3-ae03-a82ccef272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1433</TotalTime>
  <Words>1895</Words>
  <Application>Microsoft Office PowerPoint</Application>
  <PresentationFormat>On-screen Show (16:9)</PresentationFormat>
  <Paragraphs>244</Paragraphs>
  <Slides>25</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4 Text</vt:lpstr>
      <vt:lpstr>Arial</vt:lpstr>
      <vt:lpstr>Calibri</vt:lpstr>
      <vt:lpstr>Calibri Light</vt:lpstr>
      <vt:lpstr>Channel 4 Chadwick</vt:lpstr>
      <vt:lpstr>Frutiger-Light</vt:lpstr>
      <vt:lpstr>Source Sans Pro</vt:lpstr>
      <vt:lpstr>Verdana</vt:lpstr>
      <vt:lpstr>Wingdings</vt:lpstr>
      <vt:lpstr>Office Theme</vt:lpstr>
      <vt:lpstr>1_Custom Design</vt:lpstr>
      <vt:lpstr>Custom Design</vt:lpstr>
      <vt:lpstr>2_Custom Design</vt:lpstr>
      <vt:lpstr>PowerPoint Presentation</vt:lpstr>
      <vt:lpstr>PowerPoint Presentation</vt:lpstr>
      <vt:lpstr>PowerPoint Presentation</vt:lpstr>
      <vt:lpstr>PowerPoint Presentation</vt:lpstr>
      <vt:lpstr>PowerPoint Presentation</vt:lpstr>
      <vt:lpstr>What is the employer looking for?</vt:lpstr>
      <vt:lpstr>What is the employer looking for?</vt:lpstr>
      <vt:lpstr>What is the employer looking for</vt:lpstr>
      <vt:lpstr>What is the employer looking for</vt:lpstr>
      <vt:lpstr>Skills employers typically look for</vt:lpstr>
      <vt:lpstr>     </vt:lpstr>
      <vt:lpstr>PowerPoint Presentation</vt:lpstr>
      <vt:lpstr>     </vt:lpstr>
      <vt:lpstr>     </vt:lpstr>
      <vt:lpstr>Communicating your value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CV and cover letter writing resources</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Afua Kudom</cp:lastModifiedBy>
  <cp:revision>102</cp:revision>
  <dcterms:created xsi:type="dcterms:W3CDTF">2020-06-18T12:08:25Z</dcterms:created>
  <dcterms:modified xsi:type="dcterms:W3CDTF">2021-11-26T08:34:28Z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0x0101006E8CE09B53D6A242984DC0348C444E18</vt:lpwstr>
  </property>
</Properties>
</file>