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72"/>
  </p:notesMasterIdLst>
  <p:sldIdLst>
    <p:sldId id="491" r:id="rId3"/>
    <p:sldId id="377" r:id="rId4"/>
    <p:sldId id="483" r:id="rId5"/>
    <p:sldId id="466" r:id="rId6"/>
    <p:sldId id="367" r:id="rId7"/>
    <p:sldId id="366" r:id="rId8"/>
    <p:sldId id="416" r:id="rId9"/>
    <p:sldId id="417" r:id="rId10"/>
    <p:sldId id="330" r:id="rId11"/>
    <p:sldId id="280" r:id="rId12"/>
    <p:sldId id="310" r:id="rId13"/>
    <p:sldId id="451" r:id="rId14"/>
    <p:sldId id="388" r:id="rId15"/>
    <p:sldId id="379" r:id="rId16"/>
    <p:sldId id="281" r:id="rId17"/>
    <p:sldId id="486" r:id="rId18"/>
    <p:sldId id="418" r:id="rId19"/>
    <p:sldId id="450" r:id="rId20"/>
    <p:sldId id="419" r:id="rId21"/>
    <p:sldId id="420" r:id="rId22"/>
    <p:sldId id="421" r:id="rId23"/>
    <p:sldId id="422" r:id="rId24"/>
    <p:sldId id="423" r:id="rId25"/>
    <p:sldId id="424" r:id="rId26"/>
    <p:sldId id="469" r:id="rId27"/>
    <p:sldId id="470" r:id="rId28"/>
    <p:sldId id="298" r:id="rId29"/>
    <p:sldId id="331" r:id="rId30"/>
    <p:sldId id="415" r:id="rId31"/>
    <p:sldId id="471" r:id="rId32"/>
    <p:sldId id="364" r:id="rId33"/>
    <p:sldId id="475" r:id="rId34"/>
    <p:sldId id="476" r:id="rId35"/>
    <p:sldId id="478" r:id="rId36"/>
    <p:sldId id="477" r:id="rId37"/>
    <p:sldId id="495" r:id="rId38"/>
    <p:sldId id="473" r:id="rId39"/>
    <p:sldId id="474" r:id="rId40"/>
    <p:sldId id="513" r:id="rId41"/>
    <p:sldId id="383" r:id="rId42"/>
    <p:sldId id="455" r:id="rId43"/>
    <p:sldId id="460" r:id="rId44"/>
    <p:sldId id="348" r:id="rId45"/>
    <p:sldId id="493" r:id="rId46"/>
    <p:sldId id="518" r:id="rId47"/>
    <p:sldId id="519" r:id="rId48"/>
    <p:sldId id="520" r:id="rId49"/>
    <p:sldId id="521" r:id="rId50"/>
    <p:sldId id="522" r:id="rId51"/>
    <p:sldId id="523" r:id="rId52"/>
    <p:sldId id="524" r:id="rId53"/>
    <p:sldId id="525" r:id="rId54"/>
    <p:sldId id="526" r:id="rId55"/>
    <p:sldId id="453" r:id="rId56"/>
    <p:sldId id="454" r:id="rId57"/>
    <p:sldId id="487" r:id="rId58"/>
    <p:sldId id="488" r:id="rId59"/>
    <p:sldId id="433" r:id="rId60"/>
    <p:sldId id="516" r:id="rId61"/>
    <p:sldId id="434" r:id="rId62"/>
    <p:sldId id="496" r:id="rId63"/>
    <p:sldId id="517" r:id="rId64"/>
    <p:sldId id="499" r:id="rId65"/>
    <p:sldId id="494" r:id="rId66"/>
    <p:sldId id="500" r:id="rId67"/>
    <p:sldId id="504" r:id="rId68"/>
    <p:sldId id="501" r:id="rId69"/>
    <p:sldId id="502" r:id="rId70"/>
    <p:sldId id="489"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7F3F4"/>
    <a:srgbClr val="F3F9FA"/>
    <a:srgbClr val="B2B2B2"/>
    <a:srgbClr val="11C941"/>
    <a:srgbClr val="FBA3F7"/>
    <a:srgbClr val="013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91" autoAdjust="0"/>
    <p:restoredTop sz="86463" autoAdjust="0"/>
  </p:normalViewPr>
  <p:slideViewPr>
    <p:cSldViewPr>
      <p:cViewPr>
        <p:scale>
          <a:sx n="80" d="100"/>
          <a:sy n="80" d="100"/>
        </p:scale>
        <p:origin x="1036" y="26"/>
      </p:cViewPr>
      <p:guideLst>
        <p:guide orient="horz" pos="2160"/>
        <p:guide pos="2880"/>
      </p:guideLst>
    </p:cSldViewPr>
  </p:slideViewPr>
  <p:outlineViewPr>
    <p:cViewPr>
      <p:scale>
        <a:sx n="33" d="100"/>
        <a:sy n="33" d="100"/>
      </p:scale>
      <p:origin x="24" y="3752"/>
    </p:cViewPr>
  </p:outlineViewPr>
  <p:notesTextViewPr>
    <p:cViewPr>
      <p:scale>
        <a:sx n="100" d="100"/>
        <a:sy n="100" d="100"/>
      </p:scale>
      <p:origin x="0" y="0"/>
    </p:cViewPr>
  </p:notesTextViewPr>
  <p:sorterViewPr>
    <p:cViewPr>
      <p:scale>
        <a:sx n="140" d="100"/>
        <a:sy n="140" d="100"/>
      </p:scale>
      <p:origin x="0" y="-382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1668AB3-6BB9-4B89-8142-810603C5EC31}" type="slidenum">
              <a:rPr lang="en-GB"/>
              <a:pPr>
                <a:defRPr/>
              </a:pPr>
              <a:t>‹#›</a:t>
            </a:fld>
            <a:endParaRPr lang="en-GB"/>
          </a:p>
        </p:txBody>
      </p:sp>
    </p:spTree>
    <p:extLst>
      <p:ext uri="{BB962C8B-B14F-4D97-AF65-F5344CB8AC3E}">
        <p14:creationId xmlns:p14="http://schemas.microsoft.com/office/powerpoint/2010/main" val="2003894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CB9E82-375C-4AC8-BAD4-E124470377C5}" type="slidenum">
              <a:rPr lang="en-US" sz="1200">
                <a:cs typeface="+mn-cs"/>
              </a:rPr>
              <a:pPr algn="r">
                <a:defRPr/>
              </a:pPr>
              <a:t>2</a:t>
            </a:fld>
            <a:endParaRPr lang="en-US" sz="1200">
              <a:cs typeface="+mn-cs"/>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1938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253153DC-BFEA-4426-8E09-097EFF16DEE1}" type="slidenum">
              <a:rPr lang="en-US" smtClean="0"/>
              <a:pPr>
                <a:defRPr/>
              </a:pPr>
              <a:t>12</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58954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4A7E4CC7-EC56-4827-96E8-B323B89C4904}" type="slidenum">
              <a:rPr lang="en-US" sz="1200">
                <a:cs typeface="+mn-cs"/>
              </a:rPr>
              <a:pPr algn="r">
                <a:defRPr/>
              </a:pPr>
              <a:t>13</a:t>
            </a:fld>
            <a:endParaRPr lang="en-US" sz="1200">
              <a:cs typeface="+mn-cs"/>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4203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10D3CFC-A590-4CD4-AB50-3EA011F96AE2}" type="slidenum">
              <a:rPr lang="en-US" sz="1200">
                <a:cs typeface="+mn-cs"/>
              </a:rPr>
              <a:pPr algn="r">
                <a:defRPr/>
              </a:pPr>
              <a:t>14</a:t>
            </a:fld>
            <a:endParaRPr lang="en-US" sz="1200">
              <a:cs typeface="+mn-cs"/>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26613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DA009A09-11E1-4039-926A-230BA9E59BEB}" type="slidenum">
              <a:rPr lang="en-US" smtClean="0"/>
              <a:pPr>
                <a:defRPr/>
              </a:pPr>
              <a:t>15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116724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668AB3-6BB9-4B89-8142-810603C5EC31}" type="slidenum">
              <a:rPr lang="en-GB" smtClean="0"/>
              <a:pPr>
                <a:defRPr/>
              </a:pPr>
              <a:t>16</a:t>
            </a:fld>
            <a:endParaRPr lang="en-GB"/>
          </a:p>
        </p:txBody>
      </p:sp>
    </p:spTree>
    <p:extLst>
      <p:ext uri="{BB962C8B-B14F-4D97-AF65-F5344CB8AC3E}">
        <p14:creationId xmlns:p14="http://schemas.microsoft.com/office/powerpoint/2010/main" val="1686471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15DE28D0-5B74-4F47-80DC-7F4D4D85EDFB}" type="slidenum">
              <a:rPr lang="en-US" smtClean="0"/>
              <a:pPr>
                <a:defRPr/>
              </a:pPr>
              <a:t>25</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55228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C663FC41-FC8D-426F-8F9E-7083568F5279}" type="slidenum">
              <a:rPr lang="en-US" sz="1200">
                <a:cs typeface="+mn-cs"/>
              </a:rPr>
              <a:pPr algn="r">
                <a:defRPr/>
              </a:pPr>
              <a:t>26</a:t>
            </a:fld>
            <a:endParaRPr lang="en-US" sz="1200">
              <a:cs typeface="+mn-cs"/>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939932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006CF786-24FF-474D-BB53-DB7AD5B719AA}" type="slidenum">
              <a:rPr lang="en-US" smtClean="0"/>
              <a:pPr>
                <a:defRPr/>
              </a:pPr>
              <a:t>27</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0586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p>
            <a:pPr>
              <a:defRPr/>
            </a:pPr>
            <a:fld id="{690F1BEB-1E4C-498C-B109-A7F17D33063F}" type="slidenum">
              <a:rPr lang="en-US" smtClean="0"/>
              <a:pPr>
                <a:defRPr/>
              </a:pPr>
              <a:t>28</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092011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ECE2E0D7-54D7-468A-8751-FC63ABD34B34}" type="slidenum">
              <a:rPr lang="en-US" smtClean="0"/>
              <a:pPr>
                <a:defRPr/>
              </a:pPr>
              <a:t>29</a:t>
            </a:fld>
            <a:endParaRPr 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644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62367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31</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79955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32</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601254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33</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350517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34</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94138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35</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243907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831BFA2-81B2-4A22-BC32-7FB0990DA399}" type="slidenum">
              <a:rPr lang="en-US" sz="1200">
                <a:cs typeface="+mn-cs"/>
              </a:rPr>
              <a:pPr algn="r">
                <a:defRPr/>
              </a:pPr>
              <a:t>36</a:t>
            </a:fld>
            <a:endParaRPr lang="en-US" sz="1200">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089536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1065544D-F157-4646-BA42-546DA7AA71DC}" type="slidenum">
              <a:rPr lang="en-US" sz="1200">
                <a:cs typeface="+mn-cs"/>
              </a:rPr>
              <a:pPr algn="r">
                <a:defRPr/>
              </a:pPr>
              <a:t>37</a:t>
            </a:fld>
            <a:endParaRPr lang="en-US" sz="1200">
              <a:cs typeface="+mn-cs"/>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576919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D74C740-EFD4-4848-B4CB-B055B0CAE13A}" type="slidenum">
              <a:rPr lang="en-US" altLang="en-US" sz="1200"/>
              <a:pPr algn="r" eaLnBrk="1" hangingPunct="1"/>
              <a:t>38</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371736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D74C740-EFD4-4848-B4CB-B055B0CAE13A}" type="slidenum">
              <a:rPr lang="en-US" altLang="en-US" sz="1200"/>
              <a:pPr algn="r" eaLnBrk="1" hangingPunct="1"/>
              <a:t>39</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371736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A09A3565-83F3-47D8-8349-1641EEB1B3D9}" type="slidenum">
              <a:rPr lang="en-US" sz="1200">
                <a:cs typeface="+mn-cs"/>
              </a:rPr>
              <a:pPr algn="r">
                <a:defRPr/>
              </a:pPr>
              <a:t>40</a:t>
            </a:fld>
            <a:endParaRPr lang="en-US" sz="1200">
              <a:cs typeface="+mn-cs"/>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69383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45929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854EAAB1-5E52-4D90-9CD3-14D149B866D1}" type="slidenum">
              <a:rPr lang="en-US" smtClean="0"/>
              <a:pPr>
                <a:defRPr/>
              </a:pPr>
              <a:t>41</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938766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EB04EAD2-A237-4708-B60E-EBFFF2A5CA88}" type="slidenum">
              <a:rPr lang="en-US" sz="1200">
                <a:cs typeface="+mn-cs"/>
              </a:rPr>
              <a:pPr algn="r">
                <a:defRPr/>
              </a:pPr>
              <a:t>42</a:t>
            </a:fld>
            <a:endParaRPr lang="en-US" sz="1200">
              <a:cs typeface="+mn-cs"/>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72840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4DDF5C9-5D88-4448-A73A-8425883361B6}" type="slidenum">
              <a:rPr lang="en-US" smtClean="0"/>
              <a:pPr>
                <a:defRPr/>
              </a:pPr>
              <a:t>43</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261768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9E619F7-A522-445A-B98F-1CEDBD22D90A}" type="slidenum">
              <a:rPr lang="en-US" sz="1200">
                <a:cs typeface="+mn-cs"/>
              </a:rPr>
              <a:pPr algn="r">
                <a:defRPr/>
              </a:pPr>
              <a:t>45</a:t>
            </a:fld>
            <a:endParaRPr 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866014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54</a:t>
            </a:fld>
            <a:endParaRPr lang="en-US"/>
          </a:p>
        </p:txBody>
      </p:sp>
    </p:spTree>
    <p:extLst>
      <p:ext uri="{BB962C8B-B14F-4D97-AF65-F5344CB8AC3E}">
        <p14:creationId xmlns:p14="http://schemas.microsoft.com/office/powerpoint/2010/main" val="1122159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E3322-95BE-47BA-9612-555571D366D5}" type="slidenum">
              <a:rPr lang="en-US"/>
              <a:pPr fontAlgn="base">
                <a:spcBef>
                  <a:spcPct val="0"/>
                </a:spcBef>
                <a:spcAft>
                  <a:spcPct val="0"/>
                </a:spcAft>
              </a:pPr>
              <a:t>55</a:t>
            </a:fld>
            <a:endParaRPr lang="en-US"/>
          </a:p>
        </p:txBody>
      </p:sp>
    </p:spTree>
    <p:extLst>
      <p:ext uri="{BB962C8B-B14F-4D97-AF65-F5344CB8AC3E}">
        <p14:creationId xmlns:p14="http://schemas.microsoft.com/office/powerpoint/2010/main" val="1050586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56</a:t>
            </a:fld>
            <a:endParaRPr lang="en-US"/>
          </a:p>
        </p:txBody>
      </p:sp>
    </p:spTree>
    <p:extLst>
      <p:ext uri="{BB962C8B-B14F-4D97-AF65-F5344CB8AC3E}">
        <p14:creationId xmlns:p14="http://schemas.microsoft.com/office/powerpoint/2010/main" val="2163909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E3322-95BE-47BA-9612-555571D366D5}" type="slidenum">
              <a:rPr lang="en-US"/>
              <a:pPr fontAlgn="base">
                <a:spcBef>
                  <a:spcPct val="0"/>
                </a:spcBef>
                <a:spcAft>
                  <a:spcPct val="0"/>
                </a:spcAft>
              </a:pPr>
              <a:t>57</a:t>
            </a:fld>
            <a:endParaRPr lang="en-US"/>
          </a:p>
        </p:txBody>
      </p:sp>
    </p:spTree>
    <p:extLst>
      <p:ext uri="{BB962C8B-B14F-4D97-AF65-F5344CB8AC3E}">
        <p14:creationId xmlns:p14="http://schemas.microsoft.com/office/powerpoint/2010/main" val="2295600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58</a:t>
            </a:fld>
            <a:endParaRPr lang="en-US"/>
          </a:p>
        </p:txBody>
      </p:sp>
    </p:spTree>
    <p:extLst>
      <p:ext uri="{BB962C8B-B14F-4D97-AF65-F5344CB8AC3E}">
        <p14:creationId xmlns:p14="http://schemas.microsoft.com/office/powerpoint/2010/main" val="1747577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E3322-95BE-47BA-9612-555571D366D5}" type="slidenum">
              <a:rPr lang="en-US"/>
              <a:pPr fontAlgn="base">
                <a:spcBef>
                  <a:spcPct val="0"/>
                </a:spcBef>
                <a:spcAft>
                  <a:spcPct val="0"/>
                </a:spcAft>
              </a:pPr>
              <a:t>60</a:t>
            </a:fld>
            <a:endParaRPr lang="en-US"/>
          </a:p>
        </p:txBody>
      </p:sp>
    </p:spTree>
    <p:extLst>
      <p:ext uri="{BB962C8B-B14F-4D97-AF65-F5344CB8AC3E}">
        <p14:creationId xmlns:p14="http://schemas.microsoft.com/office/powerpoint/2010/main" val="417622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FC14E700-0AA0-401F-90EA-28D714D37D11}" type="slidenum">
              <a:rPr lang="en-US" sz="1200">
                <a:cs typeface="+mn-cs"/>
              </a:rPr>
              <a:pPr algn="r">
                <a:defRPr/>
              </a:pPr>
              <a:t>5</a:t>
            </a:fld>
            <a:endParaRPr lang="en-US" sz="1200">
              <a:cs typeface="+mn-cs"/>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273847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FC9FF-471A-4688-95D1-02FAB2210234}" type="slidenum">
              <a:rPr lang="en-US"/>
              <a:pPr fontAlgn="base">
                <a:spcBef>
                  <a:spcPct val="0"/>
                </a:spcBef>
                <a:spcAft>
                  <a:spcPct val="0"/>
                </a:spcAft>
              </a:pPr>
              <a:t>61</a:t>
            </a:fld>
            <a:endParaRPr lang="en-US"/>
          </a:p>
        </p:txBody>
      </p:sp>
    </p:spTree>
    <p:extLst>
      <p:ext uri="{BB962C8B-B14F-4D97-AF65-F5344CB8AC3E}">
        <p14:creationId xmlns:p14="http://schemas.microsoft.com/office/powerpoint/2010/main" val="1915027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E3322-95BE-47BA-9612-555571D366D5}" type="slidenum">
              <a:rPr lang="en-US"/>
              <a:pPr fontAlgn="base">
                <a:spcBef>
                  <a:spcPct val="0"/>
                </a:spcBef>
                <a:spcAft>
                  <a:spcPct val="0"/>
                </a:spcAft>
              </a:pPr>
              <a:t>63</a:t>
            </a:fld>
            <a:endParaRPr lang="en-US"/>
          </a:p>
        </p:txBody>
      </p:sp>
    </p:spTree>
    <p:extLst>
      <p:ext uri="{BB962C8B-B14F-4D97-AF65-F5344CB8AC3E}">
        <p14:creationId xmlns:p14="http://schemas.microsoft.com/office/powerpoint/2010/main" val="4280209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9E619F7-A522-445A-B98F-1CEDBD22D90A}" type="slidenum">
              <a:rPr lang="en-US" sz="1200">
                <a:cs typeface="+mn-cs"/>
              </a:rPr>
              <a:pPr algn="r">
                <a:defRPr/>
              </a:pPr>
              <a:t>65</a:t>
            </a:fld>
            <a:endParaRPr 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906405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E3322-95BE-47BA-9612-555571D366D5}" type="slidenum">
              <a:rPr lang="en-US"/>
              <a:pPr fontAlgn="base">
                <a:spcBef>
                  <a:spcPct val="0"/>
                </a:spcBef>
                <a:spcAft>
                  <a:spcPct val="0"/>
                </a:spcAft>
              </a:pPr>
              <a:t>66</a:t>
            </a:fld>
            <a:endParaRPr lang="en-US"/>
          </a:p>
        </p:txBody>
      </p:sp>
    </p:spTree>
    <p:extLst>
      <p:ext uri="{BB962C8B-B14F-4D97-AF65-F5344CB8AC3E}">
        <p14:creationId xmlns:p14="http://schemas.microsoft.com/office/powerpoint/2010/main" val="3186443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9E619F7-A522-445A-B98F-1CEDBD22D90A}" type="slidenum">
              <a:rPr lang="en-US" sz="1200">
                <a:cs typeface="+mn-cs"/>
              </a:rPr>
              <a:pPr algn="r">
                <a:defRPr/>
              </a:pPr>
              <a:t>67</a:t>
            </a:fld>
            <a:endParaRPr 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059078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9E619F7-A522-445A-B98F-1CEDBD22D90A}" type="slidenum">
              <a:rPr lang="en-US" sz="1200">
                <a:cs typeface="+mn-cs"/>
              </a:rPr>
              <a:pPr algn="r">
                <a:defRPr/>
              </a:pPr>
              <a:t>68</a:t>
            </a:fld>
            <a:endParaRPr 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674340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79E619F7-A522-445A-B98F-1CEDBD22D90A}" type="slidenum">
              <a:rPr lang="en-US" sz="1200">
                <a:cs typeface="+mn-cs"/>
              </a:rPr>
              <a:pPr algn="r">
                <a:defRPr/>
              </a:pPr>
              <a:t>69</a:t>
            </a:fld>
            <a:endParaRPr lang="en-US" sz="1200">
              <a:cs typeface="+mn-cs"/>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0800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2F93BD1D-5327-4047-80E0-09DD718AFFBE}" type="slidenum">
              <a:rPr lang="en-US" sz="1200">
                <a:cs typeface="+mn-cs"/>
              </a:rPr>
              <a:pPr algn="r">
                <a:defRPr/>
              </a:pPr>
              <a:t>6</a:t>
            </a:fld>
            <a:endParaRPr lang="en-US" sz="1200">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004686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CA72A06A-2D36-4BE2-A8C0-3CA572032F00}" type="slidenum">
              <a:rPr lang="en-US" smtClean="0"/>
              <a:pPr>
                <a:defRPr/>
              </a:pPr>
              <a:t>7</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61205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77036323-907A-4ADD-B85F-109DE09358B5}" type="slidenum">
              <a:rPr lang="en-US" smtClean="0"/>
              <a:pPr>
                <a:defRPr/>
              </a:pPr>
              <a:t>9</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713916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3D7FD6FF-9B78-4E2B-9B4F-A668AB0440FF}" type="slidenum">
              <a:rPr lang="en-US" smtClean="0"/>
              <a:pPr>
                <a:defRPr/>
              </a:pPr>
              <a:t>10</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14460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253153DC-BFEA-4426-8E09-097EFF16DEE1}" type="slidenum">
              <a:rPr lang="en-US" smtClean="0"/>
              <a:pPr>
                <a:defRPr/>
              </a:pPr>
              <a:t>11</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9352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hyperlink" Target="http://www.chms.ac.uk/default.html" TargetMode="Externa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Master" Target="../slideMasters/slideMaster2.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hyperlink" Target="http://www.chms.ac.uk/default.html" TargetMode="Externa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Master" Target="../slideMasters/slideMaster2.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hyperlink" Target="http://www.chms.ac.uk/default.html" TargetMode="Externa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Master" Target="../slideMasters/slideMaster2.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hyperlink" Target="http://www.chms.ac.uk/default.html" TargetMode="Externa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Master" Target="../slideMasters/slideMaster2.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hyperlink" Target="http://www.chms.ac.uk/default.html" TargetMode="Externa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Master" Target="../slideMasters/slideMaster2.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hyperlink" Target="http://www.chms.ac.uk/default.html" TargetMode="Externa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Master" Target="../slideMasters/slideMaster2.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hyperlink" Target="http://www.chms.ac.uk/default.html" TargetMode="Externa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Master" Target="../slideMasters/slideMaster2.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hyperlink" Target="http://www.chms.ac.uk/default.html" TargetMode="Externa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Master" Target="../slideMasters/slideMaster2.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hyperlink" Target="http://www.chms.ac.uk/default.html" TargetMode="Externa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Master" Target="../slideMasters/slideMaster2.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hyperlink" Target="http://www.chms.ac.uk/default.html" TargetMode="Externa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Master" Target="../slideMasters/slideMaster2.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hyperlink" Target="http://www.chms.ac.uk/default.html" TargetMode="Externa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8249" name="Document" r:id="rId3" imgW="2958991" imgH="749272" progId="Word.Document.12">
                  <p:embed/>
                </p:oleObj>
              </mc:Choice>
              <mc:Fallback>
                <p:oleObj name="Document" r:id="rId3" imgW="2958991" imgH="749272" progId="Word.Document.12">
                  <p:embed/>
                  <p:pic>
                    <p:nvPicPr>
                      <p:cNvPr id="0" name="Object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5" name="Picture 5" descr="Medical Schools Council">
            <a:hlinkClick r:id="rId5"/>
          </p:cNvPr>
          <p:cNvPicPr>
            <a:picLocks noChangeAspect="1" noChangeArrowheads="1"/>
          </p:cNvPicPr>
          <p:nvPr userDrawn="1"/>
        </p:nvPicPr>
        <p:blipFill>
          <a:blip r:embed="rId6" cstate="print"/>
          <a:srcRect/>
          <a:stretch>
            <a:fillRect/>
          </a:stretch>
        </p:blipFill>
        <p:spPr bwMode="auto">
          <a:xfrm>
            <a:off x="8535988" y="6532563"/>
            <a:ext cx="504825" cy="325437"/>
          </a:xfrm>
          <a:prstGeom prst="rect">
            <a:avLst/>
          </a:prstGeom>
          <a:noFill/>
          <a:ln w="9525">
            <a:noFill/>
            <a:miter lim="800000"/>
            <a:headEnd/>
            <a:tailEnd/>
          </a:ln>
        </p:spPr>
      </p:pic>
      <p:sp>
        <p:nvSpPr>
          <p:cNvPr id="6" name="TextBox 5"/>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3C106D76-1742-4A4F-AB5C-46926731346A}" type="datetimeFigureOut">
              <a:rPr lang="en-US">
                <a:solidFill>
                  <a:prstClr val="black"/>
                </a:solidFill>
              </a:rPr>
              <a:pPr defTabSz="457200">
                <a:defRPr/>
              </a:pPr>
              <a:t>1/17/2022</a:t>
            </a:fld>
            <a:endParaRPr lang="en-US">
              <a:solidFill>
                <a:prstClr val="black"/>
              </a:solidFill>
            </a:endParaRPr>
          </a:p>
        </p:txBody>
      </p:sp>
      <p:sp>
        <p:nvSpPr>
          <p:cNvPr id="8" name="Footer Placeholder 4"/>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E798BD61-EB15-45C5-90A4-D099C2D3842C}"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9273" name="Document" r:id="rId3" imgW="2958991" imgH="749272" progId="Word.Document.12">
                  <p:embed/>
                </p:oleObj>
              </mc:Choice>
              <mc:Fallback>
                <p:oleObj name="Document" r:id="rId3" imgW="2958991" imgH="749272" progId="Word.Document.12">
                  <p:embed/>
                  <p:pic>
                    <p:nvPicPr>
                      <p:cNvPr id="0" name="Object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5" name="Picture 5" descr="Medical Schools Council">
            <a:hlinkClick r:id="rId5"/>
          </p:cNvPr>
          <p:cNvPicPr>
            <a:picLocks noChangeAspect="1" noChangeArrowheads="1"/>
          </p:cNvPicPr>
          <p:nvPr userDrawn="1"/>
        </p:nvPicPr>
        <p:blipFill>
          <a:blip r:embed="rId6" cstate="print"/>
          <a:srcRect/>
          <a:stretch>
            <a:fillRect/>
          </a:stretch>
        </p:blipFill>
        <p:spPr bwMode="auto">
          <a:xfrm>
            <a:off x="8535988" y="6532563"/>
            <a:ext cx="504825" cy="325437"/>
          </a:xfrm>
          <a:prstGeom prst="rect">
            <a:avLst/>
          </a:prstGeom>
          <a:noFill/>
          <a:ln w="9525">
            <a:noFill/>
            <a:miter lim="800000"/>
            <a:headEnd/>
            <a:tailEnd/>
          </a:ln>
        </p:spPr>
      </p:pic>
      <p:sp>
        <p:nvSpPr>
          <p:cNvPr id="6" name="TextBox 5"/>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E5EB1A4B-7416-43B2-9A57-FB104309C113}" type="datetimeFigureOut">
              <a:rPr lang="en-US">
                <a:solidFill>
                  <a:prstClr val="black"/>
                </a:solidFill>
              </a:rPr>
              <a:pPr defTabSz="457200">
                <a:defRPr/>
              </a:pPr>
              <a:t>1/17/2022</a:t>
            </a:fld>
            <a:endParaRPr lang="en-US">
              <a:solidFill>
                <a:prstClr val="black"/>
              </a:solidFill>
            </a:endParaRPr>
          </a:p>
        </p:txBody>
      </p:sp>
      <p:sp>
        <p:nvSpPr>
          <p:cNvPr id="8" name="Footer Placeholder 4"/>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34DCFF0D-B3B7-4893-93A6-06EBC98FA116}"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10297" name="Document" r:id="rId3" imgW="2958991" imgH="749272" progId="Word.Document.12">
                  <p:embed/>
                </p:oleObj>
              </mc:Choice>
              <mc:Fallback>
                <p:oleObj name="Document" r:id="rId3" imgW="2958991" imgH="749272" progId="Word.Document.12">
                  <p:embed/>
                  <p:pic>
                    <p:nvPicPr>
                      <p:cNvPr id="0" name="Object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5" name="Picture 5" descr="Medical Schools Council">
            <a:hlinkClick r:id="rId5"/>
          </p:cNvPr>
          <p:cNvPicPr>
            <a:picLocks noChangeAspect="1" noChangeArrowheads="1"/>
          </p:cNvPicPr>
          <p:nvPr userDrawn="1"/>
        </p:nvPicPr>
        <p:blipFill>
          <a:blip r:embed="rId6" cstate="print"/>
          <a:srcRect/>
          <a:stretch>
            <a:fillRect/>
          </a:stretch>
        </p:blipFill>
        <p:spPr bwMode="auto">
          <a:xfrm>
            <a:off x="8535988" y="6532563"/>
            <a:ext cx="504825" cy="325437"/>
          </a:xfrm>
          <a:prstGeom prst="rect">
            <a:avLst/>
          </a:prstGeom>
          <a:noFill/>
          <a:ln w="9525">
            <a:noFill/>
            <a:miter lim="800000"/>
            <a:headEnd/>
            <a:tailEnd/>
          </a:ln>
        </p:spPr>
      </p:pic>
      <p:sp>
        <p:nvSpPr>
          <p:cNvPr id="6" name="TextBox 5"/>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579416A-96F6-49AE-BF35-6A12EEF1D54F}" type="datetimeFigureOut">
              <a:rPr lang="en-US">
                <a:solidFill>
                  <a:prstClr val="black"/>
                </a:solidFill>
              </a:rPr>
              <a:pPr defTabSz="457200">
                <a:defRPr/>
              </a:pPr>
              <a:t>1/17/2022</a:t>
            </a:fld>
            <a:endParaRPr lang="en-US">
              <a:solidFill>
                <a:prstClr val="black"/>
              </a:solidFill>
            </a:endParaRPr>
          </a:p>
        </p:txBody>
      </p:sp>
      <p:sp>
        <p:nvSpPr>
          <p:cNvPr id="8" name="Footer Placeholder 4"/>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8515DD08-6BD1-4249-970C-6C710F99E120}"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11321" name="Document" r:id="rId3" imgW="2958991" imgH="749272" progId="Word.Document.12">
                  <p:embed/>
                </p:oleObj>
              </mc:Choice>
              <mc:Fallback>
                <p:oleObj name="Document" r:id="rId3" imgW="2958991" imgH="749272" progId="Word.Document.12">
                  <p:embed/>
                  <p:pic>
                    <p:nvPicPr>
                      <p:cNvPr id="0" name="Object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5" descr="Medical Schools Council">
            <a:hlinkClick r:id="rId5"/>
          </p:cNvPr>
          <p:cNvPicPr>
            <a:picLocks noChangeAspect="1" noChangeArrowheads="1"/>
          </p:cNvPicPr>
          <p:nvPr userDrawn="1"/>
        </p:nvPicPr>
        <p:blipFill>
          <a:blip r:embed="rId6" cstate="print"/>
          <a:srcRect/>
          <a:stretch>
            <a:fillRect/>
          </a:stretch>
        </p:blipFill>
        <p:spPr bwMode="auto">
          <a:xfrm>
            <a:off x="8535988" y="6532563"/>
            <a:ext cx="504825" cy="325437"/>
          </a:xfrm>
          <a:prstGeom prst="rect">
            <a:avLst/>
          </a:prstGeom>
          <a:noFill/>
          <a:ln w="9525">
            <a:noFill/>
            <a:miter lim="800000"/>
            <a:headEnd/>
            <a:tailEnd/>
          </a:ln>
        </p:spPr>
      </p:pic>
      <p:sp>
        <p:nvSpPr>
          <p:cNvPr id="7" name="TextBox 6"/>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4E7D16A-324F-429E-B274-DDE0BF04B1C2}" type="datetimeFigureOut">
              <a:rPr lang="en-US">
                <a:solidFill>
                  <a:prstClr val="black"/>
                </a:solidFill>
              </a:rPr>
              <a:pPr defTabSz="457200">
                <a:defRPr/>
              </a:pPr>
              <a:t>1/17/2022</a:t>
            </a:fld>
            <a:endParaRPr lang="en-US">
              <a:solidFill>
                <a:prstClr val="black"/>
              </a:solidFill>
            </a:endParaRPr>
          </a:p>
        </p:txBody>
      </p:sp>
      <p:sp>
        <p:nvSpPr>
          <p:cNvPr id="9" name="Footer Placeholder 5"/>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48E1D4E4-CF65-4644-8E95-31F09F336DCE}"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12345" name="Document" r:id="rId3" imgW="2958991" imgH="749272" progId="Word.Document.12">
                  <p:embed/>
                </p:oleObj>
              </mc:Choice>
              <mc:Fallback>
                <p:oleObj name="Document" r:id="rId3" imgW="2958991" imgH="749272" progId="Word.Document.12">
                  <p:embed/>
                  <p:pic>
                    <p:nvPicPr>
                      <p:cNvPr id="0" name="Object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8" name="Picture 5" descr="Medical Schools Council">
            <a:hlinkClick r:id="rId5"/>
          </p:cNvPr>
          <p:cNvPicPr>
            <a:picLocks noChangeAspect="1" noChangeArrowheads="1"/>
          </p:cNvPicPr>
          <p:nvPr userDrawn="1"/>
        </p:nvPicPr>
        <p:blipFill>
          <a:blip r:embed="rId6" cstate="print"/>
          <a:srcRect/>
          <a:stretch>
            <a:fillRect/>
          </a:stretch>
        </p:blipFill>
        <p:spPr bwMode="auto">
          <a:xfrm>
            <a:off x="8535988" y="6532563"/>
            <a:ext cx="504825" cy="325437"/>
          </a:xfrm>
          <a:prstGeom prst="rect">
            <a:avLst/>
          </a:prstGeom>
          <a:noFill/>
          <a:ln w="9525">
            <a:noFill/>
            <a:miter lim="800000"/>
            <a:headEnd/>
            <a:tailEnd/>
          </a:ln>
        </p:spPr>
      </p:pic>
      <p:sp>
        <p:nvSpPr>
          <p:cNvPr id="9" name="TextBox 8"/>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27D7839-0972-4E12-AC79-9276B072649C}" type="datetimeFigureOut">
              <a:rPr lang="en-US">
                <a:solidFill>
                  <a:prstClr val="black"/>
                </a:solidFill>
              </a:rPr>
              <a:pPr defTabSz="457200">
                <a:defRPr/>
              </a:pPr>
              <a:t>1/17/2022</a:t>
            </a:fld>
            <a:endParaRPr lang="en-US">
              <a:solidFill>
                <a:prstClr val="black"/>
              </a:solidFill>
            </a:endParaRPr>
          </a:p>
        </p:txBody>
      </p:sp>
      <p:sp>
        <p:nvSpPr>
          <p:cNvPr id="11" name="Footer Placeholder 7"/>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12"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7CC9DF19-37D7-420D-83AF-507A6FF17DE8}"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13369" name="Document" r:id="rId3" imgW="2958991" imgH="749272" progId="Word.Document.12">
                  <p:embed/>
                </p:oleObj>
              </mc:Choice>
              <mc:Fallback>
                <p:oleObj name="Document" r:id="rId3" imgW="2958991" imgH="749272" progId="Word.Document.12">
                  <p:embed/>
                  <p:pic>
                    <p:nvPicPr>
                      <p:cNvPr id="0" name="Object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4" name="Picture 5" descr="Medical Schools Council">
            <a:hlinkClick r:id="rId5"/>
          </p:cNvPr>
          <p:cNvPicPr>
            <a:picLocks noChangeAspect="1" noChangeArrowheads="1"/>
          </p:cNvPicPr>
          <p:nvPr userDrawn="1"/>
        </p:nvPicPr>
        <p:blipFill>
          <a:blip r:embed="rId6" cstate="print"/>
          <a:srcRect/>
          <a:stretch>
            <a:fillRect/>
          </a:stretch>
        </p:blipFill>
        <p:spPr bwMode="auto">
          <a:xfrm>
            <a:off x="8535988" y="6532563"/>
            <a:ext cx="504825" cy="325437"/>
          </a:xfrm>
          <a:prstGeom prst="rect">
            <a:avLst/>
          </a:prstGeom>
          <a:noFill/>
          <a:ln w="9525">
            <a:noFill/>
            <a:miter lim="800000"/>
            <a:headEnd/>
            <a:tailEnd/>
          </a:ln>
        </p:spPr>
      </p:pic>
      <p:sp>
        <p:nvSpPr>
          <p:cNvPr id="5" name="TextBox 4"/>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p:txBody>
          <a:bodyPr/>
          <a:lstStyle/>
          <a:p>
            <a:r>
              <a:rPr lang="en-GB"/>
              <a:t>Click to edit Master title style</a:t>
            </a:r>
            <a:endParaRPr lang="en-US"/>
          </a:p>
        </p:txBody>
      </p:sp>
      <p:sp>
        <p:nvSpPr>
          <p:cNvPr id="6"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76C70A1-B16E-48CB-8C04-24F4A49043AB}" type="datetimeFigureOut">
              <a:rPr lang="en-US">
                <a:solidFill>
                  <a:prstClr val="black"/>
                </a:solidFill>
              </a:rPr>
              <a:pPr defTabSz="457200">
                <a:defRPr/>
              </a:pPr>
              <a:t>1/17/2022</a:t>
            </a:fld>
            <a:endParaRPr lang="en-US">
              <a:solidFill>
                <a:prstClr val="black"/>
              </a:solidFill>
            </a:endParaRPr>
          </a:p>
        </p:txBody>
      </p:sp>
      <p:sp>
        <p:nvSpPr>
          <p:cNvPr id="7" name="Footer Placeholder 3"/>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8"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AEC26E26-228F-48F9-A4A8-7C0A794381F0}"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14393" name="Document" r:id="rId3" imgW="2958991" imgH="749272" progId="Word.Document.12">
                  <p:embed/>
                </p:oleObj>
              </mc:Choice>
              <mc:Fallback>
                <p:oleObj name="Document" r:id="rId3" imgW="2958991" imgH="749272" progId="Word.Document.12">
                  <p:embed/>
                  <p:pic>
                    <p:nvPicPr>
                      <p:cNvPr id="0" name="Object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3" name="Picture 5" descr="Medical Schools Council">
            <a:hlinkClick r:id="rId5"/>
          </p:cNvPr>
          <p:cNvPicPr>
            <a:picLocks noChangeAspect="1" noChangeArrowheads="1"/>
          </p:cNvPicPr>
          <p:nvPr userDrawn="1"/>
        </p:nvPicPr>
        <p:blipFill>
          <a:blip r:embed="rId6" cstate="print"/>
          <a:srcRect/>
          <a:stretch>
            <a:fillRect/>
          </a:stretch>
        </p:blipFill>
        <p:spPr bwMode="auto">
          <a:xfrm>
            <a:off x="8535988" y="6532563"/>
            <a:ext cx="504825" cy="325437"/>
          </a:xfrm>
          <a:prstGeom prst="rect">
            <a:avLst/>
          </a:prstGeom>
          <a:noFill/>
          <a:ln w="9525">
            <a:noFill/>
            <a:miter lim="800000"/>
            <a:headEnd/>
            <a:tailEnd/>
          </a:ln>
        </p:spPr>
      </p:pic>
      <p:sp>
        <p:nvSpPr>
          <p:cNvPr id="4" name="TextBox 3"/>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5"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3AE8B860-1E40-4EF8-B8EC-8591670B5883}" type="datetimeFigureOut">
              <a:rPr lang="en-US">
                <a:solidFill>
                  <a:prstClr val="black"/>
                </a:solidFill>
              </a:rPr>
              <a:pPr defTabSz="457200">
                <a:defRPr/>
              </a:pPr>
              <a:t>1/17/2022</a:t>
            </a:fld>
            <a:endParaRPr lang="en-US">
              <a:solidFill>
                <a:prstClr val="black"/>
              </a:solidFill>
            </a:endParaRPr>
          </a:p>
        </p:txBody>
      </p:sp>
      <p:sp>
        <p:nvSpPr>
          <p:cNvPr id="6" name="Footer Placeholder 2"/>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7"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23DBC9FE-A7E1-42A3-90FF-55FDF54F9F53}"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15417" name="Document" r:id="rId3" imgW="2958991" imgH="749272" progId="Word.Document.12">
                  <p:embed/>
                </p:oleObj>
              </mc:Choice>
              <mc:Fallback>
                <p:oleObj name="Document" r:id="rId3" imgW="2958991" imgH="749272" progId="Word.Document.12">
                  <p:embed/>
                  <p:pic>
                    <p:nvPicPr>
                      <p:cNvPr id="0" name="Object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5" descr="Medical Schools Council">
            <a:hlinkClick r:id="rId5"/>
          </p:cNvPr>
          <p:cNvPicPr>
            <a:picLocks noChangeAspect="1" noChangeArrowheads="1"/>
          </p:cNvPicPr>
          <p:nvPr userDrawn="1"/>
        </p:nvPicPr>
        <p:blipFill>
          <a:blip r:embed="rId6" cstate="print"/>
          <a:srcRect/>
          <a:stretch>
            <a:fillRect/>
          </a:stretch>
        </p:blipFill>
        <p:spPr bwMode="auto">
          <a:xfrm>
            <a:off x="8535988" y="6532563"/>
            <a:ext cx="504825" cy="325437"/>
          </a:xfrm>
          <a:prstGeom prst="rect">
            <a:avLst/>
          </a:prstGeom>
          <a:noFill/>
          <a:ln w="9525">
            <a:noFill/>
            <a:miter lim="800000"/>
            <a:headEnd/>
            <a:tailEnd/>
          </a:ln>
        </p:spPr>
      </p:pic>
      <p:sp>
        <p:nvSpPr>
          <p:cNvPr id="7" name="TextBox 6"/>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C5CFC0A1-EB1A-4189-B727-5042FED5FC70}" type="datetimeFigureOut">
              <a:rPr lang="en-US">
                <a:solidFill>
                  <a:prstClr val="black"/>
                </a:solidFill>
              </a:rPr>
              <a:pPr defTabSz="457200">
                <a:defRPr/>
              </a:pPr>
              <a:t>1/17/2022</a:t>
            </a:fld>
            <a:endParaRPr lang="en-US">
              <a:solidFill>
                <a:prstClr val="black"/>
              </a:solidFill>
            </a:endParaRPr>
          </a:p>
        </p:txBody>
      </p:sp>
      <p:sp>
        <p:nvSpPr>
          <p:cNvPr id="9" name="Footer Placeholder 5"/>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13AB7F2C-6966-484F-AC89-81B6B513410E}"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16441" name="Document" r:id="rId3" imgW="2958991" imgH="749272" progId="Word.Document.12">
                  <p:embed/>
                </p:oleObj>
              </mc:Choice>
              <mc:Fallback>
                <p:oleObj name="Document" r:id="rId3" imgW="2958991" imgH="749272" progId="Word.Document.12">
                  <p:embed/>
                  <p:pic>
                    <p:nvPicPr>
                      <p:cNvPr id="0" name="Object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5" descr="Medical Schools Council">
            <a:hlinkClick r:id="rId5"/>
          </p:cNvPr>
          <p:cNvPicPr>
            <a:picLocks noChangeAspect="1" noChangeArrowheads="1"/>
          </p:cNvPicPr>
          <p:nvPr userDrawn="1"/>
        </p:nvPicPr>
        <p:blipFill>
          <a:blip r:embed="rId6" cstate="print"/>
          <a:srcRect/>
          <a:stretch>
            <a:fillRect/>
          </a:stretch>
        </p:blipFill>
        <p:spPr bwMode="auto">
          <a:xfrm>
            <a:off x="8535988" y="6532563"/>
            <a:ext cx="504825" cy="325437"/>
          </a:xfrm>
          <a:prstGeom prst="rect">
            <a:avLst/>
          </a:prstGeom>
          <a:noFill/>
          <a:ln w="9525">
            <a:noFill/>
            <a:miter lim="800000"/>
            <a:headEnd/>
            <a:tailEnd/>
          </a:ln>
        </p:spPr>
      </p:pic>
      <p:sp>
        <p:nvSpPr>
          <p:cNvPr id="7" name="TextBox 6"/>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40B9DFC7-8B9A-4A87-A631-4F0AFC65D152}" type="datetimeFigureOut">
              <a:rPr lang="en-US">
                <a:solidFill>
                  <a:prstClr val="black"/>
                </a:solidFill>
              </a:rPr>
              <a:pPr defTabSz="457200">
                <a:defRPr/>
              </a:pPr>
              <a:t>1/17/2022</a:t>
            </a:fld>
            <a:endParaRPr lang="en-US">
              <a:solidFill>
                <a:prstClr val="black"/>
              </a:solidFill>
            </a:endParaRPr>
          </a:p>
        </p:txBody>
      </p:sp>
      <p:sp>
        <p:nvSpPr>
          <p:cNvPr id="9" name="Footer Placeholder 5"/>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10"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0AB4D1F6-E9E3-4CFF-B6CC-5638649092F0}"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17465" name="Document" r:id="rId3" imgW="2958991" imgH="749272" progId="Word.Document.12">
                  <p:embed/>
                </p:oleObj>
              </mc:Choice>
              <mc:Fallback>
                <p:oleObj name="Document" r:id="rId3" imgW="2958991" imgH="749272" progId="Word.Document.12">
                  <p:embed/>
                  <p:pic>
                    <p:nvPicPr>
                      <p:cNvPr id="0" name="Object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5" name="Picture 5" descr="Medical Schools Council">
            <a:hlinkClick r:id="rId5"/>
          </p:cNvPr>
          <p:cNvPicPr>
            <a:picLocks noChangeAspect="1" noChangeArrowheads="1"/>
          </p:cNvPicPr>
          <p:nvPr userDrawn="1"/>
        </p:nvPicPr>
        <p:blipFill>
          <a:blip r:embed="rId6" cstate="print"/>
          <a:srcRect/>
          <a:stretch>
            <a:fillRect/>
          </a:stretch>
        </p:blipFill>
        <p:spPr bwMode="auto">
          <a:xfrm>
            <a:off x="8535988" y="6532563"/>
            <a:ext cx="504825" cy="325437"/>
          </a:xfrm>
          <a:prstGeom prst="rect">
            <a:avLst/>
          </a:prstGeom>
          <a:noFill/>
          <a:ln w="9525">
            <a:noFill/>
            <a:miter lim="800000"/>
            <a:headEnd/>
            <a:tailEnd/>
          </a:ln>
        </p:spPr>
      </p:pic>
      <p:sp>
        <p:nvSpPr>
          <p:cNvPr id="6" name="TextBox 5"/>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B818A026-19BC-423A-AE04-E8595942FB04}" type="datetimeFigureOut">
              <a:rPr lang="en-US">
                <a:solidFill>
                  <a:prstClr val="black"/>
                </a:solidFill>
              </a:rPr>
              <a:pPr defTabSz="457200">
                <a:defRPr/>
              </a:pPr>
              <a:t>1/17/2022</a:t>
            </a:fld>
            <a:endParaRPr lang="en-US">
              <a:solidFill>
                <a:prstClr val="black"/>
              </a:solidFill>
            </a:endParaRPr>
          </a:p>
        </p:txBody>
      </p:sp>
      <p:sp>
        <p:nvSpPr>
          <p:cNvPr id="8" name="Footer Placeholder 4"/>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D6D78A4C-3962-4F87-9C26-B05177EC0A20}"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18489" name="Document" r:id="rId3" imgW="2958991" imgH="749272" progId="Word.Document.12">
                  <p:embed/>
                </p:oleObj>
              </mc:Choice>
              <mc:Fallback>
                <p:oleObj name="Document" r:id="rId3" imgW="2958991" imgH="749272" progId="Word.Document.12">
                  <p:embed/>
                  <p:pic>
                    <p:nvPicPr>
                      <p:cNvPr id="0" name="Object 1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5" name="Picture 5" descr="Medical Schools Council">
            <a:hlinkClick r:id="rId5"/>
          </p:cNvPr>
          <p:cNvPicPr>
            <a:picLocks noChangeAspect="1" noChangeArrowheads="1"/>
          </p:cNvPicPr>
          <p:nvPr userDrawn="1"/>
        </p:nvPicPr>
        <p:blipFill>
          <a:blip r:embed="rId6" cstate="print"/>
          <a:srcRect/>
          <a:stretch>
            <a:fillRect/>
          </a:stretch>
        </p:blipFill>
        <p:spPr bwMode="auto">
          <a:xfrm>
            <a:off x="8535988" y="6532563"/>
            <a:ext cx="504825" cy="325437"/>
          </a:xfrm>
          <a:prstGeom prst="rect">
            <a:avLst/>
          </a:prstGeom>
          <a:noFill/>
          <a:ln w="9525">
            <a:noFill/>
            <a:miter lim="800000"/>
            <a:headEnd/>
            <a:tailEnd/>
          </a:ln>
        </p:spPr>
      </p:pic>
      <p:sp>
        <p:nvSpPr>
          <p:cNvPr id="6" name="TextBox 5"/>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7A980179-7D29-4464-8F5D-5204353C2654}" type="datetimeFigureOut">
              <a:rPr lang="en-US">
                <a:solidFill>
                  <a:prstClr val="black"/>
                </a:solidFill>
              </a:rPr>
              <a:pPr defTabSz="457200">
                <a:defRPr/>
              </a:pPr>
              <a:t>1/17/2022</a:t>
            </a:fld>
            <a:endParaRPr lang="en-US">
              <a:solidFill>
                <a:prstClr val="black"/>
              </a:solidFill>
            </a:endParaRPr>
          </a:p>
        </p:txBody>
      </p:sp>
      <p:sp>
        <p:nvSpPr>
          <p:cNvPr id="8" name="Footer Placeholder 4"/>
          <p:cNvSpPr>
            <a:spLocks noGrp="1"/>
          </p:cNvSpPr>
          <p:nvPr>
            <p:ph type="ftr" sz="quarter" idx="11"/>
          </p:nvPr>
        </p:nvSpPr>
        <p:spPr>
          <a:xfrm>
            <a:off x="3124200" y="6532563"/>
            <a:ext cx="2895600" cy="325437"/>
          </a:xfrm>
          <a:prstGeom prst="rect">
            <a:avLst/>
          </a:prstGeom>
        </p:spPr>
        <p:txBody>
          <a:bodyPr/>
          <a:lstStyle>
            <a:lvl1pPr fontAlgn="auto">
              <a:spcBef>
                <a:spcPts val="0"/>
              </a:spcBef>
              <a:spcAft>
                <a:spcPts val="0"/>
              </a:spcAft>
              <a:defRPr>
                <a:latin typeface="+mn-lt"/>
                <a:cs typeface="+mn-cs"/>
              </a:defRPr>
            </a:lvl1pPr>
          </a:lstStyle>
          <a:p>
            <a:pPr defTabSz="457200">
              <a:defRPr/>
            </a:pPr>
            <a:endParaRPr lang="en-US">
              <a:solidFill>
                <a:prstClr val="black"/>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defTabSz="457200">
              <a:defRPr/>
            </a:pPr>
            <a:fld id="{D027AAEF-C284-4EB3-AAF3-5BDFBA9F63CD}" type="slidenum">
              <a:rPr lang="en-US">
                <a:solidFill>
                  <a:prstClr val="black"/>
                </a:solidFill>
              </a:rPr>
              <a:pPr defTabSz="457200">
                <a:defRPr/>
              </a:pPr>
              <a:t>‹#›</a:t>
            </a:fld>
            <a:endParaRPr 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sz="3600"/>
            </a:lvl1pPr>
          </a:lstStyle>
          <a:p>
            <a:r>
              <a:rPr lang="en-US" dirty="0"/>
              <a:t>Click to edit Master title style</a:t>
            </a:r>
          </a:p>
        </p:txBody>
      </p:sp>
      <p:sp>
        <p:nvSpPr>
          <p:cNvPr id="8" name="Content Placeholder 7"/>
          <p:cNvSpPr>
            <a:spLocks noGrp="1"/>
          </p:cNvSpPr>
          <p:nvPr>
            <p:ph sz="quarter" idx="10"/>
          </p:nvPr>
        </p:nvSpPr>
        <p:spPr>
          <a:xfrm>
            <a:off x="467544" y="2348880"/>
            <a:ext cx="8279383" cy="3959225"/>
          </a:xfrm>
        </p:spPr>
        <p:txBody>
          <a:bodyPr/>
          <a:lstStyle>
            <a:lvl1pPr>
              <a:defRPr sz="24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hyperlink" Target="http://www.chms.ac.uk/default.html" TargetMode="Externa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package" Target="../embeddings/Microsoft_Word_Document.docx"/><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aphicFrame>
        <p:nvGraphicFramePr>
          <p:cNvPr id="1026" name="Object 107"/>
          <p:cNvGraphicFramePr>
            <a:graphicFrameLocks noChangeAspect="1"/>
          </p:cNvGraphicFramePr>
          <p:nvPr/>
        </p:nvGraphicFramePr>
        <p:xfrm>
          <a:off x="0" y="6577013"/>
          <a:ext cx="1111250" cy="280987"/>
        </p:xfrm>
        <a:graphic>
          <a:graphicData uri="http://schemas.openxmlformats.org/presentationml/2006/ole">
            <mc:AlternateContent xmlns:mc="http://schemas.openxmlformats.org/markup-compatibility/2006">
              <mc:Choice xmlns:v="urn:schemas-microsoft-com:vml" Requires="v">
                <p:oleObj spid="_x0000_s7226" name="Document" r:id="rId15" imgW="2958991" imgH="749272" progId="Word.Document.12">
                  <p:embed/>
                </p:oleObj>
              </mc:Choice>
              <mc:Fallback>
                <p:oleObj name="Document" r:id="rId15" imgW="2958991" imgH="749272" progId="Word.Document.12">
                  <p:embed/>
                  <p:pic>
                    <p:nvPicPr>
                      <p:cNvPr id="0" name="Object 10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577013"/>
                        <a:ext cx="1111250" cy="2809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pic>
        <p:nvPicPr>
          <p:cNvPr id="1030" name="Picture 5" descr="Medical Schools Council">
            <a:hlinkClick r:id="rId17"/>
          </p:cNvPr>
          <p:cNvPicPr>
            <a:picLocks noChangeAspect="1" noChangeArrowheads="1"/>
          </p:cNvPicPr>
          <p:nvPr userDrawn="1"/>
        </p:nvPicPr>
        <p:blipFill>
          <a:blip r:embed="rId18" cstate="print"/>
          <a:srcRect/>
          <a:stretch>
            <a:fillRect/>
          </a:stretch>
        </p:blipFill>
        <p:spPr bwMode="auto">
          <a:xfrm>
            <a:off x="8535988" y="6532563"/>
            <a:ext cx="504825" cy="325437"/>
          </a:xfrm>
          <a:prstGeom prst="rect">
            <a:avLst/>
          </a:prstGeom>
          <a:noFill/>
          <a:ln w="9525">
            <a:noFill/>
            <a:miter lim="800000"/>
            <a:headEnd/>
            <a:tailEnd/>
          </a:ln>
        </p:spPr>
      </p:pic>
      <p:sp>
        <p:nvSpPr>
          <p:cNvPr id="7" name="TextBox 6"/>
          <p:cNvSpPr txBox="1"/>
          <p:nvPr userDrawn="1"/>
        </p:nvSpPr>
        <p:spPr>
          <a:xfrm>
            <a:off x="1974850" y="6484938"/>
            <a:ext cx="5549900" cy="276225"/>
          </a:xfrm>
          <a:prstGeom prst="rect">
            <a:avLst/>
          </a:prstGeom>
          <a:noFill/>
        </p:spPr>
        <p:txBody>
          <a:bodyPr>
            <a:spAutoFit/>
          </a:bodyPr>
          <a:lstStyle/>
          <a:p>
            <a:pPr algn="ctr" defTabSz="457200" fontAlgn="auto">
              <a:spcBef>
                <a:spcPts val="0"/>
              </a:spcBef>
              <a:spcAft>
                <a:spcPts val="0"/>
              </a:spcAft>
              <a:defRPr/>
            </a:pPr>
            <a:r>
              <a:rPr lang="en-GB" sz="1200" dirty="0">
                <a:solidFill>
                  <a:prstClr val="black"/>
                </a:solidFill>
                <a:latin typeface="Calibri"/>
                <a:cs typeface="Arial" pitchFamily="34" charset="0"/>
              </a:rPr>
              <a:t>Prescribing Skills Assessment – </a:t>
            </a:r>
            <a:r>
              <a:rPr lang="en-GB" sz="1200" i="1" dirty="0">
                <a:solidFill>
                  <a:prstClr val="black"/>
                </a:solidFill>
                <a:latin typeface="Calibri"/>
                <a:cs typeface="Arial" pitchFamily="34" charset="0"/>
              </a:rPr>
              <a:t>Adverse Drug Reactions Item Authoring Tool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F5B1-6B7B-46B8-BC44-3FE558725709}"/>
              </a:ext>
            </a:extLst>
          </p:cNvPr>
          <p:cNvSpPr>
            <a:spLocks noGrp="1"/>
          </p:cNvSpPr>
          <p:nvPr>
            <p:ph type="ctrTitle"/>
          </p:nvPr>
        </p:nvSpPr>
        <p:spPr>
          <a:xfrm>
            <a:off x="685800" y="1700808"/>
            <a:ext cx="7772400" cy="1470025"/>
          </a:xfrm>
        </p:spPr>
        <p:txBody>
          <a:bodyPr/>
          <a:lstStyle/>
          <a:p>
            <a:r>
              <a:rPr lang="en-GB" b="1" dirty="0"/>
              <a:t>Intravenous fluids:</a:t>
            </a:r>
            <a:br>
              <a:rPr lang="en-GB" b="1" dirty="0"/>
            </a:br>
            <a:r>
              <a:rPr lang="en-GB" b="1" dirty="0"/>
              <a:t>Choosing and prescribing</a:t>
            </a:r>
            <a:br>
              <a:rPr lang="en-GB" b="1" dirty="0"/>
            </a:br>
            <a:endParaRPr lang="en-GB" b="1" dirty="0"/>
          </a:p>
        </p:txBody>
      </p:sp>
      <p:sp>
        <p:nvSpPr>
          <p:cNvPr id="3" name="Subtitle 2">
            <a:extLst>
              <a:ext uri="{FF2B5EF4-FFF2-40B4-BE49-F238E27FC236}">
                <a16:creationId xmlns:a16="http://schemas.microsoft.com/office/drawing/2014/main" id="{6A2E8195-693D-4E6D-A023-A3E1219228BA}"/>
              </a:ext>
            </a:extLst>
          </p:cNvPr>
          <p:cNvSpPr>
            <a:spLocks noGrp="1"/>
          </p:cNvSpPr>
          <p:nvPr>
            <p:ph type="subTitle" idx="1"/>
          </p:nvPr>
        </p:nvSpPr>
        <p:spPr/>
        <p:txBody>
          <a:bodyPr/>
          <a:lstStyle/>
          <a:p>
            <a:r>
              <a:rPr lang="en-GB" sz="2000" dirty="0"/>
              <a:t>Dr Carmen </a:t>
            </a:r>
            <a:r>
              <a:rPr lang="en-GB" sz="2000" dirty="0" err="1"/>
              <a:t>Maniero</a:t>
            </a:r>
            <a:endParaRPr lang="en-GB" sz="2000" dirty="0"/>
          </a:p>
          <a:p>
            <a:r>
              <a:rPr lang="en-GB" sz="2000" dirty="0"/>
              <a:t>4</a:t>
            </a:r>
            <a:r>
              <a:rPr lang="en-GB" sz="2000" baseline="30000" dirty="0"/>
              <a:t>th</a:t>
            </a:r>
            <a:r>
              <a:rPr lang="en-GB" sz="2000" dirty="0"/>
              <a:t> January 2022</a:t>
            </a:r>
          </a:p>
          <a:p>
            <a:r>
              <a:rPr lang="en-GB" sz="2000" dirty="0"/>
              <a:t>5th Year CPT lectures</a:t>
            </a:r>
          </a:p>
          <a:p>
            <a:endParaRPr lang="en-GB" sz="2000" dirty="0"/>
          </a:p>
          <a:p>
            <a:r>
              <a:rPr lang="en-GB" sz="2000" dirty="0"/>
              <a:t>Recording on QM+ Y5 CPT Jan Lecture week</a:t>
            </a:r>
          </a:p>
        </p:txBody>
      </p:sp>
    </p:spTree>
    <p:extLst>
      <p:ext uri="{BB962C8B-B14F-4D97-AF65-F5344CB8AC3E}">
        <p14:creationId xmlns:p14="http://schemas.microsoft.com/office/powerpoint/2010/main" val="99237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NEW BANNER_NIGEL copy"/>
          <p:cNvPicPr>
            <a:picLocks noChangeAspect="1" noChangeArrowheads="1"/>
          </p:cNvPicPr>
          <p:nvPr/>
        </p:nvPicPr>
        <p:blipFill>
          <a:blip r:embed="rId3" cstate="print"/>
          <a:srcRect/>
          <a:stretch>
            <a:fillRect/>
          </a:stretch>
        </p:blipFill>
        <p:spPr bwMode="auto">
          <a:xfrm>
            <a:off x="0" y="5705475"/>
            <a:ext cx="9144000" cy="1179513"/>
          </a:xfrm>
          <a:prstGeom prst="rect">
            <a:avLst/>
          </a:prstGeom>
          <a:noFill/>
          <a:ln w="9525">
            <a:noFill/>
            <a:miter lim="800000"/>
            <a:headEnd/>
            <a:tailEnd/>
          </a:ln>
        </p:spPr>
      </p:pic>
      <p:sp>
        <p:nvSpPr>
          <p:cNvPr id="11267" name="Text Box 3"/>
          <p:cNvSpPr txBox="1">
            <a:spLocks noChangeArrowheads="1"/>
          </p:cNvSpPr>
          <p:nvPr/>
        </p:nvSpPr>
        <p:spPr bwMode="auto">
          <a:xfrm>
            <a:off x="468313" y="333375"/>
            <a:ext cx="4146550" cy="923925"/>
          </a:xfrm>
          <a:prstGeom prst="rect">
            <a:avLst/>
          </a:prstGeom>
          <a:noFill/>
          <a:ln w="9525">
            <a:noFill/>
            <a:miter lim="800000"/>
            <a:headEnd/>
            <a:tailEnd/>
          </a:ln>
        </p:spPr>
        <p:txBody>
          <a:bodyPr wrap="none">
            <a:spAutoFit/>
          </a:bodyPr>
          <a:lstStyle/>
          <a:p>
            <a:r>
              <a:rPr lang="en-GB" sz="5400" b="1"/>
              <a:t>Crystalloids</a:t>
            </a:r>
            <a:endParaRPr lang="en-US" sz="4400" b="1"/>
          </a:p>
        </p:txBody>
      </p:sp>
      <p:sp>
        <p:nvSpPr>
          <p:cNvPr id="11268" name="Text Box 11"/>
          <p:cNvSpPr txBox="1">
            <a:spLocks noChangeArrowheads="1"/>
          </p:cNvSpPr>
          <p:nvPr/>
        </p:nvSpPr>
        <p:spPr bwMode="auto">
          <a:xfrm>
            <a:off x="971550" y="1484313"/>
            <a:ext cx="7219950" cy="4570482"/>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3200" dirty="0"/>
              <a:t>0.9% Saline</a:t>
            </a:r>
          </a:p>
          <a:p>
            <a:pPr marL="266700" indent="-266700">
              <a:spcBef>
                <a:spcPts val="600"/>
              </a:spcBef>
              <a:buFont typeface="Arial" charset="0"/>
              <a:buChar char="•"/>
            </a:pPr>
            <a:r>
              <a:rPr lang="en-GB" sz="3200" dirty="0"/>
              <a:t>5% glucose</a:t>
            </a:r>
          </a:p>
          <a:p>
            <a:pPr marL="266700" indent="-266700">
              <a:spcBef>
                <a:spcPts val="600"/>
              </a:spcBef>
              <a:buFont typeface="Arial" charset="0"/>
              <a:buChar char="•"/>
            </a:pPr>
            <a:r>
              <a:rPr lang="en-GB" sz="3200" dirty="0"/>
              <a:t>4%/0.18% glucose/saline </a:t>
            </a:r>
          </a:p>
          <a:p>
            <a:pPr marL="266700" indent="-266700">
              <a:spcBef>
                <a:spcPts val="600"/>
              </a:spcBef>
              <a:buFont typeface="Arial" charset="0"/>
              <a:buChar char="•"/>
            </a:pPr>
            <a:r>
              <a:rPr lang="en-GB" sz="3200" dirty="0"/>
              <a:t>Ringer’s Lactate Solution</a:t>
            </a:r>
          </a:p>
          <a:p>
            <a:pPr marL="266700" indent="-266700">
              <a:spcBef>
                <a:spcPts val="600"/>
              </a:spcBef>
              <a:buFont typeface="Arial" charset="0"/>
              <a:buChar char="•"/>
            </a:pPr>
            <a:r>
              <a:rPr lang="en-GB" sz="3200" dirty="0"/>
              <a:t>Hartmann’s Solution</a:t>
            </a:r>
          </a:p>
          <a:p>
            <a:pPr marL="266700" indent="-266700">
              <a:spcBef>
                <a:spcPts val="600"/>
              </a:spcBef>
              <a:buFont typeface="Arial" charset="0"/>
              <a:buChar char="•"/>
            </a:pPr>
            <a:r>
              <a:rPr lang="en-GB" sz="3200" dirty="0"/>
              <a:t>Newer balanced crystalloids</a:t>
            </a:r>
          </a:p>
          <a:p>
            <a:pPr marL="266700" indent="-266700">
              <a:spcBef>
                <a:spcPts val="600"/>
              </a:spcBef>
              <a:buFont typeface="Arial" charset="0"/>
              <a:buChar char="•"/>
            </a:pPr>
            <a:endParaRPr lang="en-GB" sz="1200" dirty="0"/>
          </a:p>
          <a:p>
            <a:pPr marL="266700" indent="-266700">
              <a:spcBef>
                <a:spcPts val="600"/>
              </a:spcBef>
              <a:buFont typeface="Arial" charset="0"/>
              <a:buChar char="•"/>
            </a:pPr>
            <a:r>
              <a:rPr lang="en-GB" sz="2400" dirty="0"/>
              <a:t>0.45% Saline</a:t>
            </a:r>
          </a:p>
          <a:p>
            <a:pPr marL="266700" indent="-266700"/>
            <a:endParaRPr lang="en-US" sz="2800" dirty="0"/>
          </a:p>
        </p:txBody>
      </p:sp>
      <p:sp>
        <p:nvSpPr>
          <p:cNvPr id="2" name="Right Brace 1"/>
          <p:cNvSpPr/>
          <p:nvPr/>
        </p:nvSpPr>
        <p:spPr>
          <a:xfrm>
            <a:off x="6693936" y="3284984"/>
            <a:ext cx="110312" cy="2304256"/>
          </a:xfrm>
          <a:prstGeom prst="rightBrace">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p:cNvSpPr txBox="1"/>
          <p:nvPr/>
        </p:nvSpPr>
        <p:spPr>
          <a:xfrm>
            <a:off x="6862775" y="3841144"/>
            <a:ext cx="1804975" cy="1200329"/>
          </a:xfrm>
          <a:prstGeom prst="rect">
            <a:avLst/>
          </a:prstGeom>
          <a:noFill/>
        </p:spPr>
        <p:txBody>
          <a:bodyPr wrap="square" rtlCol="0">
            <a:spAutoFit/>
          </a:bodyPr>
          <a:lstStyle/>
          <a:p>
            <a:r>
              <a:rPr lang="en-GB" sz="2400" b="1" dirty="0"/>
              <a:t>Cannot “add” / change K</a:t>
            </a:r>
            <a:r>
              <a:rPr lang="en-GB" sz="2400" b="1" baseline="30000" dirty="0"/>
              <a:t>+</a:t>
            </a:r>
            <a:endParaRPr lang="en-GB"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NEW BANNER_NIGEL copy"/>
          <p:cNvPicPr>
            <a:picLocks noChangeAspect="1" noChangeArrowheads="1"/>
          </p:cNvPicPr>
          <p:nvPr/>
        </p:nvPicPr>
        <p:blipFill>
          <a:blip r:embed="rId3" cstate="print"/>
          <a:srcRect/>
          <a:stretch>
            <a:fillRect/>
          </a:stretch>
        </p:blipFill>
        <p:spPr bwMode="auto">
          <a:xfrm>
            <a:off x="0" y="5705475"/>
            <a:ext cx="9144000" cy="1179513"/>
          </a:xfrm>
          <a:prstGeom prst="rect">
            <a:avLst/>
          </a:prstGeom>
          <a:noFill/>
          <a:ln w="9525">
            <a:noFill/>
            <a:miter lim="800000"/>
            <a:headEnd/>
            <a:tailEnd/>
          </a:ln>
        </p:spPr>
      </p:pic>
      <p:sp>
        <p:nvSpPr>
          <p:cNvPr id="12291" name="Text Box 3"/>
          <p:cNvSpPr txBox="1">
            <a:spLocks noChangeArrowheads="1"/>
          </p:cNvSpPr>
          <p:nvPr/>
        </p:nvSpPr>
        <p:spPr bwMode="auto">
          <a:xfrm>
            <a:off x="468313" y="333375"/>
            <a:ext cx="6416675" cy="923925"/>
          </a:xfrm>
          <a:prstGeom prst="rect">
            <a:avLst/>
          </a:prstGeom>
          <a:noFill/>
          <a:ln w="9525">
            <a:noFill/>
            <a:miter lim="800000"/>
            <a:headEnd/>
            <a:tailEnd/>
          </a:ln>
        </p:spPr>
        <p:txBody>
          <a:bodyPr wrap="none">
            <a:spAutoFit/>
          </a:bodyPr>
          <a:lstStyle/>
          <a:p>
            <a:r>
              <a:rPr lang="en-GB" sz="5400" b="1"/>
              <a:t>Crystalloids (in 1L)</a:t>
            </a:r>
            <a:endParaRPr lang="en-US" sz="4400" b="1"/>
          </a:p>
        </p:txBody>
      </p:sp>
      <p:graphicFrame>
        <p:nvGraphicFramePr>
          <p:cNvPr id="12547" name="Group 259"/>
          <p:cNvGraphicFramePr>
            <a:graphicFrameLocks noGrp="1"/>
          </p:cNvGraphicFramePr>
          <p:nvPr>
            <p:extLst>
              <p:ext uri="{D42A27DB-BD31-4B8C-83A1-F6EECF244321}">
                <p14:modId xmlns:p14="http://schemas.microsoft.com/office/powerpoint/2010/main" val="2924478649"/>
              </p:ext>
            </p:extLst>
          </p:nvPr>
        </p:nvGraphicFramePr>
        <p:xfrm>
          <a:off x="35494" y="1474788"/>
          <a:ext cx="9073013" cy="3835228"/>
        </p:xfrm>
        <a:graphic>
          <a:graphicData uri="http://schemas.openxmlformats.org/drawingml/2006/table">
            <a:tbl>
              <a:tblPr/>
              <a:tblGrid>
                <a:gridCol w="172819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1656184">
                  <a:extLst>
                    <a:ext uri="{9D8B030D-6E8A-4147-A177-3AD203B41FA5}">
                      <a16:colId xmlns:a16="http://schemas.microsoft.com/office/drawing/2014/main" val="20007"/>
                    </a:ext>
                  </a:extLst>
                </a:gridCol>
                <a:gridCol w="1584179">
                  <a:extLst>
                    <a:ext uri="{9D8B030D-6E8A-4147-A177-3AD203B41FA5}">
                      <a16:colId xmlns:a16="http://schemas.microsoft.com/office/drawing/2014/main" val="20008"/>
                    </a:ext>
                  </a:extLst>
                </a:gridCol>
              </a:tblGrid>
              <a:tr h="101810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cs typeface="Arial" charset="0"/>
                        </a:rPr>
                        <a:t>Na</a:t>
                      </a:r>
                      <a:r>
                        <a:rPr kumimoji="0" lang="en-GB" sz="1600" b="0" i="0" u="none" strike="noStrike" cap="none" normalizeH="0" baseline="30000" dirty="0">
                          <a:ln>
                            <a:noFill/>
                          </a:ln>
                          <a:solidFill>
                            <a:schemeClr val="tx1"/>
                          </a:solidFill>
                          <a:effectLst/>
                          <a:latin typeface="Arial" charset="0"/>
                          <a:cs typeface="Arial" charset="0"/>
                        </a:rPr>
                        <a:t>+</a:t>
                      </a:r>
                      <a:endParaRPr kumimoji="0" lang="en-GB" sz="1600" b="0" i="0" u="none" strike="noStrike" cap="none" normalizeH="0" baseline="0" dirty="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cs typeface="Arial" charset="0"/>
                        </a:rPr>
                        <a:t>K</a:t>
                      </a:r>
                      <a:r>
                        <a:rPr kumimoji="0" lang="en-GB" sz="1600" b="0" i="0" u="none" strike="noStrike" cap="none" normalizeH="0" baseline="30000" dirty="0">
                          <a:ln>
                            <a:noFill/>
                          </a:ln>
                          <a:solidFill>
                            <a:schemeClr val="tx1"/>
                          </a:solidFill>
                          <a:effectLst/>
                          <a:latin typeface="Arial" charset="0"/>
                          <a:cs typeface="Arial" charset="0"/>
                        </a:rPr>
                        <a:t>+</a:t>
                      </a:r>
                      <a:endParaRPr kumimoji="0" lang="en-GB" sz="1600" b="0" i="0" u="none" strike="noStrike" cap="none" normalizeH="0" baseline="0" dirty="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cs typeface="Arial" charset="0"/>
                        </a:rPr>
                        <a:t>Ca</a:t>
                      </a:r>
                      <a:r>
                        <a:rPr kumimoji="0" lang="en-GB" sz="1600" b="0" i="0" u="none" strike="noStrike" cap="none" normalizeH="0" baseline="30000">
                          <a:ln>
                            <a:noFill/>
                          </a:ln>
                          <a:solidFill>
                            <a:schemeClr val="tx1"/>
                          </a:solidFill>
                          <a:effectLst/>
                          <a:latin typeface="Arial" charset="0"/>
                          <a:cs typeface="Arial" charset="0"/>
                        </a:rPr>
                        <a:t>2+</a:t>
                      </a:r>
                      <a:endParaRPr kumimoji="0" lang="en-GB" sz="1600" b="0" i="0" u="none" strike="noStrike" cap="none" normalizeH="0" baseline="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cs typeface="Arial" charset="0"/>
                        </a:rPr>
                        <a:t>Cl</a:t>
                      </a:r>
                      <a:r>
                        <a:rPr kumimoji="0" lang="en-GB" sz="1600" b="0" i="0" u="none" strike="noStrike" cap="none" normalizeH="0" baseline="30000">
                          <a:ln>
                            <a:noFill/>
                          </a:ln>
                          <a:solidFill>
                            <a:schemeClr val="tx1"/>
                          </a:solidFill>
                          <a:effectLst/>
                          <a:latin typeface="Arial" charset="0"/>
                          <a:cs typeface="Arial" charset="0"/>
                        </a:rPr>
                        <a:t>-</a:t>
                      </a:r>
                      <a:endParaRPr kumimoji="0" lang="en-GB" sz="1600" b="0" i="0" u="none" strike="noStrike" cap="none" normalizeH="0" baseline="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Arial" charset="0"/>
                          <a:cs typeface="Arial" charset="0"/>
                        </a:rPr>
                        <a:t>Lact</a:t>
                      </a:r>
                      <a:endParaRPr kumimoji="0" lang="en-GB" sz="1600" b="0" i="0" u="none" strike="noStrike" cap="none" normalizeH="0" baseline="0" dirty="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cs typeface="Arial" charset="0"/>
                        </a:rPr>
                        <a:t>Glu</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cs typeface="Arial" charset="0"/>
                        </a:rPr>
                        <a:t>(gm)</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cs typeface="Arial" charset="0"/>
                        </a:rPr>
                        <a:t>Change in ECF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solidFill>
                          <a:effectLst/>
                          <a:latin typeface="Arial" charset="0"/>
                          <a:cs typeface="Arial" charset="0"/>
                        </a:rPr>
                        <a:t>(of which ~30% in intravascular space)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cs typeface="Arial" charset="0"/>
                        </a:rPr>
                        <a:t>Change in ICF</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0.9% Saline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154</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154</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~1000ml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0</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5% glucose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50</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~333ml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~667ml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4%/0.18% glucose/saline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31</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31</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40</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~466ml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~533ml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Ringer’s Lactate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130</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3</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109</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29</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~900ml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~100ml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Hartmann’s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131</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5</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4</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111</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29</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~900ml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~100ml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a:ln>
                            <a:noFill/>
                          </a:ln>
                          <a:solidFill>
                            <a:srgbClr val="000000"/>
                          </a:solidFill>
                          <a:effectLst/>
                          <a:latin typeface="Arial" charset="0"/>
                          <a:cs typeface="Arial" charset="0"/>
                        </a:rPr>
                        <a:t>0.45% Saline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a:ln>
                            <a:noFill/>
                          </a:ln>
                          <a:solidFill>
                            <a:srgbClr val="000000"/>
                          </a:solidFill>
                          <a:effectLst/>
                          <a:latin typeface="Arial" charset="0"/>
                          <a:cs typeface="Arial" charset="0"/>
                        </a:rPr>
                        <a:t>77</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a:ln>
                            <a:noFill/>
                          </a:ln>
                          <a:solidFill>
                            <a:srgbClr val="000000"/>
                          </a:solidFill>
                          <a:effectLst/>
                          <a:latin typeface="Arial" charset="0"/>
                          <a:cs typeface="Arial" charset="0"/>
                        </a:rPr>
                        <a:t>77</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a:ln>
                            <a:noFill/>
                          </a:ln>
                          <a:solidFill>
                            <a:srgbClr val="000000"/>
                          </a:solidFill>
                          <a:effectLst/>
                          <a:latin typeface="Arial" charset="0"/>
                          <a:cs typeface="Arial"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a:ln>
                            <a:noFill/>
                          </a:ln>
                          <a:solidFill>
                            <a:srgbClr val="000000"/>
                          </a:solidFill>
                          <a:effectLst/>
                          <a:latin typeface="Arial" charset="0"/>
                          <a:cs typeface="Arial" charset="0"/>
                        </a:rPr>
                        <a:t>~667ml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1" u="none" strike="noStrike" cap="none" normalizeH="0" baseline="0" dirty="0">
                          <a:ln>
                            <a:noFill/>
                          </a:ln>
                          <a:solidFill>
                            <a:srgbClr val="000000"/>
                          </a:solidFill>
                          <a:effectLst/>
                          <a:latin typeface="Arial" charset="0"/>
                          <a:cs typeface="Arial" charset="0"/>
                        </a:rPr>
                        <a:t>~333ml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charset="0"/>
                          <a:cs typeface="Arial" charset="0"/>
                        </a:rPr>
                        <a:t>Normal range plasma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a:ln>
                            <a:noFill/>
                          </a:ln>
                          <a:solidFill>
                            <a:srgbClr val="000000"/>
                          </a:solidFill>
                          <a:effectLst/>
                          <a:latin typeface="Arial" charset="0"/>
                          <a:cs typeface="Arial" charset="0"/>
                        </a:rPr>
                        <a:t>137 - 144</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a:ln>
                            <a:noFill/>
                          </a:ln>
                          <a:solidFill>
                            <a:srgbClr val="000000"/>
                          </a:solidFill>
                          <a:effectLst/>
                          <a:latin typeface="Arial" charset="0"/>
                          <a:cs typeface="Arial" charset="0"/>
                        </a:rPr>
                        <a:t>3.5 - 4.9</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a:ln>
                            <a:noFill/>
                          </a:ln>
                          <a:solidFill>
                            <a:srgbClr val="000000"/>
                          </a:solidFill>
                          <a:effectLst/>
                          <a:latin typeface="Arial" charset="0"/>
                          <a:cs typeface="Arial" charset="0"/>
                        </a:rPr>
                        <a:t>2.2 - 2.6</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a:ln>
                            <a:noFill/>
                          </a:ln>
                          <a:solidFill>
                            <a:srgbClr val="000000"/>
                          </a:solidFill>
                          <a:effectLst/>
                          <a:latin typeface="Arial" charset="0"/>
                          <a:cs typeface="Arial" charset="0"/>
                        </a:rPr>
                        <a:t>95 - 107</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1" u="none" strike="noStrike" cap="none" normalizeH="0" baseline="0">
                          <a:ln>
                            <a:noFill/>
                          </a:ln>
                          <a:solidFill>
                            <a:srgbClr val="000000"/>
                          </a:solidFill>
                          <a:effectLst/>
                          <a:latin typeface="Arial" charset="0"/>
                          <a:cs typeface="Arial" charset="0"/>
                        </a:rPr>
                        <a:t>0.3 - 1.3</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000000"/>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a:ln>
                          <a:noFill/>
                        </a:ln>
                        <a:solidFill>
                          <a:srgbClr val="000000"/>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dirty="0">
                        <a:ln>
                          <a:noFill/>
                        </a:ln>
                        <a:solidFill>
                          <a:srgbClr val="000000"/>
                        </a:solidFill>
                        <a:effectLst/>
                        <a:latin typeface="Arial" charset="0"/>
                        <a:cs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79512" y="116632"/>
            <a:ext cx="8640960" cy="1754326"/>
          </a:xfrm>
          <a:prstGeom prst="rect">
            <a:avLst/>
          </a:prstGeom>
          <a:noFill/>
          <a:ln w="9525">
            <a:noFill/>
            <a:miter lim="800000"/>
            <a:headEnd/>
            <a:tailEnd/>
          </a:ln>
        </p:spPr>
        <p:txBody>
          <a:bodyPr wrap="square">
            <a:spAutoFit/>
          </a:bodyPr>
          <a:lstStyle/>
          <a:p>
            <a:r>
              <a:rPr lang="en-GB" sz="5400" b="1" dirty="0"/>
              <a:t>Balanced crystalloid (e.g. Plasma-</a:t>
            </a:r>
            <a:r>
              <a:rPr lang="en-GB" sz="5400" b="1" dirty="0" err="1"/>
              <a:t>Lyte</a:t>
            </a:r>
            <a:r>
              <a:rPr lang="en-GB" sz="5400" b="1" dirty="0"/>
              <a:t>)</a:t>
            </a:r>
            <a:endParaRPr lang="en-US" sz="4400" b="1"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19" r="5274"/>
          <a:stretch/>
        </p:blipFill>
        <p:spPr bwMode="auto">
          <a:xfrm>
            <a:off x="1" y="1988840"/>
            <a:ext cx="9146114" cy="4843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666695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468313" y="333375"/>
            <a:ext cx="8207375" cy="1323975"/>
          </a:xfrm>
          <a:prstGeom prst="rect">
            <a:avLst/>
          </a:prstGeom>
          <a:noFill/>
          <a:ln w="9525">
            <a:noFill/>
            <a:miter lim="800000"/>
            <a:headEnd/>
            <a:tailEnd/>
          </a:ln>
        </p:spPr>
        <p:txBody>
          <a:bodyPr>
            <a:spAutoFit/>
          </a:bodyPr>
          <a:lstStyle/>
          <a:p>
            <a:r>
              <a:rPr lang="en-GB" sz="4000" b="1"/>
              <a:t>Normal saline and hyperchloraemic acidosis</a:t>
            </a:r>
            <a:endParaRPr lang="en-US" sz="4000" b="1"/>
          </a:p>
        </p:txBody>
      </p:sp>
      <p:sp>
        <p:nvSpPr>
          <p:cNvPr id="16388" name="Text Box 11"/>
          <p:cNvSpPr txBox="1">
            <a:spLocks noChangeArrowheads="1"/>
          </p:cNvSpPr>
          <p:nvPr/>
        </p:nvSpPr>
        <p:spPr bwMode="auto">
          <a:xfrm>
            <a:off x="468313" y="2209214"/>
            <a:ext cx="8207375" cy="4031873"/>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400" dirty="0" err="1"/>
              <a:t>NaCl</a:t>
            </a:r>
            <a:r>
              <a:rPr lang="en-GB" sz="2400" dirty="0"/>
              <a:t> + H</a:t>
            </a:r>
            <a:r>
              <a:rPr lang="en-GB" sz="2400" baseline="-25000" dirty="0"/>
              <a:t>2</a:t>
            </a:r>
            <a:r>
              <a:rPr lang="en-GB" sz="2400" dirty="0"/>
              <a:t>0 ↔ </a:t>
            </a:r>
            <a:r>
              <a:rPr lang="en-GB" sz="2400" dirty="0" err="1"/>
              <a:t>HCl</a:t>
            </a:r>
            <a:r>
              <a:rPr lang="en-GB" sz="2400" dirty="0"/>
              <a:t> + </a:t>
            </a:r>
            <a:r>
              <a:rPr lang="en-GB" sz="2400" dirty="0" err="1"/>
              <a:t>NaOH</a:t>
            </a:r>
            <a:endParaRPr lang="en-GB" sz="2400" dirty="0"/>
          </a:p>
          <a:p>
            <a:pPr marL="723900" lvl="1" indent="-266700">
              <a:spcBef>
                <a:spcPts val="600"/>
              </a:spcBef>
              <a:buFont typeface="Arial" charset="0"/>
              <a:buChar char="•"/>
            </a:pPr>
            <a:r>
              <a:rPr lang="en-GB" sz="2000" dirty="0"/>
              <a:t>The </a:t>
            </a:r>
            <a:r>
              <a:rPr lang="en-GB" sz="2000" dirty="0" err="1"/>
              <a:t>HCl</a:t>
            </a:r>
            <a:r>
              <a:rPr lang="en-GB" sz="2000" dirty="0"/>
              <a:t> and </a:t>
            </a:r>
            <a:r>
              <a:rPr lang="en-GB" sz="2000" dirty="0" err="1"/>
              <a:t>NaOH</a:t>
            </a:r>
            <a:r>
              <a:rPr lang="en-GB" sz="2000" dirty="0"/>
              <a:t> should cancel</a:t>
            </a:r>
          </a:p>
          <a:p>
            <a:pPr marL="266700" indent="-266700">
              <a:spcBef>
                <a:spcPts val="600"/>
              </a:spcBef>
              <a:buFont typeface="Arial" charset="0"/>
              <a:buChar char="•"/>
            </a:pPr>
            <a:r>
              <a:rPr lang="en-GB" sz="2400" dirty="0"/>
              <a:t>More Cl</a:t>
            </a:r>
            <a:r>
              <a:rPr lang="en-GB" sz="2400" baseline="30000" dirty="0"/>
              <a:t>-</a:t>
            </a:r>
            <a:r>
              <a:rPr lang="en-GB" sz="2400" dirty="0"/>
              <a:t> in 0.9% saline relative to plasma</a:t>
            </a:r>
          </a:p>
          <a:p>
            <a:pPr marL="723900" lvl="1" indent="-266700">
              <a:spcBef>
                <a:spcPts val="600"/>
              </a:spcBef>
              <a:buFont typeface="Arial" charset="0"/>
              <a:buChar char="•"/>
            </a:pPr>
            <a:r>
              <a:rPr lang="en-GB" sz="2000" dirty="0"/>
              <a:t>[Cl</a:t>
            </a:r>
            <a:r>
              <a:rPr lang="en-GB" sz="2000" baseline="30000" dirty="0"/>
              <a:t>-</a:t>
            </a:r>
            <a:r>
              <a:rPr lang="en-GB" sz="2000" dirty="0"/>
              <a:t>] rises significantly (relative to [Na</a:t>
            </a:r>
            <a:r>
              <a:rPr lang="en-GB" sz="2000" baseline="30000" dirty="0"/>
              <a:t>+</a:t>
            </a:r>
            <a:r>
              <a:rPr lang="en-GB" sz="2000" dirty="0"/>
              <a:t>])</a:t>
            </a:r>
          </a:p>
          <a:p>
            <a:pPr marL="723900" lvl="1" indent="-266700">
              <a:spcBef>
                <a:spcPts val="600"/>
              </a:spcBef>
              <a:buFont typeface="Arial" charset="0"/>
              <a:buChar char="•"/>
            </a:pPr>
            <a:r>
              <a:rPr lang="en-GB" sz="2000" dirty="0"/>
              <a:t>This tips the acid-base balance toward </a:t>
            </a:r>
            <a:r>
              <a:rPr lang="en-GB" sz="2000" dirty="0" err="1"/>
              <a:t>HCl</a:t>
            </a:r>
            <a:r>
              <a:rPr lang="en-GB" sz="2000" dirty="0"/>
              <a:t>, thus metabolic acidosis</a:t>
            </a:r>
          </a:p>
          <a:p>
            <a:pPr marL="266700" indent="-266700">
              <a:spcBef>
                <a:spcPts val="600"/>
              </a:spcBef>
              <a:buFont typeface="Arial" charset="0"/>
              <a:buChar char="•"/>
            </a:pPr>
            <a:r>
              <a:rPr lang="en-GB" sz="2400" dirty="0"/>
              <a:t>Reflected in NICE guidance in maintenance fluids (later)</a:t>
            </a:r>
          </a:p>
          <a:p>
            <a:pPr marL="266700" indent="-266700">
              <a:spcBef>
                <a:spcPts val="600"/>
              </a:spcBef>
              <a:buFont typeface="Arial" charset="0"/>
              <a:buChar char="•"/>
            </a:pPr>
            <a:endParaRPr lang="en-GB" sz="2400" dirty="0"/>
          </a:p>
          <a:p>
            <a:pPr marL="266700" indent="-266700">
              <a:spcBef>
                <a:spcPts val="600"/>
              </a:spcBef>
              <a:buFont typeface="Arial" charset="0"/>
              <a:buChar char="•"/>
            </a:pPr>
            <a:r>
              <a:rPr lang="en-GB" sz="2000" i="1" dirty="0"/>
              <a:t>(Can’t find “how much” 0.9% saline is “too much”)</a:t>
            </a:r>
          </a:p>
          <a:p>
            <a:pPr marL="266700" indent="-266700">
              <a:spcBef>
                <a:spcPts val="600"/>
              </a:spcBef>
              <a:buFont typeface="Arial" charset="0"/>
              <a:buChar char="•"/>
            </a:pPr>
            <a:r>
              <a:rPr lang="en-GB" sz="2000" i="1" dirty="0"/>
              <a:t>Remember – PSA asks for “ONE initial fluid prescription”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468313" y="333375"/>
            <a:ext cx="5260975" cy="701675"/>
          </a:xfrm>
          <a:prstGeom prst="rect">
            <a:avLst/>
          </a:prstGeom>
          <a:noFill/>
          <a:ln w="9525">
            <a:noFill/>
            <a:miter lim="800000"/>
            <a:headEnd/>
            <a:tailEnd/>
          </a:ln>
        </p:spPr>
        <p:txBody>
          <a:bodyPr wrap="none">
            <a:spAutoFit/>
          </a:bodyPr>
          <a:lstStyle/>
          <a:p>
            <a:r>
              <a:rPr lang="en-GB" sz="4000" b="1"/>
              <a:t>“Added” potassium?</a:t>
            </a:r>
            <a:endParaRPr lang="en-US" sz="4000" b="1"/>
          </a:p>
        </p:txBody>
      </p:sp>
      <p:sp>
        <p:nvSpPr>
          <p:cNvPr id="17412" name="Text Box 11"/>
          <p:cNvSpPr txBox="1">
            <a:spLocks noChangeArrowheads="1"/>
          </p:cNvSpPr>
          <p:nvPr/>
        </p:nvSpPr>
        <p:spPr bwMode="auto">
          <a:xfrm>
            <a:off x="468313" y="1471711"/>
            <a:ext cx="8352159" cy="5016758"/>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000" dirty="0"/>
              <a:t>Dependent on: </a:t>
            </a:r>
          </a:p>
          <a:p>
            <a:pPr marL="742950" lvl="1" indent="-285750">
              <a:spcBef>
                <a:spcPts val="600"/>
              </a:spcBef>
              <a:buFont typeface="Arial" charset="0"/>
              <a:buChar char="•"/>
            </a:pPr>
            <a:r>
              <a:rPr lang="en-GB" dirty="0"/>
              <a:t>Current status </a:t>
            </a:r>
          </a:p>
          <a:p>
            <a:pPr marL="742950" lvl="1" indent="-285750">
              <a:spcBef>
                <a:spcPts val="600"/>
              </a:spcBef>
              <a:buFont typeface="Arial" charset="0"/>
              <a:buChar char="•"/>
            </a:pPr>
            <a:r>
              <a:rPr lang="en-GB" dirty="0"/>
              <a:t>Rate of loss</a:t>
            </a:r>
          </a:p>
          <a:p>
            <a:pPr marL="266700" indent="-266700">
              <a:spcBef>
                <a:spcPts val="600"/>
              </a:spcBef>
              <a:buFont typeface="Arial" charset="0"/>
              <a:buChar char="•"/>
            </a:pPr>
            <a:r>
              <a:rPr lang="en-GB" sz="2000" dirty="0"/>
              <a:t>Available as 20mmol/L </a:t>
            </a:r>
            <a:r>
              <a:rPr lang="en-GB" sz="2000" b="1" u="sng" dirty="0"/>
              <a:t>(a.k.a. 0.15%)</a:t>
            </a:r>
            <a:r>
              <a:rPr lang="en-GB" sz="2000" b="1" dirty="0"/>
              <a:t> </a:t>
            </a:r>
            <a:r>
              <a:rPr lang="en-GB" sz="2000" dirty="0"/>
              <a:t>or 40mmol/L </a:t>
            </a:r>
            <a:r>
              <a:rPr lang="en-GB" sz="2000" b="1" u="sng" dirty="0"/>
              <a:t>(a.k.a. 0.3%)</a:t>
            </a:r>
            <a:r>
              <a:rPr lang="en-GB" sz="2000" dirty="0"/>
              <a:t>, in:</a:t>
            </a:r>
          </a:p>
          <a:p>
            <a:pPr marL="742950" lvl="1" indent="-285750">
              <a:spcBef>
                <a:spcPts val="600"/>
              </a:spcBef>
              <a:buFont typeface="Arial" charset="0"/>
              <a:buChar char="•"/>
            </a:pPr>
            <a:r>
              <a:rPr lang="en-GB" dirty="0"/>
              <a:t>0.9% Saline</a:t>
            </a:r>
          </a:p>
          <a:p>
            <a:pPr marL="742950" lvl="1" indent="-285750">
              <a:spcBef>
                <a:spcPts val="600"/>
              </a:spcBef>
              <a:buFont typeface="Arial" charset="0"/>
              <a:buChar char="•"/>
            </a:pPr>
            <a:r>
              <a:rPr lang="en-GB" dirty="0"/>
              <a:t>0.18% Saline + 4% glucose </a:t>
            </a:r>
          </a:p>
          <a:p>
            <a:pPr marL="742950" lvl="1" indent="-285750">
              <a:spcBef>
                <a:spcPts val="600"/>
              </a:spcBef>
              <a:buFont typeface="Arial" charset="0"/>
              <a:buChar char="•"/>
            </a:pPr>
            <a:r>
              <a:rPr lang="en-GB" dirty="0"/>
              <a:t>5% glucose</a:t>
            </a:r>
          </a:p>
          <a:p>
            <a:pPr marL="742950" lvl="1" indent="-285750">
              <a:spcBef>
                <a:spcPts val="600"/>
              </a:spcBef>
              <a:buFont typeface="Arial" charset="0"/>
              <a:buChar char="•"/>
            </a:pPr>
            <a:r>
              <a:rPr lang="en-GB" b="1" u="sng" dirty="0"/>
              <a:t>Fixed</a:t>
            </a:r>
            <a:r>
              <a:rPr lang="en-GB" dirty="0"/>
              <a:t> potassium to Ringer’s / Hartmann’s etc.- cannot be increased or decreased</a:t>
            </a:r>
          </a:p>
          <a:p>
            <a:pPr marL="266700" indent="-266700">
              <a:spcBef>
                <a:spcPts val="600"/>
              </a:spcBef>
              <a:buFont typeface="Arial" charset="0"/>
              <a:buChar char="•"/>
            </a:pPr>
            <a:endParaRPr lang="en-GB" sz="2000" b="1" u="sng" dirty="0"/>
          </a:p>
          <a:p>
            <a:pPr marL="266700" indent="-266700">
              <a:spcBef>
                <a:spcPts val="600"/>
              </a:spcBef>
              <a:buFont typeface="Arial" charset="0"/>
              <a:buChar char="•"/>
            </a:pPr>
            <a:r>
              <a:rPr lang="en-GB" sz="2000" b="1" u="sng" dirty="0"/>
              <a:t>Not</a:t>
            </a:r>
            <a:r>
              <a:rPr lang="en-GB" sz="2000" b="1" dirty="0"/>
              <a:t> to be given more than 10 </a:t>
            </a:r>
            <a:r>
              <a:rPr lang="en-GB" sz="2000" b="1" dirty="0" err="1"/>
              <a:t>mmol</a:t>
            </a:r>
            <a:r>
              <a:rPr lang="en-GB" sz="2000" b="1" dirty="0"/>
              <a:t>/hr </a:t>
            </a:r>
          </a:p>
          <a:p>
            <a:pPr marL="723900" lvl="1" indent="-266700">
              <a:spcBef>
                <a:spcPts val="600"/>
              </a:spcBef>
              <a:buFont typeface="Arial" charset="0"/>
              <a:buChar char="•"/>
            </a:pPr>
            <a:r>
              <a:rPr lang="en-GB" dirty="0"/>
              <a:t>(e.g. 1L of 0.9% sodium chloride + 0.3% potassium chloride over 4hrs)</a:t>
            </a:r>
          </a:p>
          <a:p>
            <a:pPr marL="723900" lvl="1" indent="-266700">
              <a:spcBef>
                <a:spcPts val="600"/>
              </a:spcBef>
              <a:buFont typeface="Arial" charset="0"/>
              <a:buChar char="•"/>
            </a:pPr>
            <a:r>
              <a:rPr lang="en-GB" dirty="0"/>
              <a:t>So </a:t>
            </a:r>
            <a:r>
              <a:rPr lang="en-GB" u="sng" dirty="0"/>
              <a:t>no</a:t>
            </a:r>
            <a:r>
              <a:rPr lang="en-GB" dirty="0"/>
              <a:t> potassium in “</a:t>
            </a:r>
            <a:r>
              <a:rPr lang="en-GB" i="1" dirty="0"/>
              <a:t>stat</a:t>
            </a:r>
            <a:r>
              <a:rPr lang="en-GB" dirty="0"/>
              <a:t>” fluids</a:t>
            </a:r>
          </a:p>
          <a:p>
            <a:pPr marL="723900" lvl="1" indent="-266700">
              <a:spcBef>
                <a:spcPts val="600"/>
              </a:spcBef>
              <a:buFont typeface="Arial" charset="0"/>
              <a:buChar char="•"/>
            </a:pPr>
            <a:r>
              <a:rPr lang="en-GB" dirty="0"/>
              <a:t>Might be faster in intensive care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468313" y="333375"/>
            <a:ext cx="2916237" cy="923925"/>
          </a:xfrm>
          <a:prstGeom prst="rect">
            <a:avLst/>
          </a:prstGeom>
          <a:noFill/>
          <a:ln w="9525">
            <a:noFill/>
            <a:miter lim="800000"/>
            <a:headEnd/>
            <a:tailEnd/>
          </a:ln>
        </p:spPr>
        <p:txBody>
          <a:bodyPr wrap="none">
            <a:spAutoFit/>
          </a:bodyPr>
          <a:lstStyle/>
          <a:p>
            <a:r>
              <a:rPr lang="en-GB" sz="5400" b="1"/>
              <a:t>Colloids</a:t>
            </a:r>
            <a:endParaRPr lang="en-US" sz="4400" b="1"/>
          </a:p>
        </p:txBody>
      </p:sp>
      <p:sp>
        <p:nvSpPr>
          <p:cNvPr id="13316" name="Text Box 11"/>
          <p:cNvSpPr txBox="1">
            <a:spLocks noChangeArrowheads="1"/>
          </p:cNvSpPr>
          <p:nvPr/>
        </p:nvSpPr>
        <p:spPr bwMode="auto">
          <a:xfrm>
            <a:off x="539750" y="1773391"/>
            <a:ext cx="8208963" cy="4031873"/>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000" dirty="0"/>
              <a:t>E.g. </a:t>
            </a:r>
            <a:r>
              <a:rPr lang="en-GB" sz="2000" dirty="0" err="1"/>
              <a:t>Gelofusine</a:t>
            </a:r>
            <a:r>
              <a:rPr lang="en-GB" sz="2000" dirty="0"/>
              <a:t>, </a:t>
            </a:r>
            <a:r>
              <a:rPr lang="en-GB" sz="2000" dirty="0" err="1"/>
              <a:t>Volplex</a:t>
            </a:r>
            <a:r>
              <a:rPr lang="en-GB" sz="2000" dirty="0"/>
              <a:t>, </a:t>
            </a:r>
            <a:r>
              <a:rPr lang="en-GB" sz="2000" dirty="0" err="1"/>
              <a:t>Haemaccel</a:t>
            </a:r>
            <a:endParaRPr lang="en-GB" sz="2000" dirty="0"/>
          </a:p>
          <a:p>
            <a:pPr marL="266700" indent="-266700">
              <a:spcBef>
                <a:spcPts val="600"/>
              </a:spcBef>
              <a:buFont typeface="Arial" charset="0"/>
              <a:buChar char="•"/>
            </a:pPr>
            <a:r>
              <a:rPr lang="en-GB" sz="2000" dirty="0"/>
              <a:t>Not a commonly used fluid now</a:t>
            </a:r>
          </a:p>
          <a:p>
            <a:pPr marL="266700" indent="-266700">
              <a:spcBef>
                <a:spcPts val="600"/>
              </a:spcBef>
              <a:buFont typeface="Arial" charset="0"/>
              <a:buChar char="•"/>
            </a:pPr>
            <a:endParaRPr lang="en-GB" sz="900" dirty="0"/>
          </a:p>
          <a:p>
            <a:pPr marL="266700" indent="-266700">
              <a:spcBef>
                <a:spcPts val="600"/>
              </a:spcBef>
              <a:buFont typeface="Arial" charset="0"/>
              <a:buChar char="•"/>
            </a:pPr>
            <a:r>
              <a:rPr lang="en-GB" sz="2000" dirty="0"/>
              <a:t>Contains high molecular weight proteins and electrolytes</a:t>
            </a:r>
          </a:p>
          <a:p>
            <a:pPr marL="266700" indent="-266700">
              <a:spcBef>
                <a:spcPts val="600"/>
              </a:spcBef>
              <a:buFont typeface="Arial" charset="0"/>
              <a:buChar char="•"/>
            </a:pPr>
            <a:r>
              <a:rPr lang="en-GB" sz="2000" dirty="0"/>
              <a:t>Elimination t</a:t>
            </a:r>
            <a:r>
              <a:rPr lang="en-GB" sz="2000" baseline="-25000" dirty="0"/>
              <a:t>1/2 </a:t>
            </a:r>
            <a:r>
              <a:rPr lang="en-GB" sz="2000" dirty="0"/>
              <a:t>in blood ranges 4-8 hrs</a:t>
            </a:r>
          </a:p>
          <a:p>
            <a:pPr marL="266700" indent="-266700">
              <a:spcBef>
                <a:spcPts val="600"/>
              </a:spcBef>
              <a:buFont typeface="Arial" charset="0"/>
              <a:buChar char="•"/>
            </a:pPr>
            <a:endParaRPr lang="en-GB" sz="900" dirty="0"/>
          </a:p>
          <a:p>
            <a:pPr marL="266700" indent="-266700">
              <a:spcBef>
                <a:spcPts val="600"/>
              </a:spcBef>
              <a:buFont typeface="Arial" charset="0"/>
              <a:buChar char="•"/>
            </a:pPr>
            <a:r>
              <a:rPr lang="en-GB" sz="2000" dirty="0"/>
              <a:t>Currently debatable overall benefit</a:t>
            </a:r>
          </a:p>
          <a:p>
            <a:pPr marL="742950" lvl="1" indent="-285750">
              <a:spcBef>
                <a:spcPts val="600"/>
              </a:spcBef>
              <a:buFont typeface="Arial" charset="0"/>
              <a:buChar char="•"/>
            </a:pPr>
            <a:r>
              <a:rPr lang="en-GB" dirty="0"/>
              <a:t>Some trial in sepsis suggests inferior</a:t>
            </a:r>
          </a:p>
          <a:p>
            <a:pPr marL="723900" lvl="1" indent="-266700">
              <a:spcBef>
                <a:spcPts val="600"/>
              </a:spcBef>
              <a:buFont typeface="Arial" charset="0"/>
              <a:buChar char="•"/>
            </a:pPr>
            <a:r>
              <a:rPr lang="en-GB" dirty="0"/>
              <a:t>?Used in volume resuscitation</a:t>
            </a:r>
          </a:p>
          <a:p>
            <a:pPr marL="723900" lvl="1" indent="-266700">
              <a:spcBef>
                <a:spcPts val="600"/>
              </a:spcBef>
              <a:buFont typeface="Arial" charset="0"/>
              <a:buChar char="•"/>
            </a:pPr>
            <a:r>
              <a:rPr lang="en-GB" dirty="0"/>
              <a:t>NICE guidance moves it down the choices</a:t>
            </a:r>
          </a:p>
          <a:p>
            <a:pPr marL="266700" indent="-266700">
              <a:spcBef>
                <a:spcPts val="600"/>
              </a:spcBef>
              <a:buFont typeface="Arial" charset="0"/>
              <a:buChar char="•"/>
            </a:pPr>
            <a:endParaRPr lang="en-GB" sz="900" dirty="0"/>
          </a:p>
          <a:p>
            <a:pPr marL="266700" indent="-266700">
              <a:spcBef>
                <a:spcPts val="600"/>
              </a:spcBef>
              <a:buFont typeface="Arial" charset="0"/>
              <a:buChar char="•"/>
            </a:pPr>
            <a:r>
              <a:rPr lang="en-GB" sz="2000" dirty="0"/>
              <a:t>Small risk of allergic / anaphylactoid reactions / anaphylaxis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14018" name="Picture 2"/>
          <p:cNvPicPr>
            <a:picLocks noChangeAspect="1" noChangeArrowheads="1"/>
          </p:cNvPicPr>
          <p:nvPr/>
        </p:nvPicPr>
        <p:blipFill>
          <a:blip r:embed="rId3" cstate="print"/>
          <a:srcRect/>
          <a:stretch>
            <a:fillRect/>
          </a:stretch>
        </p:blipFill>
        <p:spPr bwMode="auto">
          <a:xfrm>
            <a:off x="105704" y="404664"/>
            <a:ext cx="9038933" cy="6120680"/>
          </a:xfrm>
          <a:prstGeom prst="rect">
            <a:avLst/>
          </a:prstGeom>
          <a:noFill/>
          <a:ln w="9525">
            <a:noFill/>
            <a:miter lim="800000"/>
            <a:headEnd/>
            <a:tailEnd/>
          </a:ln>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6886"/>
            <a:ext cx="9144000" cy="63616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689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2400" dirty="0"/>
              <a:t>Does the patient need fluid </a:t>
            </a:r>
            <a:r>
              <a:rPr lang="en-GB" sz="2400" b="1" u="sng" dirty="0"/>
              <a:t>resuscitation</a:t>
            </a:r>
            <a:r>
              <a:rPr lang="en-GB" sz="2400" dirty="0"/>
              <a:t>?</a:t>
            </a:r>
          </a:p>
          <a:p>
            <a:pPr lvl="1"/>
            <a:r>
              <a:rPr lang="en-GB" sz="2000" dirty="0"/>
              <a:t>Ongoing medical history</a:t>
            </a:r>
          </a:p>
          <a:p>
            <a:pPr lvl="1"/>
            <a:r>
              <a:rPr lang="en-GB" sz="2000" dirty="0"/>
              <a:t>Clinical examination (including for oedema), trends and context</a:t>
            </a:r>
          </a:p>
          <a:p>
            <a:pPr lvl="1"/>
            <a:r>
              <a:rPr lang="en-GB" sz="2000" i="1" u="sng" dirty="0"/>
              <a:t>Possible</a:t>
            </a:r>
            <a:r>
              <a:rPr lang="en-GB" sz="2000" dirty="0"/>
              <a:t> indicators</a:t>
            </a:r>
          </a:p>
          <a:p>
            <a:pPr lvl="2"/>
            <a:r>
              <a:rPr lang="en-GB" sz="1800" dirty="0"/>
              <a:t>SBP &lt;100 mmHg, HR &gt;90, Cap </a:t>
            </a:r>
            <a:r>
              <a:rPr lang="en-GB" sz="1800" dirty="0" err="1"/>
              <a:t>refil</a:t>
            </a:r>
            <a:r>
              <a:rPr lang="en-GB" sz="1800" dirty="0"/>
              <a:t> &gt;2sec, RR &gt;20/min</a:t>
            </a:r>
          </a:p>
          <a:p>
            <a:pPr lvl="2"/>
            <a:r>
              <a:rPr lang="en-GB" sz="1800" dirty="0"/>
              <a:t>NEWS ≥5</a:t>
            </a:r>
          </a:p>
          <a:p>
            <a:pPr lvl="2"/>
            <a:r>
              <a:rPr lang="en-GB" sz="1800" dirty="0"/>
              <a:t>Cool peripheries</a:t>
            </a:r>
          </a:p>
          <a:p>
            <a:pPr lvl="2"/>
            <a:r>
              <a:rPr lang="en-GB" sz="1800" dirty="0"/>
              <a:t>45</a:t>
            </a:r>
            <a:r>
              <a:rPr lang="en-GB" sz="1800" baseline="30000" dirty="0"/>
              <a:t>o </a:t>
            </a:r>
            <a:r>
              <a:rPr lang="en-GB" sz="1800" dirty="0"/>
              <a:t>passive leg raise test +</a:t>
            </a:r>
            <a:r>
              <a:rPr lang="en-GB" sz="1800" dirty="0" err="1"/>
              <a:t>ve</a:t>
            </a:r>
            <a:endParaRPr lang="en-GB" sz="1800" dirty="0"/>
          </a:p>
          <a:p>
            <a:pPr lvl="2"/>
            <a:r>
              <a:rPr lang="en-GB" sz="1800" dirty="0"/>
              <a:t>Fluid balance charts and weight charts</a:t>
            </a:r>
          </a:p>
          <a:p>
            <a:pPr lvl="2"/>
            <a:r>
              <a:rPr lang="en-GB" sz="1800" dirty="0"/>
              <a:t>Trends in FBC, U&amp;Es</a:t>
            </a:r>
          </a:p>
        </p:txBody>
      </p:sp>
      <p:pic>
        <p:nvPicPr>
          <p:cNvPr id="215042" name="Picture 2"/>
          <p:cNvPicPr>
            <a:picLocks noChangeAspect="1" noChangeArrowheads="1"/>
          </p:cNvPicPr>
          <p:nvPr/>
        </p:nvPicPr>
        <p:blipFill>
          <a:blip r:embed="rId2" cstate="print"/>
          <a:srcRect/>
          <a:stretch>
            <a:fillRect/>
          </a:stretch>
        </p:blipFill>
        <p:spPr bwMode="auto">
          <a:xfrm>
            <a:off x="0" y="189740"/>
            <a:ext cx="9144000" cy="1149927"/>
          </a:xfrm>
          <a:prstGeom prst="rect">
            <a:avLst/>
          </a:prstGeom>
          <a:noFill/>
          <a:ln w="9525">
            <a:noFill/>
            <a:miter lim="800000"/>
            <a:headEnd/>
            <a:tailEnd/>
          </a:ln>
        </p:spPr>
      </p:pic>
      <p:pic>
        <p:nvPicPr>
          <p:cNvPr id="6" name="Picture 5" descr="NICE.png"/>
          <p:cNvPicPr>
            <a:picLocks noChangeAspect="1"/>
          </p:cNvPicPr>
          <p:nvPr/>
        </p:nvPicPr>
        <p:blipFill>
          <a:blip r:embed="rId3" cstate="print"/>
          <a:stretch>
            <a:fillRect/>
          </a:stretch>
        </p:blipFill>
        <p:spPr>
          <a:xfrm>
            <a:off x="7275886" y="5589240"/>
            <a:ext cx="1868113" cy="126876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2400" dirty="0"/>
              <a:t>Does the patient need fluid </a:t>
            </a:r>
            <a:r>
              <a:rPr lang="en-GB" sz="2400" b="1" u="sng" dirty="0"/>
              <a:t>resuscitation</a:t>
            </a:r>
            <a:r>
              <a:rPr lang="en-GB" sz="2400" dirty="0"/>
              <a:t>?</a:t>
            </a:r>
          </a:p>
          <a:p>
            <a:pPr lvl="1"/>
            <a:r>
              <a:rPr lang="en-GB" sz="2000" dirty="0"/>
              <a:t>Ongoing medical history</a:t>
            </a:r>
          </a:p>
          <a:p>
            <a:pPr lvl="1"/>
            <a:r>
              <a:rPr lang="en-GB" sz="2000" dirty="0"/>
              <a:t>Clinical examination (including for oedema), trends and context</a:t>
            </a:r>
          </a:p>
          <a:p>
            <a:pPr lvl="1"/>
            <a:r>
              <a:rPr lang="en-GB" sz="2000" i="1" u="sng" dirty="0"/>
              <a:t>Possible</a:t>
            </a:r>
            <a:r>
              <a:rPr lang="en-GB" sz="2000" dirty="0"/>
              <a:t> indicators</a:t>
            </a:r>
          </a:p>
          <a:p>
            <a:pPr lvl="2"/>
            <a:r>
              <a:rPr lang="en-GB" sz="1800" dirty="0"/>
              <a:t>SBP &lt;100 mmHg, HR &gt;90, Cap </a:t>
            </a:r>
            <a:r>
              <a:rPr lang="en-GB" sz="1800" dirty="0" err="1"/>
              <a:t>refil</a:t>
            </a:r>
            <a:r>
              <a:rPr lang="en-GB" sz="1800" dirty="0"/>
              <a:t> &gt;2sec, RR &gt;20/min</a:t>
            </a:r>
          </a:p>
          <a:p>
            <a:pPr lvl="2"/>
            <a:r>
              <a:rPr lang="en-GB" sz="1800" dirty="0"/>
              <a:t>NEWS ≥5</a:t>
            </a:r>
          </a:p>
          <a:p>
            <a:pPr lvl="2"/>
            <a:r>
              <a:rPr lang="en-GB" sz="1800" dirty="0"/>
              <a:t>Cool peripheries</a:t>
            </a:r>
          </a:p>
          <a:p>
            <a:pPr lvl="2"/>
            <a:r>
              <a:rPr lang="en-GB" sz="1800" dirty="0"/>
              <a:t>45</a:t>
            </a:r>
            <a:r>
              <a:rPr lang="en-GB" sz="1800" baseline="30000" dirty="0"/>
              <a:t>o </a:t>
            </a:r>
            <a:r>
              <a:rPr lang="en-GB" sz="1800" dirty="0"/>
              <a:t>passive leg raise test +</a:t>
            </a:r>
            <a:r>
              <a:rPr lang="en-GB" sz="1800" dirty="0" err="1"/>
              <a:t>ve</a:t>
            </a:r>
            <a:endParaRPr lang="en-GB" sz="1800" dirty="0"/>
          </a:p>
          <a:p>
            <a:pPr lvl="2"/>
            <a:r>
              <a:rPr lang="en-GB" sz="1800" dirty="0"/>
              <a:t>Fluid balance charts and weight charts</a:t>
            </a:r>
          </a:p>
          <a:p>
            <a:pPr lvl="2"/>
            <a:r>
              <a:rPr lang="en-GB" sz="1800" dirty="0"/>
              <a:t>Trends in FBC, U&amp;Es</a:t>
            </a:r>
          </a:p>
        </p:txBody>
      </p:sp>
      <p:pic>
        <p:nvPicPr>
          <p:cNvPr id="215042" name="Picture 2"/>
          <p:cNvPicPr>
            <a:picLocks noChangeAspect="1" noChangeArrowheads="1"/>
          </p:cNvPicPr>
          <p:nvPr/>
        </p:nvPicPr>
        <p:blipFill>
          <a:blip r:embed="rId2" cstate="print"/>
          <a:srcRect/>
          <a:stretch>
            <a:fillRect/>
          </a:stretch>
        </p:blipFill>
        <p:spPr bwMode="auto">
          <a:xfrm>
            <a:off x="0" y="189740"/>
            <a:ext cx="9144000" cy="1149927"/>
          </a:xfrm>
          <a:prstGeom prst="rect">
            <a:avLst/>
          </a:prstGeom>
          <a:noFill/>
          <a:ln w="9525">
            <a:noFill/>
            <a:miter lim="800000"/>
            <a:headEnd/>
            <a:tailEnd/>
          </a:ln>
        </p:spPr>
      </p:pic>
      <p:pic>
        <p:nvPicPr>
          <p:cNvPr id="6" name="Picture 5" descr="NICE.png"/>
          <p:cNvPicPr>
            <a:picLocks noChangeAspect="1"/>
          </p:cNvPicPr>
          <p:nvPr/>
        </p:nvPicPr>
        <p:blipFill>
          <a:blip r:embed="rId3" cstate="print"/>
          <a:stretch>
            <a:fillRect/>
          </a:stretch>
        </p:blipFill>
        <p:spPr>
          <a:xfrm>
            <a:off x="7275886" y="5589240"/>
            <a:ext cx="1868113" cy="1268760"/>
          </a:xfrm>
          <a:prstGeom prst="rect">
            <a:avLst/>
          </a:prstGeom>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384446"/>
            <a:ext cx="6228183" cy="349644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609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Passive 45</a:t>
            </a:r>
            <a:r>
              <a:rPr lang="en-GB" b="1" baseline="30000" dirty="0"/>
              <a:t>o</a:t>
            </a:r>
            <a:r>
              <a:rPr lang="en-GB" b="1" dirty="0"/>
              <a:t> straight leg raise</a:t>
            </a:r>
          </a:p>
        </p:txBody>
      </p:sp>
      <p:sp>
        <p:nvSpPr>
          <p:cNvPr id="3" name="Content Placeholder 2"/>
          <p:cNvSpPr>
            <a:spLocks noGrp="1"/>
          </p:cNvSpPr>
          <p:nvPr>
            <p:ph idx="1"/>
          </p:nvPr>
        </p:nvSpPr>
        <p:spPr/>
        <p:txBody>
          <a:bodyPr/>
          <a:lstStyle/>
          <a:p>
            <a:endParaRPr lang="en-GB" dirty="0"/>
          </a:p>
        </p:txBody>
      </p:sp>
      <p:pic>
        <p:nvPicPr>
          <p:cNvPr id="217090" name="Picture 2"/>
          <p:cNvPicPr>
            <a:picLocks noChangeAspect="1" noChangeArrowheads="1"/>
          </p:cNvPicPr>
          <p:nvPr/>
        </p:nvPicPr>
        <p:blipFill>
          <a:blip r:embed="rId2" cstate="print"/>
          <a:srcRect r="51635"/>
          <a:stretch>
            <a:fillRect/>
          </a:stretch>
        </p:blipFill>
        <p:spPr bwMode="auto">
          <a:xfrm>
            <a:off x="827584" y="1725393"/>
            <a:ext cx="7573665" cy="4079871"/>
          </a:xfrm>
          <a:prstGeom prst="rect">
            <a:avLst/>
          </a:prstGeom>
          <a:noFill/>
          <a:ln w="9525">
            <a:noFill/>
            <a:miter lim="800000"/>
            <a:headEnd/>
            <a:tailEnd/>
          </a:ln>
        </p:spPr>
      </p:pic>
      <p:sp>
        <p:nvSpPr>
          <p:cNvPr id="5" name="Rectangle 4"/>
          <p:cNvSpPr/>
          <p:nvPr/>
        </p:nvSpPr>
        <p:spPr>
          <a:xfrm>
            <a:off x="7740352" y="2636912"/>
            <a:ext cx="12241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NEW BANNER_NIGEL copy"/>
          <p:cNvPicPr>
            <a:picLocks noChangeAspect="1" noChangeArrowheads="1"/>
          </p:cNvPicPr>
          <p:nvPr/>
        </p:nvPicPr>
        <p:blipFill>
          <a:blip r:embed="rId3" cstate="print"/>
          <a:srcRect/>
          <a:stretch>
            <a:fillRect/>
          </a:stretch>
        </p:blipFill>
        <p:spPr bwMode="auto">
          <a:xfrm>
            <a:off x="0" y="5705475"/>
            <a:ext cx="9144000" cy="1179513"/>
          </a:xfrm>
          <a:prstGeom prst="rect">
            <a:avLst/>
          </a:prstGeom>
          <a:noFill/>
          <a:ln w="9525">
            <a:noFill/>
            <a:miter lim="800000"/>
            <a:headEnd/>
            <a:tailEnd/>
          </a:ln>
        </p:spPr>
      </p:pic>
      <p:sp>
        <p:nvSpPr>
          <p:cNvPr id="3075" name="Text Box 3"/>
          <p:cNvSpPr txBox="1">
            <a:spLocks noChangeArrowheads="1"/>
          </p:cNvSpPr>
          <p:nvPr/>
        </p:nvSpPr>
        <p:spPr bwMode="auto">
          <a:xfrm>
            <a:off x="468313" y="333375"/>
            <a:ext cx="2800350" cy="923925"/>
          </a:xfrm>
          <a:prstGeom prst="rect">
            <a:avLst/>
          </a:prstGeom>
          <a:noFill/>
          <a:ln w="9525">
            <a:noFill/>
            <a:miter lim="800000"/>
            <a:headEnd/>
            <a:tailEnd/>
          </a:ln>
        </p:spPr>
        <p:txBody>
          <a:bodyPr wrap="none">
            <a:spAutoFit/>
          </a:bodyPr>
          <a:lstStyle/>
          <a:p>
            <a:r>
              <a:rPr lang="en-GB" sz="5400" b="1"/>
              <a:t>Content</a:t>
            </a:r>
            <a:endParaRPr lang="en-US" sz="4400" b="1"/>
          </a:p>
        </p:txBody>
      </p:sp>
      <p:sp>
        <p:nvSpPr>
          <p:cNvPr id="3076" name="Text Box 11"/>
          <p:cNvSpPr txBox="1">
            <a:spLocks noChangeArrowheads="1"/>
          </p:cNvSpPr>
          <p:nvPr/>
        </p:nvSpPr>
        <p:spPr bwMode="auto">
          <a:xfrm>
            <a:off x="971550" y="1484313"/>
            <a:ext cx="7458075" cy="3862596"/>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000" dirty="0"/>
              <a:t>Distribution of fluids</a:t>
            </a:r>
          </a:p>
          <a:p>
            <a:pPr marL="266700" indent="-266700">
              <a:spcBef>
                <a:spcPts val="600"/>
              </a:spcBef>
              <a:buFont typeface="Arial" charset="0"/>
              <a:buChar char="•"/>
            </a:pPr>
            <a:r>
              <a:rPr lang="en-GB" sz="2000" dirty="0"/>
              <a:t>Types of intravenous fluids</a:t>
            </a:r>
          </a:p>
          <a:p>
            <a:pPr marL="266700" indent="-266700">
              <a:spcBef>
                <a:spcPts val="600"/>
              </a:spcBef>
              <a:buFont typeface="Arial" charset="0"/>
              <a:buChar char="•"/>
            </a:pPr>
            <a:r>
              <a:rPr lang="en-GB" sz="2000" dirty="0"/>
              <a:t>Daily fluid / electrolyte requirements</a:t>
            </a:r>
          </a:p>
          <a:p>
            <a:pPr marL="266700" indent="-266700">
              <a:spcBef>
                <a:spcPts val="600"/>
              </a:spcBef>
              <a:buFont typeface="Arial" charset="0"/>
              <a:buChar char="•"/>
            </a:pPr>
            <a:r>
              <a:rPr lang="en-GB" sz="2000" dirty="0"/>
              <a:t>Replacement vs. maintenance</a:t>
            </a:r>
          </a:p>
          <a:p>
            <a:pPr marL="266700" indent="-266700">
              <a:spcBef>
                <a:spcPts val="600"/>
              </a:spcBef>
              <a:buFont typeface="Arial" charset="0"/>
              <a:buChar char="•"/>
            </a:pPr>
            <a:r>
              <a:rPr lang="en-GB" sz="2000" dirty="0"/>
              <a:t>Risks of intravenous fluid therapy</a:t>
            </a:r>
          </a:p>
          <a:p>
            <a:pPr marL="266700" indent="-266700">
              <a:spcBef>
                <a:spcPts val="600"/>
              </a:spcBef>
              <a:buFont typeface="Arial" charset="0"/>
              <a:buChar char="•"/>
            </a:pPr>
            <a:r>
              <a:rPr lang="en-GB" sz="2000" dirty="0"/>
              <a:t>Special circumstances</a:t>
            </a:r>
          </a:p>
          <a:p>
            <a:pPr marL="266700" indent="-266700">
              <a:spcBef>
                <a:spcPts val="600"/>
              </a:spcBef>
              <a:buFont typeface="Arial" charset="0"/>
              <a:buChar char="•"/>
            </a:pPr>
            <a:endParaRPr lang="en-GB" sz="1000" dirty="0"/>
          </a:p>
          <a:p>
            <a:pPr marL="266700" indent="-266700">
              <a:spcBef>
                <a:spcPts val="600"/>
              </a:spcBef>
              <a:buFont typeface="Arial" charset="0"/>
              <a:buChar char="•"/>
            </a:pPr>
            <a:r>
              <a:rPr lang="en-GB" sz="2000" dirty="0"/>
              <a:t>NICE Guidelines </a:t>
            </a:r>
          </a:p>
          <a:p>
            <a:pPr marL="266700" indent="-266700">
              <a:spcBef>
                <a:spcPts val="600"/>
              </a:spcBef>
              <a:buFont typeface="Arial" charset="0"/>
              <a:buChar char="•"/>
            </a:pPr>
            <a:endParaRPr lang="en-GB" sz="1000" dirty="0"/>
          </a:p>
          <a:p>
            <a:pPr marL="266700" indent="-266700">
              <a:spcBef>
                <a:spcPts val="600"/>
              </a:spcBef>
              <a:buFont typeface="Arial" charset="0"/>
              <a:buChar char="•"/>
            </a:pPr>
            <a:r>
              <a:rPr lang="en-GB" sz="2000" dirty="0"/>
              <a:t>Mainly spend time on scenarios</a:t>
            </a:r>
          </a:p>
          <a:p>
            <a:pPr marL="266700" indent="-266700"/>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Resuscitation</a:t>
            </a:r>
          </a:p>
        </p:txBody>
      </p:sp>
      <p:sp>
        <p:nvSpPr>
          <p:cNvPr id="3" name="Content Placeholder 2"/>
          <p:cNvSpPr>
            <a:spLocks noGrp="1"/>
          </p:cNvSpPr>
          <p:nvPr>
            <p:ph idx="1"/>
          </p:nvPr>
        </p:nvSpPr>
        <p:spPr>
          <a:xfrm>
            <a:off x="457200" y="1600200"/>
            <a:ext cx="8075240" cy="4525963"/>
          </a:xfrm>
        </p:spPr>
        <p:txBody>
          <a:bodyPr/>
          <a:lstStyle/>
          <a:p>
            <a:r>
              <a:rPr lang="en-GB" sz="2400" dirty="0"/>
              <a:t>Use crystalloids that contain </a:t>
            </a:r>
          </a:p>
          <a:p>
            <a:pPr lvl="1"/>
            <a:r>
              <a:rPr lang="en-GB" sz="2000" dirty="0"/>
              <a:t>Sodium in the range 130–154 </a:t>
            </a:r>
            <a:r>
              <a:rPr lang="en-GB" sz="2000" dirty="0" err="1"/>
              <a:t>mmol</a:t>
            </a:r>
            <a:r>
              <a:rPr lang="en-GB" sz="2000" dirty="0"/>
              <a:t>/l</a:t>
            </a:r>
          </a:p>
          <a:p>
            <a:pPr lvl="1"/>
            <a:r>
              <a:rPr lang="en-GB" sz="2000" dirty="0"/>
              <a:t>Bolus of 500 ml over less than 15 minutes</a:t>
            </a:r>
          </a:p>
          <a:p>
            <a:pPr lvl="1"/>
            <a:r>
              <a:rPr lang="en-GB" sz="2000" dirty="0"/>
              <a:t>(What’s maximum for boluses?)</a:t>
            </a:r>
          </a:p>
          <a:p>
            <a:endParaRPr lang="en-GB" sz="2400" dirty="0"/>
          </a:p>
          <a:p>
            <a:r>
              <a:rPr lang="en-GB" sz="2400" dirty="0"/>
              <a:t>Do not use </a:t>
            </a:r>
            <a:r>
              <a:rPr lang="en-GB" sz="2400" dirty="0" err="1"/>
              <a:t>tetrastarch</a:t>
            </a:r>
            <a:r>
              <a:rPr lang="en-GB" sz="2400" dirty="0"/>
              <a:t> for resuscitation, unless as part of a clinical trial</a:t>
            </a:r>
          </a:p>
          <a:p>
            <a:r>
              <a:rPr lang="en-GB" sz="2400" dirty="0"/>
              <a:t>Consider human albumin solution 4–5% only for resuscitation in patients with severe sepsis</a:t>
            </a:r>
          </a:p>
        </p:txBody>
      </p:sp>
      <p:pic>
        <p:nvPicPr>
          <p:cNvPr id="6" name="Picture 5" descr="NICE.png"/>
          <p:cNvPicPr>
            <a:picLocks noChangeAspect="1"/>
          </p:cNvPicPr>
          <p:nvPr/>
        </p:nvPicPr>
        <p:blipFill>
          <a:blip r:embed="rId2" cstate="print"/>
          <a:stretch>
            <a:fillRect/>
          </a:stretch>
        </p:blipFill>
        <p:spPr>
          <a:xfrm>
            <a:off x="7275886" y="5589240"/>
            <a:ext cx="1868113" cy="1268760"/>
          </a:xfrm>
          <a:prstGeom prst="rect">
            <a:avLst/>
          </a:prstGeom>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844" y="1"/>
            <a:ext cx="1726668" cy="32129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CE30801D-E0FF-44E2-B1E4-D8FDC6B96030}"/>
              </a:ext>
            </a:extLst>
          </p:cNvPr>
          <p:cNvSpPr/>
          <p:nvPr/>
        </p:nvSpPr>
        <p:spPr>
          <a:xfrm>
            <a:off x="457200" y="1500763"/>
            <a:ext cx="6707088" cy="171221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Maintenance</a:t>
            </a:r>
          </a:p>
        </p:txBody>
      </p:sp>
      <p:sp>
        <p:nvSpPr>
          <p:cNvPr id="3" name="Content Placeholder 2"/>
          <p:cNvSpPr>
            <a:spLocks noGrp="1"/>
          </p:cNvSpPr>
          <p:nvPr>
            <p:ph idx="1"/>
          </p:nvPr>
        </p:nvSpPr>
        <p:spPr/>
        <p:txBody>
          <a:bodyPr/>
          <a:lstStyle/>
          <a:p>
            <a:r>
              <a:rPr lang="en-GB" sz="2400" dirty="0"/>
              <a:t>For routine maintenance alone, restrict the initial prescription to:</a:t>
            </a:r>
          </a:p>
          <a:p>
            <a:pPr lvl="1"/>
            <a:r>
              <a:rPr lang="en-GB" sz="2000" dirty="0"/>
              <a:t>25–30 ml/kg/day of water and</a:t>
            </a:r>
          </a:p>
          <a:p>
            <a:pPr lvl="1"/>
            <a:r>
              <a:rPr lang="en-GB" sz="2000" dirty="0"/>
              <a:t>~ 1 </a:t>
            </a:r>
            <a:r>
              <a:rPr lang="en-GB" sz="2000" dirty="0" err="1"/>
              <a:t>mmol</a:t>
            </a:r>
            <a:r>
              <a:rPr lang="en-GB" sz="2000" dirty="0"/>
              <a:t>/kg/day of K</a:t>
            </a:r>
            <a:r>
              <a:rPr lang="en-GB" sz="2000" baseline="30000" dirty="0"/>
              <a:t>+</a:t>
            </a:r>
            <a:r>
              <a:rPr lang="en-GB" sz="2000" dirty="0"/>
              <a:t>, Na</a:t>
            </a:r>
            <a:r>
              <a:rPr lang="en-GB" sz="2000" baseline="30000" dirty="0"/>
              <a:t>+</a:t>
            </a:r>
            <a:r>
              <a:rPr lang="en-GB" sz="2000" dirty="0"/>
              <a:t>, </a:t>
            </a:r>
            <a:r>
              <a:rPr lang="en-GB" sz="2000" dirty="0" err="1"/>
              <a:t>Cl</a:t>
            </a:r>
            <a:r>
              <a:rPr lang="en-GB" sz="2000" baseline="30000" dirty="0"/>
              <a:t>-</a:t>
            </a:r>
            <a:r>
              <a:rPr lang="en-GB" sz="2000" dirty="0"/>
              <a:t> </a:t>
            </a:r>
          </a:p>
          <a:p>
            <a:pPr lvl="1"/>
            <a:r>
              <a:rPr lang="en-GB" sz="2000" dirty="0"/>
              <a:t>~ 50–100 g/day of glucose to limit starvation ketosis</a:t>
            </a:r>
          </a:p>
          <a:p>
            <a:pPr lvl="1"/>
            <a:endParaRPr lang="en-GB" sz="2000" dirty="0"/>
          </a:p>
          <a:p>
            <a:r>
              <a:rPr lang="en-GB" sz="2400" dirty="0"/>
              <a:t>For patients who are obese, adjust the IV fluid prescription to their ideal body weight. </a:t>
            </a:r>
          </a:p>
          <a:p>
            <a:pPr lvl="1"/>
            <a:r>
              <a:rPr lang="en-GB" sz="2000" dirty="0"/>
              <a:t>Use lower range volumes per kg </a:t>
            </a:r>
          </a:p>
          <a:p>
            <a:pPr lvl="1"/>
            <a:r>
              <a:rPr lang="en-GB" sz="2000" dirty="0"/>
              <a:t>Rarely need more than a total of 3 litres/day</a:t>
            </a:r>
          </a:p>
          <a:p>
            <a:pPr lvl="1"/>
            <a:r>
              <a:rPr lang="en-GB" sz="2000" dirty="0"/>
              <a:t>Seek expert help if their BMI &gt;40 kg/m</a:t>
            </a:r>
            <a:r>
              <a:rPr lang="en-GB" sz="2000" baseline="30000" dirty="0"/>
              <a:t>2</a:t>
            </a:r>
            <a:endParaRPr lang="en-GB" sz="2000" dirty="0"/>
          </a:p>
        </p:txBody>
      </p:sp>
      <p:pic>
        <p:nvPicPr>
          <p:cNvPr id="5" name="Picture 4" descr="NICE.png"/>
          <p:cNvPicPr>
            <a:picLocks noChangeAspect="1"/>
          </p:cNvPicPr>
          <p:nvPr/>
        </p:nvPicPr>
        <p:blipFill>
          <a:blip r:embed="rId2" cstate="print"/>
          <a:stretch>
            <a:fillRect/>
          </a:stretch>
        </p:blipFill>
        <p:spPr>
          <a:xfrm>
            <a:off x="7275886" y="5589240"/>
            <a:ext cx="1868113" cy="1268760"/>
          </a:xfrm>
          <a:prstGeom prst="rect">
            <a:avLst/>
          </a:prstGeom>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162" y="1"/>
            <a:ext cx="1770981" cy="15567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Maintenance</a:t>
            </a:r>
            <a:endParaRPr lang="en-GB" dirty="0"/>
          </a:p>
        </p:txBody>
      </p:sp>
      <p:sp>
        <p:nvSpPr>
          <p:cNvPr id="3" name="Content Placeholder 2"/>
          <p:cNvSpPr>
            <a:spLocks noGrp="1"/>
          </p:cNvSpPr>
          <p:nvPr>
            <p:ph idx="1"/>
          </p:nvPr>
        </p:nvSpPr>
        <p:spPr/>
        <p:txBody>
          <a:bodyPr/>
          <a:lstStyle/>
          <a:p>
            <a:r>
              <a:rPr lang="en-GB" sz="2800" dirty="0"/>
              <a:t>Do not exceed 30 ml/kg/day for routine fluid maintenance, and consider prescribing less fluid (for example, 25 ml/kg/day fluid) for patients who: </a:t>
            </a:r>
          </a:p>
          <a:p>
            <a:pPr lvl="1"/>
            <a:r>
              <a:rPr lang="en-GB" sz="2400" dirty="0"/>
              <a:t>are older or frail</a:t>
            </a:r>
          </a:p>
          <a:p>
            <a:pPr lvl="1"/>
            <a:r>
              <a:rPr lang="en-GB" sz="2400" dirty="0"/>
              <a:t>have renal impairment or cardiac failure.</a:t>
            </a:r>
          </a:p>
        </p:txBody>
      </p:sp>
      <p:pic>
        <p:nvPicPr>
          <p:cNvPr id="5" name="Picture 4" descr="NICE.png"/>
          <p:cNvPicPr>
            <a:picLocks noChangeAspect="1"/>
          </p:cNvPicPr>
          <p:nvPr/>
        </p:nvPicPr>
        <p:blipFill>
          <a:blip r:embed="rId2" cstate="print"/>
          <a:stretch>
            <a:fillRect/>
          </a:stretch>
        </p:blipFill>
        <p:spPr>
          <a:xfrm>
            <a:off x="7275886" y="5589240"/>
            <a:ext cx="1868113" cy="126876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162" y="1"/>
            <a:ext cx="1770981" cy="15567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Maintenance</a:t>
            </a:r>
            <a:endParaRPr lang="en-GB" dirty="0"/>
          </a:p>
        </p:txBody>
      </p:sp>
      <p:sp>
        <p:nvSpPr>
          <p:cNvPr id="3" name="Content Placeholder 2"/>
          <p:cNvSpPr>
            <a:spLocks noGrp="1"/>
          </p:cNvSpPr>
          <p:nvPr>
            <p:ph idx="1"/>
          </p:nvPr>
        </p:nvSpPr>
        <p:spPr/>
        <p:txBody>
          <a:bodyPr/>
          <a:lstStyle/>
          <a:p>
            <a:r>
              <a:rPr lang="en-GB" sz="2400" dirty="0"/>
              <a:t>When prescribing for routine maintenance alone, </a:t>
            </a:r>
            <a:r>
              <a:rPr lang="en-GB" sz="2400" b="1" i="1" u="sng" dirty="0"/>
              <a:t>consider</a:t>
            </a:r>
            <a:r>
              <a:rPr lang="en-GB" sz="2400" dirty="0"/>
              <a:t> using </a:t>
            </a:r>
          </a:p>
          <a:p>
            <a:pPr lvl="1"/>
            <a:r>
              <a:rPr lang="en-GB" sz="2000" dirty="0"/>
              <a:t>25–30 ml/kg/day sodium chloride 0.18% in 4% glucose </a:t>
            </a:r>
          </a:p>
          <a:p>
            <a:pPr lvl="1"/>
            <a:r>
              <a:rPr lang="en-GB" sz="2000" dirty="0"/>
              <a:t>with 27 </a:t>
            </a:r>
            <a:r>
              <a:rPr lang="en-GB" sz="2000" dirty="0" err="1"/>
              <a:t>mmol</a:t>
            </a:r>
            <a:r>
              <a:rPr lang="en-GB" sz="2000" dirty="0"/>
              <a:t>/l potassium on day 1 </a:t>
            </a:r>
          </a:p>
          <a:p>
            <a:pPr lvl="1"/>
            <a:r>
              <a:rPr lang="en-GB" sz="2000" b="1" u="sng" dirty="0"/>
              <a:t>(there are other regimens to achieve this)</a:t>
            </a:r>
            <a:r>
              <a:rPr lang="en-GB" sz="2000" dirty="0"/>
              <a:t> </a:t>
            </a:r>
          </a:p>
          <a:p>
            <a:pPr lvl="1"/>
            <a:r>
              <a:rPr lang="en-GB" sz="2000" dirty="0"/>
              <a:t>Prescribing more than 2.5 litres per day increases the risk of </a:t>
            </a:r>
            <a:r>
              <a:rPr lang="en-GB" sz="2000" dirty="0" err="1"/>
              <a:t>hyponatraemia</a:t>
            </a:r>
            <a:r>
              <a:rPr lang="en-GB" sz="2000" dirty="0"/>
              <a:t>. </a:t>
            </a:r>
          </a:p>
          <a:p>
            <a:pPr lvl="1"/>
            <a:r>
              <a:rPr lang="en-GB" sz="2000" dirty="0"/>
              <a:t>Further prescriptions should be guided by monitoring. </a:t>
            </a:r>
          </a:p>
        </p:txBody>
      </p:sp>
      <p:pic>
        <p:nvPicPr>
          <p:cNvPr id="5" name="Picture 4" descr="NICE.png"/>
          <p:cNvPicPr>
            <a:picLocks noChangeAspect="1"/>
          </p:cNvPicPr>
          <p:nvPr/>
        </p:nvPicPr>
        <p:blipFill>
          <a:blip r:embed="rId2" cstate="print"/>
          <a:stretch>
            <a:fillRect/>
          </a:stretch>
        </p:blipFill>
        <p:spPr>
          <a:xfrm>
            <a:off x="7275886" y="5589240"/>
            <a:ext cx="1868113" cy="126876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162" y="1"/>
            <a:ext cx="1770981" cy="15567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90" y="0"/>
            <a:ext cx="803942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468313" y="333375"/>
            <a:ext cx="8095486" cy="830997"/>
          </a:xfrm>
          <a:prstGeom prst="rect">
            <a:avLst/>
          </a:prstGeom>
          <a:noFill/>
          <a:ln w="9525">
            <a:noFill/>
            <a:miter lim="800000"/>
            <a:headEnd/>
            <a:tailEnd/>
          </a:ln>
        </p:spPr>
        <p:txBody>
          <a:bodyPr wrap="none">
            <a:spAutoFit/>
          </a:bodyPr>
          <a:lstStyle/>
          <a:p>
            <a:r>
              <a:rPr lang="en-GB" sz="4800" b="1" dirty="0"/>
              <a:t>What volume to prescribe?</a:t>
            </a:r>
            <a:endParaRPr lang="en-US" sz="4000" b="1" dirty="0"/>
          </a:p>
        </p:txBody>
      </p:sp>
      <p:sp>
        <p:nvSpPr>
          <p:cNvPr id="22532" name="Text Box 11"/>
          <p:cNvSpPr txBox="1">
            <a:spLocks noChangeArrowheads="1"/>
          </p:cNvSpPr>
          <p:nvPr/>
        </p:nvSpPr>
        <p:spPr bwMode="auto">
          <a:xfrm>
            <a:off x="971550" y="1484313"/>
            <a:ext cx="7219950" cy="2154436"/>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800" dirty="0"/>
              <a:t>Replacement</a:t>
            </a:r>
          </a:p>
          <a:p>
            <a:pPr marL="1181100" lvl="2" indent="-266700">
              <a:spcBef>
                <a:spcPts val="600"/>
              </a:spcBef>
              <a:buFont typeface="Arial" charset="0"/>
              <a:buChar char="•"/>
            </a:pPr>
            <a:endParaRPr lang="en-GB" sz="1000" dirty="0"/>
          </a:p>
          <a:p>
            <a:pPr marL="266700" indent="-266700">
              <a:spcBef>
                <a:spcPts val="600"/>
              </a:spcBef>
              <a:buFont typeface="Arial" charset="0"/>
              <a:buChar char="•"/>
            </a:pPr>
            <a:r>
              <a:rPr lang="en-US" sz="2800" dirty="0"/>
              <a:t>Maintenance</a:t>
            </a:r>
          </a:p>
          <a:p>
            <a:pPr marL="723900" lvl="1" indent="-266700">
              <a:spcBef>
                <a:spcPts val="600"/>
              </a:spcBef>
              <a:buFont typeface="Arial" charset="0"/>
              <a:buChar char="•"/>
            </a:pPr>
            <a:r>
              <a:rPr lang="en-US" sz="2400" dirty="0"/>
              <a:t>Daily requirements</a:t>
            </a:r>
          </a:p>
          <a:p>
            <a:pPr marL="723900" lvl="1" indent="-266700">
              <a:spcBef>
                <a:spcPts val="600"/>
              </a:spcBef>
              <a:buFont typeface="Arial" charset="0"/>
              <a:buChar char="•"/>
            </a:pPr>
            <a:r>
              <a:rPr lang="en-US" sz="2400" dirty="0"/>
              <a:t>Current inputs and outputs</a:t>
            </a:r>
          </a:p>
        </p:txBody>
      </p:sp>
    </p:spTree>
    <p:extLst>
      <p:ext uri="{BB962C8B-B14F-4D97-AF65-F5344CB8AC3E}">
        <p14:creationId xmlns:p14="http://schemas.microsoft.com/office/powerpoint/2010/main" val="2183257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468313" y="333375"/>
            <a:ext cx="8352159" cy="1323439"/>
          </a:xfrm>
          <a:prstGeom prst="rect">
            <a:avLst/>
          </a:prstGeom>
          <a:noFill/>
          <a:ln w="9525">
            <a:noFill/>
            <a:miter lim="800000"/>
            <a:headEnd/>
            <a:tailEnd/>
          </a:ln>
        </p:spPr>
        <p:txBody>
          <a:bodyPr wrap="square">
            <a:spAutoFit/>
          </a:bodyPr>
          <a:lstStyle/>
          <a:p>
            <a:r>
              <a:rPr lang="en-GB" sz="4000" b="1" dirty="0"/>
              <a:t>Replacement? Volume assessment - </a:t>
            </a:r>
            <a:r>
              <a:rPr lang="en-GB" sz="4000" b="1" i="1" u="sng" dirty="0"/>
              <a:t>rough</a:t>
            </a:r>
            <a:r>
              <a:rPr lang="en-GB" sz="4000" b="1" dirty="0"/>
              <a:t> guide</a:t>
            </a:r>
            <a:endParaRPr lang="en-US" sz="3200" b="1" dirty="0"/>
          </a:p>
        </p:txBody>
      </p:sp>
      <p:graphicFrame>
        <p:nvGraphicFramePr>
          <p:cNvPr id="16468" name="Group 84"/>
          <p:cNvGraphicFramePr>
            <a:graphicFrameLocks noGrp="1"/>
          </p:cNvGraphicFramePr>
          <p:nvPr/>
        </p:nvGraphicFramePr>
        <p:xfrm>
          <a:off x="971600" y="1844824"/>
          <a:ext cx="7215187" cy="4754880"/>
        </p:xfrm>
        <a:graphic>
          <a:graphicData uri="http://schemas.openxmlformats.org/drawingml/2006/table">
            <a:tbl>
              <a:tblPr/>
              <a:tblGrid>
                <a:gridCol w="3608387">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tblGrid>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tx1"/>
                          </a:solidFill>
                          <a:effectLst/>
                          <a:latin typeface="Arial" charset="0"/>
                          <a:cs typeface="Arial" charset="0"/>
                        </a:rPr>
                        <a:t>Volume deplete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Arial" charset="0"/>
                          <a:cs typeface="Arial" charset="0"/>
                        </a:rPr>
                        <a:t>Volume overload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(Reduced capillary refill)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a:ln>
                            <a:noFill/>
                          </a:ln>
                          <a:solidFill>
                            <a:srgbClr val="000000"/>
                          </a:solidFill>
                          <a:effectLst/>
                          <a:latin typeface="Arial" charset="0"/>
                          <a:cs typeface="Arial" charset="0"/>
                        </a:rPr>
                        <a:t>Tachycardic</a:t>
                      </a:r>
                      <a:endParaRPr kumimoji="0" lang="en-GB" sz="1800" b="0" i="0" u="none" strike="noStrike" cap="none" normalizeH="0" baseline="0" dirty="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(Occ tachycardic)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Hypotension (+ Postural)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Low / absent JVP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Raised JVP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363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Decreased skin turgor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Dry mucosae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Pulmonary oedema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Pleural effusions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Ascites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Peripheral oedema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Oliguria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r h="2111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rgbClr val="000000"/>
                          </a:solidFill>
                          <a:effectLst/>
                          <a:latin typeface="Arial" charset="0"/>
                          <a:cs typeface="Arial" charset="0"/>
                        </a:rPr>
                        <a:t>(Decrease)        Daily Weight Chart         (Increase)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extLst>
                  <a:ext uri="{0D108BD9-81ED-4DB2-BD59-A6C34878D82A}">
                    <a16:rowId xmlns:a16="http://schemas.microsoft.com/office/drawing/2014/main" val="10008"/>
                  </a:ext>
                </a:extLst>
              </a:tr>
              <a:tr h="2111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sng" strike="noStrike" cap="none" normalizeH="0" baseline="0" dirty="0">
                          <a:ln>
                            <a:noFill/>
                          </a:ln>
                          <a:solidFill>
                            <a:srgbClr val="000000"/>
                          </a:solidFill>
                          <a:effectLst/>
                          <a:latin typeface="Arial" charset="0"/>
                          <a:cs typeface="Arial" charset="0"/>
                        </a:rPr>
                        <a:t>CAUTION:</a:t>
                      </a:r>
                      <a:r>
                        <a:rPr kumimoji="0" lang="en-GB" sz="1800" b="1" i="0" u="none" strike="noStrike" cap="none" normalizeH="0" baseline="0" dirty="0">
                          <a:ln>
                            <a:noFill/>
                          </a:ln>
                          <a:solidFill>
                            <a:srgbClr val="000000"/>
                          </a:solidFill>
                          <a:effectLst/>
                          <a:latin typeface="Arial" charset="0"/>
                          <a:cs typeface="Arial" charset="0"/>
                        </a:rPr>
                        <a:t> </a:t>
                      </a:r>
                      <a:r>
                        <a:rPr kumimoji="0" lang="en-GB" sz="1800" b="0" i="0" u="none" strike="noStrike" cap="none" normalizeH="0" baseline="0" dirty="0">
                          <a:ln>
                            <a:noFill/>
                          </a:ln>
                          <a:solidFill>
                            <a:srgbClr val="000000"/>
                          </a:solidFill>
                          <a:effectLst/>
                          <a:latin typeface="Arial" charset="0"/>
                          <a:cs typeface="Arial" charset="0"/>
                        </a:rPr>
                        <a:t>Many other causes for each sign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97203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468313" y="333375"/>
            <a:ext cx="7845417" cy="707886"/>
          </a:xfrm>
          <a:prstGeom prst="rect">
            <a:avLst/>
          </a:prstGeom>
          <a:noFill/>
          <a:ln w="9525">
            <a:noFill/>
            <a:miter lim="800000"/>
            <a:headEnd/>
            <a:tailEnd/>
          </a:ln>
        </p:spPr>
        <p:txBody>
          <a:bodyPr wrap="none">
            <a:spAutoFit/>
          </a:bodyPr>
          <a:lstStyle/>
          <a:p>
            <a:r>
              <a:rPr lang="en-GB" sz="4000" b="1" dirty="0"/>
              <a:t>Ongoing losses - Input / Output</a:t>
            </a:r>
            <a:endParaRPr lang="en-US" sz="3200" b="1" dirty="0"/>
          </a:p>
        </p:txBody>
      </p:sp>
      <p:pic>
        <p:nvPicPr>
          <p:cNvPr id="3" name="Picture 2" descr="fluid balance.jpg"/>
          <p:cNvPicPr>
            <a:picLocks noChangeAspect="1"/>
          </p:cNvPicPr>
          <p:nvPr/>
        </p:nvPicPr>
        <p:blipFill>
          <a:blip r:embed="rId3" cstate="print"/>
          <a:srcRect/>
          <a:stretch>
            <a:fillRect/>
          </a:stretch>
        </p:blipFill>
        <p:spPr bwMode="auto">
          <a:xfrm>
            <a:off x="611675" y="1196752"/>
            <a:ext cx="7558691" cy="5446241"/>
          </a:xfrm>
          <a:prstGeom prst="rect">
            <a:avLst/>
          </a:prstGeom>
          <a:noFill/>
          <a:ln w="9525">
            <a:solidFill>
              <a:schemeClr val="bg1">
                <a:lumMod val="50000"/>
              </a:schemeClr>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468313" y="333375"/>
            <a:ext cx="7845417" cy="707886"/>
          </a:xfrm>
          <a:prstGeom prst="rect">
            <a:avLst/>
          </a:prstGeom>
          <a:noFill/>
          <a:ln w="9525">
            <a:noFill/>
            <a:miter lim="800000"/>
            <a:headEnd/>
            <a:tailEnd/>
          </a:ln>
        </p:spPr>
        <p:txBody>
          <a:bodyPr wrap="none">
            <a:spAutoFit/>
          </a:bodyPr>
          <a:lstStyle/>
          <a:p>
            <a:r>
              <a:rPr lang="en-GB" sz="4000" b="1" dirty="0"/>
              <a:t>Ongoing losses - Input / Output</a:t>
            </a:r>
            <a:endParaRPr lang="en-US" sz="3200" b="1" dirty="0"/>
          </a:p>
        </p:txBody>
      </p:sp>
      <p:sp>
        <p:nvSpPr>
          <p:cNvPr id="8196" name="Text Box 11"/>
          <p:cNvSpPr txBox="1">
            <a:spLocks noChangeArrowheads="1"/>
          </p:cNvSpPr>
          <p:nvPr/>
        </p:nvSpPr>
        <p:spPr bwMode="auto">
          <a:xfrm>
            <a:off x="542925" y="1484313"/>
            <a:ext cx="3600450" cy="3062287"/>
          </a:xfrm>
          <a:prstGeom prst="rect">
            <a:avLst/>
          </a:prstGeom>
          <a:noFill/>
          <a:ln w="9525">
            <a:noFill/>
            <a:miter lim="800000"/>
            <a:headEnd/>
            <a:tailEnd/>
          </a:ln>
        </p:spPr>
        <p:txBody>
          <a:bodyPr>
            <a:spAutoFit/>
          </a:bodyPr>
          <a:lstStyle/>
          <a:p>
            <a:pPr marL="266700" indent="-266700">
              <a:spcBef>
                <a:spcPts val="600"/>
              </a:spcBef>
              <a:buFont typeface="Arial" pitchFamily="34" charset="0"/>
              <a:buChar char="•"/>
              <a:defRPr/>
            </a:pPr>
            <a:r>
              <a:rPr lang="en-GB" sz="2800" dirty="0">
                <a:cs typeface="+mn-cs"/>
              </a:rPr>
              <a:t>Input</a:t>
            </a:r>
          </a:p>
          <a:p>
            <a:pPr marL="444500" lvl="1" indent="-169863">
              <a:spcBef>
                <a:spcPts val="600"/>
              </a:spcBef>
              <a:buFont typeface="Arial" pitchFamily="34" charset="0"/>
              <a:buChar char="•"/>
              <a:defRPr/>
            </a:pPr>
            <a:r>
              <a:rPr lang="en-GB" sz="2400" dirty="0">
                <a:cs typeface="+mn-cs"/>
              </a:rPr>
              <a:t>Oral</a:t>
            </a:r>
          </a:p>
          <a:p>
            <a:pPr marL="444500" lvl="1" indent="-169863">
              <a:spcBef>
                <a:spcPts val="600"/>
              </a:spcBef>
              <a:buFont typeface="Arial" pitchFamily="34" charset="0"/>
              <a:buChar char="•"/>
              <a:defRPr/>
            </a:pPr>
            <a:r>
              <a:rPr lang="en-GB" sz="2400" dirty="0">
                <a:cs typeface="+mn-cs"/>
              </a:rPr>
              <a:t>NG / PEG / JEJ</a:t>
            </a:r>
          </a:p>
          <a:p>
            <a:pPr marL="444500" lvl="1" indent="-169863">
              <a:spcBef>
                <a:spcPts val="600"/>
              </a:spcBef>
              <a:buFont typeface="Arial" pitchFamily="34" charset="0"/>
              <a:buChar char="•"/>
              <a:defRPr/>
            </a:pPr>
            <a:r>
              <a:rPr lang="en-GB" sz="2400" dirty="0">
                <a:cs typeface="+mn-cs"/>
              </a:rPr>
              <a:t>IV</a:t>
            </a:r>
          </a:p>
          <a:p>
            <a:pPr marL="444500" lvl="1" indent="-169863">
              <a:spcBef>
                <a:spcPts val="600"/>
              </a:spcBef>
              <a:buFont typeface="Arial" pitchFamily="34" charset="0"/>
              <a:buChar char="•"/>
              <a:defRPr/>
            </a:pPr>
            <a:endParaRPr lang="en-GB" sz="2000" dirty="0">
              <a:cs typeface="+mn-cs"/>
            </a:endParaRPr>
          </a:p>
          <a:p>
            <a:pPr marL="444500" lvl="1" indent="-169863">
              <a:spcBef>
                <a:spcPts val="600"/>
              </a:spcBef>
              <a:buFont typeface="Arial" pitchFamily="34" charset="0"/>
              <a:buChar char="•"/>
              <a:defRPr/>
            </a:pPr>
            <a:r>
              <a:rPr lang="en-GB" sz="2000" dirty="0">
                <a:cs typeface="+mn-cs"/>
              </a:rPr>
              <a:t>Includes flushes and TPN!</a:t>
            </a:r>
            <a:endParaRPr lang="en-GB" dirty="0">
              <a:cs typeface="+mn-cs"/>
            </a:endParaRPr>
          </a:p>
          <a:p>
            <a:pPr marL="444500" indent="-169863">
              <a:defRPr/>
            </a:pPr>
            <a:endParaRPr lang="en-US" sz="2800" dirty="0">
              <a:cs typeface="+mn-cs"/>
            </a:endParaRPr>
          </a:p>
        </p:txBody>
      </p:sp>
      <p:sp>
        <p:nvSpPr>
          <p:cNvPr id="31749" name="Text Box 11"/>
          <p:cNvSpPr txBox="1">
            <a:spLocks noChangeArrowheads="1"/>
          </p:cNvSpPr>
          <p:nvPr/>
        </p:nvSpPr>
        <p:spPr bwMode="auto">
          <a:xfrm>
            <a:off x="4786313" y="1428750"/>
            <a:ext cx="4071937" cy="4078288"/>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800" dirty="0"/>
              <a:t>Output</a:t>
            </a:r>
          </a:p>
          <a:p>
            <a:pPr marL="444500" lvl="1" indent="-169863">
              <a:spcBef>
                <a:spcPts val="600"/>
              </a:spcBef>
              <a:buFont typeface="Arial" charset="0"/>
              <a:buChar char="•"/>
            </a:pPr>
            <a:r>
              <a:rPr lang="en-GB" sz="2000" dirty="0"/>
              <a:t>Urine (note diuretics!)</a:t>
            </a:r>
          </a:p>
          <a:p>
            <a:pPr marL="444500" lvl="1" indent="-169863">
              <a:spcBef>
                <a:spcPts val="600"/>
              </a:spcBef>
              <a:buFont typeface="Arial" charset="0"/>
              <a:buChar char="•"/>
            </a:pPr>
            <a:r>
              <a:rPr lang="en-GB" sz="2000" dirty="0"/>
              <a:t>Stools </a:t>
            </a:r>
          </a:p>
          <a:p>
            <a:pPr marL="627063" lvl="2" indent="-182563">
              <a:spcBef>
                <a:spcPts val="600"/>
              </a:spcBef>
              <a:buFont typeface="Arial" charset="0"/>
              <a:buChar char="•"/>
            </a:pPr>
            <a:r>
              <a:rPr lang="en-GB" sz="2000" dirty="0"/>
              <a:t>Diarrhoea / stomas and fistulas (note laxatives)</a:t>
            </a:r>
          </a:p>
          <a:p>
            <a:pPr marL="444500" lvl="1" indent="-169863">
              <a:spcBef>
                <a:spcPts val="600"/>
              </a:spcBef>
              <a:buFont typeface="Arial" charset="0"/>
              <a:buChar char="•"/>
            </a:pPr>
            <a:r>
              <a:rPr lang="en-GB" sz="2000" dirty="0"/>
              <a:t>Drains</a:t>
            </a:r>
          </a:p>
          <a:p>
            <a:pPr marL="627063" lvl="2" indent="-182563">
              <a:spcBef>
                <a:spcPts val="600"/>
              </a:spcBef>
              <a:buFont typeface="Arial" charset="0"/>
              <a:buChar char="•"/>
            </a:pPr>
            <a:r>
              <a:rPr lang="en-GB" sz="2000" dirty="0"/>
              <a:t>Chest, </a:t>
            </a:r>
            <a:r>
              <a:rPr lang="en-GB" sz="2000" dirty="0" err="1"/>
              <a:t>ascitic</a:t>
            </a:r>
            <a:r>
              <a:rPr lang="en-GB" sz="2000" dirty="0"/>
              <a:t>, abdominal, percutaneous, wounds, NG</a:t>
            </a:r>
          </a:p>
          <a:p>
            <a:pPr marL="444500" lvl="1" indent="-169863">
              <a:spcBef>
                <a:spcPts val="600"/>
              </a:spcBef>
              <a:buFont typeface="Arial" charset="0"/>
              <a:buChar char="•"/>
            </a:pPr>
            <a:r>
              <a:rPr lang="en-US" sz="2000" dirty="0"/>
              <a:t>Insensible losses (~0.5L/day)</a:t>
            </a:r>
          </a:p>
          <a:p>
            <a:pPr marL="627063" lvl="2" indent="-182563">
              <a:spcBef>
                <a:spcPts val="600"/>
              </a:spcBef>
              <a:buFont typeface="Arial" charset="0"/>
              <a:buChar char="•"/>
            </a:pPr>
            <a:r>
              <a:rPr lang="en-US" dirty="0"/>
              <a:t>Accelerated in burns, tracheostomy, fever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468313" y="333375"/>
            <a:ext cx="8208143" cy="1077218"/>
          </a:xfrm>
          <a:prstGeom prst="rect">
            <a:avLst/>
          </a:prstGeom>
          <a:noFill/>
          <a:ln w="9525">
            <a:noFill/>
            <a:miter lim="800000"/>
            <a:headEnd/>
            <a:tailEnd/>
          </a:ln>
        </p:spPr>
        <p:txBody>
          <a:bodyPr wrap="square">
            <a:spAutoFit/>
          </a:bodyPr>
          <a:lstStyle/>
          <a:p>
            <a:r>
              <a:rPr lang="en-GB" sz="4000" b="1" i="1" dirty="0"/>
              <a:t>Typical</a:t>
            </a:r>
            <a:r>
              <a:rPr lang="en-GB" sz="4000" b="1" dirty="0"/>
              <a:t> electrolyte concentration</a:t>
            </a:r>
          </a:p>
          <a:p>
            <a:r>
              <a:rPr lang="en-GB" sz="2400" b="1" dirty="0"/>
              <a:t>(Note that electrolyte loss from GI tract can be high)</a:t>
            </a:r>
            <a:endParaRPr lang="en-US" b="1" dirty="0"/>
          </a:p>
        </p:txBody>
      </p:sp>
      <p:graphicFrame>
        <p:nvGraphicFramePr>
          <p:cNvPr id="5" name="Group 129"/>
          <p:cNvGraphicFramePr>
            <a:graphicFrameLocks noGrp="1"/>
          </p:cNvGraphicFramePr>
          <p:nvPr>
            <p:ph idx="1"/>
            <p:extLst>
              <p:ext uri="{D42A27DB-BD31-4B8C-83A1-F6EECF244321}">
                <p14:modId xmlns:p14="http://schemas.microsoft.com/office/powerpoint/2010/main" val="2119502071"/>
              </p:ext>
            </p:extLst>
          </p:nvPr>
        </p:nvGraphicFramePr>
        <p:xfrm>
          <a:off x="755650" y="1784568"/>
          <a:ext cx="7848873" cy="4236720"/>
        </p:xfrm>
        <a:graphic>
          <a:graphicData uri="http://schemas.openxmlformats.org/drawingml/2006/table">
            <a:tbl>
              <a:tblPr/>
              <a:tblGrid>
                <a:gridCol w="2133320">
                  <a:extLst>
                    <a:ext uri="{9D8B030D-6E8A-4147-A177-3AD203B41FA5}">
                      <a16:colId xmlns:a16="http://schemas.microsoft.com/office/drawing/2014/main" val="20000"/>
                    </a:ext>
                  </a:extLst>
                </a:gridCol>
                <a:gridCol w="1407045">
                  <a:extLst>
                    <a:ext uri="{9D8B030D-6E8A-4147-A177-3AD203B41FA5}">
                      <a16:colId xmlns:a16="http://schemas.microsoft.com/office/drawing/2014/main" val="20001"/>
                    </a:ext>
                  </a:extLst>
                </a:gridCol>
                <a:gridCol w="1436168">
                  <a:extLst>
                    <a:ext uri="{9D8B030D-6E8A-4147-A177-3AD203B41FA5}">
                      <a16:colId xmlns:a16="http://schemas.microsoft.com/office/drawing/2014/main" val="20002"/>
                    </a:ext>
                  </a:extLst>
                </a:gridCol>
                <a:gridCol w="1436170">
                  <a:extLst>
                    <a:ext uri="{9D8B030D-6E8A-4147-A177-3AD203B41FA5}">
                      <a16:colId xmlns:a16="http://schemas.microsoft.com/office/drawing/2014/main" val="20003"/>
                    </a:ext>
                  </a:extLst>
                </a:gridCol>
                <a:gridCol w="1436170">
                  <a:extLst>
                    <a:ext uri="{9D8B030D-6E8A-4147-A177-3AD203B41FA5}">
                      <a16:colId xmlns:a16="http://schemas.microsoft.com/office/drawing/2014/main" val="20004"/>
                    </a:ext>
                  </a:extLst>
                </a:gridCol>
              </a:tblGrid>
              <a:tr h="4110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Site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Sodium</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err="1">
                          <a:ln>
                            <a:noFill/>
                          </a:ln>
                          <a:solidFill>
                            <a:schemeClr val="tx1"/>
                          </a:solidFill>
                          <a:effectLst/>
                          <a:latin typeface="Calibri" charset="0"/>
                        </a:rPr>
                        <a:t>mmol</a:t>
                      </a:r>
                      <a:r>
                        <a:rPr kumimoji="0" lang="en-GB" sz="2000" b="1" i="0" u="none" strike="noStrike" cap="none" normalizeH="0" baseline="0" dirty="0">
                          <a:ln>
                            <a:noFill/>
                          </a:ln>
                          <a:solidFill>
                            <a:schemeClr val="tx1"/>
                          </a:solidFill>
                          <a:effectLst/>
                          <a:latin typeface="Calibri"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a:ln>
                            <a:noFill/>
                          </a:ln>
                          <a:solidFill>
                            <a:schemeClr val="tx1"/>
                          </a:solidFill>
                          <a:effectLst/>
                          <a:latin typeface="Calibri" charset="0"/>
                        </a:rPr>
                        <a:t>Potassium</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a:ln>
                            <a:noFill/>
                          </a:ln>
                          <a:solidFill>
                            <a:schemeClr val="tx1"/>
                          </a:solidFill>
                          <a:effectLst/>
                          <a:latin typeface="Calibri" charset="0"/>
                        </a:rPr>
                        <a:t>mmol/L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Chlorine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err="1">
                          <a:ln>
                            <a:noFill/>
                          </a:ln>
                          <a:solidFill>
                            <a:schemeClr val="tx1"/>
                          </a:solidFill>
                          <a:effectLst/>
                          <a:latin typeface="Calibri" charset="0"/>
                        </a:rPr>
                        <a:t>mmol</a:t>
                      </a:r>
                      <a:r>
                        <a:rPr kumimoji="0" lang="en-GB" sz="2000" b="1" i="0" u="none" strike="noStrike" cap="none" normalizeH="0" baseline="0" dirty="0">
                          <a:ln>
                            <a:noFill/>
                          </a:ln>
                          <a:solidFill>
                            <a:schemeClr val="tx1"/>
                          </a:solidFill>
                          <a:effectLst/>
                          <a:latin typeface="Calibri"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H</a:t>
                      </a:r>
                      <a:r>
                        <a:rPr kumimoji="0" lang="en-GB" sz="2000" b="1" i="0" u="none" strike="noStrike" cap="none" normalizeH="0" baseline="30000" dirty="0">
                          <a:ln>
                            <a:noFill/>
                          </a:ln>
                          <a:solidFill>
                            <a:schemeClr val="tx1"/>
                          </a:solidFill>
                          <a:effectLst/>
                          <a:latin typeface="Calibri" charset="0"/>
                        </a:rPr>
                        <a:t>+</a:t>
                      </a:r>
                      <a:r>
                        <a:rPr kumimoji="0" lang="en-GB" sz="2000" b="1" i="0" u="none" strike="noStrike" cap="none" normalizeH="0" baseline="0" dirty="0">
                          <a:ln>
                            <a:noFill/>
                          </a:ln>
                          <a:solidFill>
                            <a:schemeClr val="tx1"/>
                          </a:solidFill>
                          <a:effectLst/>
                          <a:latin typeface="Calibri" charset="0"/>
                        </a:rPr>
                        <a:t> / HCO</a:t>
                      </a:r>
                      <a:r>
                        <a:rPr kumimoji="0" lang="en-GB" sz="2000" b="1" i="0" u="none" strike="noStrike" cap="none" normalizeH="0" baseline="-25000" dirty="0">
                          <a:ln>
                            <a:noFill/>
                          </a:ln>
                          <a:solidFill>
                            <a:schemeClr val="tx1"/>
                          </a:solidFill>
                          <a:effectLst/>
                          <a:latin typeface="Calibri" charset="0"/>
                        </a:rPr>
                        <a:t>3</a:t>
                      </a:r>
                      <a:r>
                        <a:rPr kumimoji="0" lang="en-GB" sz="2000" b="1" i="0" u="none" strike="noStrike" cap="none" normalizeH="0" baseline="30000" dirty="0">
                          <a:ln>
                            <a:noFill/>
                          </a:ln>
                          <a:solidFill>
                            <a:schemeClr val="tx1"/>
                          </a:solidFill>
                          <a:effectLst/>
                          <a:latin typeface="Calibri" charset="0"/>
                        </a:rPr>
                        <a:t>-</a:t>
                      </a:r>
                      <a:endParaRPr kumimoji="0" lang="en-GB" sz="2000" b="1" i="0" u="none" strike="noStrike" cap="none" normalizeH="0" baseline="0" dirty="0">
                        <a:ln>
                          <a:noFill/>
                        </a:ln>
                        <a:solidFill>
                          <a:schemeClr val="tx1"/>
                        </a:solidFill>
                        <a:effectLst/>
                        <a:latin typeface="Calibri"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err="1">
                          <a:ln>
                            <a:noFill/>
                          </a:ln>
                          <a:solidFill>
                            <a:schemeClr val="tx1"/>
                          </a:solidFill>
                          <a:effectLst/>
                          <a:latin typeface="Calibri" charset="0"/>
                        </a:rPr>
                        <a:t>mmol</a:t>
                      </a:r>
                      <a:r>
                        <a:rPr kumimoji="0" lang="en-GB" sz="2000" b="1" i="0" u="none" strike="noStrike" cap="none" normalizeH="0" baseline="0" dirty="0">
                          <a:ln>
                            <a:noFill/>
                          </a:ln>
                          <a:solidFill>
                            <a:schemeClr val="tx1"/>
                          </a:solidFill>
                          <a:effectLst/>
                          <a:latin typeface="Calibri"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Stomach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80 H</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Small intestine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10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Bile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30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Pancreatic juice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85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Recent </a:t>
                      </a:r>
                      <a:r>
                        <a:rPr kumimoji="0" lang="en-GB" sz="2000" b="1" i="0" u="none" strike="noStrike" cap="none" normalizeH="0" baseline="0" dirty="0" err="1">
                          <a:ln>
                            <a:noFill/>
                          </a:ln>
                          <a:solidFill>
                            <a:schemeClr val="tx1"/>
                          </a:solidFill>
                          <a:effectLst/>
                          <a:latin typeface="Calibri" charset="0"/>
                        </a:rPr>
                        <a:t>ileostomy</a:t>
                      </a:r>
                      <a:endParaRPr kumimoji="0" lang="en-GB" sz="2000" b="1"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30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Established </a:t>
                      </a:r>
                      <a:r>
                        <a:rPr kumimoji="0" lang="en-GB" sz="2000" b="1" i="0" u="none" strike="noStrike" cap="none" normalizeH="0" baseline="0" dirty="0" err="1">
                          <a:ln>
                            <a:noFill/>
                          </a:ln>
                          <a:solidFill>
                            <a:schemeClr val="tx1"/>
                          </a:solidFill>
                          <a:effectLst/>
                          <a:latin typeface="Calibri" charset="0"/>
                        </a:rPr>
                        <a:t>ileostomy</a:t>
                      </a:r>
                      <a:endParaRPr kumimoji="0" lang="en-GB" sz="2000" b="1"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30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Colostomy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a:ln>
                            <a:noFill/>
                          </a:ln>
                          <a:solidFill>
                            <a:schemeClr val="tx1"/>
                          </a:solidFill>
                          <a:effectLst/>
                          <a:latin typeface="Calibri"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40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045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GB" sz="2000" b="1" i="0" u="none" strike="noStrike" cap="none" normalizeH="0" baseline="0" dirty="0">
                          <a:ln>
                            <a:noFill/>
                          </a:ln>
                          <a:solidFill>
                            <a:schemeClr val="tx1"/>
                          </a:solidFill>
                          <a:effectLst/>
                          <a:latin typeface="Calibri" charset="0"/>
                        </a:rPr>
                        <a:t>Diarrhoea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GB" sz="2000" b="0" i="0" u="none" strike="noStrike" cap="none" normalizeH="0" baseline="0" dirty="0">
                          <a:ln>
                            <a:noFill/>
                          </a:ln>
                          <a:solidFill>
                            <a:schemeClr val="tx1"/>
                          </a:solidFill>
                          <a:effectLst/>
                          <a:latin typeface="Calibri"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GB" sz="2000" b="0" i="0" u="none" strike="noStrike" cap="none" normalizeH="0" baseline="0" dirty="0">
                          <a:ln>
                            <a:noFill/>
                          </a:ln>
                          <a:solidFill>
                            <a:schemeClr val="tx1"/>
                          </a:solidFill>
                          <a:effectLst/>
                          <a:latin typeface="Calibri" charset="0"/>
                        </a:rPr>
                        <a:t>60 HCO</a:t>
                      </a:r>
                      <a:r>
                        <a:rPr kumimoji="0" lang="en-GB" sz="2000" b="0" i="0" u="none" strike="noStrike" cap="none" normalizeH="0" baseline="-25000" dirty="0">
                          <a:ln>
                            <a:noFill/>
                          </a:ln>
                          <a:solidFill>
                            <a:schemeClr val="tx1"/>
                          </a:solidFill>
                          <a:effectLst/>
                          <a:latin typeface="Calibri" charset="0"/>
                        </a:rPr>
                        <a:t>3</a:t>
                      </a:r>
                      <a:r>
                        <a:rPr kumimoji="0" lang="en-GB" sz="2000" b="0" i="0" u="none" strike="noStrike" cap="none" normalizeH="0" baseline="30000" dirty="0">
                          <a:ln>
                            <a:noFill/>
                          </a:ln>
                          <a:solidFill>
                            <a:schemeClr val="tx1"/>
                          </a:solidFill>
                          <a:effectLst/>
                          <a:latin typeface="Calibri" charset="0"/>
                        </a:rPr>
                        <a:t>-</a:t>
                      </a:r>
                      <a:endParaRPr kumimoji="0" lang="en-GB" sz="2000" b="0" i="0" u="none" strike="noStrike" cap="none" normalizeH="0" baseline="0" dirty="0">
                        <a:ln>
                          <a:noFill/>
                        </a:ln>
                        <a:solidFill>
                          <a:schemeClr val="tx1"/>
                        </a:solidFill>
                        <a:effectLst/>
                        <a:latin typeface="Calibri"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492990"/>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a:t>
            </a:r>
          </a:p>
          <a:p>
            <a:r>
              <a:rPr lang="en-GB" sz="1200" dirty="0">
                <a:latin typeface="Calibri" pitchFamily="34" charset="0"/>
              </a:rPr>
              <a:t>A 76 year old man has recently had a total colectomy and ileostomy formation three days ago for a colonic carcinoma. He has slowly been restarted on oral fluids, and in the last 24 hours has managed only 500ml. His new ileostomy is produced an output of 3L, and his surgical drain 200ml in the last 24 hours. His urinary catheter has been recently removed, but he reports a urinary output of around 1L yesterday.</a:t>
            </a:r>
          </a:p>
          <a:p>
            <a:endParaRPr lang="en-GB" sz="1200" dirty="0">
              <a:latin typeface="Calibri" pitchFamily="34" charset="0"/>
            </a:endParaRPr>
          </a:p>
          <a:p>
            <a:r>
              <a:rPr lang="en-GB" sz="1200" dirty="0">
                <a:latin typeface="Calibri" pitchFamily="34" charset="0"/>
              </a:rPr>
              <a:t>He has no other PMH and DH.</a:t>
            </a:r>
          </a:p>
          <a:p>
            <a:endParaRPr lang="en-GB" sz="1200" dirty="0">
              <a:latin typeface="Calibri" pitchFamily="34" charset="0"/>
            </a:endParaRPr>
          </a:p>
          <a:p>
            <a:r>
              <a:rPr lang="en-GB" sz="1200" dirty="0">
                <a:latin typeface="Calibri" pitchFamily="34" charset="0"/>
              </a:rPr>
              <a:t>BP 136/88 mmHg without postural drop, HR 84/min. Temp 36.2C</a:t>
            </a:r>
          </a:p>
          <a:p>
            <a:r>
              <a:rPr lang="en-GB" sz="1200" dirty="0">
                <a:latin typeface="Calibri" pitchFamily="34" charset="0"/>
              </a:rPr>
              <a:t>Na 138, K 3.6, eGFR &gt;90.</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initial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8" name="Rectangle 7"/>
          <p:cNvSpPr/>
          <p:nvPr/>
        </p:nvSpPr>
        <p:spPr>
          <a:xfrm>
            <a:off x="4657725" y="598488"/>
            <a:ext cx="4305300" cy="2735262"/>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bg1">
                    <a:lumMod val="75000"/>
                  </a:schemeClr>
                </a:solidFill>
              </a:rPr>
              <a:t>Please paste any picture or other illustration that supports the clinical case into this box</a:t>
            </a: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PWS000</a:t>
            </a: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nvGraphicFramePr>
        <p:xfrm>
          <a:off x="203200" y="4413250"/>
          <a:ext cx="8767337" cy="2070624"/>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000" b="1" dirty="0"/>
              <a:t>Prescribing Item</a:t>
            </a:r>
          </a:p>
        </p:txBody>
      </p:sp>
    </p:spTree>
    <p:extLst>
      <p:ext uri="{BB962C8B-B14F-4D97-AF65-F5344CB8AC3E}">
        <p14:creationId xmlns:p14="http://schemas.microsoft.com/office/powerpoint/2010/main" val="336561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t>Reassessment</a:t>
            </a:r>
          </a:p>
        </p:txBody>
      </p:sp>
      <p:sp>
        <p:nvSpPr>
          <p:cNvPr id="3" name="Content Placeholder 2"/>
          <p:cNvSpPr>
            <a:spLocks noGrp="1"/>
          </p:cNvSpPr>
          <p:nvPr>
            <p:ph idx="1"/>
          </p:nvPr>
        </p:nvSpPr>
        <p:spPr/>
        <p:txBody>
          <a:bodyPr/>
          <a:lstStyle/>
          <a:p>
            <a:r>
              <a:rPr lang="en-GB" sz="2400" dirty="0"/>
              <a:t>All patients continuing to receive IV fluids need regular monitoring. </a:t>
            </a:r>
          </a:p>
          <a:p>
            <a:r>
              <a:rPr lang="en-GB" sz="2400" dirty="0"/>
              <a:t>This </a:t>
            </a:r>
            <a:r>
              <a:rPr lang="en-GB" sz="2400" b="1" i="1" u="sng" dirty="0"/>
              <a:t>should</a:t>
            </a:r>
            <a:r>
              <a:rPr lang="en-GB" sz="2400" dirty="0"/>
              <a:t> initially include at least daily reassessments of :</a:t>
            </a:r>
          </a:p>
          <a:p>
            <a:pPr lvl="1"/>
            <a:r>
              <a:rPr lang="en-GB" sz="2000" dirty="0"/>
              <a:t>clinical fluid status</a:t>
            </a:r>
          </a:p>
          <a:p>
            <a:pPr lvl="1"/>
            <a:r>
              <a:rPr lang="en-GB" sz="2000" dirty="0"/>
              <a:t>U&amp;Es  </a:t>
            </a:r>
          </a:p>
          <a:p>
            <a:pPr lvl="1"/>
            <a:r>
              <a:rPr lang="en-GB" sz="2000" dirty="0"/>
              <a:t>fluid balance charts</a:t>
            </a:r>
          </a:p>
          <a:p>
            <a:pPr lvl="1"/>
            <a:r>
              <a:rPr lang="en-GB" sz="2000" dirty="0"/>
              <a:t>weight measurement twice weekly</a:t>
            </a:r>
          </a:p>
        </p:txBody>
      </p:sp>
      <p:pic>
        <p:nvPicPr>
          <p:cNvPr id="5" name="Picture 4" descr="NICE.png"/>
          <p:cNvPicPr>
            <a:picLocks noChangeAspect="1"/>
          </p:cNvPicPr>
          <p:nvPr/>
        </p:nvPicPr>
        <p:blipFill>
          <a:blip r:embed="rId2" cstate="print"/>
          <a:stretch>
            <a:fillRect/>
          </a:stretch>
        </p:blipFill>
        <p:spPr>
          <a:xfrm>
            <a:off x="6858000" y="0"/>
            <a:ext cx="2286000" cy="1552575"/>
          </a:xfrm>
          <a:prstGeom prst="rect">
            <a:avLst/>
          </a:prstGeom>
        </p:spPr>
      </p:pic>
    </p:spTree>
    <p:extLst>
      <p:ext uri="{BB962C8B-B14F-4D97-AF65-F5344CB8AC3E}">
        <p14:creationId xmlns:p14="http://schemas.microsoft.com/office/powerpoint/2010/main" val="3111212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7780337" cy="823913"/>
          </a:xfrm>
          <a:prstGeom prst="rect">
            <a:avLst/>
          </a:prstGeom>
          <a:noFill/>
          <a:ln w="9525">
            <a:noFill/>
            <a:miter lim="800000"/>
            <a:headEnd/>
            <a:tailEnd/>
          </a:ln>
        </p:spPr>
        <p:txBody>
          <a:bodyPr wrap="none">
            <a:spAutoFit/>
          </a:bodyPr>
          <a:lstStyle/>
          <a:p>
            <a:r>
              <a:rPr lang="en-GB" sz="4800" b="1"/>
              <a:t>How “often” to prescribe?</a:t>
            </a:r>
            <a:endParaRPr lang="en-US" sz="4000" b="1"/>
          </a:p>
        </p:txBody>
      </p:sp>
      <p:sp>
        <p:nvSpPr>
          <p:cNvPr id="36868" name="Text Box 11"/>
          <p:cNvSpPr txBox="1">
            <a:spLocks noChangeArrowheads="1"/>
          </p:cNvSpPr>
          <p:nvPr/>
        </p:nvSpPr>
        <p:spPr bwMode="auto">
          <a:xfrm>
            <a:off x="468313" y="1484313"/>
            <a:ext cx="8064127" cy="4401205"/>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000" dirty="0"/>
              <a:t>If patient unwell</a:t>
            </a:r>
          </a:p>
          <a:p>
            <a:pPr marL="723900" lvl="1" indent="-266700">
              <a:spcBef>
                <a:spcPts val="600"/>
              </a:spcBef>
              <a:buFont typeface="Arial" charset="0"/>
              <a:buChar char="•"/>
            </a:pPr>
            <a:r>
              <a:rPr lang="en-GB" dirty="0"/>
              <a:t>Prescribe over shorter durations with regular re-assessments </a:t>
            </a:r>
            <a:endParaRPr lang="en-US" dirty="0"/>
          </a:p>
          <a:p>
            <a:pPr marL="266700" indent="-266700">
              <a:spcBef>
                <a:spcPts val="600"/>
              </a:spcBef>
              <a:buFont typeface="Arial" charset="0"/>
              <a:buChar char="•"/>
            </a:pPr>
            <a:endParaRPr lang="en-GB" dirty="0"/>
          </a:p>
          <a:p>
            <a:pPr marL="266700" indent="-266700">
              <a:spcBef>
                <a:spcPts val="600"/>
              </a:spcBef>
              <a:buFont typeface="Arial" charset="0"/>
              <a:buChar char="•"/>
            </a:pPr>
            <a:r>
              <a:rPr lang="en-GB" sz="2000" dirty="0"/>
              <a:t>If patient is well and stable</a:t>
            </a:r>
          </a:p>
          <a:p>
            <a:pPr marL="723900" lvl="1" indent="-266700">
              <a:spcBef>
                <a:spcPts val="600"/>
              </a:spcBef>
              <a:buFont typeface="Arial" charset="0"/>
              <a:buChar char="•"/>
            </a:pPr>
            <a:r>
              <a:rPr lang="en-GB" dirty="0"/>
              <a:t>Consider prescribing over longer durations</a:t>
            </a:r>
          </a:p>
          <a:p>
            <a:pPr marL="723900" lvl="1" indent="-266700">
              <a:spcBef>
                <a:spcPts val="600"/>
              </a:spcBef>
              <a:buFont typeface="Arial" charset="0"/>
              <a:buChar char="•"/>
            </a:pPr>
            <a:endParaRPr lang="en-GB" dirty="0"/>
          </a:p>
          <a:p>
            <a:pPr marL="266700" indent="-266700">
              <a:spcBef>
                <a:spcPts val="600"/>
              </a:spcBef>
              <a:buFont typeface="Arial" charset="0"/>
              <a:buChar char="•"/>
            </a:pPr>
            <a:r>
              <a:rPr lang="en-GB" sz="2000" dirty="0"/>
              <a:t>PSA exam usually asks for “ONE initial fluid prescription” but occasionally asks for the “ONE NEXT fluids prescription”</a:t>
            </a:r>
          </a:p>
          <a:p>
            <a:pPr marL="723900" lvl="1" indent="-266700">
              <a:spcBef>
                <a:spcPts val="600"/>
              </a:spcBef>
              <a:buFont typeface="Arial" charset="0"/>
              <a:buChar char="•"/>
            </a:pPr>
            <a:endParaRPr lang="en-GB" dirty="0"/>
          </a:p>
          <a:p>
            <a:pPr marL="266700" indent="-266700">
              <a:spcBef>
                <a:spcPts val="600"/>
              </a:spcBef>
              <a:buFont typeface="Arial" charset="0"/>
              <a:buChar char="•"/>
            </a:pPr>
            <a:r>
              <a:rPr lang="en-GB" sz="2000" dirty="0"/>
              <a:t>In other words, in </a:t>
            </a:r>
            <a:r>
              <a:rPr lang="en-GB" sz="2000" b="1" u="sng" dirty="0"/>
              <a:t>adult</a:t>
            </a:r>
            <a:r>
              <a:rPr lang="en-GB" sz="2000" dirty="0"/>
              <a:t> cases, you are </a:t>
            </a:r>
            <a:r>
              <a:rPr lang="en-GB" sz="2000" i="1" dirty="0"/>
              <a:t>typically </a:t>
            </a:r>
            <a:r>
              <a:rPr lang="en-GB" sz="2000" dirty="0"/>
              <a:t>prescribing </a:t>
            </a:r>
          </a:p>
          <a:p>
            <a:pPr marL="723900" lvl="1" indent="-266700">
              <a:spcBef>
                <a:spcPts val="600"/>
              </a:spcBef>
              <a:buFont typeface="Arial" charset="0"/>
              <a:buChar char="•"/>
            </a:pPr>
            <a:r>
              <a:rPr lang="en-GB" dirty="0"/>
              <a:t>500ml boluses or </a:t>
            </a:r>
          </a:p>
          <a:p>
            <a:pPr marL="723900" lvl="1" indent="-266700">
              <a:spcBef>
                <a:spcPts val="600"/>
              </a:spcBef>
              <a:buFont typeface="Arial" charset="0"/>
              <a:buChar char="•"/>
            </a:pPr>
            <a:r>
              <a:rPr lang="en-GB" dirty="0"/>
              <a:t>1000ml maintenance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8371202" cy="769441"/>
          </a:xfrm>
          <a:prstGeom prst="rect">
            <a:avLst/>
          </a:prstGeom>
          <a:noFill/>
          <a:ln w="9525">
            <a:noFill/>
            <a:miter lim="800000"/>
            <a:headEnd/>
            <a:tailEnd/>
          </a:ln>
        </p:spPr>
        <p:txBody>
          <a:bodyPr wrap="none">
            <a:spAutoFit/>
          </a:bodyPr>
          <a:lstStyle/>
          <a:p>
            <a:r>
              <a:rPr lang="en-GB" sz="4400" b="1" dirty="0"/>
              <a:t>“ONE initial fluid prescription”</a:t>
            </a:r>
            <a:endParaRPr lang="en-US" sz="3600" b="1" dirty="0"/>
          </a:p>
        </p:txBody>
      </p:sp>
      <p:sp>
        <p:nvSpPr>
          <p:cNvPr id="36868" name="Text Box 11"/>
          <p:cNvSpPr txBox="1">
            <a:spLocks noChangeArrowheads="1"/>
          </p:cNvSpPr>
          <p:nvPr/>
        </p:nvSpPr>
        <p:spPr bwMode="auto">
          <a:xfrm>
            <a:off x="468313" y="1556792"/>
            <a:ext cx="8371202" cy="2862322"/>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3200" dirty="0"/>
              <a:t>Resuscitation</a:t>
            </a:r>
          </a:p>
          <a:p>
            <a:pPr marL="266700" indent="-266700">
              <a:spcBef>
                <a:spcPts val="600"/>
              </a:spcBef>
              <a:buFont typeface="Arial" charset="0"/>
              <a:buChar char="•"/>
            </a:pPr>
            <a:endParaRPr lang="en-GB" sz="3200" dirty="0"/>
          </a:p>
          <a:p>
            <a:pPr marL="266700" indent="-266700">
              <a:spcBef>
                <a:spcPts val="600"/>
              </a:spcBef>
              <a:buFont typeface="Arial" charset="0"/>
              <a:buChar char="•"/>
            </a:pPr>
            <a:r>
              <a:rPr lang="en-GB" sz="3200" dirty="0"/>
              <a:t>Maintenance</a:t>
            </a:r>
          </a:p>
          <a:p>
            <a:pPr marL="266700" indent="-266700">
              <a:spcBef>
                <a:spcPts val="600"/>
              </a:spcBef>
              <a:buFont typeface="Arial" charset="0"/>
              <a:buChar char="•"/>
            </a:pPr>
            <a:endParaRPr lang="en-GB" sz="3200" dirty="0"/>
          </a:p>
          <a:p>
            <a:pPr marL="266700" indent="-266700">
              <a:spcBef>
                <a:spcPts val="600"/>
              </a:spcBef>
              <a:buFont typeface="Arial" charset="0"/>
              <a:buChar char="•"/>
            </a:pPr>
            <a:r>
              <a:rPr lang="en-GB" sz="3200" dirty="0"/>
              <a:t>Replacement (+- maintenance)</a:t>
            </a:r>
          </a:p>
        </p:txBody>
      </p:sp>
    </p:spTree>
    <p:extLst>
      <p:ext uri="{BB962C8B-B14F-4D97-AF65-F5344CB8AC3E}">
        <p14:creationId xmlns:p14="http://schemas.microsoft.com/office/powerpoint/2010/main" val="627941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8371202" cy="769441"/>
          </a:xfrm>
          <a:prstGeom prst="rect">
            <a:avLst/>
          </a:prstGeom>
          <a:noFill/>
          <a:ln w="9525">
            <a:noFill/>
            <a:miter lim="800000"/>
            <a:headEnd/>
            <a:tailEnd/>
          </a:ln>
        </p:spPr>
        <p:txBody>
          <a:bodyPr wrap="none">
            <a:spAutoFit/>
          </a:bodyPr>
          <a:lstStyle/>
          <a:p>
            <a:r>
              <a:rPr lang="en-GB" sz="4400" b="1" dirty="0"/>
              <a:t>“ONE initial fluid prescription”</a:t>
            </a:r>
            <a:endParaRPr lang="en-US" sz="3600" b="1" dirty="0"/>
          </a:p>
        </p:txBody>
      </p:sp>
      <p:sp>
        <p:nvSpPr>
          <p:cNvPr id="36868" name="Text Box 11"/>
          <p:cNvSpPr txBox="1">
            <a:spLocks noChangeArrowheads="1"/>
          </p:cNvSpPr>
          <p:nvPr/>
        </p:nvSpPr>
        <p:spPr bwMode="auto">
          <a:xfrm>
            <a:off x="468313" y="1556792"/>
            <a:ext cx="8371202" cy="3200876"/>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800" b="1" dirty="0"/>
              <a:t>Resuscitation</a:t>
            </a:r>
          </a:p>
          <a:p>
            <a:pPr marL="723900" lvl="1" indent="-266700">
              <a:spcBef>
                <a:spcPts val="600"/>
              </a:spcBef>
              <a:buFont typeface="Arial" charset="0"/>
              <a:buChar char="•"/>
            </a:pPr>
            <a:r>
              <a:rPr lang="en-GB" sz="2400" dirty="0"/>
              <a:t>Could follow NICE guidance</a:t>
            </a:r>
          </a:p>
          <a:p>
            <a:pPr marL="723900" lvl="1" indent="-266700">
              <a:spcBef>
                <a:spcPts val="600"/>
              </a:spcBef>
              <a:buFont typeface="Arial" charset="0"/>
              <a:buChar char="•"/>
            </a:pPr>
            <a:r>
              <a:rPr lang="en-GB" sz="2400" dirty="0"/>
              <a:t>Use crystalloids that contain </a:t>
            </a:r>
          </a:p>
          <a:p>
            <a:pPr marL="1181100" lvl="2" indent="-266700">
              <a:spcBef>
                <a:spcPts val="600"/>
              </a:spcBef>
              <a:buFont typeface="Arial" charset="0"/>
              <a:buChar char="•"/>
            </a:pPr>
            <a:r>
              <a:rPr lang="en-GB" sz="2400" dirty="0"/>
              <a:t>Sodium in the range 130–154 </a:t>
            </a:r>
            <a:r>
              <a:rPr lang="en-GB" sz="2400" dirty="0" err="1"/>
              <a:t>mmol</a:t>
            </a:r>
            <a:r>
              <a:rPr lang="en-GB" sz="2400" dirty="0"/>
              <a:t>/l</a:t>
            </a:r>
          </a:p>
          <a:p>
            <a:pPr marL="1181100" lvl="2" indent="-266700">
              <a:spcBef>
                <a:spcPts val="600"/>
              </a:spcBef>
              <a:buFont typeface="Arial" charset="0"/>
              <a:buChar char="•"/>
            </a:pPr>
            <a:r>
              <a:rPr lang="en-GB" sz="2400" dirty="0"/>
              <a:t>Bolus of 500 ml over less than 15 minutes</a:t>
            </a:r>
          </a:p>
          <a:p>
            <a:pPr marL="1181100" lvl="2" indent="-266700">
              <a:spcBef>
                <a:spcPts val="600"/>
              </a:spcBef>
              <a:buFont typeface="Arial" charset="0"/>
              <a:buChar char="•"/>
            </a:pPr>
            <a:r>
              <a:rPr lang="en-GB" sz="2400" dirty="0"/>
              <a:t>Careful that no stat potassium</a:t>
            </a:r>
          </a:p>
          <a:p>
            <a:pPr marL="723900" lvl="1" indent="-266700">
              <a:spcBef>
                <a:spcPts val="600"/>
              </a:spcBef>
              <a:buFont typeface="Arial" charset="0"/>
              <a:buChar char="•"/>
            </a:pPr>
            <a:endParaRPr lang="en-GB" sz="2400" dirty="0"/>
          </a:p>
        </p:txBody>
      </p:sp>
    </p:spTree>
    <p:extLst>
      <p:ext uri="{BB962C8B-B14F-4D97-AF65-F5344CB8AC3E}">
        <p14:creationId xmlns:p14="http://schemas.microsoft.com/office/powerpoint/2010/main" val="1196815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8371202" cy="769441"/>
          </a:xfrm>
          <a:prstGeom prst="rect">
            <a:avLst/>
          </a:prstGeom>
          <a:noFill/>
          <a:ln w="9525">
            <a:noFill/>
            <a:miter lim="800000"/>
            <a:headEnd/>
            <a:tailEnd/>
          </a:ln>
        </p:spPr>
        <p:txBody>
          <a:bodyPr wrap="none">
            <a:spAutoFit/>
          </a:bodyPr>
          <a:lstStyle/>
          <a:p>
            <a:r>
              <a:rPr lang="en-GB" sz="4400" b="1" dirty="0"/>
              <a:t>“ONE initial fluid prescription”</a:t>
            </a:r>
            <a:endParaRPr lang="en-US" sz="3600" b="1" dirty="0"/>
          </a:p>
        </p:txBody>
      </p:sp>
      <p:sp>
        <p:nvSpPr>
          <p:cNvPr id="36868" name="Text Box 11"/>
          <p:cNvSpPr txBox="1">
            <a:spLocks noChangeArrowheads="1"/>
          </p:cNvSpPr>
          <p:nvPr/>
        </p:nvSpPr>
        <p:spPr bwMode="auto">
          <a:xfrm>
            <a:off x="468313" y="1556792"/>
            <a:ext cx="8371202" cy="3970318"/>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800" b="1" dirty="0"/>
              <a:t>Maintenance</a:t>
            </a:r>
          </a:p>
          <a:p>
            <a:pPr marL="723900" lvl="1" indent="-266700">
              <a:spcBef>
                <a:spcPts val="600"/>
              </a:spcBef>
              <a:buFont typeface="Arial" charset="0"/>
              <a:buChar char="•"/>
            </a:pPr>
            <a:r>
              <a:rPr lang="en-GB" sz="2400" dirty="0"/>
              <a:t>Volume / time = 2-2.5 (maybe 3) L over 24hrs</a:t>
            </a:r>
          </a:p>
          <a:p>
            <a:pPr lvl="1">
              <a:spcBef>
                <a:spcPts val="600"/>
              </a:spcBef>
            </a:pPr>
            <a:r>
              <a:rPr lang="en-GB" sz="2400" dirty="0"/>
              <a:t>		          = 1L over (maybe 8) 10-12hrs</a:t>
            </a:r>
          </a:p>
          <a:p>
            <a:pPr marL="1371600" lvl="2" indent="-457200">
              <a:spcBef>
                <a:spcPts val="600"/>
              </a:spcBef>
              <a:buFont typeface="Arial" panose="020B0604020202020204" pitchFamily="34" charset="0"/>
              <a:buChar char="•"/>
            </a:pPr>
            <a:r>
              <a:rPr lang="en-GB" sz="2000" dirty="0"/>
              <a:t>Consider 1L as most likely option</a:t>
            </a:r>
          </a:p>
          <a:p>
            <a:pPr lvl="1">
              <a:spcBef>
                <a:spcPts val="600"/>
              </a:spcBef>
            </a:pPr>
            <a:endParaRPr lang="en-GB" sz="2400" dirty="0"/>
          </a:p>
          <a:p>
            <a:pPr marL="914400" lvl="1" indent="-457200">
              <a:spcBef>
                <a:spcPts val="600"/>
              </a:spcBef>
              <a:buFont typeface="Arial" panose="020B0604020202020204" pitchFamily="34" charset="0"/>
              <a:buChar char="•"/>
            </a:pPr>
            <a:r>
              <a:rPr lang="en-GB" sz="2400" dirty="0"/>
              <a:t>Content 	</a:t>
            </a:r>
          </a:p>
          <a:p>
            <a:pPr marL="1371600" lvl="2" indent="-457200">
              <a:spcBef>
                <a:spcPts val="600"/>
              </a:spcBef>
              <a:buFont typeface="Arial" panose="020B0604020202020204" pitchFamily="34" charset="0"/>
              <a:buChar char="•"/>
            </a:pPr>
            <a:r>
              <a:rPr lang="en-GB" sz="2000" dirty="0"/>
              <a:t>More flexibility as “initial prescription”</a:t>
            </a:r>
          </a:p>
          <a:p>
            <a:pPr marL="1371600" lvl="2" indent="-457200">
              <a:spcBef>
                <a:spcPts val="600"/>
              </a:spcBef>
              <a:buFont typeface="Arial" panose="020B0604020202020204" pitchFamily="34" charset="0"/>
              <a:buChar char="•"/>
            </a:pPr>
            <a:r>
              <a:rPr lang="en-GB" sz="2000" dirty="0"/>
              <a:t>Consider Na / K requirements</a:t>
            </a:r>
          </a:p>
          <a:p>
            <a:pPr marL="723900" lvl="1" indent="-266700">
              <a:spcBef>
                <a:spcPts val="600"/>
              </a:spcBef>
              <a:buFont typeface="Arial" charset="0"/>
              <a:buChar char="•"/>
            </a:pPr>
            <a:endParaRPr lang="en-GB" sz="2800" dirty="0"/>
          </a:p>
        </p:txBody>
      </p:sp>
    </p:spTree>
    <p:extLst>
      <p:ext uri="{BB962C8B-B14F-4D97-AF65-F5344CB8AC3E}">
        <p14:creationId xmlns:p14="http://schemas.microsoft.com/office/powerpoint/2010/main" val="3804880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8371202" cy="769441"/>
          </a:xfrm>
          <a:prstGeom prst="rect">
            <a:avLst/>
          </a:prstGeom>
          <a:noFill/>
          <a:ln w="9525">
            <a:noFill/>
            <a:miter lim="800000"/>
            <a:headEnd/>
            <a:tailEnd/>
          </a:ln>
        </p:spPr>
        <p:txBody>
          <a:bodyPr wrap="none">
            <a:spAutoFit/>
          </a:bodyPr>
          <a:lstStyle/>
          <a:p>
            <a:r>
              <a:rPr lang="en-GB" sz="4400" b="1" dirty="0"/>
              <a:t>“ONE initial fluid prescription”</a:t>
            </a:r>
            <a:endParaRPr lang="en-US" sz="3600" b="1" dirty="0"/>
          </a:p>
        </p:txBody>
      </p:sp>
      <mc:AlternateContent xmlns:mc="http://schemas.openxmlformats.org/markup-compatibility/2006" xmlns:a14="http://schemas.microsoft.com/office/drawing/2010/main">
        <mc:Choice Requires="a14">
          <p:sp>
            <p:nvSpPr>
              <p:cNvPr id="36868" name="Text Box 11"/>
              <p:cNvSpPr txBox="1">
                <a:spLocks noChangeArrowheads="1"/>
              </p:cNvSpPr>
              <p:nvPr/>
            </p:nvSpPr>
            <p:spPr bwMode="auto">
              <a:xfrm>
                <a:off x="468313" y="1556792"/>
                <a:ext cx="8371202" cy="4385816"/>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400" b="1" dirty="0"/>
                  <a:t>Replacement (± maintenance)</a:t>
                </a:r>
              </a:p>
              <a:p>
                <a:pPr marL="723900" lvl="1" indent="-266700">
                  <a:spcBef>
                    <a:spcPts val="600"/>
                  </a:spcBef>
                  <a:buFont typeface="Arial" charset="0"/>
                  <a:buChar char="•"/>
                </a:pPr>
                <a:r>
                  <a:rPr lang="en-GB" sz="2000" dirty="0"/>
                  <a:t>Volume / time </a:t>
                </a:r>
                <a:r>
                  <a:rPr lang="en-GB" sz="2400" dirty="0"/>
                  <a:t>	</a:t>
                </a:r>
              </a:p>
              <a:p>
                <a:pPr marL="1181100" lvl="2" indent="-266700">
                  <a:spcBef>
                    <a:spcPts val="600"/>
                  </a:spcBef>
                  <a:buFont typeface="Arial" charset="0"/>
                  <a:buChar char="•"/>
                </a:pPr>
                <a:r>
                  <a:rPr lang="en-GB" dirty="0"/>
                  <a:t>Estimate deficit (aim replace in 1-2 days, unless emergency)</a:t>
                </a:r>
              </a:p>
              <a:p>
                <a:pPr marL="1181100" lvl="2" indent="-266700">
                  <a:spcBef>
                    <a:spcPts val="600"/>
                  </a:spcBef>
                  <a:buFont typeface="Arial" charset="0"/>
                  <a:buChar char="•"/>
                </a:pPr>
                <a:r>
                  <a:rPr lang="en-GB" dirty="0"/>
                  <a:t>Add on replacing ongoing losses</a:t>
                </a:r>
              </a:p>
              <a:p>
                <a:pPr marL="1181100" lvl="2" indent="-266700">
                  <a:spcBef>
                    <a:spcPts val="600"/>
                  </a:spcBef>
                  <a:buFont typeface="Arial" charset="0"/>
                  <a:buChar char="•"/>
                </a:pPr>
                <a:r>
                  <a:rPr lang="en-GB" dirty="0"/>
                  <a:t>Add on required maintenance</a:t>
                </a:r>
              </a:p>
              <a:p>
                <a:pPr marL="1181100" lvl="2" indent="-266700">
                  <a:spcBef>
                    <a:spcPts val="600"/>
                  </a:spcBef>
                  <a:buFont typeface="Arial" charset="0"/>
                  <a:buChar char="•"/>
                </a:pPr>
                <a:r>
                  <a:rPr lang="en-GB" dirty="0"/>
                  <a:t>Likely </a:t>
                </a:r>
                <a14:m>
                  <m:oMath xmlns:m="http://schemas.openxmlformats.org/officeDocument/2006/math">
                    <m:r>
                      <a:rPr lang="en-GB" b="0" i="1" dirty="0" smtClean="0">
                        <a:latin typeface="Cambria Math" panose="02040503050406030204" pitchFamily="18" charset="0"/>
                        <a:ea typeface="Cambria Math" panose="02040503050406030204" pitchFamily="18" charset="0"/>
                      </a:rPr>
                      <m:t>&gt;</m:t>
                    </m:r>
                  </m:oMath>
                </a14:m>
                <a:r>
                  <a:rPr lang="en-GB" dirty="0"/>
                  <a:t>3L / day, so likely 1L over ≤6 hours</a:t>
                </a:r>
              </a:p>
              <a:p>
                <a:pPr marL="1638300" lvl="3" indent="-266700">
                  <a:spcBef>
                    <a:spcPts val="600"/>
                  </a:spcBef>
                  <a:buFont typeface="Arial" charset="0"/>
                  <a:buChar char="•"/>
                </a:pPr>
                <a:r>
                  <a:rPr lang="en-GB" dirty="0"/>
                  <a:t>But be careful of too giving fluids too fast if not resuscitation</a:t>
                </a:r>
              </a:p>
              <a:p>
                <a:pPr marL="1181100" lvl="2" indent="-266700">
                  <a:spcBef>
                    <a:spcPts val="600"/>
                  </a:spcBef>
                  <a:buFont typeface="Arial" charset="0"/>
                  <a:buChar char="•"/>
                </a:pPr>
                <a:endParaRPr lang="en-GB" sz="1200" dirty="0"/>
              </a:p>
              <a:p>
                <a:pPr marL="914400" lvl="1" indent="-457200">
                  <a:spcBef>
                    <a:spcPts val="600"/>
                  </a:spcBef>
                  <a:buFont typeface="Arial" panose="020B0604020202020204" pitchFamily="34" charset="0"/>
                  <a:buChar char="•"/>
                </a:pPr>
                <a:r>
                  <a:rPr lang="en-GB" sz="2000" dirty="0"/>
                  <a:t>Content 	</a:t>
                </a:r>
              </a:p>
              <a:p>
                <a:pPr marL="1371600" lvl="2" indent="-457200">
                  <a:spcBef>
                    <a:spcPts val="600"/>
                  </a:spcBef>
                  <a:buFont typeface="Arial" panose="020B0604020202020204" pitchFamily="34" charset="0"/>
                  <a:buChar char="•"/>
                </a:pPr>
                <a:r>
                  <a:rPr lang="en-GB" dirty="0"/>
                  <a:t>Consider Na / K deficits (note U+Es)</a:t>
                </a:r>
              </a:p>
              <a:p>
                <a:pPr marL="1371600" lvl="2" indent="-457200">
                  <a:spcBef>
                    <a:spcPts val="600"/>
                  </a:spcBef>
                  <a:buFont typeface="Arial" panose="020B0604020202020204" pitchFamily="34" charset="0"/>
                  <a:buChar char="•"/>
                </a:pPr>
                <a:r>
                  <a:rPr lang="en-GB" dirty="0"/>
                  <a:t>Consider Na / K ongoing losses</a:t>
                </a:r>
              </a:p>
              <a:p>
                <a:pPr marL="1371600" lvl="2" indent="-457200">
                  <a:spcBef>
                    <a:spcPts val="600"/>
                  </a:spcBef>
                  <a:buFont typeface="Arial" panose="020B0604020202020204" pitchFamily="34" charset="0"/>
                  <a:buChar char="•"/>
                </a:pPr>
                <a:r>
                  <a:rPr lang="en-GB" dirty="0"/>
                  <a:t>Add on required maintenance</a:t>
                </a:r>
              </a:p>
            </p:txBody>
          </p:sp>
        </mc:Choice>
        <mc:Fallback xmlns="">
          <p:sp>
            <p:nvSpPr>
              <p:cNvPr id="36868" name="Text Box 11"/>
              <p:cNvSpPr txBox="1">
                <a:spLocks noRot="1" noChangeAspect="1" noMove="1" noResize="1" noEditPoints="1" noAdjustHandles="1" noChangeArrowheads="1" noChangeShapeType="1" noTextEdit="1"/>
              </p:cNvSpPr>
              <p:nvPr/>
            </p:nvSpPr>
            <p:spPr bwMode="auto">
              <a:xfrm>
                <a:off x="468313" y="1556792"/>
                <a:ext cx="8371202" cy="4385816"/>
              </a:xfrm>
              <a:prstGeom prst="rect">
                <a:avLst/>
              </a:prstGeom>
              <a:blipFill rotWithShape="1">
                <a:blip r:embed="rId3"/>
                <a:stretch>
                  <a:fillRect l="-1020" t="-972" b="-1250"/>
                </a:stretch>
              </a:blipFill>
              <a:ln w="9525">
                <a:noFill/>
                <a:miter lim="800000"/>
                <a:headEnd/>
                <a:tailEnd/>
              </a:ln>
            </p:spPr>
            <p:txBody>
              <a:bodyPr/>
              <a:lstStyle/>
              <a:p>
                <a:r>
                  <a:rPr lang="en-GB">
                    <a:noFill/>
                  </a:rPr>
                  <a:t> </a:t>
                </a:r>
              </a:p>
            </p:txBody>
          </p:sp>
        </mc:Fallback>
      </mc:AlternateContent>
    </p:spTree>
    <p:extLst>
      <p:ext uri="{BB962C8B-B14F-4D97-AF65-F5344CB8AC3E}">
        <p14:creationId xmlns:p14="http://schemas.microsoft.com/office/powerpoint/2010/main" val="300670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468313" y="333375"/>
            <a:ext cx="8136135" cy="1323439"/>
          </a:xfrm>
          <a:prstGeom prst="rect">
            <a:avLst/>
          </a:prstGeom>
          <a:noFill/>
          <a:ln w="9525">
            <a:noFill/>
            <a:miter lim="800000"/>
            <a:headEnd/>
            <a:tailEnd/>
          </a:ln>
        </p:spPr>
        <p:txBody>
          <a:bodyPr wrap="square">
            <a:spAutoFit/>
          </a:bodyPr>
          <a:lstStyle/>
          <a:p>
            <a:r>
              <a:rPr lang="en-GB" sz="4000" b="1" dirty="0"/>
              <a:t>“ONE </a:t>
            </a:r>
            <a:r>
              <a:rPr lang="en-GB" sz="4000" b="1" u="sng" dirty="0"/>
              <a:t>subsequent</a:t>
            </a:r>
            <a:r>
              <a:rPr lang="en-GB" sz="4000" b="1" dirty="0"/>
              <a:t> fluid prescription”</a:t>
            </a:r>
            <a:endParaRPr lang="en-US" sz="3200" b="1" dirty="0"/>
          </a:p>
        </p:txBody>
      </p:sp>
      <p:sp>
        <p:nvSpPr>
          <p:cNvPr id="36868" name="Text Box 11"/>
          <p:cNvSpPr txBox="1">
            <a:spLocks noChangeArrowheads="1"/>
          </p:cNvSpPr>
          <p:nvPr/>
        </p:nvSpPr>
        <p:spPr bwMode="auto">
          <a:xfrm>
            <a:off x="468313" y="2132856"/>
            <a:ext cx="8208143" cy="3539430"/>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400" dirty="0"/>
              <a:t>You may also need to consider subsequent fluid prescriptions (after one or more has been given)</a:t>
            </a:r>
          </a:p>
          <a:p>
            <a:pPr marL="1181100" lvl="2" indent="-266700">
              <a:spcBef>
                <a:spcPts val="600"/>
              </a:spcBef>
              <a:buFont typeface="Arial" charset="0"/>
              <a:buChar char="•"/>
            </a:pPr>
            <a:endParaRPr lang="en-GB" dirty="0"/>
          </a:p>
          <a:p>
            <a:pPr marL="266700" indent="-266700">
              <a:spcBef>
                <a:spcPts val="600"/>
              </a:spcBef>
              <a:buFont typeface="Arial" charset="0"/>
              <a:buChar char="•"/>
            </a:pPr>
            <a:r>
              <a:rPr lang="en-GB" sz="2400" dirty="0"/>
              <a:t>Usually this is for maintenance or </a:t>
            </a:r>
            <a:r>
              <a:rPr lang="en-GB" sz="2400" dirty="0" err="1"/>
              <a:t>replacement+maintenance</a:t>
            </a:r>
            <a:endParaRPr lang="en-GB" sz="2400" dirty="0"/>
          </a:p>
          <a:p>
            <a:pPr marL="266700" indent="-266700">
              <a:spcBef>
                <a:spcPts val="600"/>
              </a:spcBef>
              <a:buFont typeface="Arial" charset="0"/>
              <a:buChar char="•"/>
            </a:pPr>
            <a:endParaRPr lang="en-GB" dirty="0"/>
          </a:p>
          <a:p>
            <a:pPr marL="266700" indent="-266700">
              <a:spcBef>
                <a:spcPts val="600"/>
              </a:spcBef>
              <a:buFont typeface="Arial" charset="0"/>
              <a:buChar char="•"/>
            </a:pPr>
            <a:r>
              <a:rPr lang="en-GB" sz="2400" dirty="0"/>
              <a:t>Similar principle from before, but you will have to deduct what was already given from the overall 24hr requirements</a:t>
            </a:r>
          </a:p>
        </p:txBody>
      </p:sp>
    </p:spTree>
    <p:extLst>
      <p:ext uri="{BB962C8B-B14F-4D97-AF65-F5344CB8AC3E}">
        <p14:creationId xmlns:p14="http://schemas.microsoft.com/office/powerpoint/2010/main" val="4062862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468313" y="333375"/>
            <a:ext cx="7842250" cy="914400"/>
          </a:xfrm>
          <a:prstGeom prst="rect">
            <a:avLst/>
          </a:prstGeom>
          <a:noFill/>
          <a:ln w="9525">
            <a:noFill/>
            <a:miter lim="800000"/>
            <a:headEnd/>
            <a:tailEnd/>
          </a:ln>
        </p:spPr>
        <p:txBody>
          <a:bodyPr wrap="none">
            <a:spAutoFit/>
          </a:bodyPr>
          <a:lstStyle/>
          <a:p>
            <a:r>
              <a:rPr lang="en-GB" sz="5400" b="1"/>
              <a:t>Rate (“speed”) of fluids</a:t>
            </a:r>
            <a:endParaRPr lang="en-US" sz="4400" b="1"/>
          </a:p>
        </p:txBody>
      </p:sp>
      <p:sp>
        <p:nvSpPr>
          <p:cNvPr id="28676" name="Text Box 11"/>
          <p:cNvSpPr txBox="1">
            <a:spLocks noChangeArrowheads="1"/>
          </p:cNvSpPr>
          <p:nvPr/>
        </p:nvSpPr>
        <p:spPr bwMode="auto">
          <a:xfrm>
            <a:off x="468312" y="1484313"/>
            <a:ext cx="6479951" cy="3554819"/>
          </a:xfrm>
          <a:prstGeom prst="rect">
            <a:avLst/>
          </a:prstGeom>
          <a:noFill/>
          <a:ln w="9525">
            <a:noFill/>
            <a:miter lim="800000"/>
            <a:headEnd/>
            <a:tailEnd/>
          </a:ln>
        </p:spPr>
        <p:txBody>
          <a:bodyPr wrap="square">
            <a:spAutoFit/>
          </a:bodyPr>
          <a:lstStyle/>
          <a:p>
            <a:pPr marL="266700" indent="-266700">
              <a:spcBef>
                <a:spcPts val="600"/>
              </a:spcBef>
              <a:buFont typeface="Arial" charset="0"/>
              <a:buChar char="•"/>
            </a:pPr>
            <a:r>
              <a:rPr lang="en-GB" sz="2400" dirty="0"/>
              <a:t>Often prescribed on charts as unit time</a:t>
            </a:r>
          </a:p>
          <a:p>
            <a:pPr marL="723900" lvl="1" indent="-266700">
              <a:spcBef>
                <a:spcPts val="600"/>
              </a:spcBef>
              <a:buFont typeface="Arial" charset="0"/>
              <a:buChar char="•"/>
            </a:pPr>
            <a:r>
              <a:rPr lang="en-GB" sz="2000" dirty="0"/>
              <a:t>E.g. 1 hour, 12 hours, </a:t>
            </a:r>
            <a:r>
              <a:rPr lang="en-GB" sz="2000" i="1" dirty="0"/>
              <a:t>Stat</a:t>
            </a:r>
          </a:p>
          <a:p>
            <a:pPr marL="723900" lvl="1" indent="-266700">
              <a:spcBef>
                <a:spcPts val="600"/>
              </a:spcBef>
              <a:buFont typeface="Arial" charset="0"/>
              <a:buChar char="•"/>
            </a:pPr>
            <a:r>
              <a:rPr lang="en-US" sz="2000" dirty="0"/>
              <a:t>PSA exam currently asks for time duration for the volume you have selected</a:t>
            </a:r>
          </a:p>
          <a:p>
            <a:pPr marL="723900" lvl="1" indent="-266700">
              <a:spcBef>
                <a:spcPts val="600"/>
              </a:spcBef>
              <a:buFont typeface="Arial" charset="0"/>
              <a:buChar char="•"/>
            </a:pPr>
            <a:r>
              <a:rPr lang="en-GB" sz="2000" dirty="0"/>
              <a:t>Calculate time course based on volume required and “speed”</a:t>
            </a:r>
          </a:p>
          <a:p>
            <a:pPr marL="723900" lvl="1" indent="-266700">
              <a:spcBef>
                <a:spcPts val="600"/>
              </a:spcBef>
              <a:buFont typeface="Arial" charset="0"/>
              <a:buChar char="•"/>
            </a:pPr>
            <a:endParaRPr lang="en-GB" sz="2000" dirty="0"/>
          </a:p>
          <a:p>
            <a:pPr marL="266700" indent="-266700">
              <a:spcBef>
                <a:spcPts val="600"/>
              </a:spcBef>
              <a:buFont typeface="Arial" charset="0"/>
              <a:buChar char="•"/>
            </a:pPr>
            <a:r>
              <a:rPr lang="en-GB" sz="2400" dirty="0"/>
              <a:t>In reality, better prescribed as a “rate” (e.g. ml/hr) with volumetric pumps</a:t>
            </a:r>
          </a:p>
        </p:txBody>
      </p:sp>
      <p:pic>
        <p:nvPicPr>
          <p:cNvPr id="28677" name="Picture 6" descr="mdd_01_001_07_01"/>
          <p:cNvPicPr>
            <a:picLocks noChangeAspect="1" noChangeArrowheads="1"/>
          </p:cNvPicPr>
          <p:nvPr/>
        </p:nvPicPr>
        <p:blipFill>
          <a:blip r:embed="rId3" cstate="print"/>
          <a:srcRect l="23248" r="28290"/>
          <a:stretch>
            <a:fillRect/>
          </a:stretch>
        </p:blipFill>
        <p:spPr bwMode="auto">
          <a:xfrm>
            <a:off x="6948264" y="1524000"/>
            <a:ext cx="2193016" cy="4641304"/>
          </a:xfrm>
          <a:prstGeom prst="rect">
            <a:avLst/>
          </a:prstGeom>
          <a:noFill/>
          <a:ln w="9525">
            <a:noFill/>
            <a:miter lim="800000"/>
            <a:headEnd/>
            <a:tailEnd/>
          </a:ln>
        </p:spPr>
      </p:pic>
    </p:spTree>
    <p:extLst>
      <p:ext uri="{BB962C8B-B14F-4D97-AF65-F5344CB8AC3E}">
        <p14:creationId xmlns:p14="http://schemas.microsoft.com/office/powerpoint/2010/main" val="626141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68313" y="333375"/>
            <a:ext cx="475615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5400" b="1"/>
              <a:t>Cannula sizes</a:t>
            </a:r>
            <a:endParaRPr lang="en-US" altLang="en-US" sz="4400" b="1"/>
          </a:p>
        </p:txBody>
      </p:sp>
      <p:graphicFrame>
        <p:nvGraphicFramePr>
          <p:cNvPr id="168031" name="Group 95"/>
          <p:cNvGraphicFramePr>
            <a:graphicFrameLocks noGrp="1"/>
          </p:cNvGraphicFramePr>
          <p:nvPr/>
        </p:nvGraphicFramePr>
        <p:xfrm>
          <a:off x="539750" y="1700213"/>
          <a:ext cx="8064500" cy="3644974"/>
        </p:xfrm>
        <a:graphic>
          <a:graphicData uri="http://schemas.openxmlformats.org/drawingml/2006/table">
            <a:tbl>
              <a:tblPr/>
              <a:tblGrid>
                <a:gridCol w="1152525">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5184775">
                  <a:extLst>
                    <a:ext uri="{9D8B030D-6E8A-4147-A177-3AD203B41FA5}">
                      <a16:colId xmlns:a16="http://schemas.microsoft.com/office/drawing/2014/main" val="20002"/>
                    </a:ext>
                  </a:extLst>
                </a:gridCol>
              </a:tblGrid>
              <a:tr h="9447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Colour</a:t>
                      </a:r>
                      <a:endParaRPr kumimoji="0" lang="en-US" sz="2800" b="1"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Time to infuse 1L (ideal circumstances</a:t>
                      </a:r>
                      <a:endParaRPr kumimoji="0" lang="en-US" sz="2800" b="1"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1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22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Blue</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22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541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20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Pink</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15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extLst>
                  <a:ext uri="{0D108BD9-81ED-4DB2-BD59-A6C34878D82A}">
                    <a16:rowId xmlns:a16="http://schemas.microsoft.com/office/drawing/2014/main" val="10002"/>
                  </a:ext>
                </a:extLst>
              </a:tr>
              <a:tr h="541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18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Green</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10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extLst>
                  <a:ext uri="{0D108BD9-81ED-4DB2-BD59-A6C34878D82A}">
                    <a16:rowId xmlns:a16="http://schemas.microsoft.com/office/drawing/2014/main" val="10003"/>
                  </a:ext>
                </a:extLst>
              </a:tr>
              <a:tr h="53811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16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Grey</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6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4"/>
                  </a:ext>
                </a:extLst>
              </a:tr>
              <a:tr h="541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14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Red</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3.5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47307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68313" y="333375"/>
            <a:ext cx="475615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5400" b="1"/>
              <a:t>Cannula sizes</a:t>
            </a:r>
            <a:endParaRPr lang="en-US" altLang="en-US" sz="4400" b="1"/>
          </a:p>
        </p:txBody>
      </p:sp>
      <p:graphicFrame>
        <p:nvGraphicFramePr>
          <p:cNvPr id="168031" name="Group 95"/>
          <p:cNvGraphicFramePr>
            <a:graphicFrameLocks noGrp="1"/>
          </p:cNvGraphicFramePr>
          <p:nvPr>
            <p:extLst>
              <p:ext uri="{D42A27DB-BD31-4B8C-83A1-F6EECF244321}">
                <p14:modId xmlns:p14="http://schemas.microsoft.com/office/powerpoint/2010/main" val="42991499"/>
              </p:ext>
            </p:extLst>
          </p:nvPr>
        </p:nvGraphicFramePr>
        <p:xfrm>
          <a:off x="539750" y="1700213"/>
          <a:ext cx="8064500" cy="2565568"/>
        </p:xfrm>
        <a:graphic>
          <a:graphicData uri="http://schemas.openxmlformats.org/drawingml/2006/table">
            <a:tbl>
              <a:tblPr/>
              <a:tblGrid>
                <a:gridCol w="1152525">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5184775">
                  <a:extLst>
                    <a:ext uri="{9D8B030D-6E8A-4147-A177-3AD203B41FA5}">
                      <a16:colId xmlns:a16="http://schemas.microsoft.com/office/drawing/2014/main" val="20002"/>
                    </a:ext>
                  </a:extLst>
                </a:gridCol>
              </a:tblGrid>
              <a:tr h="9447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Colour</a:t>
                      </a:r>
                      <a:endParaRPr kumimoji="0" lang="en-US" sz="2800" b="1"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Time to infuse 1L (ideal circumstances</a:t>
                      </a:r>
                      <a:endParaRPr kumimoji="0" lang="en-US" sz="2800" b="1"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1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22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Blue</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22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541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20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Pink</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15 mins</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A3F7"/>
                    </a:solidFill>
                  </a:tcPr>
                </a:tc>
                <a:extLst>
                  <a:ext uri="{0D108BD9-81ED-4DB2-BD59-A6C34878D82A}">
                    <a16:rowId xmlns:a16="http://schemas.microsoft.com/office/drawing/2014/main" val="10002"/>
                  </a:ext>
                </a:extLst>
              </a:tr>
              <a:tr h="5412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a:ln>
                            <a:noFill/>
                          </a:ln>
                          <a:solidFill>
                            <a:schemeClr val="tx1"/>
                          </a:solidFill>
                          <a:effectLst/>
                          <a:latin typeface="Arial" charset="0"/>
                        </a:rPr>
                        <a:t>18 G</a:t>
                      </a:r>
                      <a:endParaRPr kumimoji="0" lang="en-US" sz="2800" b="1" i="0" u="none" strike="noStrike" cap="none" normalizeH="0" baseline="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Green</a:t>
                      </a:r>
                      <a:endParaRPr kumimoji="0" lang="en-US" sz="2800" b="0" i="0" u="none" strike="noStrike" cap="none" normalizeH="0" baseline="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10 mins</a:t>
                      </a:r>
                      <a:endParaRPr kumimoji="0" lang="en-US" sz="2800" b="0" i="0" u="none" strike="noStrike" cap="none" normalizeH="0" baseline="0" dirty="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C941"/>
                    </a:solidFill>
                  </a:tcPr>
                </a:tc>
                <a:extLst>
                  <a:ext uri="{0D108BD9-81ED-4DB2-BD59-A6C34878D82A}">
                    <a16:rowId xmlns:a16="http://schemas.microsoft.com/office/drawing/2014/main" val="10003"/>
                  </a:ext>
                </a:extLst>
              </a:tr>
            </a:tbl>
          </a:graphicData>
        </a:graphic>
      </p:graphicFrame>
      <p:sp>
        <p:nvSpPr>
          <p:cNvPr id="2" name="Rounded Rectangle 1"/>
          <p:cNvSpPr/>
          <p:nvPr/>
        </p:nvSpPr>
        <p:spPr>
          <a:xfrm>
            <a:off x="4211960" y="2492896"/>
            <a:ext cx="3672408" cy="19442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211960" y="4797152"/>
            <a:ext cx="3672408" cy="1200329"/>
          </a:xfrm>
          <a:prstGeom prst="rect">
            <a:avLst/>
          </a:prstGeom>
          <a:noFill/>
          <a:ln w="38100">
            <a:solidFill>
              <a:srgbClr val="FF0000"/>
            </a:solidFill>
          </a:ln>
        </p:spPr>
        <p:txBody>
          <a:bodyPr wrap="square" rtlCol="0">
            <a:spAutoFit/>
          </a:bodyPr>
          <a:lstStyle/>
          <a:p>
            <a:pPr algn="ctr"/>
            <a:r>
              <a:rPr lang="en-GB" sz="2400" dirty="0"/>
              <a:t>Therefore very unlikely to be able to give 500ml bolus in 2 minutes</a:t>
            </a:r>
          </a:p>
        </p:txBody>
      </p:sp>
      <p:cxnSp>
        <p:nvCxnSpPr>
          <p:cNvPr id="5" name="Straight Arrow Connector 4"/>
          <p:cNvCxnSpPr>
            <a:stCxn id="2" idx="2"/>
            <a:endCxn id="3" idx="0"/>
          </p:cNvCxnSpPr>
          <p:nvPr/>
        </p:nvCxnSpPr>
        <p:spPr>
          <a:xfrm>
            <a:off x="6048164" y="443711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2"/>
            <a:endCxn id="3" idx="0"/>
          </p:cNvCxnSpPr>
          <p:nvPr/>
        </p:nvCxnSpPr>
        <p:spPr>
          <a:xfrm>
            <a:off x="6048164" y="4437112"/>
            <a:ext cx="0" cy="360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03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492990"/>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a:t>
            </a:r>
          </a:p>
          <a:p>
            <a:r>
              <a:rPr lang="en-GB" sz="1200" dirty="0">
                <a:latin typeface="Calibri" pitchFamily="34" charset="0"/>
              </a:rPr>
              <a:t>A 76 year old man has recently had a total </a:t>
            </a:r>
            <a:r>
              <a:rPr lang="en-GB" sz="1200" dirty="0" err="1">
                <a:latin typeface="Calibri" pitchFamily="34" charset="0"/>
              </a:rPr>
              <a:t>colectomy</a:t>
            </a:r>
            <a:r>
              <a:rPr lang="en-GB" sz="1200" dirty="0">
                <a:latin typeface="Calibri" pitchFamily="34" charset="0"/>
              </a:rPr>
              <a:t> and </a:t>
            </a:r>
            <a:r>
              <a:rPr lang="en-GB" sz="1200" dirty="0" err="1">
                <a:latin typeface="Calibri" pitchFamily="34" charset="0"/>
              </a:rPr>
              <a:t>ileostomy</a:t>
            </a:r>
            <a:r>
              <a:rPr lang="en-GB" sz="1200" dirty="0">
                <a:latin typeface="Calibri" pitchFamily="34" charset="0"/>
              </a:rPr>
              <a:t> formation three days ago for a colonic carcinoma. He has slowly been restarted on oral fluids, and in the last 24 hours has managed only 500ml. His new </a:t>
            </a:r>
            <a:r>
              <a:rPr lang="en-GB" sz="1200" dirty="0" err="1">
                <a:latin typeface="Calibri" pitchFamily="34" charset="0"/>
              </a:rPr>
              <a:t>ileostomy</a:t>
            </a:r>
            <a:r>
              <a:rPr lang="en-GB" sz="1200" dirty="0">
                <a:latin typeface="Calibri" pitchFamily="34" charset="0"/>
              </a:rPr>
              <a:t> is produced an output of 3L, and his surgical drain 200ml in the last 24 hours. His urinary catheter has been recently removed, but he reports a urinary output of around 1L yesterday.</a:t>
            </a:r>
          </a:p>
          <a:p>
            <a:endParaRPr lang="en-GB" sz="1200" dirty="0">
              <a:latin typeface="Calibri" pitchFamily="34" charset="0"/>
            </a:endParaRPr>
          </a:p>
          <a:p>
            <a:r>
              <a:rPr lang="en-GB" sz="1200" dirty="0">
                <a:latin typeface="Calibri" pitchFamily="34" charset="0"/>
              </a:rPr>
              <a:t>He has no other PMH and DH.</a:t>
            </a:r>
          </a:p>
          <a:p>
            <a:endParaRPr lang="en-GB" sz="1200" dirty="0">
              <a:latin typeface="Calibri" pitchFamily="34" charset="0"/>
            </a:endParaRPr>
          </a:p>
          <a:p>
            <a:r>
              <a:rPr lang="en-GB" sz="1200" dirty="0">
                <a:latin typeface="Calibri" pitchFamily="34" charset="0"/>
              </a:rPr>
              <a:t>BP 136/88 mmHg without postural drop, HR 84/min. Temp 36.2C</a:t>
            </a:r>
          </a:p>
          <a:p>
            <a:r>
              <a:rPr lang="en-GB" sz="1200" dirty="0">
                <a:latin typeface="Calibri" pitchFamily="34" charset="0"/>
              </a:rPr>
              <a:t>Na 138, K 3.6, eGFR &gt;90.</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initial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8" name="Rectangle 7"/>
          <p:cNvSpPr/>
          <p:nvPr/>
        </p:nvSpPr>
        <p:spPr>
          <a:xfrm>
            <a:off x="4657725" y="598488"/>
            <a:ext cx="4305300" cy="2735262"/>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bg1">
                    <a:lumMod val="75000"/>
                  </a:schemeClr>
                </a:solidFill>
              </a:rPr>
              <a:t>Please paste any picture or other illustration that supports the clinical case into this box</a:t>
            </a: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PWS000</a:t>
            </a: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nvGraphicFramePr>
        <p:xfrm>
          <a:off x="203200" y="4413250"/>
          <a:ext cx="8767337" cy="2070624"/>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000" b="1" dirty="0"/>
              <a:t>Prescribing Item</a:t>
            </a:r>
          </a:p>
        </p:txBody>
      </p:sp>
      <p:sp>
        <p:nvSpPr>
          <p:cNvPr id="2" name="Oval 1">
            <a:extLst>
              <a:ext uri="{FF2B5EF4-FFF2-40B4-BE49-F238E27FC236}">
                <a16:creationId xmlns:a16="http://schemas.microsoft.com/office/drawing/2014/main" id="{DCE15FCD-0591-4D4A-989C-95E4CD9EB1D4}"/>
              </a:ext>
            </a:extLst>
          </p:cNvPr>
          <p:cNvSpPr/>
          <p:nvPr/>
        </p:nvSpPr>
        <p:spPr>
          <a:xfrm>
            <a:off x="6228184" y="3612931"/>
            <a:ext cx="845716" cy="3921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F587E34-E4D4-4D8F-8602-6718402823FD}"/>
              </a:ext>
            </a:extLst>
          </p:cNvPr>
          <p:cNvSpPr/>
          <p:nvPr/>
        </p:nvSpPr>
        <p:spPr>
          <a:xfrm>
            <a:off x="1115616" y="2208202"/>
            <a:ext cx="504056" cy="284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7211FCEA-BF2A-4866-8A1C-7C541A533B83}"/>
              </a:ext>
            </a:extLst>
          </p:cNvPr>
          <p:cNvSpPr/>
          <p:nvPr/>
        </p:nvSpPr>
        <p:spPr>
          <a:xfrm>
            <a:off x="1710680" y="2218116"/>
            <a:ext cx="504056" cy="284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A760A19-409C-4387-8F8E-F71366BC7C9B}"/>
              </a:ext>
            </a:extLst>
          </p:cNvPr>
          <p:cNvSpPr/>
          <p:nvPr/>
        </p:nvSpPr>
        <p:spPr>
          <a:xfrm>
            <a:off x="2975744" y="1332440"/>
            <a:ext cx="660152" cy="2963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524623C-869F-4A22-8BA0-E6342CF0B22C}"/>
              </a:ext>
            </a:extLst>
          </p:cNvPr>
          <p:cNvSpPr/>
          <p:nvPr/>
        </p:nvSpPr>
        <p:spPr>
          <a:xfrm>
            <a:off x="3155925" y="1718648"/>
            <a:ext cx="504056" cy="284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5A891B7-2103-4800-AE2D-0662742C4673}"/>
              </a:ext>
            </a:extLst>
          </p:cNvPr>
          <p:cNvSpPr/>
          <p:nvPr/>
        </p:nvSpPr>
        <p:spPr>
          <a:xfrm>
            <a:off x="1206624" y="1130971"/>
            <a:ext cx="915566" cy="284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E1EA305-016C-43CA-9EA4-3D712B0D9E10}"/>
              </a:ext>
            </a:extLst>
          </p:cNvPr>
          <p:cNvSpPr/>
          <p:nvPr/>
        </p:nvSpPr>
        <p:spPr>
          <a:xfrm>
            <a:off x="0" y="2537413"/>
            <a:ext cx="4479925" cy="6423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4A760A19-409C-4387-8F8E-F71366BC7C9B}"/>
              </a:ext>
            </a:extLst>
          </p:cNvPr>
          <p:cNvSpPr/>
          <p:nvPr/>
        </p:nvSpPr>
        <p:spPr>
          <a:xfrm>
            <a:off x="501997" y="1499149"/>
            <a:ext cx="660152" cy="2963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211FCEA-BF2A-4866-8A1C-7C541A533B83}"/>
              </a:ext>
            </a:extLst>
          </p:cNvPr>
          <p:cNvSpPr/>
          <p:nvPr/>
        </p:nvSpPr>
        <p:spPr>
          <a:xfrm>
            <a:off x="176212" y="772274"/>
            <a:ext cx="504056" cy="284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1777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468313" y="333375"/>
            <a:ext cx="8135937" cy="1446550"/>
          </a:xfrm>
          <a:prstGeom prst="rect">
            <a:avLst/>
          </a:prstGeom>
          <a:noFill/>
          <a:ln w="9525">
            <a:noFill/>
            <a:miter lim="800000"/>
            <a:headEnd/>
            <a:tailEnd/>
          </a:ln>
        </p:spPr>
        <p:txBody>
          <a:bodyPr>
            <a:spAutoFit/>
          </a:bodyPr>
          <a:lstStyle/>
          <a:p>
            <a:r>
              <a:rPr lang="en-GB" sz="4400" b="1" dirty="0"/>
              <a:t>Not everyone is a </a:t>
            </a:r>
          </a:p>
          <a:p>
            <a:r>
              <a:rPr lang="en-GB" sz="4400" b="1" dirty="0"/>
              <a:t>“healthy 70kg man”</a:t>
            </a:r>
            <a:endParaRPr lang="en-US" sz="4400" b="1" dirty="0"/>
          </a:p>
        </p:txBody>
      </p:sp>
      <p:sp>
        <p:nvSpPr>
          <p:cNvPr id="8196" name="Text Box 11"/>
          <p:cNvSpPr txBox="1">
            <a:spLocks noChangeArrowheads="1"/>
          </p:cNvSpPr>
          <p:nvPr/>
        </p:nvSpPr>
        <p:spPr bwMode="auto">
          <a:xfrm>
            <a:off x="971550" y="1989138"/>
            <a:ext cx="7219950" cy="4231928"/>
          </a:xfrm>
          <a:prstGeom prst="rect">
            <a:avLst/>
          </a:prstGeom>
          <a:noFill/>
          <a:ln w="9525">
            <a:noFill/>
            <a:miter lim="800000"/>
            <a:headEnd/>
            <a:tailEnd/>
          </a:ln>
        </p:spPr>
        <p:txBody>
          <a:bodyPr>
            <a:spAutoFit/>
          </a:bodyPr>
          <a:lstStyle/>
          <a:p>
            <a:pPr marL="266700" indent="-266700">
              <a:spcBef>
                <a:spcPts val="600"/>
              </a:spcBef>
              <a:buFont typeface="Arial" pitchFamily="34" charset="0"/>
              <a:buChar char="•"/>
              <a:defRPr/>
            </a:pPr>
            <a:r>
              <a:rPr lang="en-GB" sz="2000" dirty="0">
                <a:cs typeface="+mn-cs"/>
              </a:rPr>
              <a:t>All below has their own specific considerations</a:t>
            </a:r>
          </a:p>
          <a:p>
            <a:pPr marL="723900" lvl="1" indent="-266700">
              <a:spcBef>
                <a:spcPts val="600"/>
              </a:spcBef>
              <a:buFont typeface="Arial" pitchFamily="34" charset="0"/>
              <a:buChar char="•"/>
              <a:defRPr/>
            </a:pPr>
            <a:r>
              <a:rPr lang="en-GB" dirty="0">
                <a:cs typeface="+mn-cs"/>
              </a:rPr>
              <a:t>Electrolyte imbalance</a:t>
            </a:r>
          </a:p>
          <a:p>
            <a:pPr marL="1181100" lvl="2" indent="-266700">
              <a:spcBef>
                <a:spcPts val="600"/>
              </a:spcBef>
              <a:buFont typeface="Arial" pitchFamily="34" charset="0"/>
              <a:buChar char="•"/>
              <a:defRPr/>
            </a:pPr>
            <a:r>
              <a:rPr lang="en-GB" sz="1600" dirty="0">
                <a:cs typeface="+mn-cs"/>
              </a:rPr>
              <a:t>Particularly potassium, sodium and calcium</a:t>
            </a:r>
          </a:p>
          <a:p>
            <a:pPr marL="1181100" lvl="2" indent="-266700">
              <a:spcBef>
                <a:spcPts val="600"/>
              </a:spcBef>
              <a:buFont typeface="Arial" pitchFamily="34" charset="0"/>
              <a:buChar char="•"/>
              <a:defRPr/>
            </a:pPr>
            <a:r>
              <a:rPr lang="en-GB" sz="1600" dirty="0">
                <a:cs typeface="+mn-cs"/>
              </a:rPr>
              <a:t>See other sessions for individual management</a:t>
            </a:r>
          </a:p>
          <a:p>
            <a:pPr marL="723900" lvl="1" indent="-266700">
              <a:spcBef>
                <a:spcPts val="600"/>
              </a:spcBef>
              <a:buFont typeface="Arial" pitchFamily="34" charset="0"/>
              <a:buChar char="•"/>
              <a:defRPr/>
            </a:pPr>
            <a:r>
              <a:rPr lang="en-GB" dirty="0">
                <a:cs typeface="+mn-cs"/>
              </a:rPr>
              <a:t>Renal failure</a:t>
            </a:r>
          </a:p>
          <a:p>
            <a:pPr marL="1181100" lvl="2" indent="-266700">
              <a:spcBef>
                <a:spcPts val="600"/>
              </a:spcBef>
              <a:buFont typeface="Arial" pitchFamily="34" charset="0"/>
              <a:buChar char="•"/>
              <a:defRPr/>
            </a:pPr>
            <a:r>
              <a:rPr lang="en-GB" sz="1600" dirty="0">
                <a:cs typeface="+mn-cs"/>
              </a:rPr>
              <a:t>Depends on cause and acute/chronic</a:t>
            </a:r>
          </a:p>
          <a:p>
            <a:pPr marL="723900" lvl="1" indent="-266700">
              <a:spcBef>
                <a:spcPts val="600"/>
              </a:spcBef>
              <a:buFont typeface="Arial" pitchFamily="34" charset="0"/>
              <a:buChar char="•"/>
              <a:defRPr/>
            </a:pPr>
            <a:r>
              <a:rPr lang="en-GB" dirty="0">
                <a:cs typeface="+mn-cs"/>
              </a:rPr>
              <a:t>DKA / HONK</a:t>
            </a:r>
          </a:p>
          <a:p>
            <a:pPr marL="1181100" lvl="2" indent="-266700">
              <a:spcBef>
                <a:spcPts val="600"/>
              </a:spcBef>
              <a:buFont typeface="Arial" pitchFamily="34" charset="0"/>
              <a:buChar char="•"/>
              <a:defRPr/>
            </a:pPr>
            <a:r>
              <a:rPr lang="en-GB" sz="1600" dirty="0">
                <a:cs typeface="+mn-cs"/>
              </a:rPr>
              <a:t>See </a:t>
            </a:r>
            <a:r>
              <a:rPr lang="en-GB" sz="1600" dirty="0" err="1">
                <a:cs typeface="+mn-cs"/>
              </a:rPr>
              <a:t>preceeding</a:t>
            </a:r>
            <a:r>
              <a:rPr lang="en-GB" sz="1600" dirty="0">
                <a:cs typeface="+mn-cs"/>
              </a:rPr>
              <a:t> lecture</a:t>
            </a:r>
          </a:p>
          <a:p>
            <a:pPr marL="723900" lvl="1" indent="-266700">
              <a:spcBef>
                <a:spcPts val="600"/>
              </a:spcBef>
              <a:buFont typeface="Arial" pitchFamily="34" charset="0"/>
              <a:buChar char="•"/>
              <a:defRPr/>
            </a:pPr>
            <a:r>
              <a:rPr lang="en-GB" dirty="0">
                <a:cs typeface="+mn-cs"/>
              </a:rPr>
              <a:t>Cardiac failure</a:t>
            </a:r>
          </a:p>
          <a:p>
            <a:pPr marL="1181100" lvl="2" indent="-266700">
              <a:spcBef>
                <a:spcPts val="600"/>
              </a:spcBef>
              <a:buFont typeface="Arial" pitchFamily="34" charset="0"/>
              <a:buChar char="•"/>
              <a:defRPr/>
            </a:pPr>
            <a:r>
              <a:rPr lang="en-GB" sz="1600" dirty="0">
                <a:cs typeface="+mn-cs"/>
              </a:rPr>
              <a:t>Often more cautious</a:t>
            </a:r>
          </a:p>
          <a:p>
            <a:pPr marL="723900" lvl="1" indent="-266700">
              <a:spcBef>
                <a:spcPts val="600"/>
              </a:spcBef>
              <a:buFont typeface="Arial" pitchFamily="34" charset="0"/>
              <a:buChar char="•"/>
              <a:defRPr/>
            </a:pPr>
            <a:r>
              <a:rPr lang="en-GB" dirty="0">
                <a:cs typeface="+mn-cs"/>
              </a:rPr>
              <a:t>Hepatic failure</a:t>
            </a:r>
          </a:p>
          <a:p>
            <a:pPr marL="723900" lvl="1" indent="-266700">
              <a:spcBef>
                <a:spcPts val="600"/>
              </a:spcBef>
              <a:buFont typeface="Arial" pitchFamily="34" charset="0"/>
              <a:buChar char="•"/>
              <a:defRPr/>
            </a:pPr>
            <a:r>
              <a:rPr lang="en-GB" dirty="0">
                <a:cs typeface="+mn-cs"/>
              </a:rPr>
              <a:t>Malnourished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468313" y="333375"/>
            <a:ext cx="8150225" cy="769938"/>
          </a:xfrm>
          <a:prstGeom prst="rect">
            <a:avLst/>
          </a:prstGeom>
          <a:noFill/>
          <a:ln w="9525">
            <a:noFill/>
            <a:miter lim="800000"/>
            <a:headEnd/>
            <a:tailEnd/>
          </a:ln>
        </p:spPr>
        <p:txBody>
          <a:bodyPr wrap="none">
            <a:spAutoFit/>
          </a:bodyPr>
          <a:lstStyle/>
          <a:p>
            <a:r>
              <a:rPr lang="en-GB" sz="4400" b="1"/>
              <a:t>Blood transfusion indications</a:t>
            </a:r>
            <a:endParaRPr lang="en-US" sz="3600" b="1"/>
          </a:p>
        </p:txBody>
      </p:sp>
      <p:sp>
        <p:nvSpPr>
          <p:cNvPr id="63492" name="Text Box 11"/>
          <p:cNvSpPr txBox="1">
            <a:spLocks noChangeArrowheads="1"/>
          </p:cNvSpPr>
          <p:nvPr/>
        </p:nvSpPr>
        <p:spPr bwMode="auto">
          <a:xfrm>
            <a:off x="971550" y="1484313"/>
            <a:ext cx="7219950" cy="3139321"/>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800" dirty="0"/>
              <a:t>Usually based on clinical judgement</a:t>
            </a:r>
          </a:p>
          <a:p>
            <a:pPr marL="266700" indent="-266700">
              <a:spcBef>
                <a:spcPts val="600"/>
              </a:spcBef>
              <a:buFont typeface="Arial" charset="0"/>
              <a:buChar char="•"/>
            </a:pPr>
            <a:r>
              <a:rPr lang="en-GB" sz="2800" dirty="0"/>
              <a:t>Consider transfusion if:</a:t>
            </a:r>
          </a:p>
          <a:p>
            <a:pPr marL="723900" lvl="1" indent="-266700">
              <a:spcBef>
                <a:spcPts val="600"/>
              </a:spcBef>
              <a:buFont typeface="Arial" charset="0"/>
              <a:buChar char="•"/>
            </a:pPr>
            <a:r>
              <a:rPr lang="en-GB" sz="2400" dirty="0"/>
              <a:t>Massive / ongoing haemorrhage</a:t>
            </a:r>
          </a:p>
          <a:p>
            <a:pPr marL="723900" lvl="1" indent="-266700">
              <a:spcBef>
                <a:spcPts val="600"/>
              </a:spcBef>
              <a:buFont typeface="Arial" charset="0"/>
              <a:buChar char="•"/>
            </a:pPr>
            <a:r>
              <a:rPr lang="en-GB" sz="2400" dirty="0" err="1"/>
              <a:t>Hb</a:t>
            </a:r>
            <a:r>
              <a:rPr lang="en-GB" sz="2400" dirty="0"/>
              <a:t> &lt;7 (but </a:t>
            </a:r>
            <a:r>
              <a:rPr lang="en-GB" sz="2400" b="1" u="sng" dirty="0"/>
              <a:t>debated</a:t>
            </a:r>
            <a:r>
              <a:rPr lang="en-GB" sz="2400" dirty="0"/>
              <a:t>), or</a:t>
            </a:r>
          </a:p>
          <a:p>
            <a:pPr marL="723900" lvl="1" indent="-266700">
              <a:spcBef>
                <a:spcPts val="600"/>
              </a:spcBef>
              <a:buFont typeface="Arial" charset="0"/>
              <a:buChar char="•"/>
            </a:pPr>
            <a:r>
              <a:rPr lang="en-GB" sz="2400" dirty="0" err="1"/>
              <a:t>Hb</a:t>
            </a:r>
            <a:r>
              <a:rPr lang="en-GB" sz="2400" dirty="0"/>
              <a:t> &lt;8</a:t>
            </a:r>
          </a:p>
          <a:p>
            <a:pPr marL="1181100" lvl="2" indent="-266700">
              <a:spcBef>
                <a:spcPts val="600"/>
              </a:spcBef>
              <a:buFont typeface="Arial" charset="0"/>
              <a:buChar char="•"/>
            </a:pPr>
            <a:r>
              <a:rPr lang="en-GB" dirty="0"/>
              <a:t>Symptomatic</a:t>
            </a:r>
          </a:p>
          <a:p>
            <a:pPr marL="1181100" lvl="2" indent="-266700">
              <a:spcBef>
                <a:spcPts val="600"/>
              </a:spcBef>
              <a:buFont typeface="Arial" charset="0"/>
              <a:buChar char="•"/>
            </a:pPr>
            <a:r>
              <a:rPr lang="en-GB" dirty="0"/>
              <a:t>Cardiac, respiratory, cerebrovascular disease</a:t>
            </a:r>
          </a:p>
        </p:txBody>
      </p:sp>
    </p:spTree>
    <p:extLst>
      <p:ext uri="{BB962C8B-B14F-4D97-AF65-F5344CB8AC3E}">
        <p14:creationId xmlns:p14="http://schemas.microsoft.com/office/powerpoint/2010/main" val="1672719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468313" y="333375"/>
            <a:ext cx="8064500" cy="1446213"/>
          </a:xfrm>
          <a:prstGeom prst="rect">
            <a:avLst/>
          </a:prstGeom>
          <a:noFill/>
          <a:ln w="9525">
            <a:noFill/>
            <a:miter lim="800000"/>
            <a:headEnd/>
            <a:tailEnd/>
          </a:ln>
        </p:spPr>
        <p:txBody>
          <a:bodyPr>
            <a:spAutoFit/>
          </a:bodyPr>
          <a:lstStyle/>
          <a:p>
            <a:r>
              <a:rPr lang="en-GB" sz="4400" b="1"/>
              <a:t>Blood transfusion and furosemide</a:t>
            </a:r>
            <a:endParaRPr lang="en-US" sz="3600" b="1"/>
          </a:p>
        </p:txBody>
      </p:sp>
      <p:sp>
        <p:nvSpPr>
          <p:cNvPr id="73732" name="Text Box 11"/>
          <p:cNvSpPr txBox="1">
            <a:spLocks noChangeArrowheads="1"/>
          </p:cNvSpPr>
          <p:nvPr/>
        </p:nvSpPr>
        <p:spPr bwMode="auto">
          <a:xfrm>
            <a:off x="539750" y="2115721"/>
            <a:ext cx="8064500" cy="3185487"/>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US" sz="2000" dirty="0"/>
              <a:t>Common practice for 20 – 40 mg IV with every second unit transfused</a:t>
            </a:r>
          </a:p>
          <a:p>
            <a:pPr marL="266700" indent="-266700">
              <a:spcBef>
                <a:spcPts val="600"/>
              </a:spcBef>
              <a:buFont typeface="Arial" charset="0"/>
              <a:buChar char="•"/>
            </a:pPr>
            <a:r>
              <a:rPr lang="en-US" sz="2000" dirty="0"/>
              <a:t>Some physiological evidence to reduce left ventricular wedge pressure</a:t>
            </a:r>
          </a:p>
          <a:p>
            <a:pPr marL="266700" indent="-266700">
              <a:spcBef>
                <a:spcPts val="600"/>
              </a:spcBef>
              <a:buFont typeface="Arial" charset="0"/>
              <a:buChar char="•"/>
            </a:pPr>
            <a:r>
              <a:rPr lang="en-US" sz="2000" i="1" dirty="0"/>
              <a:t>(Can’t find RCT data with outcomes)</a:t>
            </a:r>
          </a:p>
          <a:p>
            <a:pPr marL="266700" indent="-266700">
              <a:spcBef>
                <a:spcPts val="600"/>
              </a:spcBef>
              <a:buFont typeface="Arial" charset="0"/>
              <a:buChar char="•"/>
            </a:pPr>
            <a:r>
              <a:rPr lang="en-US" sz="2000" i="1" dirty="0"/>
              <a:t>(Not specified in latest NICE guidance)</a:t>
            </a:r>
          </a:p>
          <a:p>
            <a:pPr marL="266700" indent="-266700">
              <a:spcBef>
                <a:spcPts val="600"/>
              </a:spcBef>
              <a:buFont typeface="Arial" charset="0"/>
              <a:buChar char="•"/>
            </a:pPr>
            <a:endParaRPr lang="en-US" sz="1100" dirty="0"/>
          </a:p>
          <a:p>
            <a:pPr marL="266700" indent="-266700">
              <a:spcBef>
                <a:spcPts val="600"/>
              </a:spcBef>
              <a:buFont typeface="Arial" charset="0"/>
              <a:buChar char="•"/>
            </a:pPr>
            <a:r>
              <a:rPr lang="en-US" sz="2000" dirty="0"/>
              <a:t>Especially in elderly, known heart failure.</a:t>
            </a:r>
          </a:p>
          <a:p>
            <a:pPr marL="266700" indent="-266700">
              <a:spcBef>
                <a:spcPts val="600"/>
              </a:spcBef>
              <a:buFont typeface="Arial" charset="0"/>
              <a:buChar char="•"/>
            </a:pPr>
            <a:r>
              <a:rPr lang="en-US" sz="2000" dirty="0"/>
              <a:t>Caution if active bleed, large volume deficit, electrolyte imbalance</a:t>
            </a:r>
          </a:p>
        </p:txBody>
      </p:sp>
    </p:spTree>
    <p:extLst>
      <p:ext uri="{BB962C8B-B14F-4D97-AF65-F5344CB8AC3E}">
        <p14:creationId xmlns:p14="http://schemas.microsoft.com/office/powerpoint/2010/main" val="2257408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468313" y="333375"/>
            <a:ext cx="3340100" cy="923925"/>
          </a:xfrm>
          <a:prstGeom prst="rect">
            <a:avLst/>
          </a:prstGeom>
          <a:noFill/>
          <a:ln w="9525">
            <a:noFill/>
            <a:miter lim="800000"/>
            <a:headEnd/>
            <a:tailEnd/>
          </a:ln>
        </p:spPr>
        <p:txBody>
          <a:bodyPr wrap="none">
            <a:spAutoFit/>
          </a:bodyPr>
          <a:lstStyle/>
          <a:p>
            <a:r>
              <a:rPr lang="en-GB" sz="5400" b="1"/>
              <a:t>Summary</a:t>
            </a:r>
            <a:endParaRPr lang="en-US" sz="4400" b="1"/>
          </a:p>
        </p:txBody>
      </p:sp>
      <p:sp>
        <p:nvSpPr>
          <p:cNvPr id="8196" name="Text Box 11"/>
          <p:cNvSpPr txBox="1">
            <a:spLocks noChangeArrowheads="1"/>
          </p:cNvSpPr>
          <p:nvPr/>
        </p:nvSpPr>
        <p:spPr bwMode="auto">
          <a:xfrm>
            <a:off x="971550" y="1668760"/>
            <a:ext cx="7219950" cy="3200400"/>
          </a:xfrm>
          <a:prstGeom prst="rect">
            <a:avLst/>
          </a:prstGeom>
          <a:noFill/>
          <a:ln w="9525">
            <a:noFill/>
            <a:miter lim="800000"/>
            <a:headEnd/>
            <a:tailEnd/>
          </a:ln>
        </p:spPr>
        <p:txBody>
          <a:bodyPr>
            <a:spAutoFit/>
          </a:bodyPr>
          <a:lstStyle/>
          <a:p>
            <a:pPr marL="266700" indent="-266700">
              <a:spcBef>
                <a:spcPts val="600"/>
              </a:spcBef>
              <a:buFont typeface="Arial" pitchFamily="34" charset="0"/>
              <a:buChar char="•"/>
              <a:defRPr/>
            </a:pPr>
            <a:r>
              <a:rPr lang="en-GB" sz="2800" dirty="0">
                <a:cs typeface="+mn-cs"/>
              </a:rPr>
              <a:t>Intravenous fluid therapy depends on:</a:t>
            </a:r>
          </a:p>
          <a:p>
            <a:pPr marL="723900" lvl="1" indent="-266700">
              <a:spcBef>
                <a:spcPts val="600"/>
              </a:spcBef>
              <a:buFont typeface="Arial" pitchFamily="34" charset="0"/>
              <a:buChar char="•"/>
              <a:defRPr/>
            </a:pPr>
            <a:r>
              <a:rPr lang="en-GB" sz="2400" dirty="0">
                <a:cs typeface="+mn-cs"/>
              </a:rPr>
              <a:t>Current fluid status</a:t>
            </a:r>
          </a:p>
          <a:p>
            <a:pPr marL="723900" lvl="1" indent="-266700">
              <a:spcBef>
                <a:spcPts val="600"/>
              </a:spcBef>
              <a:buFont typeface="Arial" pitchFamily="34" charset="0"/>
              <a:buChar char="•"/>
              <a:defRPr/>
            </a:pPr>
            <a:r>
              <a:rPr lang="en-GB" sz="2400" dirty="0">
                <a:cs typeface="+mn-cs"/>
              </a:rPr>
              <a:t>Ongoing gains and losses</a:t>
            </a:r>
          </a:p>
          <a:p>
            <a:pPr marL="723900" lvl="1" indent="-266700">
              <a:spcBef>
                <a:spcPts val="600"/>
              </a:spcBef>
              <a:buFont typeface="Arial" pitchFamily="34" charset="0"/>
              <a:buChar char="•"/>
              <a:defRPr/>
            </a:pPr>
            <a:r>
              <a:rPr lang="en-GB" sz="2400" dirty="0">
                <a:cs typeface="+mn-cs"/>
              </a:rPr>
              <a:t>Ongoing fluid requirements</a:t>
            </a:r>
          </a:p>
          <a:p>
            <a:pPr marL="723900" lvl="1" indent="-266700">
              <a:spcBef>
                <a:spcPts val="600"/>
              </a:spcBef>
              <a:buFont typeface="Arial" pitchFamily="34" charset="0"/>
              <a:buChar char="•"/>
              <a:defRPr/>
            </a:pPr>
            <a:r>
              <a:rPr lang="en-GB" sz="2400" dirty="0">
                <a:cs typeface="+mn-cs"/>
              </a:rPr>
              <a:t>Concurrent medications</a:t>
            </a:r>
            <a:endParaRPr lang="en-US" sz="2400" dirty="0">
              <a:cs typeface="+mn-cs"/>
            </a:endParaRPr>
          </a:p>
          <a:p>
            <a:pPr marL="723900" lvl="1" indent="-266700">
              <a:spcBef>
                <a:spcPts val="600"/>
              </a:spcBef>
              <a:buFont typeface="Arial" pitchFamily="34" charset="0"/>
              <a:buChar char="•"/>
              <a:defRPr/>
            </a:pPr>
            <a:r>
              <a:rPr lang="en-US" sz="2400" dirty="0">
                <a:cs typeface="+mn-cs"/>
              </a:rPr>
              <a:t>Needs to be wary of certain clinical situations</a:t>
            </a:r>
          </a:p>
          <a:p>
            <a:pPr marL="723900" lvl="1" indent="-266700">
              <a:spcBef>
                <a:spcPts val="600"/>
              </a:spcBef>
              <a:buFont typeface="Arial" pitchFamily="34" charset="0"/>
              <a:buChar char="•"/>
              <a:defRPr/>
            </a:pPr>
            <a:r>
              <a:rPr lang="en-US" sz="2400" dirty="0">
                <a:cs typeface="+mn-cs"/>
              </a:rPr>
              <a:t>Needs to be wary of risk and benefits</a:t>
            </a:r>
            <a:endParaRPr lang="en-GB" sz="2400" dirty="0">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F5B1-6B7B-46B8-BC44-3FE558725709}"/>
              </a:ext>
            </a:extLst>
          </p:cNvPr>
          <p:cNvSpPr>
            <a:spLocks noGrp="1"/>
          </p:cNvSpPr>
          <p:nvPr>
            <p:ph type="ctrTitle"/>
          </p:nvPr>
        </p:nvSpPr>
        <p:spPr>
          <a:xfrm>
            <a:off x="685800" y="1700808"/>
            <a:ext cx="7772400" cy="1470025"/>
          </a:xfrm>
        </p:spPr>
        <p:txBody>
          <a:bodyPr/>
          <a:lstStyle/>
          <a:p>
            <a:r>
              <a:rPr lang="en-GB" b="1" dirty="0"/>
              <a:t>Intravenous fluids:</a:t>
            </a:r>
            <a:br>
              <a:rPr lang="en-GB" b="1" dirty="0"/>
            </a:br>
            <a:r>
              <a:rPr lang="en-GB" b="1" dirty="0"/>
              <a:t>Choosing and prescribing</a:t>
            </a:r>
            <a:br>
              <a:rPr lang="en-GB" b="1" dirty="0"/>
            </a:br>
            <a:endParaRPr lang="en-GB" b="1" dirty="0"/>
          </a:p>
        </p:txBody>
      </p:sp>
      <p:sp>
        <p:nvSpPr>
          <p:cNvPr id="3" name="Subtitle 2">
            <a:extLst>
              <a:ext uri="{FF2B5EF4-FFF2-40B4-BE49-F238E27FC236}">
                <a16:creationId xmlns:a16="http://schemas.microsoft.com/office/drawing/2014/main" id="{6A2E8195-693D-4E6D-A023-A3E1219228BA}"/>
              </a:ext>
            </a:extLst>
          </p:cNvPr>
          <p:cNvSpPr>
            <a:spLocks noGrp="1"/>
          </p:cNvSpPr>
          <p:nvPr>
            <p:ph type="subTitle" idx="1"/>
          </p:nvPr>
        </p:nvSpPr>
        <p:spPr/>
        <p:txBody>
          <a:bodyPr/>
          <a:lstStyle/>
          <a:p>
            <a:r>
              <a:rPr lang="en-GB" sz="3600" b="1" dirty="0"/>
              <a:t>Practice PSA questions</a:t>
            </a:r>
          </a:p>
        </p:txBody>
      </p:sp>
    </p:spTree>
    <p:extLst>
      <p:ext uri="{BB962C8B-B14F-4D97-AF65-F5344CB8AC3E}">
        <p14:creationId xmlns:p14="http://schemas.microsoft.com/office/powerpoint/2010/main" val="3894602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468313" y="333375"/>
            <a:ext cx="835215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4000" b="1" dirty="0"/>
              <a:t>PSA interface considerations</a:t>
            </a:r>
            <a:endParaRPr lang="en-US" altLang="en-US" sz="3200" b="1" dirty="0"/>
          </a:p>
        </p:txBody>
      </p:sp>
      <p:sp>
        <p:nvSpPr>
          <p:cNvPr id="4" name="Text Box 11"/>
          <p:cNvSpPr txBox="1">
            <a:spLocks noChangeArrowheads="1"/>
          </p:cNvSpPr>
          <p:nvPr/>
        </p:nvSpPr>
        <p:spPr bwMode="auto">
          <a:xfrm>
            <a:off x="468313" y="1700808"/>
            <a:ext cx="796131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Font typeface="Arial" charset="0"/>
              <a:buChar char="•"/>
            </a:pPr>
            <a:r>
              <a:rPr lang="en-GB" altLang="en-US" sz="2400" dirty="0"/>
              <a:t>Selecting the right fluids will mean you need to know what the options mean!</a:t>
            </a:r>
            <a:endParaRPr lang="en-GB" altLang="en-US" sz="2000" dirty="0"/>
          </a:p>
        </p:txBody>
      </p:sp>
    </p:spTree>
    <p:extLst>
      <p:ext uri="{BB962C8B-B14F-4D97-AF65-F5344CB8AC3E}">
        <p14:creationId xmlns:p14="http://schemas.microsoft.com/office/powerpoint/2010/main" val="88588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09" y="1916832"/>
            <a:ext cx="8640000" cy="3357836"/>
          </a:xfrm>
          <a:prstGeom prst="rect">
            <a:avLst/>
          </a:prstGeom>
          <a:ln>
            <a:solidFill>
              <a:schemeClr val="bg1">
                <a:lumMod val="50000"/>
              </a:schemeClr>
            </a:solidFill>
          </a:ln>
        </p:spPr>
      </p:pic>
    </p:spTree>
    <p:extLst>
      <p:ext uri="{BB962C8B-B14F-4D97-AF65-F5344CB8AC3E}">
        <p14:creationId xmlns:p14="http://schemas.microsoft.com/office/powerpoint/2010/main" val="3302576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88840"/>
            <a:ext cx="8640000" cy="3374155"/>
          </a:xfrm>
          <a:prstGeom prst="rect">
            <a:avLst/>
          </a:prstGeom>
          <a:ln>
            <a:solidFill>
              <a:schemeClr val="bg1">
                <a:lumMod val="50000"/>
              </a:schemeClr>
            </a:solidFill>
          </a:ln>
        </p:spPr>
      </p:pic>
      <p:sp>
        <p:nvSpPr>
          <p:cNvPr id="2" name="Oval 1"/>
          <p:cNvSpPr/>
          <p:nvPr/>
        </p:nvSpPr>
        <p:spPr>
          <a:xfrm>
            <a:off x="5508104" y="2852936"/>
            <a:ext cx="648072" cy="64807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3491880" y="5723964"/>
            <a:ext cx="2908168" cy="369332"/>
          </a:xfrm>
          <a:prstGeom prst="rect">
            <a:avLst/>
          </a:prstGeom>
          <a:noFill/>
          <a:ln w="28575">
            <a:solidFill>
              <a:srgbClr val="FF0000"/>
            </a:solidFill>
          </a:ln>
        </p:spPr>
        <p:txBody>
          <a:bodyPr wrap="none" rtlCol="0">
            <a:spAutoFit/>
          </a:bodyPr>
          <a:lstStyle/>
          <a:p>
            <a:pPr algn="ctr"/>
            <a:r>
              <a:rPr lang="en-GB" dirty="0"/>
              <a:t>NOTE: Not “normal saline”</a:t>
            </a:r>
          </a:p>
        </p:txBody>
      </p:sp>
    </p:spTree>
    <p:extLst>
      <p:ext uri="{BB962C8B-B14F-4D97-AF65-F5344CB8AC3E}">
        <p14:creationId xmlns:p14="http://schemas.microsoft.com/office/powerpoint/2010/main" val="1964691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7596"/>
          <a:stretch/>
        </p:blipFill>
        <p:spPr>
          <a:xfrm>
            <a:off x="180472" y="127102"/>
            <a:ext cx="8640000" cy="2766987"/>
          </a:xfrm>
          <a:prstGeom prst="rect">
            <a:avLst/>
          </a:prstGeom>
          <a:ln>
            <a:solidFill>
              <a:schemeClr val="bg1">
                <a:lumMod val="50000"/>
              </a:schemeClr>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72" y="3403086"/>
            <a:ext cx="8640000" cy="3384582"/>
          </a:xfrm>
          <a:prstGeom prst="rect">
            <a:avLst/>
          </a:prstGeom>
          <a:ln>
            <a:solidFill>
              <a:schemeClr val="bg1">
                <a:lumMod val="50000"/>
              </a:schemeClr>
            </a:solidFill>
          </a:ln>
        </p:spPr>
      </p:pic>
      <p:sp>
        <p:nvSpPr>
          <p:cNvPr id="5" name="Oval 4"/>
          <p:cNvSpPr/>
          <p:nvPr/>
        </p:nvSpPr>
        <p:spPr>
          <a:xfrm>
            <a:off x="5467675" y="4653135"/>
            <a:ext cx="544485" cy="112631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Oval 5"/>
          <p:cNvSpPr/>
          <p:nvPr/>
        </p:nvSpPr>
        <p:spPr>
          <a:xfrm>
            <a:off x="6744731" y="4960539"/>
            <a:ext cx="635582" cy="68251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Down Arrow 1"/>
          <p:cNvSpPr/>
          <p:nvPr/>
        </p:nvSpPr>
        <p:spPr>
          <a:xfrm>
            <a:off x="6641143" y="2723053"/>
            <a:ext cx="192511" cy="1493976"/>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6012160" y="3158584"/>
            <a:ext cx="1492716" cy="369332"/>
          </a:xfrm>
          <a:prstGeom prst="rect">
            <a:avLst/>
          </a:prstGeom>
          <a:solidFill>
            <a:schemeClr val="bg1"/>
          </a:solidFill>
          <a:ln w="38100">
            <a:solidFill>
              <a:srgbClr val="FF0000"/>
            </a:solidFill>
          </a:ln>
        </p:spPr>
        <p:txBody>
          <a:bodyPr wrap="none" rtlCol="0">
            <a:spAutoFit/>
          </a:bodyPr>
          <a:lstStyle/>
          <a:p>
            <a:r>
              <a:rPr lang="en-GB" b="1" dirty="0"/>
              <a:t>Scroll down</a:t>
            </a:r>
          </a:p>
        </p:txBody>
      </p:sp>
    </p:spTree>
    <p:extLst>
      <p:ext uri="{BB962C8B-B14F-4D97-AF65-F5344CB8AC3E}">
        <p14:creationId xmlns:p14="http://schemas.microsoft.com/office/powerpoint/2010/main" val="747374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37755"/>
            <a:ext cx="8640000" cy="3353530"/>
          </a:xfrm>
          <a:prstGeom prst="rect">
            <a:avLst/>
          </a:prstGeom>
          <a:ln>
            <a:solidFill>
              <a:schemeClr val="bg1">
                <a:lumMod val="50000"/>
              </a:schemeClr>
            </a:solidFill>
          </a:ln>
        </p:spPr>
      </p:pic>
    </p:spTree>
    <p:extLst>
      <p:ext uri="{BB962C8B-B14F-4D97-AF65-F5344CB8AC3E}">
        <p14:creationId xmlns:p14="http://schemas.microsoft.com/office/powerpoint/2010/main" val="47325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68313" y="333375"/>
            <a:ext cx="6956425" cy="923925"/>
          </a:xfrm>
          <a:prstGeom prst="rect">
            <a:avLst/>
          </a:prstGeom>
          <a:noFill/>
          <a:ln w="9525">
            <a:noFill/>
            <a:miter lim="800000"/>
            <a:headEnd/>
            <a:tailEnd/>
          </a:ln>
        </p:spPr>
        <p:txBody>
          <a:bodyPr wrap="none">
            <a:spAutoFit/>
          </a:bodyPr>
          <a:lstStyle/>
          <a:p>
            <a:r>
              <a:rPr lang="en-GB" sz="5400" b="1" dirty="0"/>
              <a:t>Distribution of fluids</a:t>
            </a:r>
            <a:endParaRPr lang="en-US" sz="4400" b="1" dirty="0"/>
          </a:p>
        </p:txBody>
      </p:sp>
      <p:sp>
        <p:nvSpPr>
          <p:cNvPr id="5" name="Rectangle 3"/>
          <p:cNvSpPr txBox="1">
            <a:spLocks/>
          </p:cNvSpPr>
          <p:nvPr/>
        </p:nvSpPr>
        <p:spPr>
          <a:xfrm>
            <a:off x="5651500" y="1341438"/>
            <a:ext cx="3168650" cy="4103687"/>
          </a:xfrm>
          <a:prstGeom prst="rect">
            <a:avLst/>
          </a:prstGeom>
        </p:spPr>
        <p:txBody>
          <a:bodyPr/>
          <a:lstStyle/>
          <a:p>
            <a:pPr marL="342900" indent="-342900" eaLnBrk="0" hangingPunct="0">
              <a:spcBef>
                <a:spcPct val="20000"/>
              </a:spcBef>
              <a:buFontTx/>
              <a:buChar char="•"/>
              <a:defRPr/>
            </a:pPr>
            <a:r>
              <a:rPr lang="en-GB" sz="2400" kern="0" dirty="0">
                <a:latin typeface="+mn-lt"/>
                <a:ea typeface="ＭＳ Ｐゴシック" pitchFamily="24" charset="-128"/>
                <a:cs typeface="+mn-cs"/>
              </a:rPr>
              <a:t>Total body water % is only approximate:</a:t>
            </a:r>
          </a:p>
          <a:p>
            <a:pPr marL="742950" lvl="1" indent="-285750" eaLnBrk="0" hangingPunct="0">
              <a:spcBef>
                <a:spcPct val="20000"/>
              </a:spcBef>
              <a:buFontTx/>
              <a:buChar char="–"/>
              <a:defRPr/>
            </a:pPr>
            <a:r>
              <a:rPr lang="en-GB" sz="2000" kern="0" dirty="0">
                <a:latin typeface="+mn-lt"/>
                <a:ea typeface="ＭＳ Ｐゴシック" pitchFamily="24" charset="-128"/>
              </a:rPr>
              <a:t>60% of total body weight in males</a:t>
            </a:r>
          </a:p>
          <a:p>
            <a:pPr marL="742950" lvl="1" indent="-285750" eaLnBrk="0" hangingPunct="0">
              <a:spcBef>
                <a:spcPct val="20000"/>
              </a:spcBef>
              <a:buFontTx/>
              <a:buChar char="–"/>
              <a:defRPr/>
            </a:pPr>
            <a:r>
              <a:rPr lang="en-GB" sz="2000" kern="0" dirty="0">
                <a:latin typeface="+mn-lt"/>
                <a:ea typeface="ＭＳ Ｐゴシック" pitchFamily="24" charset="-128"/>
              </a:rPr>
              <a:t>55% of total body weight in females</a:t>
            </a:r>
          </a:p>
          <a:p>
            <a:pPr marL="742950" lvl="1" indent="-285750" eaLnBrk="0" hangingPunct="0">
              <a:spcBef>
                <a:spcPct val="20000"/>
              </a:spcBef>
              <a:buFontTx/>
              <a:buChar char="–"/>
              <a:defRPr/>
            </a:pPr>
            <a:r>
              <a:rPr lang="en-GB" sz="2000" kern="0" dirty="0">
                <a:latin typeface="+mn-lt"/>
                <a:ea typeface="ＭＳ Ｐゴシック" pitchFamily="24" charset="-128"/>
              </a:rPr>
              <a:t>Changes with age</a:t>
            </a:r>
          </a:p>
        </p:txBody>
      </p:sp>
      <p:sp>
        <p:nvSpPr>
          <p:cNvPr id="7" name="Rectangle 6">
            <a:extLst>
              <a:ext uri="{FF2B5EF4-FFF2-40B4-BE49-F238E27FC236}">
                <a16:creationId xmlns:a16="http://schemas.microsoft.com/office/drawing/2014/main" id="{41368A98-3546-4C9D-9C45-B8602A509464}"/>
              </a:ext>
            </a:extLst>
          </p:cNvPr>
          <p:cNvSpPr/>
          <p:nvPr/>
        </p:nvSpPr>
        <p:spPr>
          <a:xfrm>
            <a:off x="1797303" y="2234454"/>
            <a:ext cx="3874755" cy="34686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a:extLst>
              <a:ext uri="{FF2B5EF4-FFF2-40B4-BE49-F238E27FC236}">
                <a16:creationId xmlns:a16="http://schemas.microsoft.com/office/drawing/2014/main" id="{81BA575F-BD14-40AD-9FAF-526E465F27F1}"/>
              </a:ext>
            </a:extLst>
          </p:cNvPr>
          <p:cNvSpPr txBox="1"/>
          <p:nvPr/>
        </p:nvSpPr>
        <p:spPr>
          <a:xfrm>
            <a:off x="2651312" y="1331938"/>
            <a:ext cx="2140330" cy="369332"/>
          </a:xfrm>
          <a:prstGeom prst="rect">
            <a:avLst/>
          </a:prstGeom>
          <a:noFill/>
        </p:spPr>
        <p:txBody>
          <a:bodyPr wrap="none" rtlCol="0">
            <a:spAutoFit/>
          </a:bodyPr>
          <a:lstStyle/>
          <a:p>
            <a:r>
              <a:rPr lang="en-US" b="1" dirty="0"/>
              <a:t>Body mass ~70kg</a:t>
            </a:r>
          </a:p>
        </p:txBody>
      </p:sp>
      <p:sp>
        <p:nvSpPr>
          <p:cNvPr id="9" name="Rectangle 8">
            <a:extLst>
              <a:ext uri="{FF2B5EF4-FFF2-40B4-BE49-F238E27FC236}">
                <a16:creationId xmlns:a16="http://schemas.microsoft.com/office/drawing/2014/main" id="{39EBDA7B-A446-4509-89A7-F7D898EF66CC}"/>
              </a:ext>
            </a:extLst>
          </p:cNvPr>
          <p:cNvSpPr/>
          <p:nvPr/>
        </p:nvSpPr>
        <p:spPr>
          <a:xfrm>
            <a:off x="4380473" y="2234454"/>
            <a:ext cx="1291585" cy="346864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a:extLst>
              <a:ext uri="{FF2B5EF4-FFF2-40B4-BE49-F238E27FC236}">
                <a16:creationId xmlns:a16="http://schemas.microsoft.com/office/drawing/2014/main" id="{0E3FCA5A-E948-4AED-9EAC-A1A48C4271F8}"/>
              </a:ext>
            </a:extLst>
          </p:cNvPr>
          <p:cNvSpPr txBox="1"/>
          <p:nvPr/>
        </p:nvSpPr>
        <p:spPr>
          <a:xfrm>
            <a:off x="4470329" y="1821402"/>
            <a:ext cx="1085554" cy="338554"/>
          </a:xfrm>
          <a:prstGeom prst="rect">
            <a:avLst/>
          </a:prstGeom>
          <a:noFill/>
        </p:spPr>
        <p:txBody>
          <a:bodyPr wrap="none" rtlCol="0">
            <a:spAutoFit/>
          </a:bodyPr>
          <a:lstStyle/>
          <a:p>
            <a:r>
              <a:rPr lang="en-US" sz="1600" b="1"/>
              <a:t>Non-fluid</a:t>
            </a:r>
            <a:endParaRPr lang="en-US" sz="1600" b="1" dirty="0"/>
          </a:p>
        </p:txBody>
      </p:sp>
      <p:sp>
        <p:nvSpPr>
          <p:cNvPr id="11" name="TextBox 10">
            <a:extLst>
              <a:ext uri="{FF2B5EF4-FFF2-40B4-BE49-F238E27FC236}">
                <a16:creationId xmlns:a16="http://schemas.microsoft.com/office/drawing/2014/main" id="{8D183900-9D34-4A0D-8CA2-D582EE9A670B}"/>
              </a:ext>
            </a:extLst>
          </p:cNvPr>
          <p:cNvSpPr txBox="1"/>
          <p:nvPr/>
        </p:nvSpPr>
        <p:spPr>
          <a:xfrm>
            <a:off x="1797303" y="1821402"/>
            <a:ext cx="2489784" cy="338554"/>
          </a:xfrm>
          <a:prstGeom prst="rect">
            <a:avLst/>
          </a:prstGeom>
          <a:noFill/>
        </p:spPr>
        <p:txBody>
          <a:bodyPr wrap="none" rtlCol="0">
            <a:spAutoFit/>
          </a:bodyPr>
          <a:lstStyle/>
          <a:p>
            <a:r>
              <a:rPr lang="en-US" sz="1600" b="1" dirty="0"/>
              <a:t>Fluid mass ~46kg = 46L</a:t>
            </a:r>
          </a:p>
        </p:txBody>
      </p:sp>
      <p:sp>
        <p:nvSpPr>
          <p:cNvPr id="12" name="Rectangle 11">
            <a:extLst>
              <a:ext uri="{FF2B5EF4-FFF2-40B4-BE49-F238E27FC236}">
                <a16:creationId xmlns:a16="http://schemas.microsoft.com/office/drawing/2014/main" id="{AA44743A-2AA2-4F74-81FE-75D91CED89CC}"/>
              </a:ext>
            </a:extLst>
          </p:cNvPr>
          <p:cNvSpPr/>
          <p:nvPr/>
        </p:nvSpPr>
        <p:spPr>
          <a:xfrm>
            <a:off x="1795151" y="2234454"/>
            <a:ext cx="2583170" cy="346864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3" name="Rectangle 12">
            <a:extLst>
              <a:ext uri="{FF2B5EF4-FFF2-40B4-BE49-F238E27FC236}">
                <a16:creationId xmlns:a16="http://schemas.microsoft.com/office/drawing/2014/main" id="{DD251522-BF8B-44B8-A0B5-6B09855E7C3D}"/>
              </a:ext>
            </a:extLst>
          </p:cNvPr>
          <p:cNvSpPr/>
          <p:nvPr/>
        </p:nvSpPr>
        <p:spPr>
          <a:xfrm>
            <a:off x="1795151" y="4546881"/>
            <a:ext cx="2583170" cy="115621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4" name="Rectangle 13">
            <a:extLst>
              <a:ext uri="{FF2B5EF4-FFF2-40B4-BE49-F238E27FC236}">
                <a16:creationId xmlns:a16="http://schemas.microsoft.com/office/drawing/2014/main" id="{C0AEBC28-E54C-468C-B0A7-04F1DD5799DE}"/>
              </a:ext>
            </a:extLst>
          </p:cNvPr>
          <p:cNvSpPr/>
          <p:nvPr/>
        </p:nvSpPr>
        <p:spPr>
          <a:xfrm>
            <a:off x="2654055" y="4546881"/>
            <a:ext cx="1726418" cy="1156213"/>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Interstitial</a:t>
            </a:r>
          </a:p>
        </p:txBody>
      </p:sp>
      <p:sp>
        <p:nvSpPr>
          <p:cNvPr id="15" name="TextBox 14">
            <a:extLst>
              <a:ext uri="{FF2B5EF4-FFF2-40B4-BE49-F238E27FC236}">
                <a16:creationId xmlns:a16="http://schemas.microsoft.com/office/drawing/2014/main" id="{A44AC87D-DC10-4F30-881C-7007267922DF}"/>
              </a:ext>
            </a:extLst>
          </p:cNvPr>
          <p:cNvSpPr txBox="1"/>
          <p:nvPr/>
        </p:nvSpPr>
        <p:spPr>
          <a:xfrm>
            <a:off x="344409" y="4927290"/>
            <a:ext cx="1417376" cy="338554"/>
          </a:xfrm>
          <a:prstGeom prst="rect">
            <a:avLst/>
          </a:prstGeom>
          <a:noFill/>
        </p:spPr>
        <p:txBody>
          <a:bodyPr wrap="none" rtlCol="0">
            <a:spAutoFit/>
          </a:bodyPr>
          <a:lstStyle/>
          <a:p>
            <a:r>
              <a:rPr lang="en-US" sz="1600" b="1" dirty="0"/>
              <a:t>Extracellular</a:t>
            </a:r>
          </a:p>
        </p:txBody>
      </p:sp>
      <p:sp>
        <p:nvSpPr>
          <p:cNvPr id="16" name="TextBox 15">
            <a:extLst>
              <a:ext uri="{FF2B5EF4-FFF2-40B4-BE49-F238E27FC236}">
                <a16:creationId xmlns:a16="http://schemas.microsoft.com/office/drawing/2014/main" id="{A30BB1FE-0F6D-419C-BB5B-38DF3BB3F167}"/>
              </a:ext>
            </a:extLst>
          </p:cNvPr>
          <p:cNvSpPr txBox="1"/>
          <p:nvPr/>
        </p:nvSpPr>
        <p:spPr>
          <a:xfrm>
            <a:off x="344408" y="2995272"/>
            <a:ext cx="1350050" cy="338554"/>
          </a:xfrm>
          <a:prstGeom prst="rect">
            <a:avLst/>
          </a:prstGeom>
          <a:noFill/>
        </p:spPr>
        <p:txBody>
          <a:bodyPr wrap="none" rtlCol="0">
            <a:spAutoFit/>
          </a:bodyPr>
          <a:lstStyle/>
          <a:p>
            <a:r>
              <a:rPr lang="en-US" sz="1600" b="1" dirty="0"/>
              <a:t>Intracellular</a:t>
            </a:r>
          </a:p>
        </p:txBody>
      </p:sp>
      <p:sp>
        <p:nvSpPr>
          <p:cNvPr id="17" name="TextBox 16">
            <a:extLst>
              <a:ext uri="{FF2B5EF4-FFF2-40B4-BE49-F238E27FC236}">
                <a16:creationId xmlns:a16="http://schemas.microsoft.com/office/drawing/2014/main" id="{9F163762-3C83-4017-91E3-149163ABAFBB}"/>
              </a:ext>
            </a:extLst>
          </p:cNvPr>
          <p:cNvSpPr txBox="1"/>
          <p:nvPr/>
        </p:nvSpPr>
        <p:spPr>
          <a:xfrm>
            <a:off x="1851519" y="4927290"/>
            <a:ext cx="772969" cy="261610"/>
          </a:xfrm>
          <a:prstGeom prst="rect">
            <a:avLst/>
          </a:prstGeom>
          <a:noFill/>
        </p:spPr>
        <p:txBody>
          <a:bodyPr wrap="none" rtlCol="0">
            <a:spAutoFit/>
          </a:bodyPr>
          <a:lstStyle/>
          <a:p>
            <a:r>
              <a:rPr lang="en-US" sz="1100" b="1" dirty="0">
                <a:solidFill>
                  <a:schemeClr val="bg1"/>
                </a:solidFill>
              </a:rPr>
              <a:t>Vascular</a:t>
            </a:r>
          </a:p>
        </p:txBody>
      </p:sp>
      <p:sp>
        <p:nvSpPr>
          <p:cNvPr id="18" name="Rectangle 17">
            <a:extLst>
              <a:ext uri="{FF2B5EF4-FFF2-40B4-BE49-F238E27FC236}">
                <a16:creationId xmlns:a16="http://schemas.microsoft.com/office/drawing/2014/main" id="{6776F18F-6E31-41E3-A9D5-1E6DF4F3E6A8}"/>
              </a:ext>
            </a:extLst>
          </p:cNvPr>
          <p:cNvSpPr/>
          <p:nvPr/>
        </p:nvSpPr>
        <p:spPr>
          <a:xfrm>
            <a:off x="1795151" y="4546881"/>
            <a:ext cx="861057" cy="115621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Vascular</a:t>
            </a:r>
          </a:p>
        </p:txBody>
      </p:sp>
      <p:sp>
        <p:nvSpPr>
          <p:cNvPr id="19" name="Left-Right Arrow 20">
            <a:extLst>
              <a:ext uri="{FF2B5EF4-FFF2-40B4-BE49-F238E27FC236}">
                <a16:creationId xmlns:a16="http://schemas.microsoft.com/office/drawing/2014/main" id="{736B903A-2432-4225-BFCE-A791FF8640E9}"/>
              </a:ext>
            </a:extLst>
          </p:cNvPr>
          <p:cNvSpPr/>
          <p:nvPr/>
        </p:nvSpPr>
        <p:spPr>
          <a:xfrm>
            <a:off x="2256507" y="5282564"/>
            <a:ext cx="804885" cy="287126"/>
          </a:xfrm>
          <a:prstGeom prst="lef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Left-Right Arrow 21">
            <a:extLst>
              <a:ext uri="{FF2B5EF4-FFF2-40B4-BE49-F238E27FC236}">
                <a16:creationId xmlns:a16="http://schemas.microsoft.com/office/drawing/2014/main" id="{A65180CB-9A89-4943-B939-ADD7E34406D5}"/>
              </a:ext>
            </a:extLst>
          </p:cNvPr>
          <p:cNvSpPr/>
          <p:nvPr/>
        </p:nvSpPr>
        <p:spPr>
          <a:xfrm rot="5400000">
            <a:off x="3122307" y="4386509"/>
            <a:ext cx="720524" cy="320744"/>
          </a:xfrm>
          <a:prstGeom prst="lef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Left-Right Arrow 22">
            <a:extLst>
              <a:ext uri="{FF2B5EF4-FFF2-40B4-BE49-F238E27FC236}">
                <a16:creationId xmlns:a16="http://schemas.microsoft.com/office/drawing/2014/main" id="{5F32A19D-DA9A-47E6-A7DA-B50C739ABEE4}"/>
              </a:ext>
            </a:extLst>
          </p:cNvPr>
          <p:cNvSpPr/>
          <p:nvPr/>
        </p:nvSpPr>
        <p:spPr>
          <a:xfrm rot="5400000">
            <a:off x="1865417" y="4388114"/>
            <a:ext cx="720524" cy="320744"/>
          </a:xfrm>
          <a:prstGeom prst="lef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Arrow: Down 1">
            <a:extLst>
              <a:ext uri="{FF2B5EF4-FFF2-40B4-BE49-F238E27FC236}">
                <a16:creationId xmlns:a16="http://schemas.microsoft.com/office/drawing/2014/main" id="{85C44CD4-76F9-4728-A86E-46C763DBC28A}"/>
              </a:ext>
            </a:extLst>
          </p:cNvPr>
          <p:cNvSpPr/>
          <p:nvPr/>
        </p:nvSpPr>
        <p:spPr>
          <a:xfrm>
            <a:off x="2173603" y="5627998"/>
            <a:ext cx="112221"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88840"/>
            <a:ext cx="8640000" cy="3342254"/>
          </a:xfrm>
          <a:prstGeom prst="rect">
            <a:avLst/>
          </a:prstGeom>
          <a:ln>
            <a:solidFill>
              <a:schemeClr val="bg1">
                <a:lumMod val="50000"/>
              </a:schemeClr>
            </a:solidFill>
          </a:ln>
        </p:spPr>
      </p:pic>
      <p:sp>
        <p:nvSpPr>
          <p:cNvPr id="4" name="Oval 3"/>
          <p:cNvSpPr/>
          <p:nvPr/>
        </p:nvSpPr>
        <p:spPr>
          <a:xfrm>
            <a:off x="5649562" y="2780928"/>
            <a:ext cx="1152128" cy="87903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5692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43333"/>
            <a:ext cx="8640000" cy="3315349"/>
          </a:xfrm>
          <a:prstGeom prst="rect">
            <a:avLst/>
          </a:prstGeom>
          <a:ln>
            <a:solidFill>
              <a:schemeClr val="tx1"/>
            </a:solidFill>
          </a:ln>
        </p:spPr>
      </p:pic>
      <p:sp>
        <p:nvSpPr>
          <p:cNvPr id="3" name="Oval 2"/>
          <p:cNvSpPr/>
          <p:nvPr/>
        </p:nvSpPr>
        <p:spPr>
          <a:xfrm>
            <a:off x="5004048" y="2708920"/>
            <a:ext cx="576064" cy="12961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Oval 3"/>
          <p:cNvSpPr/>
          <p:nvPr/>
        </p:nvSpPr>
        <p:spPr>
          <a:xfrm>
            <a:off x="6300192" y="3284984"/>
            <a:ext cx="576064" cy="57606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3735538" y="5723964"/>
            <a:ext cx="2420856" cy="369332"/>
          </a:xfrm>
          <a:prstGeom prst="rect">
            <a:avLst/>
          </a:prstGeom>
          <a:noFill/>
          <a:ln w="28575">
            <a:solidFill>
              <a:srgbClr val="FF0000"/>
            </a:solidFill>
          </a:ln>
        </p:spPr>
        <p:txBody>
          <a:bodyPr wrap="none" rtlCol="0">
            <a:spAutoFit/>
          </a:bodyPr>
          <a:lstStyle/>
          <a:p>
            <a:pPr algn="ctr"/>
            <a:r>
              <a:rPr lang="en-GB" dirty="0"/>
              <a:t>NOTE: Not “dextrose”</a:t>
            </a:r>
          </a:p>
        </p:txBody>
      </p:sp>
    </p:spTree>
    <p:extLst>
      <p:ext uri="{BB962C8B-B14F-4D97-AF65-F5344CB8AC3E}">
        <p14:creationId xmlns:p14="http://schemas.microsoft.com/office/powerpoint/2010/main" val="2579220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Fu Liang Ng\Dropbox\Screenshots\Screenshot 2019-11-17 23.21.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0"/>
            <a:ext cx="8604448" cy="3222349"/>
          </a:xfrm>
          <a:prstGeom prst="rect">
            <a:avLst/>
          </a:prstGeom>
          <a:noFill/>
          <a:ln>
            <a:solidFill>
              <a:schemeClr val="bg1">
                <a:lumMod val="50000"/>
              </a:schemeClr>
            </a:solidFill>
          </a:ln>
          <a:extLst>
            <a:ext uri="{909E8E84-426E-40dd-AFC4-6F175D3DCCD1}">
              <a14:hiddenFill xmlns="" xmlns:a14="http://schemas.microsoft.com/office/drawing/2010/main">
                <a:solidFill>
                  <a:srgbClr val="FFFFFF"/>
                </a:solidFill>
              </a14:hiddenFill>
            </a:ext>
          </a:extLst>
        </p:spPr>
      </p:pic>
      <p:pic>
        <p:nvPicPr>
          <p:cNvPr id="19459" name="Picture 3" descr="C:\Users\Fu Liang Ng\Dropbox\Screenshots\Screenshot 2019-11-17 23.22.01.png"/>
          <p:cNvPicPr>
            <a:picLocks noChangeAspect="1" noChangeArrowheads="1"/>
          </p:cNvPicPr>
          <p:nvPr/>
        </p:nvPicPr>
        <p:blipFill rotWithShape="1">
          <a:blip r:embed="rId3">
            <a:extLst>
              <a:ext uri="{28A0092B-C50C-407E-A947-70E740481C1C}">
                <a14:useLocalDpi xmlns:a14="http://schemas.microsoft.com/office/drawing/2010/main" val="0"/>
              </a:ext>
            </a:extLst>
          </a:blip>
          <a:srcRect l="714"/>
          <a:stretch/>
        </p:blipFill>
        <p:spPr bwMode="auto">
          <a:xfrm>
            <a:off x="251520" y="3482997"/>
            <a:ext cx="8604448" cy="3303938"/>
          </a:xfrm>
          <a:prstGeom prst="rect">
            <a:avLst/>
          </a:prstGeom>
          <a:noFill/>
          <a:ln>
            <a:solidFill>
              <a:schemeClr val="bg1">
                <a:lumMod val="50000"/>
              </a:schemeClr>
            </a:solidFill>
          </a:ln>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4572000" y="4581128"/>
            <a:ext cx="2088232" cy="12961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4553744" y="1196752"/>
            <a:ext cx="2088232" cy="11521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451550" y="3067219"/>
            <a:ext cx="1877437" cy="646331"/>
          </a:xfrm>
          <a:prstGeom prst="rect">
            <a:avLst/>
          </a:prstGeom>
          <a:solidFill>
            <a:schemeClr val="bg1"/>
          </a:solidFill>
          <a:ln w="28575">
            <a:solidFill>
              <a:srgbClr val="FF0000"/>
            </a:solidFill>
          </a:ln>
        </p:spPr>
        <p:txBody>
          <a:bodyPr wrap="none" rtlCol="0">
            <a:spAutoFit/>
          </a:bodyPr>
          <a:lstStyle/>
          <a:p>
            <a:r>
              <a:rPr lang="en-GB" b="1" u="sng" dirty="0"/>
              <a:t>NOTE:</a:t>
            </a:r>
          </a:p>
          <a:p>
            <a:r>
              <a:rPr lang="en-GB" dirty="0"/>
              <a:t> - Fixed volumes</a:t>
            </a:r>
          </a:p>
        </p:txBody>
      </p:sp>
      <p:cxnSp>
        <p:nvCxnSpPr>
          <p:cNvPr id="6" name="Straight Arrow Connector 5"/>
          <p:cNvCxnSpPr>
            <a:stCxn id="7" idx="2"/>
          </p:cNvCxnSpPr>
          <p:nvPr/>
        </p:nvCxnSpPr>
        <p:spPr>
          <a:xfrm>
            <a:off x="5597860" y="2348880"/>
            <a:ext cx="1792408" cy="71833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0"/>
            <a:endCxn id="8" idx="2"/>
          </p:cNvCxnSpPr>
          <p:nvPr/>
        </p:nvCxnSpPr>
        <p:spPr>
          <a:xfrm flipV="1">
            <a:off x="5616116" y="3713550"/>
            <a:ext cx="1774153" cy="86757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45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33251" y="5301208"/>
            <a:ext cx="4237992" cy="1477328"/>
          </a:xfrm>
          <a:prstGeom prst="rect">
            <a:avLst/>
          </a:prstGeom>
          <a:noFill/>
          <a:ln w="28575">
            <a:solidFill>
              <a:srgbClr val="FF0000"/>
            </a:solidFill>
          </a:ln>
        </p:spPr>
        <p:txBody>
          <a:bodyPr wrap="square" rtlCol="0">
            <a:spAutoFit/>
          </a:bodyPr>
          <a:lstStyle/>
          <a:p>
            <a:r>
              <a:rPr lang="en-GB" b="1" u="sng" dirty="0"/>
              <a:t>NOTE:</a:t>
            </a:r>
          </a:p>
          <a:p>
            <a:pPr marL="285750" indent="-285750">
              <a:buFont typeface="Arial" panose="020B0604020202020204" pitchFamily="34" charset="0"/>
              <a:buChar char="•"/>
            </a:pPr>
            <a:r>
              <a:rPr lang="en-GB" dirty="0"/>
              <a:t> Fixed time durations</a:t>
            </a:r>
          </a:p>
          <a:p>
            <a:pPr marL="285750" indent="-285750">
              <a:buFont typeface="Arial" panose="020B0604020202020204" pitchFamily="34" charset="0"/>
              <a:buChar char="•"/>
            </a:pPr>
            <a:r>
              <a:rPr lang="en-GB" dirty="0"/>
              <a:t> No “stat” prescription</a:t>
            </a:r>
          </a:p>
          <a:p>
            <a:pPr marL="285750" indent="-285750">
              <a:buFont typeface="Arial" panose="020B0604020202020204" pitchFamily="34" charset="0"/>
              <a:buChar char="•"/>
            </a:pPr>
            <a:r>
              <a:rPr lang="en-GB" dirty="0"/>
              <a:t> unlikely able to give bolus 500ml in 2 minutes</a:t>
            </a:r>
          </a:p>
        </p:txBody>
      </p:sp>
      <p:pic>
        <p:nvPicPr>
          <p:cNvPr id="20483" name="Picture 3" descr="C:\Users\Fu Liang Ng\Dropbox\Screenshots\Screenshot 2019-11-17 23.28.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640000" cy="347516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4" name="Rounded Rectangle 3"/>
          <p:cNvSpPr/>
          <p:nvPr/>
        </p:nvSpPr>
        <p:spPr>
          <a:xfrm>
            <a:off x="4633251" y="2730417"/>
            <a:ext cx="2088232" cy="20855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a:stCxn id="4" idx="2"/>
            <a:endCxn id="3" idx="0"/>
          </p:cNvCxnSpPr>
          <p:nvPr/>
        </p:nvCxnSpPr>
        <p:spPr>
          <a:xfrm>
            <a:off x="5677367" y="4815928"/>
            <a:ext cx="1074880" cy="4852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4427984" y="3212976"/>
            <a:ext cx="2520280" cy="560196"/>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1520" y="5373216"/>
            <a:ext cx="3888432" cy="923330"/>
          </a:xfrm>
          <a:prstGeom prst="rect">
            <a:avLst/>
          </a:prstGeom>
          <a:noFill/>
          <a:ln w="28575">
            <a:solidFill>
              <a:srgbClr val="00B050"/>
            </a:solidFill>
          </a:ln>
        </p:spPr>
        <p:txBody>
          <a:bodyPr wrap="square" rtlCol="0">
            <a:spAutoFit/>
          </a:bodyPr>
          <a:lstStyle/>
          <a:p>
            <a:r>
              <a:rPr lang="en-GB" b="1" u="sng" dirty="0"/>
              <a:t>NOTE:</a:t>
            </a:r>
          </a:p>
          <a:p>
            <a:r>
              <a:rPr lang="en-GB" dirty="0"/>
              <a:t>Resus Bolus of 500ml “less than 15 minute”</a:t>
            </a:r>
          </a:p>
        </p:txBody>
      </p:sp>
      <p:cxnSp>
        <p:nvCxnSpPr>
          <p:cNvPr id="9" name="Straight Arrow Connector 8"/>
          <p:cNvCxnSpPr>
            <a:stCxn id="2" idx="1"/>
            <a:endCxn id="6" idx="0"/>
          </p:cNvCxnSpPr>
          <p:nvPr/>
        </p:nvCxnSpPr>
        <p:spPr>
          <a:xfrm flipH="1">
            <a:off x="2195736" y="3493074"/>
            <a:ext cx="2232248" cy="188014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60032" y="2556740"/>
            <a:ext cx="648072" cy="12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3" descr="C:\Users\Fu Liang Ng\Dropbox\Screenshots\Screenshot 2019-11-17 23.28.20.png"/>
          <p:cNvPicPr>
            <a:picLocks noChangeAspect="1" noChangeArrowheads="1"/>
          </p:cNvPicPr>
          <p:nvPr/>
        </p:nvPicPr>
        <p:blipFill rotWithShape="1">
          <a:blip r:embed="rId2">
            <a:extLst>
              <a:ext uri="{28A0092B-C50C-407E-A947-70E740481C1C}">
                <a14:useLocalDpi xmlns:a14="http://schemas.microsoft.com/office/drawing/2010/main" val="0"/>
              </a:ext>
            </a:extLst>
          </a:blip>
          <a:srcRect l="82732" t="30605" r="8634" b="61211"/>
          <a:stretch/>
        </p:blipFill>
        <p:spPr bwMode="auto">
          <a:xfrm>
            <a:off x="6804248" y="2974563"/>
            <a:ext cx="745978" cy="207569"/>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49658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492990"/>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a:t>
            </a:r>
          </a:p>
          <a:p>
            <a:r>
              <a:rPr lang="en-GB" sz="1200" dirty="0">
                <a:latin typeface="Calibri" pitchFamily="34" charset="0"/>
              </a:rPr>
              <a:t>A 65-year-old man is admitted from the Emergency Department confused. He is unable to give a clear history</a:t>
            </a:r>
          </a:p>
          <a:p>
            <a:endParaRPr lang="en-GB" sz="1200" dirty="0">
              <a:latin typeface="Calibri" pitchFamily="34" charset="0"/>
            </a:endParaRPr>
          </a:p>
          <a:p>
            <a:r>
              <a:rPr lang="en-GB" sz="1200" b="1" dirty="0">
                <a:latin typeface="Calibri" pitchFamily="34" charset="0"/>
              </a:rPr>
              <a:t>Initial assessment</a:t>
            </a:r>
          </a:p>
          <a:p>
            <a:r>
              <a:rPr lang="en-GB" sz="1200" dirty="0">
                <a:latin typeface="Calibri" pitchFamily="34" charset="0"/>
              </a:rPr>
              <a:t>A – Patent</a:t>
            </a:r>
          </a:p>
          <a:p>
            <a:r>
              <a:rPr lang="en-GB" sz="1200" dirty="0">
                <a:latin typeface="Calibri" pitchFamily="34" charset="0"/>
              </a:rPr>
              <a:t>B – </a:t>
            </a:r>
            <a:r>
              <a:rPr lang="en-GB" sz="1200" dirty="0" err="1">
                <a:latin typeface="Calibri" pitchFamily="34" charset="0"/>
              </a:rPr>
              <a:t>Sats</a:t>
            </a:r>
            <a:r>
              <a:rPr lang="en-GB" sz="1200" dirty="0">
                <a:latin typeface="Calibri" pitchFamily="34" charset="0"/>
              </a:rPr>
              <a:t> 97% OA, chest clear</a:t>
            </a:r>
          </a:p>
          <a:p>
            <a:r>
              <a:rPr lang="en-GB" sz="1200" dirty="0">
                <a:latin typeface="Calibri" pitchFamily="34" charset="0"/>
              </a:rPr>
              <a:t>C – BP 68/45, PR 124 regular, HS 1+2+0, JVP not seen at 45 degrees</a:t>
            </a:r>
          </a:p>
          <a:p>
            <a:r>
              <a:rPr lang="en-GB" sz="1200" dirty="0">
                <a:latin typeface="Calibri" pitchFamily="34" charset="0"/>
              </a:rPr>
              <a:t>D – GCS 14/15 (E4/V4/M6), BM 8</a:t>
            </a:r>
          </a:p>
          <a:p>
            <a:r>
              <a:rPr lang="en-GB" sz="1200" dirty="0">
                <a:latin typeface="Calibri" pitchFamily="34" charset="0"/>
              </a:rPr>
              <a:t>E – No clear source of bleed</a:t>
            </a:r>
          </a:p>
          <a:p>
            <a:endParaRPr lang="en-GB" sz="1200" dirty="0">
              <a:latin typeface="Calibri" pitchFamily="34" charset="0"/>
            </a:endParaRPr>
          </a:p>
          <a:p>
            <a:r>
              <a:rPr lang="en-GB" sz="1200" dirty="0">
                <a:latin typeface="Calibri" pitchFamily="34" charset="0"/>
              </a:rPr>
              <a:t>ECG – sinus tachycardia</a:t>
            </a:r>
          </a:p>
          <a:p>
            <a:r>
              <a:rPr lang="en-GB" sz="1200" dirty="0">
                <a:latin typeface="Calibri" pitchFamily="34" charset="0"/>
              </a:rPr>
              <a:t>CXR - clear</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initial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8" name="Rectangle 7"/>
          <p:cNvSpPr/>
          <p:nvPr/>
        </p:nvSpPr>
        <p:spPr>
          <a:xfrm>
            <a:off x="4657725" y="598488"/>
            <a:ext cx="4305300" cy="2735262"/>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bg1">
                    <a:lumMod val="75000"/>
                  </a:schemeClr>
                </a:solidFill>
              </a:rPr>
              <a:t>Please paste any picture or other illustration that supports the clinical case into this box</a:t>
            </a: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900" dirty="0">
                <a:latin typeface="+mj-lt"/>
                <a:ea typeface="+mj-ea"/>
                <a:cs typeface="+mj-cs"/>
              </a:rPr>
              <a:t>PWS305</a:t>
            </a: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200" b="1" dirty="0">
                <a:latin typeface="+mj-lt"/>
                <a:ea typeface="+mj-ea"/>
                <a:cs typeface="+mj-cs"/>
              </a:rPr>
              <a:t>ID</a:t>
            </a:r>
            <a:endParaRPr lang="en-US" sz="1400" b="1" dirty="0">
              <a:latin typeface="+mj-lt"/>
              <a:ea typeface="+mj-ea"/>
              <a:cs typeface="+mj-cs"/>
            </a:endParaRP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nvGraphicFramePr>
        <p:xfrm>
          <a:off x="203200" y="4413250"/>
          <a:ext cx="8767337" cy="2070624"/>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583730" cy="312738"/>
          </a:xfrm>
          <a:solidFill>
            <a:srgbClr val="9ABD7C"/>
          </a:solidFill>
          <a:ln w="12700" cap="flat" algn="ctr">
            <a:solidFill>
              <a:schemeClr val="tx1"/>
            </a:solidFill>
            <a:round/>
            <a:headEnd type="none" w="med" len="med"/>
            <a:tailEnd type="none" w="med" len="med"/>
          </a:ln>
        </p:spPr>
        <p:txBody>
          <a:bodyPr/>
          <a:lstStyle/>
          <a:p>
            <a:pPr algn="l"/>
            <a:r>
              <a:rPr lang="en-US" sz="1200" b="1" dirty="0"/>
              <a:t>Prescribing Item</a:t>
            </a:r>
          </a:p>
        </p:txBody>
      </p:sp>
    </p:spTree>
    <p:extLst>
      <p:ext uri="{BB962C8B-B14F-4D97-AF65-F5344CB8AC3E}">
        <p14:creationId xmlns:p14="http://schemas.microsoft.com/office/powerpoint/2010/main" val="710811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00" dirty="0">
                <a:latin typeface="Calibri" panose="020F0502020204030204" pitchFamily="34" charset="0"/>
                <a:ea typeface="+mj-ea"/>
                <a:cs typeface="Calibri" panose="020F0502020204030204" pitchFamily="34" charset="0"/>
              </a:rPr>
              <a:t>PWS305</a:t>
            </a:r>
          </a:p>
        </p:txBody>
      </p: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b="1" dirty="0">
                <a:latin typeface="Calibri" panose="020F0502020204030204" pitchFamily="34" charset="0"/>
                <a:ea typeface="+mj-ea"/>
                <a:cs typeface="Calibri" panose="020F0502020204030204" pitchFamily="34" charset="0"/>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Calibri" panose="020F0502020204030204" pitchFamily="34" charset="0"/>
                <a:ea typeface="+mj-ea"/>
                <a:cs typeface="Calibri" panose="020F0502020204030204" pitchFamily="34" charset="0"/>
              </a:rPr>
              <a:t>This question item is worth </a:t>
            </a:r>
            <a:r>
              <a:rPr lang="en-US" sz="1100" b="1" dirty="0">
                <a:latin typeface="Calibri" panose="020F0502020204030204" pitchFamily="34" charset="0"/>
                <a:ea typeface="+mj-ea"/>
                <a:cs typeface="Calibri" panose="020F0502020204030204" pitchFamily="34" charset="0"/>
              </a:rPr>
              <a:t>10 marks</a:t>
            </a:r>
          </a:p>
        </p:txBody>
      </p:sp>
      <p:sp>
        <p:nvSpPr>
          <p:cNvPr id="19"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Calibri" panose="020F0502020204030204" pitchFamily="34" charset="0"/>
                <a:ea typeface="+mj-ea"/>
                <a:cs typeface="Calibri" panose="020F0502020204030204" pitchFamily="34" charset="0"/>
              </a:rPr>
              <a:t>You may use  the BNF at any time </a:t>
            </a:r>
          </a:p>
        </p:txBody>
      </p:sp>
      <p:pic>
        <p:nvPicPr>
          <p:cNvPr id="32775" name="Picture 15"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14" name="Title 1"/>
          <p:cNvSpPr txBox="1">
            <a:spLocks/>
          </p:cNvSpPr>
          <p:nvPr/>
        </p:nvSpPr>
        <p:spPr>
          <a:xfrm>
            <a:off x="1666875" y="82550"/>
            <a:ext cx="1019175"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fontAlgn="auto">
              <a:spcAft>
                <a:spcPts val="0"/>
              </a:spcAft>
              <a:defRPr/>
            </a:pPr>
            <a:r>
              <a:rPr lang="en-US" sz="1200" b="1" i="1" dirty="0">
                <a:latin typeface="Calibri" panose="020F0502020204030204" pitchFamily="34" charset="0"/>
                <a:ea typeface="+mj-ea"/>
                <a:cs typeface="Calibri" panose="020F0502020204030204" pitchFamily="34" charset="0"/>
              </a:rPr>
              <a:t>Answer Page</a:t>
            </a:r>
          </a:p>
        </p:txBody>
      </p:sp>
      <p:graphicFrame>
        <p:nvGraphicFramePr>
          <p:cNvPr id="23" name="Table 22"/>
          <p:cNvGraphicFramePr>
            <a:graphicFrameLocks noGrp="1"/>
          </p:cNvGraphicFramePr>
          <p:nvPr>
            <p:extLst>
              <p:ext uri="{D42A27DB-BD31-4B8C-83A1-F6EECF244321}">
                <p14:modId xmlns:p14="http://schemas.microsoft.com/office/powerpoint/2010/main" val="2841806406"/>
              </p:ext>
            </p:extLst>
          </p:nvPr>
        </p:nvGraphicFramePr>
        <p:xfrm>
          <a:off x="107950" y="476250"/>
          <a:ext cx="8991492" cy="5273040"/>
        </p:xfrm>
        <a:graphic>
          <a:graphicData uri="http://schemas.openxmlformats.org/drawingml/2006/table">
            <a:tbl>
              <a:tblPr firstRow="1" bandRow="1">
                <a:tableStyleId>{5C22544A-7EE6-4342-B048-85BDC9FD1C3A}</a:tableStyleId>
              </a:tblPr>
              <a:tblGrid>
                <a:gridCol w="325755">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238125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77720">
                  <a:extLst>
                    <a:ext uri="{9D8B030D-6E8A-4147-A177-3AD203B41FA5}">
                      <a16:colId xmlns:a16="http://schemas.microsoft.com/office/drawing/2014/main" val="20005"/>
                    </a:ext>
                  </a:extLst>
                </a:gridCol>
                <a:gridCol w="463550">
                  <a:extLst>
                    <a:ext uri="{9D8B030D-6E8A-4147-A177-3AD203B41FA5}">
                      <a16:colId xmlns:a16="http://schemas.microsoft.com/office/drawing/2014/main" val="20006"/>
                    </a:ext>
                  </a:extLst>
                </a:gridCol>
                <a:gridCol w="1864887">
                  <a:extLst>
                    <a:ext uri="{9D8B030D-6E8A-4147-A177-3AD203B41FA5}">
                      <a16:colId xmlns:a16="http://schemas.microsoft.com/office/drawing/2014/main" val="20007"/>
                    </a:ext>
                  </a:extLst>
                </a:gridCol>
              </a:tblGrid>
              <a:tr h="477950">
                <a:tc gridSpan="2">
                  <a:txBody>
                    <a:bodyPr/>
                    <a:lstStyle/>
                    <a:p>
                      <a:r>
                        <a:rPr lang="en-US" sz="1400" dirty="0">
                          <a:solidFill>
                            <a:srgbClr val="000000"/>
                          </a:solidFill>
                        </a:rPr>
                        <a:t>A. Fluid choice</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sz="600" dirty="0"/>
                    </a:p>
                  </a:txBody>
                  <a:tcPr/>
                </a:tc>
                <a:tc>
                  <a:txBody>
                    <a:bodyPr/>
                    <a:lstStyle/>
                    <a:p>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6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r>
                        <a:rPr lang="en-US" sz="1400" dirty="0">
                          <a:solidFill>
                            <a:srgbClr val="000000"/>
                          </a:solidFill>
                        </a:rPr>
                        <a:t>B. Volume and duration</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78406">
                <a:tc>
                  <a:txBody>
                    <a:bodyPr/>
                    <a:lstStyle/>
                    <a:p>
                      <a:r>
                        <a:rPr lang="en-US" sz="800" b="1" dirty="0"/>
                        <a:t>1</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US" sz="1000" kern="1200" dirty="0">
                          <a:solidFill>
                            <a:schemeClr val="dk1"/>
                          </a:solidFill>
                          <a:latin typeface="+mn-lt"/>
                          <a:ea typeface="+mn-ea"/>
                          <a:cs typeface="+mn-cs"/>
                        </a:rPr>
                        <a:t>0.9% Sodium chloride</a:t>
                      </a:r>
                    </a:p>
                    <a:p>
                      <a:pPr marL="0" algn="l" defTabSz="914400" rtl="0" eaLnBrk="1" latinLnBrk="0" hangingPunct="1"/>
                      <a:endParaRPr lang="en-US" sz="1000" kern="1200" dirty="0">
                        <a:solidFill>
                          <a:schemeClr val="dk1"/>
                        </a:solidFill>
                        <a:latin typeface="+mn-lt"/>
                        <a:ea typeface="+mn-ea"/>
                        <a:cs typeface="+mn-cs"/>
                      </a:endParaRPr>
                    </a:p>
                    <a:p>
                      <a:pPr marL="0" algn="l" defTabSz="914400" rtl="0" eaLnBrk="1" latinLnBrk="0" hangingPunct="1"/>
                      <a:r>
                        <a:rPr lang="en-US" sz="1000" kern="1200" dirty="0">
                          <a:solidFill>
                            <a:schemeClr val="dk1"/>
                          </a:solidFill>
                          <a:latin typeface="+mn-lt"/>
                          <a:ea typeface="+mn-ea"/>
                          <a:cs typeface="+mn-cs"/>
                        </a:rPr>
                        <a:t>(OR </a:t>
                      </a:r>
                      <a:r>
                        <a:rPr lang="en-US" sz="1000" kern="1200" dirty="0" err="1">
                          <a:solidFill>
                            <a:schemeClr val="dk1"/>
                          </a:solidFill>
                          <a:latin typeface="+mn-lt"/>
                          <a:ea typeface="+mn-ea"/>
                          <a:cs typeface="+mn-cs"/>
                        </a:rPr>
                        <a:t>Hartmanns</a:t>
                      </a:r>
                      <a:endParaRPr lang="en-US" sz="1000" kern="1200" dirty="0">
                        <a:solidFill>
                          <a:schemeClr val="dk1"/>
                        </a:solidFill>
                        <a:latin typeface="+mn-lt"/>
                        <a:ea typeface="+mn-ea"/>
                        <a:cs typeface="+mn-cs"/>
                      </a:endParaRPr>
                    </a:p>
                    <a:p>
                      <a:pPr marL="0" algn="l" defTabSz="914400" rtl="0" eaLnBrk="1" latinLnBrk="0" hangingPunct="1"/>
                      <a:r>
                        <a:rPr lang="en-US" sz="1000" kern="1200" dirty="0">
                          <a:solidFill>
                            <a:schemeClr val="dk1"/>
                          </a:solidFill>
                          <a:latin typeface="+mn-lt"/>
                          <a:ea typeface="+mn-ea"/>
                          <a:cs typeface="+mn-cs"/>
                        </a:rPr>
                        <a:t>OR Ringers</a:t>
                      </a:r>
                    </a:p>
                    <a:p>
                      <a:pPr marL="0" algn="l" defTabSz="914400" rtl="0" eaLnBrk="1" latinLnBrk="0" hangingPunct="1"/>
                      <a:r>
                        <a:rPr lang="en-US" sz="1000" kern="1200" dirty="0">
                          <a:solidFill>
                            <a:schemeClr val="dk1"/>
                          </a:solidFill>
                          <a:latin typeface="+mn-lt"/>
                          <a:ea typeface="+mn-ea"/>
                          <a:cs typeface="+mn-cs"/>
                        </a:rPr>
                        <a:t>OR other balanced </a:t>
                      </a:r>
                      <a:r>
                        <a:rPr lang="en-US" sz="1000" kern="1200" dirty="0" err="1">
                          <a:solidFill>
                            <a:schemeClr val="dk1"/>
                          </a:solidFill>
                          <a:latin typeface="+mn-lt"/>
                          <a:ea typeface="+mn-ea"/>
                          <a:cs typeface="+mn-cs"/>
                        </a:rPr>
                        <a:t>crystalliods</a:t>
                      </a:r>
                      <a:r>
                        <a:rPr lang="en-US" sz="1000" kern="1200" dirty="0">
                          <a:solidFill>
                            <a:schemeClr val="dk1"/>
                          </a:solidFill>
                          <a:latin typeface="+mn-lt"/>
                          <a:ea typeface="+mn-ea"/>
                          <a:cs typeface="+mn-cs"/>
                        </a:rPr>
                        <a:t> – but arguably marks deducted)</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0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endParaRPr lang="en-US" sz="1000" kern="1200">
                        <a:solidFill>
                          <a:schemeClr val="dk1"/>
                        </a:solidFill>
                        <a:latin typeface="+mn-lt"/>
                        <a:ea typeface="+mn-ea"/>
                        <a:cs typeface="+mn-cs"/>
                      </a:endParaRPr>
                    </a:p>
                  </a:txBody>
                  <a:tcPr/>
                </a:tc>
                <a:tc>
                  <a:txBody>
                    <a:bodyPr/>
                    <a:lstStyle/>
                    <a:p>
                      <a:pPr marL="0" algn="l" defTabSz="914400" rtl="0" eaLnBrk="1" latinLnBrk="0" hangingPunct="1"/>
                      <a:r>
                        <a:rPr lang="en-US" sz="1000" kern="1200" dirty="0">
                          <a:solidFill>
                            <a:schemeClr val="dk1"/>
                          </a:solidFill>
                          <a:latin typeface="+mn-lt"/>
                          <a:ea typeface="+mn-ea"/>
                          <a:cs typeface="+mn-cs"/>
                        </a:rPr>
                        <a:t>500 ml over 15 minutes (or less)</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0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endParaRPr lang="en-US" sz="1000" kern="120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196803">
                <a:tc>
                  <a:txBody>
                    <a:bodyPr/>
                    <a:lstStyle/>
                    <a:p>
                      <a:endParaRPr lang="en-GB"/>
                    </a:p>
                  </a:txBody>
                  <a:tcPr/>
                </a:tc>
                <a:tc>
                  <a:txBody>
                    <a:bodyPr/>
                    <a:lstStyle/>
                    <a:p>
                      <a:pPr marL="0" algn="l"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a:solidFill>
                          <a:schemeClr val="dk1"/>
                        </a:solidFill>
                        <a:latin typeface="+mn-lt"/>
                        <a:ea typeface="+mn-ea"/>
                        <a:cs typeface="+mn-cs"/>
                      </a:endParaRPr>
                    </a:p>
                  </a:txBody>
                  <a:tcPr/>
                </a:tc>
                <a:tc>
                  <a:txBody>
                    <a:bodyPr/>
                    <a:lstStyle/>
                    <a:p>
                      <a:pPr marL="0" algn="l" defTabSz="914400" rtl="0" eaLnBrk="1" latinLnBrk="0" hangingPunct="1"/>
                      <a:r>
                        <a:rPr lang="en-US" sz="1000" kern="1200" dirty="0">
                          <a:solidFill>
                            <a:schemeClr val="dk1"/>
                          </a:solidFill>
                          <a:latin typeface="+mn-lt"/>
                          <a:ea typeface="+mn-ea"/>
                          <a:cs typeface="+mn-cs"/>
                        </a:rPr>
                        <a:t>500ml over 20-30 minutes</a:t>
                      </a:r>
                    </a:p>
                    <a:p>
                      <a:pPr marL="0" algn="l" defTabSz="914400" rtl="0" eaLnBrk="1" latinLnBrk="0" hangingPunct="1"/>
                      <a:r>
                        <a:rPr lang="en-US" sz="1000" kern="1200" dirty="0">
                          <a:solidFill>
                            <a:schemeClr val="dk1"/>
                          </a:solidFill>
                          <a:latin typeface="+mn-lt"/>
                          <a:ea typeface="+mn-ea"/>
                          <a:cs typeface="+mn-cs"/>
                        </a:rPr>
                        <a:t>Or 1L over 30 minutes (or less)</a:t>
                      </a:r>
                    </a:p>
                  </a:txBody>
                  <a:tcPr/>
                </a:tc>
                <a:tc>
                  <a:txBody>
                    <a:bodyPr/>
                    <a:lstStyle/>
                    <a:p>
                      <a:pPr marL="0" algn="ctr" defTabSz="914400" rtl="0" eaLnBrk="1" latinLnBrk="0" hangingPunct="1"/>
                      <a:r>
                        <a:rPr lang="en-US" sz="1000" kern="1200" dirty="0">
                          <a:solidFill>
                            <a:schemeClr val="dk1"/>
                          </a:solidFill>
                          <a:latin typeface="+mn-lt"/>
                          <a:ea typeface="+mn-ea"/>
                          <a:cs typeface="+mn-cs"/>
                        </a:rPr>
                        <a:t>3</a:t>
                      </a: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10002"/>
                  </a:ext>
                </a:extLst>
              </a:tr>
              <a:tr h="196803">
                <a:tc>
                  <a:txBody>
                    <a:bodyPr/>
                    <a:lstStyle/>
                    <a:p>
                      <a:endParaRPr lang="en-GB"/>
                    </a:p>
                  </a:txBody>
                  <a:tcPr/>
                </a:tc>
                <a:tc>
                  <a:txBody>
                    <a:bodyPr/>
                    <a:lstStyle/>
                    <a:p>
                      <a:pPr marL="0" algn="l" defTabSz="914400" rtl="0" eaLnBrk="1" latinLnBrk="0" hangingPunct="1"/>
                      <a:endParaRPr lang="en-GB" sz="1000" kern="1200" dirty="0">
                        <a:solidFill>
                          <a:schemeClr val="dk1"/>
                        </a:solidFill>
                        <a:latin typeface="+mn-lt"/>
                        <a:ea typeface="+mn-ea"/>
                        <a:cs typeface="+mn-cs"/>
                      </a:endParaRPr>
                    </a:p>
                  </a:txBody>
                  <a:tcPr/>
                </a:tc>
                <a:tc>
                  <a:txBody>
                    <a:bodyPr/>
                    <a:lstStyle/>
                    <a:p>
                      <a:pPr marL="0" algn="ctr" defTabSz="914400" rtl="0" eaLnBrk="1" latinLnBrk="0" hangingPunct="1"/>
                      <a:endParaRPr lang="en-GB"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l" defTabSz="914400" rtl="0" eaLnBrk="1" latinLnBrk="0" hangingPunct="1"/>
                      <a:r>
                        <a:rPr lang="en-US" sz="1000" kern="1200" dirty="0">
                          <a:solidFill>
                            <a:schemeClr val="dk1"/>
                          </a:solidFill>
                          <a:latin typeface="+mn-lt"/>
                          <a:ea typeface="+mn-ea"/>
                          <a:cs typeface="+mn-cs"/>
                        </a:rPr>
                        <a:t>500ml over 40-60 minutes</a:t>
                      </a:r>
                    </a:p>
                    <a:p>
                      <a:pPr marL="0" algn="l" defTabSz="914400" rtl="0" eaLnBrk="1" latinLnBrk="0" hangingPunct="1"/>
                      <a:r>
                        <a:rPr lang="en-US" sz="1000" kern="1200" dirty="0">
                          <a:solidFill>
                            <a:schemeClr val="dk1"/>
                          </a:solidFill>
                          <a:latin typeface="+mn-lt"/>
                          <a:ea typeface="+mn-ea"/>
                          <a:cs typeface="+mn-cs"/>
                        </a:rPr>
                        <a:t>Or 1L over 40-60 minutes</a:t>
                      </a:r>
                    </a:p>
                  </a:txBody>
                  <a:tcPr/>
                </a:tc>
                <a:tc>
                  <a:txBody>
                    <a:bodyPr/>
                    <a:lstStyle/>
                    <a:p>
                      <a:pPr marL="0" algn="ctr" defTabSz="914400" rtl="0" eaLnBrk="1" latinLnBrk="0" hangingPunct="1"/>
                      <a:r>
                        <a:rPr lang="en-US" sz="1000" kern="1200" dirty="0">
                          <a:solidFill>
                            <a:schemeClr val="dk1"/>
                          </a:solidFill>
                          <a:latin typeface="+mn-lt"/>
                          <a:ea typeface="+mn-ea"/>
                          <a:cs typeface="+mn-cs"/>
                        </a:rPr>
                        <a:t>2</a:t>
                      </a:r>
                    </a:p>
                  </a:txBody>
                  <a:tcPr/>
                </a:tc>
                <a:tc>
                  <a:txBody>
                    <a:bodyPr/>
                    <a:lstStyle/>
                    <a:p>
                      <a:pPr marL="0" algn="ctr" defTabSz="914400" rtl="0" eaLnBrk="1" latinLnBrk="0" hangingPunct="1"/>
                      <a:endParaRPr lang="en-US" sz="1000" kern="1200">
                        <a:solidFill>
                          <a:schemeClr val="dk1"/>
                        </a:solidFill>
                        <a:latin typeface="+mn-lt"/>
                        <a:ea typeface="+mn-ea"/>
                        <a:cs typeface="+mn-cs"/>
                      </a:endParaRPr>
                    </a:p>
                  </a:txBody>
                  <a:tcPr/>
                </a:tc>
                <a:extLst>
                  <a:ext uri="{0D108BD9-81ED-4DB2-BD59-A6C34878D82A}">
                    <a16:rowId xmlns:a16="http://schemas.microsoft.com/office/drawing/2014/main" val="10003"/>
                  </a:ext>
                </a:extLst>
              </a:tr>
              <a:tr h="196803">
                <a:tc>
                  <a:txBody>
                    <a:bodyPr/>
                    <a:lstStyle/>
                    <a:p>
                      <a:endParaRPr lang="en-GB" dirty="0"/>
                    </a:p>
                  </a:txBody>
                  <a:tcPr/>
                </a:tc>
                <a:tc>
                  <a:txBody>
                    <a:bodyPr/>
                    <a:lstStyle/>
                    <a:p>
                      <a:pPr marL="0" algn="l"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l" defTabSz="914400" rtl="0" eaLnBrk="1" latinLnBrk="0" hangingPunct="1"/>
                      <a:r>
                        <a:rPr lang="en-US" sz="1000" kern="1200" dirty="0">
                          <a:solidFill>
                            <a:schemeClr val="dk1"/>
                          </a:solidFill>
                          <a:latin typeface="+mn-lt"/>
                          <a:ea typeface="+mn-ea"/>
                          <a:cs typeface="+mn-cs"/>
                        </a:rPr>
                        <a:t>500 ml over &gt;1 </a:t>
                      </a:r>
                      <a:r>
                        <a:rPr lang="en-US" sz="1000" kern="1200" dirty="0" err="1">
                          <a:solidFill>
                            <a:schemeClr val="dk1"/>
                          </a:solidFill>
                          <a:latin typeface="+mn-lt"/>
                          <a:ea typeface="+mn-ea"/>
                          <a:cs typeface="+mn-cs"/>
                        </a:rPr>
                        <a:t>hr</a:t>
                      </a:r>
                      <a:endParaRPr lang="en-US" sz="1000" kern="1200" dirty="0">
                        <a:solidFill>
                          <a:schemeClr val="dk1"/>
                        </a:solidFill>
                        <a:latin typeface="+mn-lt"/>
                        <a:ea typeface="+mn-ea"/>
                        <a:cs typeface="+mn-cs"/>
                      </a:endParaRPr>
                    </a:p>
                    <a:p>
                      <a:pPr marL="0" algn="l" defTabSz="914400" rtl="0" eaLnBrk="1" latinLnBrk="0" hangingPunct="1"/>
                      <a:r>
                        <a:rPr lang="en-US" sz="1000" kern="1200" dirty="0">
                          <a:solidFill>
                            <a:schemeClr val="dk1"/>
                          </a:solidFill>
                          <a:latin typeface="+mn-lt"/>
                          <a:ea typeface="+mn-ea"/>
                          <a:cs typeface="+mn-cs"/>
                        </a:rPr>
                        <a:t>Or 1L over &gt;1hr</a:t>
                      </a: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endParaRPr lang="en-US" sz="1000" kern="1200">
                        <a:solidFill>
                          <a:schemeClr val="dk1"/>
                        </a:solidFill>
                        <a:latin typeface="+mn-lt"/>
                        <a:ea typeface="+mn-ea"/>
                        <a:cs typeface="+mn-cs"/>
                      </a:endParaRPr>
                    </a:p>
                  </a:txBody>
                  <a:tcPr/>
                </a:tc>
                <a:extLst>
                  <a:ext uri="{0D108BD9-81ED-4DB2-BD59-A6C34878D82A}">
                    <a16:rowId xmlns:a16="http://schemas.microsoft.com/office/drawing/2014/main" val="10004"/>
                  </a:ext>
                </a:extLst>
              </a:tr>
              <a:tr h="289942">
                <a:tc>
                  <a:txBody>
                    <a:bodyPr/>
                    <a:lstStyle/>
                    <a:p>
                      <a:r>
                        <a:rPr lang="en-US" sz="800" b="1" dirty="0"/>
                        <a:t>2</a:t>
                      </a:r>
                    </a:p>
                  </a:txBody>
                  <a:tcPr/>
                </a:tc>
                <a:tc>
                  <a:txBody>
                    <a:bodyPr/>
                    <a:lstStyle/>
                    <a:p>
                      <a:pPr marL="0" algn="l" defTabSz="914400" rtl="0" eaLnBrk="1" latinLnBrk="0" hangingPunct="1"/>
                      <a:r>
                        <a:rPr lang="en-US" sz="1000" kern="1200" dirty="0" err="1">
                          <a:solidFill>
                            <a:schemeClr val="dk1"/>
                          </a:solidFill>
                          <a:latin typeface="+mn-lt"/>
                          <a:ea typeface="+mn-ea"/>
                          <a:cs typeface="+mn-cs"/>
                        </a:rPr>
                        <a:t>Gelofusine</a:t>
                      </a:r>
                      <a:r>
                        <a:rPr lang="en-US" sz="1000" kern="1200" dirty="0">
                          <a:solidFill>
                            <a:schemeClr val="dk1"/>
                          </a:solidFill>
                          <a:latin typeface="+mn-lt"/>
                          <a:ea typeface="+mn-ea"/>
                          <a:cs typeface="+mn-cs"/>
                        </a:rPr>
                        <a:t> / </a:t>
                      </a:r>
                      <a:r>
                        <a:rPr lang="en-US" sz="1000" kern="1200" dirty="0" err="1">
                          <a:solidFill>
                            <a:schemeClr val="dk1"/>
                          </a:solidFill>
                          <a:latin typeface="+mn-lt"/>
                          <a:ea typeface="+mn-ea"/>
                          <a:cs typeface="+mn-cs"/>
                        </a:rPr>
                        <a:t>Volplex</a:t>
                      </a:r>
                      <a:r>
                        <a:rPr lang="en-US" sz="1000" kern="1200" dirty="0">
                          <a:solidFill>
                            <a:schemeClr val="dk1"/>
                          </a:solidFill>
                          <a:latin typeface="+mn-lt"/>
                          <a:ea typeface="+mn-ea"/>
                          <a:cs typeface="+mn-cs"/>
                        </a:rPr>
                        <a:t> etc.</a:t>
                      </a: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r>
                        <a:rPr lang="en-US" sz="1000" kern="1200" dirty="0">
                          <a:solidFill>
                            <a:schemeClr val="dk1"/>
                          </a:solidFill>
                          <a:latin typeface="+mn-lt"/>
                          <a:ea typeface="+mn-ea"/>
                          <a:cs typeface="+mn-cs"/>
                        </a:rPr>
                        <a:t>Not recommended for fluid resuscitation</a:t>
                      </a: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tc>
                  <a:txBody>
                    <a:bodyPr/>
                    <a:lstStyle/>
                    <a:p>
                      <a:pPr marL="0" algn="l"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196803">
                <a:tc>
                  <a:txBody>
                    <a:bodyPr/>
                    <a:lstStyle/>
                    <a:p>
                      <a:r>
                        <a:rPr lang="en-US" sz="800" b="1" dirty="0"/>
                        <a:t>3</a:t>
                      </a:r>
                    </a:p>
                  </a:txBody>
                  <a:tcPr/>
                </a:tc>
                <a:tc>
                  <a:txBody>
                    <a:bodyPr/>
                    <a:lstStyle/>
                    <a:p>
                      <a:pPr marL="0" algn="l" defTabSz="914400" rtl="0" eaLnBrk="1" latinLnBrk="0" hangingPunct="1"/>
                      <a:r>
                        <a:rPr lang="en-US" sz="1000" kern="1200" dirty="0">
                          <a:solidFill>
                            <a:schemeClr val="dk1"/>
                          </a:solidFill>
                          <a:latin typeface="+mn-lt"/>
                          <a:ea typeface="+mn-ea"/>
                          <a:cs typeface="+mn-cs"/>
                        </a:rPr>
                        <a:t>0.9% Sodium chloride with 0.15% </a:t>
                      </a:r>
                      <a:r>
                        <a:rPr lang="en-US" sz="1000" kern="1200" dirty="0" err="1">
                          <a:solidFill>
                            <a:schemeClr val="dk1"/>
                          </a:solidFill>
                          <a:latin typeface="+mn-lt"/>
                          <a:ea typeface="+mn-ea"/>
                          <a:cs typeface="+mn-cs"/>
                        </a:rPr>
                        <a:t>KCl</a:t>
                      </a:r>
                      <a:endParaRPr lang="en-GB" sz="1000" kern="1200" dirty="0">
                        <a:solidFill>
                          <a:schemeClr val="dk1"/>
                        </a:solidFill>
                        <a:latin typeface="+mn-lt"/>
                        <a:ea typeface="+mn-ea"/>
                        <a:cs typeface="+mn-cs"/>
                      </a:endParaRPr>
                    </a:p>
                    <a:p>
                      <a:pPr marL="0" algn="l" defTabSz="914400" rtl="0" eaLnBrk="1" latinLnBrk="0" hangingPunct="1"/>
                      <a:r>
                        <a:rPr lang="en-US" sz="1000" kern="1200" dirty="0">
                          <a:solidFill>
                            <a:schemeClr val="dk1"/>
                          </a:solidFill>
                          <a:latin typeface="+mn-lt"/>
                          <a:ea typeface="+mn-ea"/>
                          <a:cs typeface="+mn-cs"/>
                        </a:rPr>
                        <a:t>OR</a:t>
                      </a:r>
                    </a:p>
                    <a:p>
                      <a:pPr marL="0" algn="l" defTabSz="914400" rtl="0" eaLnBrk="1" latinLnBrk="0" hangingPunct="1"/>
                      <a:r>
                        <a:rPr lang="en-GB" sz="1000" kern="1200" dirty="0">
                          <a:solidFill>
                            <a:schemeClr val="dk1"/>
                          </a:solidFill>
                          <a:latin typeface="+mn-lt"/>
                          <a:ea typeface="+mn-ea"/>
                          <a:cs typeface="+mn-cs"/>
                        </a:rPr>
                        <a:t>0.9% Sodium chloride with 0.3% </a:t>
                      </a:r>
                      <a:r>
                        <a:rPr lang="en-GB" sz="1000" kern="1200" dirty="0" err="1">
                          <a:solidFill>
                            <a:schemeClr val="dk1"/>
                          </a:solidFill>
                          <a:latin typeface="+mn-lt"/>
                          <a:ea typeface="+mn-ea"/>
                          <a:cs typeface="+mn-cs"/>
                        </a:rPr>
                        <a:t>KCl</a:t>
                      </a:r>
                      <a:endParaRPr lang="en-GB" sz="1000" kern="1200" dirty="0">
                        <a:solidFill>
                          <a:schemeClr val="dk1"/>
                        </a:solidFill>
                        <a:latin typeface="+mn-lt"/>
                        <a:ea typeface="+mn-ea"/>
                        <a:cs typeface="+mn-cs"/>
                      </a:endParaRPr>
                    </a:p>
                  </a:txBody>
                  <a:tcPr/>
                </a:tc>
                <a:tc>
                  <a:txBody>
                    <a:bodyPr/>
                    <a:lstStyle/>
                    <a:p>
                      <a:pPr marL="0" algn="ctr" defTabSz="914400" rtl="0" eaLnBrk="1" latinLnBrk="0" hangingPunct="1"/>
                      <a:r>
                        <a:rPr lang="en-GB" sz="1000" kern="1200" dirty="0">
                          <a:solidFill>
                            <a:schemeClr val="dk1"/>
                          </a:solidFill>
                          <a:latin typeface="+mn-lt"/>
                          <a:ea typeface="+mn-ea"/>
                          <a:cs typeface="+mn-cs"/>
                        </a:rPr>
                        <a:t>0</a:t>
                      </a:r>
                    </a:p>
                  </a:txBody>
                  <a:tcPr/>
                </a:tc>
                <a:tc>
                  <a:txBody>
                    <a:bodyPr/>
                    <a:lstStyle/>
                    <a:p>
                      <a:pPr marL="0" algn="ctr" defTabSz="914400" rtl="0" eaLnBrk="1" latinLnBrk="0" hangingPunct="1"/>
                      <a:r>
                        <a:rPr lang="en-GB" sz="1000" kern="1200" dirty="0">
                          <a:solidFill>
                            <a:schemeClr val="dk1"/>
                          </a:solidFill>
                          <a:latin typeface="+mn-lt"/>
                          <a:ea typeface="+mn-ea"/>
                          <a:cs typeface="+mn-cs"/>
                        </a:rPr>
                        <a:t>Quantity of potassium given that rapidly is dangerous</a:t>
                      </a:r>
                    </a:p>
                  </a:txBody>
                  <a:tcPr/>
                </a:tc>
                <a:tc>
                  <a:txBody>
                    <a:bodyPr/>
                    <a:lstStyle/>
                    <a:p>
                      <a:pPr marL="0" algn="ctr" defTabSz="914400" rtl="0" eaLnBrk="1" latinLnBrk="0" hangingPunct="1"/>
                      <a:endParaRPr lang="en-GB" sz="1000" kern="1200" dirty="0">
                        <a:solidFill>
                          <a:schemeClr val="dk1"/>
                        </a:solidFill>
                        <a:latin typeface="+mn-lt"/>
                        <a:ea typeface="+mn-ea"/>
                        <a:cs typeface="+mn-cs"/>
                      </a:endParaRPr>
                    </a:p>
                  </a:txBody>
                  <a:tcPr/>
                </a:tc>
                <a:tc>
                  <a:txBody>
                    <a:bodyPr/>
                    <a:lstStyle/>
                    <a:p>
                      <a:pPr marL="0" algn="l"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10006"/>
                  </a:ext>
                </a:extLst>
              </a:tr>
              <a:tr h="196803">
                <a:tc>
                  <a:txBody>
                    <a:bodyPr/>
                    <a:lstStyle/>
                    <a:p>
                      <a:r>
                        <a:rPr lang="en-US" sz="800" b="1" dirty="0"/>
                        <a:t>4</a:t>
                      </a:r>
                    </a:p>
                  </a:txBody>
                  <a:tcPr/>
                </a:tc>
                <a:tc>
                  <a:txBody>
                    <a:bodyPr/>
                    <a:lstStyle/>
                    <a:p>
                      <a:pPr marL="0" algn="l" defTabSz="914400" rtl="0" eaLnBrk="1" latinLnBrk="0" hangingPunct="1"/>
                      <a:r>
                        <a:rPr lang="en-GB" sz="1000" kern="1200" dirty="0">
                          <a:solidFill>
                            <a:schemeClr val="dk1"/>
                          </a:solidFill>
                          <a:latin typeface="+mn-lt"/>
                          <a:ea typeface="+mn-ea"/>
                          <a:cs typeface="+mn-cs"/>
                        </a:rPr>
                        <a:t>5% glucose  (with or without </a:t>
                      </a:r>
                      <a:r>
                        <a:rPr lang="en-GB" sz="1000" kern="1200" dirty="0" err="1">
                          <a:solidFill>
                            <a:schemeClr val="dk1"/>
                          </a:solidFill>
                          <a:latin typeface="+mn-lt"/>
                          <a:ea typeface="+mn-ea"/>
                          <a:cs typeface="+mn-cs"/>
                        </a:rPr>
                        <a:t>KCl</a:t>
                      </a:r>
                      <a:r>
                        <a:rPr lang="en-GB"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r>
                        <a:rPr lang="en-US" sz="1000" kern="1200" dirty="0">
                          <a:solidFill>
                            <a:schemeClr val="dk1"/>
                          </a:solidFill>
                          <a:latin typeface="+mn-lt"/>
                          <a:ea typeface="+mn-ea"/>
                          <a:cs typeface="+mn-cs"/>
                        </a:rPr>
                        <a:t>Insufficient sodium content</a:t>
                      </a:r>
                    </a:p>
                  </a:txBody>
                  <a:tcPr/>
                </a:tc>
                <a:tc>
                  <a:txBody>
                    <a:bodyPr/>
                    <a:lstStyle/>
                    <a:p>
                      <a:pPr marL="0" algn="ctr" defTabSz="914400" rtl="0" eaLnBrk="1" latinLnBrk="0" hangingPunct="1"/>
                      <a:endParaRPr lang="en-US" sz="1000" kern="1200">
                        <a:solidFill>
                          <a:schemeClr val="dk1"/>
                        </a:solidFill>
                        <a:latin typeface="+mn-lt"/>
                        <a:ea typeface="+mn-ea"/>
                        <a:cs typeface="+mn-cs"/>
                      </a:endParaRPr>
                    </a:p>
                  </a:txBody>
                  <a:tcPr/>
                </a:tc>
                <a:tc>
                  <a:txBody>
                    <a:bodyPr/>
                    <a:lstStyle/>
                    <a:p>
                      <a:pPr marL="0" algn="l" defTabSz="914400" rtl="0" eaLnBrk="1" latinLnBrk="0" hangingPunct="1"/>
                      <a:endParaRPr lang="en-US" sz="1000" kern="1200" dirty="0">
                        <a:solidFill>
                          <a:schemeClr val="dk1"/>
                        </a:solidFill>
                        <a:latin typeface="+mn-lt"/>
                        <a:ea typeface="+mn-ea"/>
                        <a:cs typeface="+mn-cs"/>
                      </a:endParaRPr>
                    </a:p>
                  </a:txBody>
                  <a:tcPr/>
                </a:tc>
                <a:tc>
                  <a:txBody>
                    <a:bodyPr/>
                    <a:lstStyle/>
                    <a:p>
                      <a:pPr marL="0" algn="ctr" defTabSz="914400" rtl="0" eaLnBrk="1" latinLnBrk="0" hangingPunct="1"/>
                      <a:r>
                        <a:rPr lang="en-US" sz="1000" kern="1200" dirty="0">
                          <a:solidFill>
                            <a:schemeClr val="dk1"/>
                          </a:solidFill>
                          <a:latin typeface="+mn-lt"/>
                          <a:ea typeface="+mn-ea"/>
                          <a:cs typeface="+mn-cs"/>
                        </a:rPr>
                        <a:t>0</a:t>
                      </a:r>
                    </a:p>
                  </a:txBody>
                  <a:tcPr/>
                </a:tc>
                <a:tc>
                  <a:txBody>
                    <a:bodyPr/>
                    <a:lstStyle/>
                    <a:p>
                      <a:pPr marL="0" algn="ctr" defTabSz="914400" rtl="0" eaLnBrk="1" latinLnBrk="0" hangingPunct="1"/>
                      <a:endParaRPr lang="en-US" sz="100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bl>
          </a:graphicData>
        </a:graphic>
      </p:graphicFrame>
      <p:sp>
        <p:nvSpPr>
          <p:cNvPr id="32977"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dirty="0">
                <a:latin typeface="Calibri" panose="020F0502020204030204" pitchFamily="34" charset="0"/>
                <a:cs typeface="Calibri" panose="020F0502020204030204" pitchFamily="34" charset="0"/>
              </a:rPr>
              <a:t>Prescribing Item</a:t>
            </a:r>
          </a:p>
        </p:txBody>
      </p:sp>
    </p:spTree>
    <p:extLst>
      <p:ext uri="{BB962C8B-B14F-4D97-AF65-F5344CB8AC3E}">
        <p14:creationId xmlns:p14="http://schemas.microsoft.com/office/powerpoint/2010/main" val="280670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123658"/>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a:t>
            </a:r>
          </a:p>
          <a:p>
            <a:r>
              <a:rPr lang="en-GB" sz="1200" dirty="0">
                <a:latin typeface="Calibri" pitchFamily="34" charset="0"/>
              </a:rPr>
              <a:t>A 65-year-old man is admitted from the Emergency Department following a stroke. He has dysphagia and is currently </a:t>
            </a:r>
            <a:r>
              <a:rPr lang="en-GB" sz="1200" i="1" dirty="0">
                <a:latin typeface="Calibri" pitchFamily="34" charset="0"/>
              </a:rPr>
              <a:t>nil by mouth </a:t>
            </a:r>
            <a:r>
              <a:rPr lang="en-GB" sz="1200" dirty="0">
                <a:latin typeface="Calibri" pitchFamily="34" charset="0"/>
              </a:rPr>
              <a:t>due to aspiration risk. He is currently not tolerating the placement of a nasogastric tube. He has no other PMH and DH.</a:t>
            </a:r>
          </a:p>
          <a:p>
            <a:endParaRPr lang="en-GB" sz="1200" dirty="0">
              <a:latin typeface="Calibri" pitchFamily="34" charset="0"/>
            </a:endParaRPr>
          </a:p>
          <a:p>
            <a:r>
              <a:rPr lang="en-GB" sz="1200" b="1" dirty="0">
                <a:latin typeface="Calibri" pitchFamily="34" charset="0"/>
              </a:rPr>
              <a:t>Examination</a:t>
            </a:r>
          </a:p>
          <a:p>
            <a:r>
              <a:rPr lang="en-GB" sz="1200" dirty="0">
                <a:latin typeface="Calibri" pitchFamily="34" charset="0"/>
              </a:rPr>
              <a:t>BP 146/82 mmHg without postural drop, HR 80/min. Temp 36.2C</a:t>
            </a:r>
          </a:p>
          <a:p>
            <a:endParaRPr lang="en-GB" sz="1200" dirty="0">
              <a:latin typeface="Calibri" pitchFamily="34" charset="0"/>
            </a:endParaRPr>
          </a:p>
          <a:p>
            <a:r>
              <a:rPr lang="en-GB" sz="1200" b="1" dirty="0">
                <a:latin typeface="Calibri" pitchFamily="34" charset="0"/>
              </a:rPr>
              <a:t>Investigations</a:t>
            </a:r>
          </a:p>
          <a:p>
            <a:r>
              <a:rPr lang="en-GB" sz="1200" dirty="0">
                <a:latin typeface="Calibri" pitchFamily="34" charset="0"/>
              </a:rPr>
              <a:t>Na 141, K 4.3, </a:t>
            </a:r>
            <a:r>
              <a:rPr lang="en-GB" sz="1200" dirty="0" err="1">
                <a:latin typeface="Calibri" pitchFamily="34" charset="0"/>
              </a:rPr>
              <a:t>eGFR</a:t>
            </a:r>
            <a:r>
              <a:rPr lang="en-GB" sz="1200" dirty="0">
                <a:latin typeface="Calibri" pitchFamily="34" charset="0"/>
              </a:rPr>
              <a:t> &gt;90.</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initial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8" name="Rectangle 7"/>
          <p:cNvSpPr/>
          <p:nvPr/>
        </p:nvSpPr>
        <p:spPr>
          <a:xfrm>
            <a:off x="4657725" y="598488"/>
            <a:ext cx="4305300" cy="2735262"/>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bg1">
                    <a:lumMod val="75000"/>
                  </a:schemeClr>
                </a:solidFill>
              </a:rPr>
              <a:t>Please paste any picture or other illustration that supports the clinical case into this box</a:t>
            </a: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900" dirty="0">
                <a:latin typeface="+mj-lt"/>
                <a:ea typeface="+mj-ea"/>
                <a:cs typeface="+mj-cs"/>
              </a:rPr>
              <a:t>PWS306</a:t>
            </a:r>
            <a:endParaRPr lang="en-US" sz="1050" dirty="0">
              <a:latin typeface="+mj-lt"/>
              <a:ea typeface="+mj-ea"/>
              <a:cs typeface="+mj-cs"/>
            </a:endParaRP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200" b="1" dirty="0">
                <a:latin typeface="+mj-lt"/>
                <a:ea typeface="+mj-ea"/>
                <a:cs typeface="+mj-cs"/>
              </a:rPr>
              <a:t>ID</a:t>
            </a:r>
            <a:endParaRPr lang="en-US" sz="1400" b="1" dirty="0">
              <a:latin typeface="+mj-lt"/>
              <a:ea typeface="+mj-ea"/>
              <a:cs typeface="+mj-cs"/>
            </a:endParaRP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nvGraphicFramePr>
        <p:xfrm>
          <a:off x="203200" y="4413250"/>
          <a:ext cx="8767337" cy="2070624"/>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583730" cy="312738"/>
          </a:xfrm>
          <a:solidFill>
            <a:srgbClr val="9ABD7C"/>
          </a:solidFill>
          <a:ln w="12700" cap="flat" algn="ctr">
            <a:solidFill>
              <a:schemeClr val="tx1"/>
            </a:solidFill>
            <a:round/>
            <a:headEnd type="none" w="med" len="med"/>
            <a:tailEnd type="none" w="med" len="med"/>
          </a:ln>
        </p:spPr>
        <p:txBody>
          <a:bodyPr/>
          <a:lstStyle/>
          <a:p>
            <a:pPr algn="l"/>
            <a:r>
              <a:rPr lang="en-US" sz="1200" b="1" dirty="0"/>
              <a:t>Prescribing Item</a:t>
            </a:r>
          </a:p>
        </p:txBody>
      </p:sp>
    </p:spTree>
    <p:extLst>
      <p:ext uri="{BB962C8B-B14F-4D97-AF65-F5344CB8AC3E}">
        <p14:creationId xmlns:p14="http://schemas.microsoft.com/office/powerpoint/2010/main" val="1176011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latin typeface="Calibri" panose="020F0502020204030204" pitchFamily="34" charset="0"/>
                <a:ea typeface="+mj-ea"/>
                <a:cs typeface="Calibri" panose="020F0502020204030204" pitchFamily="34" charset="0"/>
              </a:rPr>
              <a:t>PWS306</a:t>
            </a:r>
          </a:p>
        </p:txBody>
      </p: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latin typeface="Calibri" panose="020F0502020204030204" pitchFamily="34" charset="0"/>
                <a:ea typeface="+mj-ea"/>
                <a:cs typeface="Calibri" panose="020F0502020204030204" pitchFamily="34" charset="0"/>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Calibri" panose="020F0502020204030204" pitchFamily="34" charset="0"/>
                <a:ea typeface="+mj-ea"/>
                <a:cs typeface="Calibri" panose="020F0502020204030204" pitchFamily="34" charset="0"/>
              </a:rPr>
              <a:t>This question item is worth </a:t>
            </a:r>
            <a:r>
              <a:rPr lang="en-US" sz="1100" b="1" dirty="0">
                <a:latin typeface="Calibri" panose="020F0502020204030204" pitchFamily="34" charset="0"/>
                <a:ea typeface="+mj-ea"/>
                <a:cs typeface="Calibri" panose="020F0502020204030204" pitchFamily="34" charset="0"/>
              </a:rPr>
              <a:t>10 marks</a:t>
            </a:r>
          </a:p>
        </p:txBody>
      </p:sp>
      <p:sp>
        <p:nvSpPr>
          <p:cNvPr id="19"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Calibri" panose="020F0502020204030204" pitchFamily="34" charset="0"/>
                <a:ea typeface="+mj-ea"/>
                <a:cs typeface="Calibri" panose="020F0502020204030204" pitchFamily="34" charset="0"/>
              </a:rPr>
              <a:t>You may use  the BNF at any time </a:t>
            </a:r>
          </a:p>
        </p:txBody>
      </p:sp>
      <p:pic>
        <p:nvPicPr>
          <p:cNvPr id="32775" name="Picture 15"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14" name="Title 1"/>
          <p:cNvSpPr txBox="1">
            <a:spLocks/>
          </p:cNvSpPr>
          <p:nvPr/>
        </p:nvSpPr>
        <p:spPr>
          <a:xfrm>
            <a:off x="1666875" y="82550"/>
            <a:ext cx="1019175"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fontAlgn="auto">
              <a:spcAft>
                <a:spcPts val="0"/>
              </a:spcAft>
              <a:defRPr/>
            </a:pPr>
            <a:r>
              <a:rPr lang="en-US" sz="1200" b="1" i="1" dirty="0">
                <a:latin typeface="Calibri" panose="020F0502020204030204" pitchFamily="34" charset="0"/>
                <a:ea typeface="+mj-ea"/>
                <a:cs typeface="Calibri" panose="020F0502020204030204" pitchFamily="34" charset="0"/>
              </a:rPr>
              <a:t>Answer Page</a:t>
            </a:r>
          </a:p>
        </p:txBody>
      </p:sp>
      <p:graphicFrame>
        <p:nvGraphicFramePr>
          <p:cNvPr id="23" name="Table 22"/>
          <p:cNvGraphicFramePr>
            <a:graphicFrameLocks noGrp="1"/>
          </p:cNvGraphicFramePr>
          <p:nvPr>
            <p:extLst>
              <p:ext uri="{D42A27DB-BD31-4B8C-83A1-F6EECF244321}">
                <p14:modId xmlns:p14="http://schemas.microsoft.com/office/powerpoint/2010/main" val="1253399056"/>
              </p:ext>
            </p:extLst>
          </p:nvPr>
        </p:nvGraphicFramePr>
        <p:xfrm>
          <a:off x="107950" y="476250"/>
          <a:ext cx="8991492" cy="4210702"/>
        </p:xfrm>
        <a:graphic>
          <a:graphicData uri="http://schemas.openxmlformats.org/drawingml/2006/table">
            <a:tbl>
              <a:tblPr firstRow="1" bandRow="1">
                <a:tableStyleId>{5C22544A-7EE6-4342-B048-85BDC9FD1C3A}</a:tableStyleId>
              </a:tblPr>
              <a:tblGrid>
                <a:gridCol w="325755">
                  <a:extLst>
                    <a:ext uri="{9D8B030D-6E8A-4147-A177-3AD203B41FA5}">
                      <a16:colId xmlns:a16="http://schemas.microsoft.com/office/drawing/2014/main" val="20000"/>
                    </a:ext>
                  </a:extLst>
                </a:gridCol>
                <a:gridCol w="2986167">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216024">
                  <a:extLst>
                    <a:ext uri="{9D8B030D-6E8A-4147-A177-3AD203B41FA5}">
                      <a16:colId xmlns:a16="http://schemas.microsoft.com/office/drawing/2014/main" val="20004"/>
                    </a:ext>
                  </a:extLst>
                </a:gridCol>
                <a:gridCol w="1872208">
                  <a:extLst>
                    <a:ext uri="{9D8B030D-6E8A-4147-A177-3AD203B41FA5}">
                      <a16:colId xmlns:a16="http://schemas.microsoft.com/office/drawing/2014/main" val="20005"/>
                    </a:ext>
                  </a:extLst>
                </a:gridCol>
                <a:gridCol w="360040">
                  <a:extLst>
                    <a:ext uri="{9D8B030D-6E8A-4147-A177-3AD203B41FA5}">
                      <a16:colId xmlns:a16="http://schemas.microsoft.com/office/drawing/2014/main" val="20006"/>
                    </a:ext>
                  </a:extLst>
                </a:gridCol>
                <a:gridCol w="1503106">
                  <a:extLst>
                    <a:ext uri="{9D8B030D-6E8A-4147-A177-3AD203B41FA5}">
                      <a16:colId xmlns:a16="http://schemas.microsoft.com/office/drawing/2014/main" val="20007"/>
                    </a:ext>
                  </a:extLst>
                </a:gridCol>
              </a:tblGrid>
              <a:tr h="477950">
                <a:tc gridSpan="2">
                  <a:txBody>
                    <a:bodyPr/>
                    <a:lstStyle/>
                    <a:p>
                      <a:r>
                        <a:rPr lang="en-US" sz="1400" dirty="0">
                          <a:solidFill>
                            <a:srgbClr val="000000"/>
                          </a:solidFill>
                        </a:rPr>
                        <a:t>A. Fluid choice</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sz="600" dirty="0"/>
                    </a:p>
                  </a:txBody>
                  <a:tcPr/>
                </a:tc>
                <a:tc>
                  <a:txBody>
                    <a:bodyPr/>
                    <a:lstStyle/>
                    <a:p>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6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r>
                        <a:rPr lang="en-US" sz="1400" dirty="0">
                          <a:solidFill>
                            <a:srgbClr val="000000"/>
                          </a:solidFill>
                        </a:rPr>
                        <a:t>B. Volume and duration</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996145">
                <a:tc>
                  <a:txBody>
                    <a:bodyPr/>
                    <a:lstStyle/>
                    <a:p>
                      <a:r>
                        <a:rPr lang="en-US" sz="800" b="1" dirty="0"/>
                        <a:t>1</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US" sz="1100" kern="1200" dirty="0">
                          <a:solidFill>
                            <a:schemeClr val="dk1"/>
                          </a:solidFill>
                          <a:latin typeface="+mn-lt"/>
                          <a:ea typeface="+mn-ea"/>
                          <a:cs typeface="+mn-cs"/>
                        </a:rPr>
                        <a:t>0.9% Sodium chloride with 0.15% </a:t>
                      </a:r>
                      <a:r>
                        <a:rPr lang="en-US" sz="1100" kern="1200" dirty="0" err="1">
                          <a:solidFill>
                            <a:schemeClr val="dk1"/>
                          </a:solidFill>
                          <a:latin typeface="+mn-lt"/>
                          <a:ea typeface="+mn-ea"/>
                          <a:cs typeface="+mn-cs"/>
                        </a:rPr>
                        <a:t>KCl</a:t>
                      </a:r>
                      <a:r>
                        <a:rPr lang="en-US" sz="1100" kern="1200" dirty="0">
                          <a:solidFill>
                            <a:schemeClr val="dk1"/>
                          </a:solidFill>
                          <a:latin typeface="+mn-lt"/>
                          <a:ea typeface="+mn-ea"/>
                          <a:cs typeface="+mn-cs"/>
                        </a:rPr>
                        <a:t> </a:t>
                      </a:r>
                    </a:p>
                    <a:p>
                      <a:pPr marL="0" algn="l" defTabSz="914400" rtl="0" eaLnBrk="1" latinLnBrk="0" hangingPunct="1"/>
                      <a:r>
                        <a:rPr lang="en-US" sz="1100" kern="1200" dirty="0">
                          <a:solidFill>
                            <a:schemeClr val="dk1"/>
                          </a:solidFill>
                          <a:latin typeface="+mn-lt"/>
                          <a:ea typeface="+mn-ea"/>
                          <a:cs typeface="+mn-cs"/>
                        </a:rPr>
                        <a:t>OR </a:t>
                      </a:r>
                    </a:p>
                    <a:p>
                      <a:pPr marL="0" algn="l" defTabSz="914400" rtl="0" eaLnBrk="1" latinLnBrk="0" hangingPunct="1"/>
                      <a:r>
                        <a:rPr lang="en-US" sz="1100" kern="1200" dirty="0">
                          <a:solidFill>
                            <a:schemeClr val="dk1"/>
                          </a:solidFill>
                          <a:latin typeface="+mn-lt"/>
                          <a:ea typeface="+mn-ea"/>
                          <a:cs typeface="+mn-cs"/>
                        </a:rPr>
                        <a:t>0.9% Sodium chloride </a:t>
                      </a:r>
                    </a:p>
                    <a:p>
                      <a:pPr marL="0" algn="l" defTabSz="914400" rtl="0" eaLnBrk="1" latinLnBrk="0" hangingPunct="1"/>
                      <a:r>
                        <a:rPr lang="en-US" sz="1100" kern="1200" dirty="0">
                          <a:solidFill>
                            <a:schemeClr val="dk1"/>
                          </a:solidFill>
                          <a:latin typeface="+mn-lt"/>
                          <a:ea typeface="+mn-ea"/>
                          <a:cs typeface="+mn-cs"/>
                        </a:rPr>
                        <a:t>OR </a:t>
                      </a:r>
                    </a:p>
                    <a:p>
                      <a:pPr marL="0" algn="l" defTabSz="914400" rtl="0" eaLnBrk="1" latinLnBrk="0" hangingPunct="1"/>
                      <a:r>
                        <a:rPr lang="en-GB" sz="1100" kern="1200" dirty="0">
                          <a:solidFill>
                            <a:schemeClr val="dk1"/>
                          </a:solidFill>
                          <a:latin typeface="+mn-lt"/>
                          <a:ea typeface="+mn-ea"/>
                          <a:cs typeface="+mn-cs"/>
                        </a:rPr>
                        <a:t>5% glucose with 0.15%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p>
                      <a:pPr marL="0" algn="l" defTabSz="914400" rtl="0" eaLnBrk="1" latinLnBrk="0" hangingPunct="1"/>
                      <a:r>
                        <a:rPr lang="en-US" sz="1100" kern="1200" dirty="0">
                          <a:solidFill>
                            <a:schemeClr val="dk1"/>
                          </a:solidFill>
                          <a:latin typeface="+mn-lt"/>
                          <a:ea typeface="+mn-ea"/>
                          <a:cs typeface="+mn-cs"/>
                        </a:rPr>
                        <a:t>OR </a:t>
                      </a:r>
                    </a:p>
                    <a:p>
                      <a:pPr marL="0" algn="l" defTabSz="914400" rtl="0" eaLnBrk="1" latinLnBrk="0" hangingPunct="1"/>
                      <a:r>
                        <a:rPr lang="en-GB" sz="1100" kern="1200" dirty="0">
                          <a:solidFill>
                            <a:schemeClr val="dk1"/>
                          </a:solidFill>
                          <a:latin typeface="+mn-lt"/>
                          <a:ea typeface="+mn-ea"/>
                          <a:cs typeface="+mn-cs"/>
                        </a:rPr>
                        <a:t>5% glucose</a:t>
                      </a:r>
                    </a:p>
                    <a:p>
                      <a:pPr marL="0" algn="l" defTabSz="914400" rtl="0" eaLnBrk="1" latinLnBrk="0" hangingPunct="1"/>
                      <a:r>
                        <a:rPr lang="en-US" sz="1100" kern="1200" baseline="0" dirty="0">
                          <a:solidFill>
                            <a:schemeClr val="dk1"/>
                          </a:solidFill>
                          <a:latin typeface="+mn-lt"/>
                          <a:ea typeface="+mn-ea"/>
                          <a:cs typeface="+mn-cs"/>
                        </a:rPr>
                        <a:t>OR </a:t>
                      </a:r>
                    </a:p>
                    <a:p>
                      <a:pPr marL="0" algn="l" defTabSz="914400" rtl="0" eaLnBrk="1" latinLnBrk="0" hangingPunct="1"/>
                      <a:r>
                        <a:rPr lang="en-GB" sz="1100" kern="1200" dirty="0">
                          <a:solidFill>
                            <a:schemeClr val="dk1"/>
                          </a:solidFill>
                          <a:latin typeface="+mn-lt"/>
                          <a:ea typeface="+mn-ea"/>
                          <a:cs typeface="+mn-cs"/>
                        </a:rPr>
                        <a:t>0.9% Sodium chloride with 0.3%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p>
                      <a:pPr marL="0" algn="l" defTabSz="914400" rtl="0" eaLnBrk="1" latinLnBrk="0" hangingPunct="1"/>
                      <a:r>
                        <a:rPr lang="en-GB" sz="1100" kern="1200" dirty="0">
                          <a:solidFill>
                            <a:schemeClr val="dk1"/>
                          </a:solidFill>
                          <a:latin typeface="+mn-lt"/>
                          <a:ea typeface="+mn-ea"/>
                          <a:cs typeface="+mn-cs"/>
                        </a:rPr>
                        <a:t>OR </a:t>
                      </a:r>
                    </a:p>
                    <a:p>
                      <a:pPr marL="0" algn="l" defTabSz="914400" rtl="0" eaLnBrk="1" latinLnBrk="0" hangingPunct="1"/>
                      <a:r>
                        <a:rPr lang="en-GB" sz="1100" kern="1200" dirty="0">
                          <a:solidFill>
                            <a:schemeClr val="dk1"/>
                          </a:solidFill>
                          <a:latin typeface="+mn-lt"/>
                          <a:ea typeface="+mn-ea"/>
                          <a:cs typeface="+mn-cs"/>
                        </a:rPr>
                        <a:t>5% glucose with 0.3%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p>
                      <a:pPr marL="0" algn="l" defTabSz="914400" rtl="0" eaLnBrk="1" latinLnBrk="0" hangingPunct="1"/>
                      <a:r>
                        <a:rPr lang="en-US" sz="1100" kern="1200" dirty="0">
                          <a:solidFill>
                            <a:schemeClr val="dk1"/>
                          </a:solidFill>
                          <a:latin typeface="+mn-lt"/>
                          <a:ea typeface="+mn-ea"/>
                          <a:cs typeface="+mn-cs"/>
                        </a:rPr>
                        <a:t>OR </a:t>
                      </a:r>
                      <a:r>
                        <a:rPr lang="en-US" sz="1100" kern="1200" dirty="0" err="1">
                          <a:solidFill>
                            <a:schemeClr val="dk1"/>
                          </a:solidFill>
                          <a:latin typeface="+mn-lt"/>
                          <a:ea typeface="+mn-ea"/>
                          <a:cs typeface="+mn-cs"/>
                        </a:rPr>
                        <a:t>Hartmanns</a:t>
                      </a:r>
                      <a:endParaRPr lang="en-US" sz="1100" kern="1200" dirty="0">
                        <a:solidFill>
                          <a:schemeClr val="dk1"/>
                        </a:solidFill>
                        <a:latin typeface="+mn-lt"/>
                        <a:ea typeface="+mn-ea"/>
                        <a:cs typeface="+mn-cs"/>
                      </a:endParaRPr>
                    </a:p>
                    <a:p>
                      <a:pPr marL="0" algn="l" defTabSz="914400" rtl="0" eaLnBrk="1" latinLnBrk="0" hangingPunct="1"/>
                      <a:r>
                        <a:rPr lang="en-US" sz="1100" kern="1200" dirty="0">
                          <a:solidFill>
                            <a:schemeClr val="dk1"/>
                          </a:solidFill>
                          <a:latin typeface="+mn-lt"/>
                          <a:ea typeface="+mn-ea"/>
                          <a:cs typeface="+mn-cs"/>
                        </a:rPr>
                        <a:t>OR Ringers</a:t>
                      </a:r>
                    </a:p>
                    <a:p>
                      <a:pPr marL="0" algn="l" defTabSz="914400" rtl="0" eaLnBrk="1" latinLnBrk="0" hangingPunct="1"/>
                      <a:r>
                        <a:rPr lang="en-US" sz="1100" kern="1200" dirty="0">
                          <a:solidFill>
                            <a:schemeClr val="dk1"/>
                          </a:solidFill>
                          <a:latin typeface="+mn-lt"/>
                          <a:ea typeface="+mn-ea"/>
                          <a:cs typeface="+mn-cs"/>
                        </a:rPr>
                        <a:t>OR other balanced </a:t>
                      </a:r>
                      <a:r>
                        <a:rPr lang="en-US" sz="1100" kern="1200" dirty="0" err="1">
                          <a:solidFill>
                            <a:schemeClr val="dk1"/>
                          </a:solidFill>
                          <a:latin typeface="+mn-lt"/>
                          <a:ea typeface="+mn-ea"/>
                          <a:cs typeface="+mn-cs"/>
                        </a:rPr>
                        <a:t>crystalliods</a:t>
                      </a:r>
                      <a:r>
                        <a:rPr lang="en-US" sz="1100" kern="1200" baseline="0" dirty="0">
                          <a:solidFill>
                            <a:schemeClr val="dk1"/>
                          </a:solidFill>
                          <a:latin typeface="+mn-lt"/>
                          <a:ea typeface="+mn-ea"/>
                          <a:cs typeface="+mn-cs"/>
                        </a:rPr>
                        <a:t> </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(Some might argue that no </a:t>
                      </a:r>
                      <a:r>
                        <a:rPr lang="en-US" sz="1100" kern="1200" dirty="0" err="1">
                          <a:solidFill>
                            <a:schemeClr val="dk1"/>
                          </a:solidFill>
                          <a:latin typeface="+mn-lt"/>
                          <a:ea typeface="+mn-ea"/>
                          <a:cs typeface="+mn-cs"/>
                        </a:rPr>
                        <a:t>KCl</a:t>
                      </a:r>
                      <a:r>
                        <a:rPr lang="en-US" sz="1100" kern="1200" baseline="0" dirty="0">
                          <a:solidFill>
                            <a:schemeClr val="dk1"/>
                          </a:solidFill>
                          <a:latin typeface="+mn-lt"/>
                          <a:ea typeface="+mn-ea"/>
                          <a:cs typeface="+mn-cs"/>
                        </a:rPr>
                        <a:t> might be lower marks)</a:t>
                      </a:r>
                      <a:endParaRPr lang="en-US" sz="1100" kern="1200" dirty="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8-12 hours</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Requires 2-2.5L/day</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196803">
                <a:tc>
                  <a:txBody>
                    <a:bodyPr/>
                    <a:lstStyle/>
                    <a:p>
                      <a:endParaRPr lang="en-US" sz="8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4-6 hours </a:t>
                      </a:r>
                    </a:p>
                  </a:txBody>
                  <a:tcPr/>
                </a:tc>
                <a:tc>
                  <a:txBody>
                    <a:bodyPr/>
                    <a:lstStyle/>
                    <a:p>
                      <a:pPr marL="0" algn="ctr" defTabSz="914400" rtl="0" eaLnBrk="1" latinLnBrk="0" hangingPunct="1"/>
                      <a:r>
                        <a:rPr lang="en-US" sz="1100" kern="1200" dirty="0">
                          <a:solidFill>
                            <a:schemeClr val="dk1"/>
                          </a:solidFill>
                          <a:latin typeface="+mn-lt"/>
                          <a:ea typeface="+mn-ea"/>
                          <a:cs typeface="+mn-cs"/>
                        </a:rPr>
                        <a:t>3</a:t>
                      </a: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10002"/>
                  </a:ext>
                </a:extLst>
              </a:tr>
              <a:tr h="196803">
                <a:tc>
                  <a:txBody>
                    <a:bodyPr/>
                    <a:lstStyle/>
                    <a:p>
                      <a:endParaRPr lang="en-US" sz="8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&lt; 4 hours or 12-24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10003"/>
                  </a:ext>
                </a:extLst>
              </a:tr>
              <a:tr h="196803">
                <a:tc>
                  <a:txBody>
                    <a:bodyPr/>
                    <a:lstStyle/>
                    <a:p>
                      <a:endParaRPr lang="en-US" sz="8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&gt; 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309262">
                <a:tc>
                  <a:txBody>
                    <a:bodyPr/>
                    <a:lstStyle/>
                    <a:p>
                      <a:r>
                        <a:rPr lang="en-US" sz="800" b="1" dirty="0"/>
                        <a:t>2</a:t>
                      </a:r>
                    </a:p>
                  </a:txBody>
                  <a:tcPr/>
                </a:tc>
                <a:tc>
                  <a:txBody>
                    <a:bodyPr/>
                    <a:lstStyle/>
                    <a:p>
                      <a:pPr marL="0" algn="l" defTabSz="914400" rtl="0" eaLnBrk="1" latinLnBrk="0" hangingPunct="1"/>
                      <a:r>
                        <a:rPr lang="en-US" sz="1100" kern="1200" dirty="0" err="1">
                          <a:solidFill>
                            <a:schemeClr val="dk1"/>
                          </a:solidFill>
                          <a:latin typeface="+mn-lt"/>
                          <a:ea typeface="+mn-ea"/>
                          <a:cs typeface="+mn-cs"/>
                        </a:rPr>
                        <a:t>Gelofusine</a:t>
                      </a:r>
                      <a:r>
                        <a:rPr lang="en-US" sz="1100" kern="1200" dirty="0">
                          <a:solidFill>
                            <a:schemeClr val="dk1"/>
                          </a:solidFill>
                          <a:latin typeface="+mn-lt"/>
                          <a:ea typeface="+mn-ea"/>
                          <a:cs typeface="+mn-cs"/>
                        </a:rPr>
                        <a:t> / </a:t>
                      </a:r>
                      <a:r>
                        <a:rPr lang="en-US" sz="1100" kern="1200" dirty="0" err="1">
                          <a:solidFill>
                            <a:schemeClr val="dk1"/>
                          </a:solidFill>
                          <a:latin typeface="+mn-lt"/>
                          <a:ea typeface="+mn-ea"/>
                          <a:cs typeface="+mn-cs"/>
                        </a:rPr>
                        <a:t>Volplex</a:t>
                      </a:r>
                      <a:r>
                        <a:rPr lang="en-US" sz="1100" kern="1200" dirty="0">
                          <a:solidFill>
                            <a:schemeClr val="dk1"/>
                          </a:solidFill>
                          <a:latin typeface="+mn-lt"/>
                          <a:ea typeface="+mn-ea"/>
                          <a:cs typeface="+mn-cs"/>
                        </a:rPr>
                        <a:t> etc.</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Any rate</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bl>
          </a:graphicData>
        </a:graphic>
      </p:graphicFrame>
      <p:sp>
        <p:nvSpPr>
          <p:cNvPr id="32977"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dirty="0">
                <a:latin typeface="Calibri" panose="020F0502020204030204" pitchFamily="34" charset="0"/>
                <a:cs typeface="Calibri" panose="020F0502020204030204" pitchFamily="34" charset="0"/>
              </a:rPr>
              <a:t>Prescribing Item</a:t>
            </a:r>
          </a:p>
        </p:txBody>
      </p:sp>
    </p:spTree>
    <p:extLst>
      <p:ext uri="{BB962C8B-B14F-4D97-AF65-F5344CB8AC3E}">
        <p14:creationId xmlns:p14="http://schemas.microsoft.com/office/powerpoint/2010/main" val="3861678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492990"/>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a:t>
            </a:r>
          </a:p>
          <a:p>
            <a:r>
              <a:rPr lang="en-GB" sz="1200" dirty="0">
                <a:latin typeface="Calibri" pitchFamily="34" charset="0"/>
              </a:rPr>
              <a:t>A 76 year old man has recently had a total </a:t>
            </a:r>
            <a:r>
              <a:rPr lang="en-GB" sz="1200" dirty="0" err="1">
                <a:latin typeface="Calibri" pitchFamily="34" charset="0"/>
              </a:rPr>
              <a:t>colectomy</a:t>
            </a:r>
            <a:r>
              <a:rPr lang="en-GB" sz="1200" dirty="0">
                <a:latin typeface="Calibri" pitchFamily="34" charset="0"/>
              </a:rPr>
              <a:t> and </a:t>
            </a:r>
            <a:r>
              <a:rPr lang="en-GB" sz="1200" dirty="0" err="1">
                <a:latin typeface="Calibri" pitchFamily="34" charset="0"/>
              </a:rPr>
              <a:t>ileostomy</a:t>
            </a:r>
            <a:r>
              <a:rPr lang="en-GB" sz="1200" dirty="0">
                <a:latin typeface="Calibri" pitchFamily="34" charset="0"/>
              </a:rPr>
              <a:t> formation three days ago for a colonic carcinoma. He has slowly been restarted on oral fluids, and in the last 24 hours has managed only 500ml. His new </a:t>
            </a:r>
            <a:r>
              <a:rPr lang="en-GB" sz="1200" dirty="0" err="1">
                <a:latin typeface="Calibri" pitchFamily="34" charset="0"/>
              </a:rPr>
              <a:t>ileostomy</a:t>
            </a:r>
            <a:r>
              <a:rPr lang="en-GB" sz="1200" dirty="0">
                <a:latin typeface="Calibri" pitchFamily="34" charset="0"/>
              </a:rPr>
              <a:t> is produced an output of 3L, and his surgical drain 200ml in the last 24 hours. His urinary catheter has been recently removed, but he reports a urinary output of around 1L yesterday.</a:t>
            </a:r>
          </a:p>
          <a:p>
            <a:endParaRPr lang="en-GB" sz="1200" dirty="0">
              <a:latin typeface="Calibri" pitchFamily="34" charset="0"/>
            </a:endParaRPr>
          </a:p>
          <a:p>
            <a:r>
              <a:rPr lang="en-GB" sz="1200" dirty="0">
                <a:latin typeface="Calibri" pitchFamily="34" charset="0"/>
              </a:rPr>
              <a:t>He has no other PMH and DH.</a:t>
            </a:r>
          </a:p>
          <a:p>
            <a:endParaRPr lang="en-GB" sz="1200" dirty="0">
              <a:latin typeface="Calibri" pitchFamily="34" charset="0"/>
            </a:endParaRPr>
          </a:p>
          <a:p>
            <a:r>
              <a:rPr lang="en-GB" sz="1200" dirty="0">
                <a:latin typeface="Calibri" pitchFamily="34" charset="0"/>
              </a:rPr>
              <a:t>BP 136/88 mmHg without postural drop, HR 84/min. Temp 36.2C</a:t>
            </a:r>
          </a:p>
          <a:p>
            <a:r>
              <a:rPr lang="en-GB" sz="1200" dirty="0">
                <a:latin typeface="Calibri" pitchFamily="34" charset="0"/>
              </a:rPr>
              <a:t>Na 138, K 3.6, eGFR &gt;90.</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initial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8" name="Rectangle 7"/>
          <p:cNvSpPr/>
          <p:nvPr/>
        </p:nvSpPr>
        <p:spPr>
          <a:xfrm>
            <a:off x="4657725" y="598488"/>
            <a:ext cx="4305300" cy="2735262"/>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bg1">
                    <a:lumMod val="75000"/>
                  </a:schemeClr>
                </a:solidFill>
              </a:rPr>
              <a:t>Please paste any picture or other illustration that supports the clinical case into this box</a:t>
            </a: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latin typeface="+mj-lt"/>
                <a:ea typeface="+mj-ea"/>
                <a:cs typeface="+mj-cs"/>
              </a:rPr>
              <a:t>PWS307</a:t>
            </a: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nvGraphicFramePr>
        <p:xfrm>
          <a:off x="203200" y="4413250"/>
          <a:ext cx="8767337" cy="2042831"/>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dirty="0"/>
              <a:t>Prescribing Item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5677744"/>
              </p:ext>
            </p:extLst>
          </p:nvPr>
        </p:nvGraphicFramePr>
        <p:xfrm>
          <a:off x="251521" y="539224"/>
          <a:ext cx="8712967" cy="4211320"/>
        </p:xfrm>
        <a:graphic>
          <a:graphicData uri="http://schemas.openxmlformats.org/drawingml/2006/table">
            <a:tbl>
              <a:tblPr firstRow="1" bandRow="1">
                <a:tableStyleId>{284E427A-3D55-4303-BF80-6455036E1DE7}</a:tableStyleId>
              </a:tblPr>
              <a:tblGrid>
                <a:gridCol w="1281239">
                  <a:extLst>
                    <a:ext uri="{9D8B030D-6E8A-4147-A177-3AD203B41FA5}">
                      <a16:colId xmlns:a16="http://schemas.microsoft.com/office/drawing/2014/main" val="20000"/>
                    </a:ext>
                  </a:extLst>
                </a:gridCol>
                <a:gridCol w="109502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3456384">
                  <a:extLst>
                    <a:ext uri="{9D8B030D-6E8A-4147-A177-3AD203B41FA5}">
                      <a16:colId xmlns:a16="http://schemas.microsoft.com/office/drawing/2014/main" val="20004"/>
                    </a:ext>
                  </a:extLst>
                </a:gridCol>
              </a:tblGrid>
              <a:tr h="1223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Daily requirements are [NICE guidelines]:</a:t>
                      </a:r>
                    </a:p>
                  </a:txBody>
                  <a:tcPr/>
                </a:tc>
                <a:tc h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alibri" panose="020F0502020204030204" pitchFamily="34" charset="0"/>
                          <a:cs typeface="Calibri" panose="020F0502020204030204" pitchFamily="34" charset="0"/>
                        </a:rPr>
                        <a:t>Previous / ongoing losses</a:t>
                      </a:r>
                      <a:endParaRPr lang="en-GB" sz="12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Recent</a:t>
                      </a:r>
                      <a:r>
                        <a:rPr lang="en-GB" sz="1200" baseline="0" dirty="0">
                          <a:latin typeface="Calibri" panose="020F0502020204030204" pitchFamily="34" charset="0"/>
                          <a:cs typeface="Calibri" panose="020F0502020204030204" pitchFamily="34" charset="0"/>
                        </a:rPr>
                        <a:t> prescription</a:t>
                      </a:r>
                      <a:endParaRPr lang="en-GB" sz="1200" dirty="0">
                        <a:latin typeface="Calibri" panose="020F0502020204030204" pitchFamily="34" charset="0"/>
                        <a:cs typeface="Calibri" panose="020F0502020204030204" pitchFamily="34" charset="0"/>
                      </a:endParaRPr>
                    </a:p>
                  </a:txBody>
                  <a:tcPr/>
                </a:tc>
                <a:tc>
                  <a:txBody>
                    <a:bodyPr/>
                    <a:lstStyle/>
                    <a:p>
                      <a:r>
                        <a:rPr lang="en-GB" sz="1200" dirty="0">
                          <a:latin typeface="Calibri" panose="020F0502020204030204" pitchFamily="34" charset="0"/>
                          <a:cs typeface="Calibri" panose="020F0502020204030204" pitchFamily="34" charset="0"/>
                        </a:rPr>
                        <a:t>Suggested</a:t>
                      </a:r>
                      <a:r>
                        <a:rPr lang="en-GB" sz="1200" baseline="0" dirty="0">
                          <a:latin typeface="Calibri" panose="020F0502020204030204" pitchFamily="34" charset="0"/>
                          <a:cs typeface="Calibri" panose="020F0502020204030204" pitchFamily="34" charset="0"/>
                        </a:rPr>
                        <a:t> prescription</a:t>
                      </a:r>
                      <a:endParaRPr lang="en-GB"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en-GB" sz="1200" dirty="0">
                          <a:latin typeface="Calibri" panose="020F0502020204030204" pitchFamily="34" charset="0"/>
                          <a:cs typeface="Calibri" panose="020F0502020204030204" pitchFamily="34" charset="0"/>
                        </a:rPr>
                        <a:t>25–30 ml/kg/d water </a:t>
                      </a:r>
                    </a:p>
                  </a:txBody>
                  <a:tcPr/>
                </a:tc>
                <a:tc>
                  <a:txBody>
                    <a:bodyPr/>
                    <a:lstStyle/>
                    <a:p>
                      <a:r>
                        <a:rPr lang="en-GB" sz="1200" dirty="0">
                          <a:latin typeface="Calibri" panose="020F0502020204030204" pitchFamily="34" charset="0"/>
                          <a:cs typeface="Calibri" panose="020F0502020204030204" pitchFamily="34" charset="0"/>
                        </a:rPr>
                        <a:t>= 1875-2100mL water/day</a:t>
                      </a:r>
                    </a:p>
                  </a:txBody>
                  <a:tcPr/>
                </a:tc>
                <a:tc>
                  <a:txBody>
                    <a:bodyPr/>
                    <a:lstStyle/>
                    <a:p>
                      <a:r>
                        <a:rPr lang="en-GB" sz="1200" dirty="0">
                          <a:latin typeface="Calibri" panose="020F0502020204030204" pitchFamily="34" charset="0"/>
                          <a:cs typeface="Calibri" panose="020F0502020204030204" pitchFamily="34" charset="0"/>
                        </a:rPr>
                        <a:t>~4.5L</a:t>
                      </a:r>
                      <a:r>
                        <a:rPr lang="en-GB" sz="1200" baseline="0" dirty="0">
                          <a:latin typeface="Calibri" panose="020F0502020204030204" pitchFamily="34" charset="0"/>
                          <a:cs typeface="Calibri" panose="020F0502020204030204" pitchFamily="34" charset="0"/>
                        </a:rPr>
                        <a:t> output yesterday</a:t>
                      </a:r>
                      <a:endParaRPr lang="en-GB" sz="12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None</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Will require 4-6 L</a:t>
                      </a:r>
                      <a:r>
                        <a:rPr lang="en-GB" sz="1200" baseline="0" dirty="0">
                          <a:latin typeface="Calibri" panose="020F0502020204030204" pitchFamily="34" charset="0"/>
                          <a:cs typeface="Calibri" panose="020F0502020204030204" pitchFamily="34" charset="0"/>
                        </a:rPr>
                        <a:t> in next 24 hours</a:t>
                      </a: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alibri" panose="020F0502020204030204" pitchFamily="34" charset="0"/>
                          <a:cs typeface="Calibri" panose="020F0502020204030204" pitchFamily="34" charset="0"/>
                          <a:sym typeface="Wingdings" panose="05000000000000000000" pitchFamily="2" charset="2"/>
                        </a:rPr>
                        <a:t> Consider 1L over 4 hours</a:t>
                      </a:r>
                      <a:endParaRPr lang="en-GB"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GB" sz="1200" dirty="0">
                          <a:latin typeface="Calibri" panose="020F0502020204030204" pitchFamily="34" charset="0"/>
                          <a:cs typeface="Calibri" panose="020F0502020204030204" pitchFamily="34" charset="0"/>
                        </a:rPr>
                        <a:t>1 </a:t>
                      </a:r>
                      <a:r>
                        <a:rPr lang="en-GB" sz="1200" dirty="0" err="1">
                          <a:latin typeface="Calibri" panose="020F0502020204030204" pitchFamily="34" charset="0"/>
                          <a:cs typeface="Calibri" panose="020F0502020204030204" pitchFamily="34" charset="0"/>
                        </a:rPr>
                        <a:t>mmol</a:t>
                      </a:r>
                      <a:r>
                        <a:rPr lang="en-GB" sz="1200" dirty="0">
                          <a:latin typeface="Calibri" panose="020F0502020204030204" pitchFamily="34" charset="0"/>
                          <a:cs typeface="Calibri" panose="020F0502020204030204" pitchFamily="34" charset="0"/>
                        </a:rPr>
                        <a:t>/kg/day sodium, chloride </a:t>
                      </a:r>
                    </a:p>
                  </a:txBody>
                  <a:tcPr/>
                </a:tc>
                <a:tc>
                  <a:txBody>
                    <a:bodyPr/>
                    <a:lstStyle/>
                    <a:p>
                      <a:r>
                        <a:rPr lang="en-GB" sz="1200" dirty="0">
                          <a:latin typeface="Calibri" panose="020F0502020204030204" pitchFamily="34" charset="0"/>
                          <a:cs typeface="Calibri" panose="020F0502020204030204" pitchFamily="34" charset="0"/>
                        </a:rPr>
                        <a:t>= 70 </a:t>
                      </a:r>
                      <a:r>
                        <a:rPr lang="en-GB" sz="1200" dirty="0" err="1">
                          <a:latin typeface="Calibri" panose="020F0502020204030204" pitchFamily="34" charset="0"/>
                          <a:cs typeface="Calibri" panose="020F0502020204030204" pitchFamily="34" charset="0"/>
                        </a:rPr>
                        <a:t>mmol</a:t>
                      </a:r>
                      <a:r>
                        <a:rPr lang="en-GB" sz="1200" dirty="0">
                          <a:latin typeface="Calibri" panose="020F0502020204030204" pitchFamily="34" charset="0"/>
                          <a:cs typeface="Calibri" panose="020F0502020204030204" pitchFamily="34" charset="0"/>
                        </a:rPr>
                        <a:t>/day</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dirty="0">
                          <a:latin typeface="Calibri" panose="020F0502020204030204" pitchFamily="34" charset="0"/>
                          <a:cs typeface="Calibri" panose="020F0502020204030204" pitchFamily="34" charset="0"/>
                        </a:rPr>
                        <a:t>Ongoing GI loss, likely Na</a:t>
                      </a:r>
                      <a:r>
                        <a:rPr lang="en-GB" sz="1200" b="0" u="none" baseline="30000" dirty="0">
                          <a:latin typeface="Calibri" panose="020F0502020204030204" pitchFamily="34" charset="0"/>
                          <a:cs typeface="Calibri" panose="020F0502020204030204" pitchFamily="34" charset="0"/>
                        </a:rPr>
                        <a:t>+</a:t>
                      </a:r>
                      <a:r>
                        <a:rPr lang="en-GB" sz="1200" b="0" u="none" baseline="0" dirty="0">
                          <a:latin typeface="Calibri" panose="020F0502020204030204" pitchFamily="34" charset="0"/>
                          <a:cs typeface="Calibri" panose="020F0502020204030204" pitchFamily="34" charset="0"/>
                        </a:rPr>
                        <a:t> loss</a:t>
                      </a:r>
                    </a:p>
                    <a:p>
                      <a:endParaRPr lang="en-GB" sz="1200" dirty="0">
                        <a:latin typeface="Calibri" panose="020F0502020204030204" pitchFamily="34" charset="0"/>
                        <a:cs typeface="Calibri" panose="020F0502020204030204" pitchFamily="34" charset="0"/>
                      </a:endParaRPr>
                    </a:p>
                  </a:txBody>
                  <a:tcPr/>
                </a:tc>
                <a:tc>
                  <a:txBody>
                    <a:bodyPr/>
                    <a:lstStyle/>
                    <a:p>
                      <a:r>
                        <a:rPr lang="en-GB" sz="1200" dirty="0">
                          <a:latin typeface="Calibri" panose="020F0502020204030204" pitchFamily="34" charset="0"/>
                          <a:cs typeface="Calibri" panose="020F0502020204030204" pitchFamily="34" charset="0"/>
                        </a:rPr>
                        <a:t>None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latin typeface="Calibri" panose="020F0502020204030204" pitchFamily="34" charset="0"/>
                          <a:cs typeface="Calibri" panose="020F0502020204030204" pitchFamily="34" charset="0"/>
                        </a:rPr>
                        <a:t>Likely will require &gt;70 </a:t>
                      </a:r>
                      <a:r>
                        <a:rPr lang="en-GB" sz="1200" b="0" u="none" baseline="0" dirty="0" err="1">
                          <a:latin typeface="Calibri" panose="020F0502020204030204" pitchFamily="34" charset="0"/>
                          <a:cs typeface="Calibri" panose="020F0502020204030204" pitchFamily="34" charset="0"/>
                        </a:rPr>
                        <a:t>mmol</a:t>
                      </a:r>
                      <a:r>
                        <a:rPr lang="en-GB" sz="1200" b="0" u="none" baseline="0" dirty="0">
                          <a:latin typeface="Calibri" panose="020F0502020204030204" pitchFamily="34" charset="0"/>
                          <a:cs typeface="Calibri" panose="020F0502020204030204" pitchFamily="34" charset="0"/>
                        </a:rPr>
                        <a:t>/day</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latin typeface="Calibri" panose="020F0502020204030204" pitchFamily="34" charset="0"/>
                          <a:cs typeface="Calibri" panose="020F0502020204030204" pitchFamily="34" charset="0"/>
                        </a:rPr>
                        <a:t>Therefore likely needs &gt;130mmol/L  Na</a:t>
                      </a:r>
                      <a:r>
                        <a:rPr lang="en-GB" sz="1200" b="0" u="none" baseline="30000" dirty="0">
                          <a:latin typeface="Calibri" panose="020F0502020204030204" pitchFamily="34" charset="0"/>
                          <a:cs typeface="Calibri" panose="020F0502020204030204" pitchFamily="34" charset="0"/>
                        </a:rPr>
                        <a:t>+</a:t>
                      </a:r>
                      <a:r>
                        <a:rPr lang="en-GB" sz="1200" b="0" u="none" baseline="0" dirty="0">
                          <a:latin typeface="Calibri" panose="020F0502020204030204" pitchFamily="34" charset="0"/>
                          <a:cs typeface="Calibri" panose="020F0502020204030204" pitchFamily="34" charset="0"/>
                        </a:rPr>
                        <a:t> in first fluid</a:t>
                      </a:r>
                      <a:endParaRPr lang="en-GB" sz="1200" b="0" u="non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60328">
                <a:tc>
                  <a:txBody>
                    <a:bodyPr/>
                    <a:lstStyle/>
                    <a:p>
                      <a:r>
                        <a:rPr lang="en-GB" sz="1200" dirty="0">
                          <a:latin typeface="Calibri" panose="020F0502020204030204" pitchFamily="34" charset="0"/>
                          <a:cs typeface="Calibri" panose="020F0502020204030204" pitchFamily="34" charset="0"/>
                        </a:rPr>
                        <a:t>1 </a:t>
                      </a:r>
                      <a:r>
                        <a:rPr lang="en-GB" sz="1200" dirty="0" err="1">
                          <a:latin typeface="Calibri" panose="020F0502020204030204" pitchFamily="34" charset="0"/>
                          <a:cs typeface="Calibri" panose="020F0502020204030204" pitchFamily="34" charset="0"/>
                        </a:rPr>
                        <a:t>mmol</a:t>
                      </a:r>
                      <a:r>
                        <a:rPr lang="en-GB" sz="1200" dirty="0">
                          <a:latin typeface="Calibri" panose="020F0502020204030204" pitchFamily="34" charset="0"/>
                          <a:cs typeface="Calibri" panose="020F0502020204030204" pitchFamily="34" charset="0"/>
                        </a:rPr>
                        <a:t>/kg/day potassium</a:t>
                      </a:r>
                    </a:p>
                  </a:txBody>
                  <a:tcPr/>
                </a:tc>
                <a:tc>
                  <a:txBody>
                    <a:bodyPr/>
                    <a:lstStyle/>
                    <a:p>
                      <a:r>
                        <a:rPr lang="en-GB" sz="1200" dirty="0">
                          <a:latin typeface="Calibri" panose="020F0502020204030204" pitchFamily="34" charset="0"/>
                          <a:cs typeface="Calibri" panose="020F0502020204030204" pitchFamily="34" charset="0"/>
                        </a:rPr>
                        <a:t>= 70 </a:t>
                      </a:r>
                      <a:r>
                        <a:rPr lang="en-GB" sz="1200" dirty="0" err="1">
                          <a:latin typeface="Calibri" panose="020F0502020204030204" pitchFamily="34" charset="0"/>
                          <a:cs typeface="Calibri" panose="020F0502020204030204" pitchFamily="34" charset="0"/>
                        </a:rPr>
                        <a:t>mmol</a:t>
                      </a:r>
                      <a:r>
                        <a:rPr lang="en-GB" sz="1200" dirty="0">
                          <a:latin typeface="Calibri" panose="020F0502020204030204" pitchFamily="34" charset="0"/>
                          <a:cs typeface="Calibri" panose="020F0502020204030204" pitchFamily="34" charset="0"/>
                        </a:rPr>
                        <a:t>/day</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dirty="0">
                          <a:latin typeface="Calibri" panose="020F0502020204030204" pitchFamily="34" charset="0"/>
                          <a:cs typeface="Calibri" panose="020F0502020204030204" pitchFamily="34" charset="0"/>
                        </a:rPr>
                        <a:t>Ongoing GI loss, likely K</a:t>
                      </a:r>
                      <a:r>
                        <a:rPr lang="en-GB" sz="1200" b="0" u="none" baseline="30000" dirty="0">
                          <a:latin typeface="Calibri" panose="020F0502020204030204" pitchFamily="34" charset="0"/>
                          <a:cs typeface="Calibri" panose="020F0502020204030204" pitchFamily="34" charset="0"/>
                        </a:rPr>
                        <a:t>+</a:t>
                      </a:r>
                      <a:r>
                        <a:rPr lang="en-GB" sz="1200" b="0" u="none" baseline="0" dirty="0">
                          <a:latin typeface="Calibri" panose="020F0502020204030204" pitchFamily="34" charset="0"/>
                          <a:cs typeface="Calibri" panose="020F0502020204030204" pitchFamily="34" charset="0"/>
                        </a:rPr>
                        <a:t> loss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Borderline </a:t>
                      </a:r>
                      <a:r>
                        <a:rPr lang="en-GB" sz="1200" dirty="0" err="1">
                          <a:latin typeface="Calibri" panose="020F0502020204030204" pitchFamily="34" charset="0"/>
                          <a:cs typeface="Calibri" panose="020F0502020204030204" pitchFamily="34" charset="0"/>
                        </a:rPr>
                        <a:t>hypoK</a:t>
                      </a:r>
                      <a:endParaRPr lang="en-GB" sz="1200" dirty="0">
                        <a:latin typeface="Calibri" panose="020F0502020204030204" pitchFamily="34" charset="0"/>
                        <a:cs typeface="Calibri" panose="020F0502020204030204" pitchFamily="34" charset="0"/>
                      </a:endParaRPr>
                    </a:p>
                  </a:txBody>
                  <a:tcPr/>
                </a:tc>
                <a:tc>
                  <a:txBody>
                    <a:bodyPr/>
                    <a:lstStyle/>
                    <a:p>
                      <a:r>
                        <a:rPr lang="en-GB" sz="1200" dirty="0">
                          <a:latin typeface="Calibri" panose="020F0502020204030204" pitchFamily="34" charset="0"/>
                          <a:cs typeface="Calibri" panose="020F0502020204030204" pitchFamily="34" charset="0"/>
                        </a:rPr>
                        <a:t>None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latin typeface="Calibri" panose="020F0502020204030204" pitchFamily="34" charset="0"/>
                          <a:cs typeface="Calibri" panose="020F0502020204030204" pitchFamily="34" charset="0"/>
                        </a:rPr>
                        <a:t>Likely will require &gt;70 </a:t>
                      </a:r>
                      <a:r>
                        <a:rPr lang="en-GB" sz="1200" b="0" u="none" baseline="0" dirty="0" err="1">
                          <a:latin typeface="Calibri" panose="020F0502020204030204" pitchFamily="34" charset="0"/>
                          <a:cs typeface="Calibri" panose="020F0502020204030204" pitchFamily="34" charset="0"/>
                        </a:rPr>
                        <a:t>mmol</a:t>
                      </a:r>
                      <a:r>
                        <a:rPr lang="en-GB" sz="1200" b="0" u="none" baseline="0" dirty="0">
                          <a:latin typeface="Calibri" panose="020F0502020204030204" pitchFamily="34" charset="0"/>
                          <a:cs typeface="Calibri" panose="020F0502020204030204" pitchFamily="34" charset="0"/>
                        </a:rPr>
                        <a:t>/day</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latin typeface="Calibri" panose="020F0502020204030204" pitchFamily="34" charset="0"/>
                          <a:cs typeface="Calibri" panose="020F0502020204030204" pitchFamily="34" charset="0"/>
                        </a:rPr>
                        <a:t>Therefore likely needs 40mmol/L K</a:t>
                      </a:r>
                      <a:r>
                        <a:rPr lang="en-GB" sz="1200" b="0" u="none" baseline="30000" dirty="0">
                          <a:latin typeface="Calibri" panose="020F0502020204030204" pitchFamily="34" charset="0"/>
                          <a:cs typeface="Calibri" panose="020F0502020204030204" pitchFamily="34" charset="0"/>
                        </a:rPr>
                        <a:t>+</a:t>
                      </a:r>
                      <a:r>
                        <a:rPr lang="en-GB" sz="1200" b="0" u="none" baseline="0" dirty="0">
                          <a:latin typeface="Calibri" panose="020F0502020204030204" pitchFamily="34" charset="0"/>
                          <a:cs typeface="Calibri" panose="020F0502020204030204" pitchFamily="34" charset="0"/>
                        </a:rPr>
                        <a:t> in first fluid</a:t>
                      </a:r>
                      <a:endParaRPr lang="en-GB" sz="1200" b="0" u="non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50–100 g/day glucose (NB. glucose 5% contains 5 g/100ml) </a:t>
                      </a:r>
                    </a:p>
                  </a:txBody>
                  <a:tcPr/>
                </a:tc>
                <a:tc>
                  <a:txBody>
                    <a:bodyPr/>
                    <a:lstStyle/>
                    <a:p>
                      <a:endParaRPr lang="en-GB" sz="12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None</a:t>
                      </a:r>
                    </a:p>
                    <a:p>
                      <a:endParaRPr lang="en-GB" sz="1200" dirty="0">
                        <a:latin typeface="Calibri" panose="020F0502020204030204" pitchFamily="34" charset="0"/>
                        <a:cs typeface="Calibri" panose="020F0502020204030204" pitchFamily="34" charset="0"/>
                      </a:endParaRPr>
                    </a:p>
                  </a:txBody>
                  <a:tcPr/>
                </a:tc>
                <a:tc>
                  <a:txBody>
                    <a:bodyPr/>
                    <a:lstStyle/>
                    <a:p>
                      <a:r>
                        <a:rPr lang="en-GB" sz="1200" dirty="0">
                          <a:latin typeface="Calibri" panose="020F0502020204030204" pitchFamily="34" charset="0"/>
                          <a:cs typeface="Calibri" panose="020F0502020204030204" pitchFamily="34" charset="0"/>
                        </a:rPr>
                        <a:t>None recent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May need glucose later too.</a:t>
                      </a:r>
                    </a:p>
                  </a:txBody>
                  <a:tcPr/>
                </a:tc>
                <a:extLst>
                  <a:ext uri="{0D108BD9-81ED-4DB2-BD59-A6C34878D82A}">
                    <a16:rowId xmlns:a16="http://schemas.microsoft.com/office/drawing/2014/main" val="10004"/>
                  </a:ext>
                </a:extLst>
              </a:tr>
              <a:tr h="370840">
                <a:tc gridSpan="5">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Likely to be penalised if use small volumes (e.g. &lt;1L) if overall daily prescription ≥2L</a:t>
                      </a:r>
                    </a:p>
                  </a:txBody>
                  <a:tcPr/>
                </a:tc>
                <a:tc hMerge="1">
                  <a:txBody>
                    <a:bodyPr/>
                    <a:lstStyle/>
                    <a:p>
                      <a:endParaRPr lang="en-GB" sz="1400" dirty="0"/>
                    </a:p>
                  </a:txBody>
                  <a:tcPr/>
                </a:tc>
                <a:tc hMerge="1">
                  <a:txBody>
                    <a:bodyPr/>
                    <a:lstStyle/>
                    <a:p>
                      <a:endParaRPr lang="en-GB" sz="1400" dirty="0"/>
                    </a:p>
                  </a:txBody>
                  <a:tcPr/>
                </a:tc>
                <a:tc hMerge="1">
                  <a:txBody>
                    <a:bodyPr/>
                    <a:lstStyle/>
                    <a:p>
                      <a:endParaRPr lang="en-GB"/>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extLst>
                  <a:ext uri="{0D108BD9-81ED-4DB2-BD59-A6C34878D82A}">
                    <a16:rowId xmlns:a16="http://schemas.microsoft.com/office/drawing/2014/main" val="2591669381"/>
                  </a:ext>
                </a:extLst>
              </a:tr>
              <a:tr h="370840">
                <a:tc gridSpan="5">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1" u="none" dirty="0">
                          <a:latin typeface="Calibri" panose="020F0502020204030204" pitchFamily="34" charset="0"/>
                          <a:cs typeface="Calibri" panose="020F0502020204030204" pitchFamily="34" charset="0"/>
                        </a:rPr>
                        <a:t>Consider </a:t>
                      </a:r>
                      <a:r>
                        <a:rPr lang="en-GB" sz="1200" b="1" u="none" dirty="0">
                          <a:latin typeface="Calibri" panose="020F0502020204030204" pitchFamily="34" charset="0"/>
                          <a:cs typeface="Calibri" panose="020F0502020204030204" pitchFamily="34" charset="0"/>
                          <a:sym typeface="Wingdings" panose="05000000000000000000" pitchFamily="2" charset="2"/>
                        </a:rPr>
                        <a:t> 0.9%</a:t>
                      </a:r>
                      <a:r>
                        <a:rPr lang="en-GB" sz="1200" b="1" u="none" baseline="0" dirty="0">
                          <a:latin typeface="Calibri" panose="020F0502020204030204" pitchFamily="34" charset="0"/>
                          <a:cs typeface="Calibri" panose="020F0502020204030204" pitchFamily="34" charset="0"/>
                          <a:sym typeface="Wingdings" panose="05000000000000000000" pitchFamily="2" charset="2"/>
                        </a:rPr>
                        <a:t> sodium chloride with 0.3% potassium chloride over 4 hours</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b="1" u="none" baseline="0" dirty="0">
                          <a:latin typeface="Calibri" panose="020F0502020204030204" pitchFamily="34" charset="0"/>
                          <a:cs typeface="Calibri" panose="020F0502020204030204" pitchFamily="34" charset="0"/>
                          <a:sym typeface="Wingdings" panose="05000000000000000000" pitchFamily="2" charset="2"/>
                        </a:rPr>
                        <a:t>(NOTE: This is acceptable potassium rate of 10mmol/L)</a:t>
                      </a:r>
                      <a:endParaRPr lang="en-GB" sz="1200" b="1" u="none" dirty="0">
                        <a:latin typeface="Calibri" panose="020F0502020204030204" pitchFamily="34" charset="0"/>
                        <a:cs typeface="Calibri" panose="020F0502020204030204" pitchFamily="34" charset="0"/>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7109494"/>
                  </a:ext>
                </a:extLst>
              </a:tr>
            </a:tbl>
          </a:graphicData>
        </a:graphic>
      </p:graphicFrame>
      <p:sp>
        <p:nvSpPr>
          <p:cNvPr id="3"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solidFill>
                  <a:srgbClr val="000000"/>
                </a:solidFill>
                <a:latin typeface="Calibri" panose="020F0502020204030204" pitchFamily="34" charset="0"/>
                <a:cs typeface="Calibri" panose="020F0502020204030204" pitchFamily="34" charset="0"/>
              </a:rPr>
              <a:t>PWS307</a:t>
            </a:r>
          </a:p>
        </p:txBody>
      </p:sp>
      <p:sp>
        <p:nvSpPr>
          <p:cNvPr id="5"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solidFill>
                  <a:srgbClr val="000000"/>
                </a:solidFill>
                <a:latin typeface="Calibri" panose="020F0502020204030204" pitchFamily="34" charset="0"/>
                <a:cs typeface="Calibri" panose="020F0502020204030204" pitchFamily="34" charset="0"/>
              </a:rPr>
              <a:t>ID</a:t>
            </a:r>
          </a:p>
        </p:txBody>
      </p:sp>
    </p:spTree>
    <p:extLst>
      <p:ext uri="{BB962C8B-B14F-4D97-AF65-F5344CB8AC3E}">
        <p14:creationId xmlns:p14="http://schemas.microsoft.com/office/powerpoint/2010/main" val="397790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NEW BANNER_NIGEL copy"/>
          <p:cNvPicPr>
            <a:picLocks noChangeAspect="1" noChangeArrowheads="1"/>
          </p:cNvPicPr>
          <p:nvPr/>
        </p:nvPicPr>
        <p:blipFill>
          <a:blip r:embed="rId3" cstate="print"/>
          <a:srcRect/>
          <a:stretch>
            <a:fillRect/>
          </a:stretch>
        </p:blipFill>
        <p:spPr bwMode="auto">
          <a:xfrm>
            <a:off x="0" y="5705475"/>
            <a:ext cx="9144000" cy="1179513"/>
          </a:xfrm>
          <a:prstGeom prst="rect">
            <a:avLst/>
          </a:prstGeom>
          <a:noFill/>
          <a:ln w="9525">
            <a:noFill/>
            <a:miter lim="800000"/>
            <a:headEnd/>
            <a:tailEnd/>
          </a:ln>
        </p:spPr>
      </p:pic>
      <p:sp>
        <p:nvSpPr>
          <p:cNvPr id="8195" name="Text Box 3"/>
          <p:cNvSpPr txBox="1">
            <a:spLocks noChangeArrowheads="1"/>
          </p:cNvSpPr>
          <p:nvPr/>
        </p:nvSpPr>
        <p:spPr bwMode="auto">
          <a:xfrm>
            <a:off x="468313" y="333375"/>
            <a:ext cx="7423150" cy="914400"/>
          </a:xfrm>
          <a:prstGeom prst="rect">
            <a:avLst/>
          </a:prstGeom>
          <a:noFill/>
          <a:ln w="9525">
            <a:noFill/>
            <a:miter lim="800000"/>
            <a:headEnd/>
            <a:tailEnd/>
          </a:ln>
        </p:spPr>
        <p:txBody>
          <a:bodyPr wrap="none">
            <a:spAutoFit/>
          </a:bodyPr>
          <a:lstStyle/>
          <a:p>
            <a:r>
              <a:rPr lang="en-GB" sz="5400" b="1" dirty="0"/>
              <a:t>Questions to consider</a:t>
            </a:r>
            <a:endParaRPr lang="en-US" sz="4400" b="1" dirty="0"/>
          </a:p>
        </p:txBody>
      </p:sp>
      <p:sp>
        <p:nvSpPr>
          <p:cNvPr id="8196" name="Text Box 11"/>
          <p:cNvSpPr txBox="1">
            <a:spLocks noChangeArrowheads="1"/>
          </p:cNvSpPr>
          <p:nvPr/>
        </p:nvSpPr>
        <p:spPr bwMode="auto">
          <a:xfrm>
            <a:off x="971550" y="1484313"/>
            <a:ext cx="7458075" cy="3585597"/>
          </a:xfrm>
          <a:prstGeom prst="rect">
            <a:avLst/>
          </a:prstGeom>
          <a:noFill/>
          <a:ln w="9525">
            <a:noFill/>
            <a:miter lim="800000"/>
            <a:headEnd/>
            <a:tailEnd/>
          </a:ln>
        </p:spPr>
        <p:txBody>
          <a:bodyPr>
            <a:spAutoFit/>
          </a:bodyPr>
          <a:lstStyle/>
          <a:p>
            <a:pPr marL="266700" indent="-266700">
              <a:spcBef>
                <a:spcPts val="600"/>
              </a:spcBef>
              <a:buFont typeface="Arial" charset="0"/>
              <a:buChar char="•"/>
            </a:pPr>
            <a:r>
              <a:rPr lang="en-GB" sz="2400" dirty="0"/>
              <a:t>What to prescribe?</a:t>
            </a:r>
          </a:p>
          <a:p>
            <a:pPr marL="266700" indent="-266700">
              <a:spcBef>
                <a:spcPts val="600"/>
              </a:spcBef>
              <a:buFont typeface="Arial" charset="0"/>
              <a:buChar char="•"/>
            </a:pPr>
            <a:r>
              <a:rPr lang="en-GB" sz="2400" dirty="0"/>
              <a:t>How much to prescribe?</a:t>
            </a:r>
          </a:p>
          <a:p>
            <a:pPr marL="266700" indent="-266700">
              <a:spcBef>
                <a:spcPts val="600"/>
              </a:spcBef>
              <a:buFont typeface="Arial" charset="0"/>
              <a:buChar char="•"/>
            </a:pPr>
            <a:r>
              <a:rPr lang="en-GB" sz="2400" dirty="0"/>
              <a:t>How “fast” the fluids are prescribed?</a:t>
            </a:r>
          </a:p>
          <a:p>
            <a:pPr marL="266700" indent="-266700">
              <a:spcBef>
                <a:spcPts val="600"/>
              </a:spcBef>
              <a:buFont typeface="Arial" charset="0"/>
              <a:buChar char="•"/>
            </a:pPr>
            <a:r>
              <a:rPr lang="en-GB" sz="2400" dirty="0"/>
              <a:t>How “often” the fluids are prescribed?</a:t>
            </a:r>
          </a:p>
          <a:p>
            <a:pPr marL="266700" indent="-266700">
              <a:spcBef>
                <a:spcPts val="600"/>
              </a:spcBef>
              <a:buFont typeface="Arial" charset="0"/>
              <a:buChar char="•"/>
            </a:pPr>
            <a:r>
              <a:rPr lang="en-GB" sz="2400" dirty="0"/>
              <a:t>Any co-morbidities?</a:t>
            </a:r>
          </a:p>
          <a:p>
            <a:pPr marL="266700" indent="-266700">
              <a:spcBef>
                <a:spcPts val="600"/>
              </a:spcBef>
              <a:buFont typeface="Arial" charset="0"/>
              <a:buChar char="•"/>
            </a:pPr>
            <a:r>
              <a:rPr lang="en-GB" sz="2400" dirty="0"/>
              <a:t>Benefits outweigh risks?</a:t>
            </a:r>
          </a:p>
          <a:p>
            <a:pPr marL="266700" indent="-266700">
              <a:spcBef>
                <a:spcPts val="600"/>
              </a:spcBef>
              <a:buFont typeface="Arial" charset="0"/>
              <a:buChar char="•"/>
            </a:pPr>
            <a:r>
              <a:rPr lang="en-GB" sz="2400" dirty="0"/>
              <a:t>What monitoring is required?</a:t>
            </a:r>
          </a:p>
          <a:p>
            <a:pPr marL="266700" indent="-266700">
              <a:spcBef>
                <a:spcPts val="600"/>
              </a:spcBef>
              <a:buFont typeface="Arial" charset="0"/>
              <a:buChar char="•"/>
            </a:pPr>
            <a:endParaRPr lang="en-GB"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latin typeface="+mj-lt"/>
                <a:ea typeface="+mj-ea"/>
                <a:cs typeface="+mj-cs"/>
              </a:rPr>
              <a:t>PWS307</a:t>
            </a:r>
          </a:p>
        </p:txBody>
      </p: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sp>
        <p:nvSpPr>
          <p:cNvPr id="19"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2775" name="Picture 15"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14" name="Title 1"/>
          <p:cNvSpPr txBox="1">
            <a:spLocks/>
          </p:cNvSpPr>
          <p:nvPr/>
        </p:nvSpPr>
        <p:spPr>
          <a:xfrm>
            <a:off x="1666875" y="82550"/>
            <a:ext cx="1019175"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fontAlgn="auto">
              <a:spcAft>
                <a:spcPts val="0"/>
              </a:spcAft>
              <a:defRPr/>
            </a:pPr>
            <a:r>
              <a:rPr lang="en-US" sz="1200" b="1" i="1" dirty="0">
                <a:latin typeface="+mj-lt"/>
                <a:ea typeface="+mj-ea"/>
                <a:cs typeface="+mj-cs"/>
              </a:rPr>
              <a:t>Answer Page</a:t>
            </a:r>
          </a:p>
        </p:txBody>
      </p:sp>
      <p:graphicFrame>
        <p:nvGraphicFramePr>
          <p:cNvPr id="23" name="Table 22"/>
          <p:cNvGraphicFramePr>
            <a:graphicFrameLocks noGrp="1"/>
          </p:cNvGraphicFramePr>
          <p:nvPr>
            <p:extLst>
              <p:ext uri="{D42A27DB-BD31-4B8C-83A1-F6EECF244321}">
                <p14:modId xmlns:p14="http://schemas.microsoft.com/office/powerpoint/2010/main" val="1923957735"/>
              </p:ext>
            </p:extLst>
          </p:nvPr>
        </p:nvGraphicFramePr>
        <p:xfrm>
          <a:off x="107950" y="476250"/>
          <a:ext cx="8952225" cy="6323634"/>
        </p:xfrm>
        <a:graphic>
          <a:graphicData uri="http://schemas.openxmlformats.org/drawingml/2006/table">
            <a:tbl>
              <a:tblPr firstRow="1" bandRow="1">
                <a:tableStyleId>{5C22544A-7EE6-4342-B048-85BDC9FD1C3A}</a:tableStyleId>
              </a:tblPr>
              <a:tblGrid>
                <a:gridCol w="28758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216024">
                  <a:extLst>
                    <a:ext uri="{9D8B030D-6E8A-4147-A177-3AD203B41FA5}">
                      <a16:colId xmlns:a16="http://schemas.microsoft.com/office/drawing/2014/main" val="20004"/>
                    </a:ext>
                  </a:extLst>
                </a:gridCol>
                <a:gridCol w="1872208">
                  <a:extLst>
                    <a:ext uri="{9D8B030D-6E8A-4147-A177-3AD203B41FA5}">
                      <a16:colId xmlns:a16="http://schemas.microsoft.com/office/drawing/2014/main" val="20005"/>
                    </a:ext>
                  </a:extLst>
                </a:gridCol>
                <a:gridCol w="391040">
                  <a:extLst>
                    <a:ext uri="{9D8B030D-6E8A-4147-A177-3AD203B41FA5}">
                      <a16:colId xmlns:a16="http://schemas.microsoft.com/office/drawing/2014/main" val="20006"/>
                    </a:ext>
                  </a:extLst>
                </a:gridCol>
                <a:gridCol w="1864887">
                  <a:extLst>
                    <a:ext uri="{9D8B030D-6E8A-4147-A177-3AD203B41FA5}">
                      <a16:colId xmlns:a16="http://schemas.microsoft.com/office/drawing/2014/main" val="20007"/>
                    </a:ext>
                  </a:extLst>
                </a:gridCol>
              </a:tblGrid>
              <a:tr h="0">
                <a:tc gridSpan="2">
                  <a:txBody>
                    <a:bodyPr/>
                    <a:lstStyle/>
                    <a:p>
                      <a:r>
                        <a:rPr lang="en-US" sz="1400" dirty="0">
                          <a:solidFill>
                            <a:srgbClr val="000000"/>
                          </a:solidFill>
                        </a:rPr>
                        <a:t>A. Fluid choice</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sz="600" dirty="0"/>
                    </a:p>
                  </a:txBody>
                  <a:tcPr/>
                </a:tc>
                <a:tc>
                  <a:txBody>
                    <a:bodyPr/>
                    <a:lstStyle/>
                    <a:p>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6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r>
                        <a:rPr lang="en-US" sz="1400" dirty="0">
                          <a:solidFill>
                            <a:srgbClr val="000000"/>
                          </a:solidFill>
                        </a:rPr>
                        <a:t>B. Volume and duration</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5205">
                <a:tc>
                  <a:txBody>
                    <a:bodyPr/>
                    <a:lstStyle/>
                    <a:p>
                      <a:r>
                        <a:rPr lang="en-US" sz="1000" b="1" dirty="0"/>
                        <a:t>1</a:t>
                      </a:r>
                    </a:p>
                  </a:txBody>
                  <a:tcPr>
                    <a:lnT w="12700" cap="flat" cmpd="sng" algn="ctr">
                      <a:solidFill>
                        <a:scrgbClr r="0" g="0" b="0"/>
                      </a:solidFill>
                      <a:prstDash val="solid"/>
                      <a:round/>
                      <a:headEnd type="none" w="med" len="med"/>
                      <a:tailEnd type="none" w="med" len="med"/>
                    </a:lnT>
                  </a:tcPr>
                </a:tc>
                <a:tc>
                  <a:txBody>
                    <a:bodyPr/>
                    <a:lstStyle/>
                    <a:p>
                      <a:r>
                        <a:rPr lang="en-US" sz="1050" dirty="0"/>
                        <a:t>0.9% Sodium</a:t>
                      </a:r>
                      <a:r>
                        <a:rPr lang="en-US" sz="1050" baseline="0" dirty="0"/>
                        <a:t> chloride with 0.3% </a:t>
                      </a:r>
                      <a:r>
                        <a:rPr lang="en-US" sz="1050" baseline="0" dirty="0" err="1"/>
                        <a:t>KCl</a:t>
                      </a:r>
                      <a:endParaRPr lang="en-US" sz="1050" dirty="0"/>
                    </a:p>
                  </a:txBody>
                  <a:tcPr>
                    <a:lnT w="12700" cap="flat" cmpd="sng" algn="ctr">
                      <a:solidFill>
                        <a:scrgbClr r="0" g="0" b="0"/>
                      </a:solidFill>
                      <a:prstDash val="solid"/>
                      <a:round/>
                      <a:headEnd type="none" w="med" len="med"/>
                      <a:tailEnd type="none" w="med" len="med"/>
                    </a:lnT>
                  </a:tcPr>
                </a:tc>
                <a:tc>
                  <a:txBody>
                    <a:bodyPr/>
                    <a:lstStyle/>
                    <a:p>
                      <a:pPr algn="ctr"/>
                      <a:r>
                        <a:rPr lang="en-US" sz="1050" dirty="0"/>
                        <a:t>4</a:t>
                      </a:r>
                    </a:p>
                  </a:txBody>
                  <a:tcPr>
                    <a:lnT w="12700" cap="flat" cmpd="sng" algn="ctr">
                      <a:solidFill>
                        <a:scrgbClr r="0" g="0" b="0"/>
                      </a:solidFill>
                      <a:prstDash val="solid"/>
                      <a:round/>
                      <a:headEnd type="none" w="med" len="med"/>
                      <a:tailEnd type="none" w="med" len="med"/>
                    </a:lnT>
                  </a:tcPr>
                </a:tc>
                <a:tc>
                  <a:txBody>
                    <a:bodyPr/>
                    <a:lstStyle/>
                    <a:p>
                      <a:r>
                        <a:rPr lang="en-US" sz="1050" dirty="0"/>
                        <a:t>Requires &gt;130mmol/L Na</a:t>
                      </a:r>
                    </a:p>
                    <a:p>
                      <a:r>
                        <a:rPr lang="en-US" sz="1050" dirty="0"/>
                        <a:t>Requires maximal allowed K</a:t>
                      </a:r>
                      <a:r>
                        <a:rPr lang="en-US" sz="1050" baseline="30000" dirty="0"/>
                        <a:t>+</a:t>
                      </a:r>
                      <a:endParaRPr lang="en-US" sz="1050" dirty="0"/>
                    </a:p>
                  </a:txBody>
                  <a:tcPr>
                    <a:lnT w="12700" cap="flat" cmpd="sng" algn="ctr">
                      <a:solidFill>
                        <a:scrgbClr r="0" g="0" b="0"/>
                      </a:solidFill>
                      <a:prstDash val="solid"/>
                      <a:round/>
                      <a:headEnd type="none" w="med" len="med"/>
                      <a:tailEnd type="none" w="med" len="med"/>
                    </a:lnT>
                  </a:tcPr>
                </a:tc>
                <a:tc>
                  <a:txBody>
                    <a:bodyPr/>
                    <a:lstStyle/>
                    <a:p>
                      <a:endParaRPr lang="en-US" sz="1050"/>
                    </a:p>
                  </a:txBody>
                  <a:tcPr/>
                </a:tc>
                <a:tc>
                  <a:txBody>
                    <a:bodyPr/>
                    <a:lstStyle/>
                    <a:p>
                      <a:r>
                        <a:rPr lang="en-US" sz="1050" dirty="0"/>
                        <a:t>1L over 4 hours</a:t>
                      </a:r>
                    </a:p>
                  </a:txBody>
                  <a:tcPr>
                    <a:lnT w="12700" cap="flat" cmpd="sng" algn="ctr">
                      <a:solidFill>
                        <a:scrgbClr r="0" g="0" b="0"/>
                      </a:solidFill>
                      <a:prstDash val="solid"/>
                      <a:round/>
                      <a:headEnd type="none" w="med" len="med"/>
                      <a:tailEnd type="none" w="med" len="med"/>
                    </a:lnT>
                  </a:tcPr>
                </a:tc>
                <a:tc>
                  <a:txBody>
                    <a:bodyPr/>
                    <a:lstStyle/>
                    <a:p>
                      <a:pPr algn="ctr"/>
                      <a:r>
                        <a:rPr lang="en-US" sz="1050" dirty="0"/>
                        <a:t>4</a:t>
                      </a:r>
                    </a:p>
                  </a:txBody>
                  <a:tcPr>
                    <a:lnT w="12700" cap="flat" cmpd="sng" algn="ctr">
                      <a:solidFill>
                        <a:scrgbClr r="0" g="0" b="0"/>
                      </a:solidFill>
                      <a:prstDash val="solid"/>
                      <a:round/>
                      <a:headEnd type="none" w="med" len="med"/>
                      <a:tailEnd type="none" w="med" len="med"/>
                    </a:lnT>
                  </a:tcPr>
                </a:tc>
                <a:tc>
                  <a:txBody>
                    <a:bodyPr/>
                    <a:lstStyle/>
                    <a:p>
                      <a:r>
                        <a:rPr lang="en-US" sz="1050" dirty="0"/>
                        <a:t>Likely to require around 6L/day</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195120">
                <a:tc>
                  <a:txBody>
                    <a:bodyPr/>
                    <a:lstStyle/>
                    <a:p>
                      <a:endParaRPr lang="en-US" sz="1000" b="1" dirty="0"/>
                    </a:p>
                  </a:txBody>
                  <a:tcPr/>
                </a:tc>
                <a:tc>
                  <a:txBody>
                    <a:bodyPr/>
                    <a:lstStyle/>
                    <a:p>
                      <a:endParaRPr lang="en-GB" sz="1050" dirty="0"/>
                    </a:p>
                  </a:txBody>
                  <a:tcPr/>
                </a:tc>
                <a:tc>
                  <a:txBody>
                    <a:bodyPr/>
                    <a:lstStyle/>
                    <a:p>
                      <a:endParaRPr lang="en-GB" sz="1050" dirty="0"/>
                    </a:p>
                  </a:txBody>
                  <a:tcPr/>
                </a:tc>
                <a:tc>
                  <a:txBody>
                    <a:bodyPr/>
                    <a:lstStyle/>
                    <a:p>
                      <a:endParaRPr lang="en-US" sz="1050" dirty="0"/>
                    </a:p>
                  </a:txBody>
                  <a:tcPr/>
                </a:tc>
                <a:tc>
                  <a:txBody>
                    <a:bodyPr/>
                    <a:lstStyle/>
                    <a:p>
                      <a:endParaRPr lang="en-US" sz="1050"/>
                    </a:p>
                  </a:txBody>
                  <a:tcPr/>
                </a:tc>
                <a:tc>
                  <a:txBody>
                    <a:bodyPr/>
                    <a:lstStyle/>
                    <a:p>
                      <a:pPr marL="0" algn="l" defTabSz="457200" rtl="0" eaLnBrk="1" latinLnBrk="0" hangingPunct="1"/>
                      <a:r>
                        <a:rPr lang="en-GB" sz="1050" kern="1200" dirty="0">
                          <a:solidFill>
                            <a:schemeClr val="dk1"/>
                          </a:solidFill>
                          <a:latin typeface="+mn-lt"/>
                          <a:ea typeface="+mn-ea"/>
                          <a:cs typeface="+mn-cs"/>
                        </a:rPr>
                        <a:t>1L over 6 hours</a:t>
                      </a:r>
                    </a:p>
                  </a:txBody>
                  <a:tcPr/>
                </a:tc>
                <a:tc>
                  <a:txBody>
                    <a:bodyPr/>
                    <a:lstStyle/>
                    <a:p>
                      <a:pPr marL="0" algn="ctr" defTabSz="457200" rtl="0" eaLnBrk="1" latinLnBrk="0" hangingPunct="1"/>
                      <a:r>
                        <a:rPr lang="en-GB" sz="1050" kern="1200" dirty="0">
                          <a:solidFill>
                            <a:schemeClr val="dk1"/>
                          </a:solidFill>
                          <a:latin typeface="+mn-lt"/>
                          <a:ea typeface="+mn-ea"/>
                          <a:cs typeface="+mn-cs"/>
                        </a:rPr>
                        <a:t>3</a:t>
                      </a:r>
                    </a:p>
                  </a:txBody>
                  <a:tcPr/>
                </a:tc>
                <a:tc>
                  <a:txBody>
                    <a:bodyPr/>
                    <a:lstStyle/>
                    <a:p>
                      <a:r>
                        <a:rPr lang="en-US" sz="1050" dirty="0"/>
                        <a:t>Maybe</a:t>
                      </a:r>
                      <a:r>
                        <a:rPr lang="en-US" sz="1050" baseline="0" dirty="0"/>
                        <a:t> 4L/day can be reasonable if taking good amounts of oral intake</a:t>
                      </a:r>
                      <a:endParaRPr lang="en-US" sz="1050" dirty="0"/>
                    </a:p>
                  </a:txBody>
                  <a:tcPr/>
                </a:tc>
                <a:extLst>
                  <a:ext uri="{0D108BD9-81ED-4DB2-BD59-A6C34878D82A}">
                    <a16:rowId xmlns:a16="http://schemas.microsoft.com/office/drawing/2014/main" val="10002"/>
                  </a:ext>
                </a:extLst>
              </a:tr>
              <a:tr h="195120">
                <a:tc>
                  <a:txBody>
                    <a:bodyPr/>
                    <a:lstStyle/>
                    <a:p>
                      <a:endParaRPr lang="en-US" sz="1000" b="1" dirty="0"/>
                    </a:p>
                  </a:txBody>
                  <a:tcPr/>
                </a:tc>
                <a:tc>
                  <a:txBody>
                    <a:bodyPr/>
                    <a:lstStyle/>
                    <a:p>
                      <a:endParaRPr lang="en-GB" sz="1050" dirty="0"/>
                    </a:p>
                  </a:txBody>
                  <a:tcPr/>
                </a:tc>
                <a:tc>
                  <a:txBody>
                    <a:bodyPr/>
                    <a:lstStyle/>
                    <a:p>
                      <a:endParaRPr lang="en-GB" sz="1050" dirty="0"/>
                    </a:p>
                  </a:txBody>
                  <a:tcPr/>
                </a:tc>
                <a:tc>
                  <a:txBody>
                    <a:bodyPr/>
                    <a:lstStyle/>
                    <a:p>
                      <a:endParaRPr lang="en-US" sz="1050" dirty="0"/>
                    </a:p>
                  </a:txBody>
                  <a:tcPr/>
                </a:tc>
                <a:tc>
                  <a:txBody>
                    <a:bodyPr/>
                    <a:lstStyle/>
                    <a:p>
                      <a:endParaRPr lang="en-US" sz="1050" dirty="0"/>
                    </a:p>
                  </a:txBody>
                  <a:tcPr/>
                </a:tc>
                <a:tc>
                  <a:txBody>
                    <a:bodyPr/>
                    <a:lstStyle/>
                    <a:p>
                      <a:r>
                        <a:rPr lang="en-US" sz="1050" dirty="0"/>
                        <a:t>1L over &lt;4</a:t>
                      </a:r>
                      <a:r>
                        <a:rPr lang="en-US" sz="1050" baseline="0" dirty="0"/>
                        <a:t> hours or 8 hours</a:t>
                      </a:r>
                      <a:endParaRPr lang="en-US" sz="1050" dirty="0"/>
                    </a:p>
                  </a:txBody>
                  <a:tcPr/>
                </a:tc>
                <a:tc>
                  <a:txBody>
                    <a:bodyPr/>
                    <a:lstStyle/>
                    <a:p>
                      <a:pPr algn="ctr"/>
                      <a:r>
                        <a:rPr lang="en-US" sz="1050" dirty="0"/>
                        <a:t>2</a:t>
                      </a:r>
                    </a:p>
                  </a:txBody>
                  <a:tcPr/>
                </a:tc>
                <a:tc>
                  <a:txBody>
                    <a:bodyPr/>
                    <a:lstStyle/>
                    <a:p>
                      <a:r>
                        <a:rPr lang="en-US" sz="1050" dirty="0"/>
                        <a:t>(NOTE: Less than 4hr</a:t>
                      </a:r>
                      <a:r>
                        <a:rPr lang="en-US" sz="1050" baseline="0" dirty="0"/>
                        <a:t> would mean in excess of the safe 10mmol/L of </a:t>
                      </a:r>
                      <a:r>
                        <a:rPr lang="en-US" sz="1050" baseline="0" dirty="0" err="1"/>
                        <a:t>KCl</a:t>
                      </a:r>
                      <a:r>
                        <a:rPr lang="en-US" sz="1050" baseline="0" dirty="0"/>
                        <a:t>)</a:t>
                      </a:r>
                      <a:endParaRPr lang="en-US" sz="1050" dirty="0"/>
                    </a:p>
                  </a:txBody>
                  <a:tcPr/>
                </a:tc>
                <a:extLst>
                  <a:ext uri="{0D108BD9-81ED-4DB2-BD59-A6C34878D82A}">
                    <a16:rowId xmlns:a16="http://schemas.microsoft.com/office/drawing/2014/main" val="10011"/>
                  </a:ext>
                </a:extLst>
              </a:tr>
              <a:tr h="195120">
                <a:tc>
                  <a:txBody>
                    <a:bodyPr/>
                    <a:lstStyle/>
                    <a:p>
                      <a:endParaRPr lang="en-US" sz="1000" b="1" dirty="0"/>
                    </a:p>
                  </a:txBody>
                  <a:tcPr/>
                </a:tc>
                <a:tc>
                  <a:txBody>
                    <a:bodyPr/>
                    <a:lstStyle/>
                    <a:p>
                      <a:endParaRPr lang="en-GB" sz="1050"/>
                    </a:p>
                  </a:txBody>
                  <a:tcPr/>
                </a:tc>
                <a:tc>
                  <a:txBody>
                    <a:bodyPr/>
                    <a:lstStyle/>
                    <a:p>
                      <a:endParaRPr lang="en-GB" sz="1050" dirty="0"/>
                    </a:p>
                  </a:txBody>
                  <a:tcPr/>
                </a:tc>
                <a:tc>
                  <a:txBody>
                    <a:bodyPr/>
                    <a:lstStyle/>
                    <a:p>
                      <a:endParaRPr lang="en-US" sz="1050" dirty="0"/>
                    </a:p>
                  </a:txBody>
                  <a:tcPr/>
                </a:tc>
                <a:tc>
                  <a:txBody>
                    <a:bodyPr/>
                    <a:lstStyle/>
                    <a:p>
                      <a:endParaRPr lang="en-US" sz="1050" dirty="0"/>
                    </a:p>
                  </a:txBody>
                  <a:tcPr/>
                </a:tc>
                <a:tc>
                  <a:txBody>
                    <a:bodyPr/>
                    <a:lstStyle/>
                    <a:p>
                      <a:r>
                        <a:rPr lang="en-US" sz="1050" dirty="0"/>
                        <a:t>1L over &gt;8 hours</a:t>
                      </a:r>
                    </a:p>
                  </a:txBody>
                  <a:tcPr/>
                </a:tc>
                <a:tc>
                  <a:txBody>
                    <a:bodyPr/>
                    <a:lstStyle/>
                    <a:p>
                      <a:pPr algn="ctr"/>
                      <a:r>
                        <a:rPr lang="en-US" sz="1050" dirty="0"/>
                        <a:t>1</a:t>
                      </a:r>
                    </a:p>
                  </a:txBody>
                  <a:tcPr/>
                </a:tc>
                <a:tc>
                  <a:txBody>
                    <a:bodyPr/>
                    <a:lstStyle/>
                    <a:p>
                      <a:endParaRPr lang="en-US" sz="1050" dirty="0"/>
                    </a:p>
                  </a:txBody>
                  <a:tcPr/>
                </a:tc>
                <a:extLst>
                  <a:ext uri="{0D108BD9-81ED-4DB2-BD59-A6C34878D82A}">
                    <a16:rowId xmlns:a16="http://schemas.microsoft.com/office/drawing/2014/main" val="10003"/>
                  </a:ext>
                </a:extLst>
              </a:tr>
              <a:tr h="456235">
                <a:tc>
                  <a:txBody>
                    <a:bodyPr/>
                    <a:lstStyle/>
                    <a:p>
                      <a:r>
                        <a:rPr lang="en-US" sz="1000" b="1" dirty="0"/>
                        <a:t>2</a:t>
                      </a:r>
                    </a:p>
                  </a:txBody>
                  <a:tcPr/>
                </a:tc>
                <a:tc>
                  <a:txBody>
                    <a:bodyPr/>
                    <a:lstStyle/>
                    <a:p>
                      <a:r>
                        <a:rPr lang="en-US" sz="1050" dirty="0"/>
                        <a:t>0.9% Sodium</a:t>
                      </a:r>
                      <a:r>
                        <a:rPr lang="en-US" sz="1050" baseline="0" dirty="0"/>
                        <a:t> chloride with 0.15% </a:t>
                      </a:r>
                      <a:r>
                        <a:rPr lang="en-US" sz="1050" baseline="0" dirty="0" err="1"/>
                        <a:t>KCl</a:t>
                      </a:r>
                      <a:endParaRPr lang="en-US" sz="1050" dirty="0"/>
                    </a:p>
                  </a:txBody>
                  <a:tcPr/>
                </a:tc>
                <a:tc>
                  <a:txBody>
                    <a:bodyPr/>
                    <a:lstStyle/>
                    <a:p>
                      <a:pPr algn="ctr"/>
                      <a:r>
                        <a:rPr lang="en-US" sz="1050" dirty="0"/>
                        <a:t>3</a:t>
                      </a:r>
                    </a:p>
                  </a:txBody>
                  <a:tcPr/>
                </a:tc>
                <a:tc>
                  <a:txBody>
                    <a:bodyPr/>
                    <a:lstStyle/>
                    <a:p>
                      <a:r>
                        <a:rPr lang="en-US" sz="1050" dirty="0"/>
                        <a:t>Likely suboptimal</a:t>
                      </a:r>
                      <a:r>
                        <a:rPr lang="en-US" sz="1050" baseline="0" dirty="0"/>
                        <a:t> potassium</a:t>
                      </a:r>
                      <a:endParaRPr lang="en-US" sz="1050" dirty="0"/>
                    </a:p>
                  </a:txBody>
                  <a:tcPr/>
                </a:tc>
                <a:tc>
                  <a:txBody>
                    <a:bodyPr/>
                    <a:lstStyle/>
                    <a:p>
                      <a:endParaRPr lang="en-US" sz="1050"/>
                    </a:p>
                  </a:txBody>
                  <a:tcPr/>
                </a:tc>
                <a:tc>
                  <a:txBody>
                    <a:bodyPr/>
                    <a:lstStyle/>
                    <a:p>
                      <a:r>
                        <a:rPr lang="en-US" sz="1050" dirty="0"/>
                        <a:t>1L over 4-6 hours</a:t>
                      </a:r>
                    </a:p>
                  </a:txBody>
                  <a:tcPr/>
                </a:tc>
                <a:tc>
                  <a:txBody>
                    <a:bodyPr/>
                    <a:lstStyle/>
                    <a:p>
                      <a:pPr algn="ctr"/>
                      <a:r>
                        <a:rPr lang="en-US" sz="1050" dirty="0"/>
                        <a:t>3</a:t>
                      </a:r>
                    </a:p>
                  </a:txBody>
                  <a:tcPr/>
                </a:tc>
                <a:tc>
                  <a:txBody>
                    <a:bodyPr/>
                    <a:lstStyle/>
                    <a:p>
                      <a:endParaRPr lang="en-US" sz="1050"/>
                    </a:p>
                  </a:txBody>
                  <a:tcPr/>
                </a:tc>
                <a:extLst>
                  <a:ext uri="{0D108BD9-81ED-4DB2-BD59-A6C34878D82A}">
                    <a16:rowId xmlns:a16="http://schemas.microsoft.com/office/drawing/2014/main" val="10012"/>
                  </a:ext>
                </a:extLst>
              </a:tr>
              <a:tr h="143262">
                <a:tc>
                  <a:txBody>
                    <a:bodyPr/>
                    <a:lstStyle/>
                    <a:p>
                      <a:endParaRPr lang="en-US" sz="1000" b="1" dirty="0"/>
                    </a:p>
                  </a:txBody>
                  <a:tcPr/>
                </a:tc>
                <a:tc>
                  <a:txBody>
                    <a:bodyPr/>
                    <a:lstStyle/>
                    <a:p>
                      <a:endParaRPr lang="en-GB" sz="1050" dirty="0"/>
                    </a:p>
                  </a:txBody>
                  <a:tcPr/>
                </a:tc>
                <a:tc>
                  <a:txBody>
                    <a:bodyPr/>
                    <a:lstStyle/>
                    <a:p>
                      <a:endParaRPr lang="en-GB" sz="1050" dirty="0"/>
                    </a:p>
                  </a:txBody>
                  <a:tcPr/>
                </a:tc>
                <a:tc>
                  <a:txBody>
                    <a:bodyPr/>
                    <a:lstStyle/>
                    <a:p>
                      <a:endParaRPr lang="en-US" sz="1050" dirty="0"/>
                    </a:p>
                  </a:txBody>
                  <a:tcPr/>
                </a:tc>
                <a:tc>
                  <a:txBody>
                    <a:bodyPr/>
                    <a:lstStyle/>
                    <a:p>
                      <a:endParaRPr lang="en-US" sz="1050" dirty="0"/>
                    </a:p>
                  </a:txBody>
                  <a:tcPr/>
                </a:tc>
                <a:tc>
                  <a:txBody>
                    <a:bodyPr/>
                    <a:lstStyle/>
                    <a:p>
                      <a:r>
                        <a:rPr lang="en-US" sz="1050" dirty="0"/>
                        <a:t>1L over &lt;4</a:t>
                      </a:r>
                      <a:r>
                        <a:rPr lang="en-US" sz="1050" baseline="0" dirty="0"/>
                        <a:t> hours or 8 hours</a:t>
                      </a:r>
                      <a:endParaRPr lang="en-US" sz="1050" dirty="0"/>
                    </a:p>
                  </a:txBody>
                  <a:tcPr/>
                </a:tc>
                <a:tc>
                  <a:txBody>
                    <a:bodyPr/>
                    <a:lstStyle/>
                    <a:p>
                      <a:pPr algn="ctr"/>
                      <a:r>
                        <a:rPr lang="en-US" sz="1050" dirty="0"/>
                        <a:t>2</a:t>
                      </a:r>
                    </a:p>
                  </a:txBody>
                  <a:tcPr/>
                </a:tc>
                <a:tc>
                  <a:txBody>
                    <a:bodyPr/>
                    <a:lstStyle/>
                    <a:p>
                      <a:endParaRPr lang="en-US" sz="1050" dirty="0"/>
                    </a:p>
                  </a:txBody>
                  <a:tcPr/>
                </a:tc>
                <a:extLst>
                  <a:ext uri="{0D108BD9-81ED-4DB2-BD59-A6C34878D82A}">
                    <a16:rowId xmlns:a16="http://schemas.microsoft.com/office/drawing/2014/main" val="10013"/>
                  </a:ext>
                </a:extLst>
              </a:tr>
              <a:tr h="0">
                <a:tc>
                  <a:txBody>
                    <a:bodyPr/>
                    <a:lstStyle/>
                    <a:p>
                      <a:endParaRPr lang="en-US" sz="1000" b="1" dirty="0"/>
                    </a:p>
                  </a:txBody>
                  <a:tcPr/>
                </a:tc>
                <a:tc>
                  <a:txBody>
                    <a:bodyPr/>
                    <a:lstStyle/>
                    <a:p>
                      <a:endParaRPr lang="en-GB" sz="1050"/>
                    </a:p>
                  </a:txBody>
                  <a:tcPr/>
                </a:tc>
                <a:tc>
                  <a:txBody>
                    <a:bodyPr/>
                    <a:lstStyle/>
                    <a:p>
                      <a:endParaRPr lang="en-GB" sz="1050" dirty="0"/>
                    </a:p>
                  </a:txBody>
                  <a:tcPr/>
                </a:tc>
                <a:tc>
                  <a:txBody>
                    <a:bodyPr/>
                    <a:lstStyle/>
                    <a:p>
                      <a:endParaRPr lang="en-US" sz="1050" dirty="0"/>
                    </a:p>
                  </a:txBody>
                  <a:tcPr/>
                </a:tc>
                <a:tc>
                  <a:txBody>
                    <a:bodyPr/>
                    <a:lstStyle/>
                    <a:p>
                      <a:endParaRPr lang="en-US" sz="1050" dirty="0"/>
                    </a:p>
                  </a:txBody>
                  <a:tcPr/>
                </a:tc>
                <a:tc>
                  <a:txBody>
                    <a:bodyPr/>
                    <a:lstStyle/>
                    <a:p>
                      <a:r>
                        <a:rPr lang="en-US" sz="1050" dirty="0"/>
                        <a:t>1L over &gt;8 hours</a:t>
                      </a:r>
                    </a:p>
                  </a:txBody>
                  <a:tcPr/>
                </a:tc>
                <a:tc>
                  <a:txBody>
                    <a:bodyPr/>
                    <a:lstStyle/>
                    <a:p>
                      <a:pPr algn="ctr"/>
                      <a:r>
                        <a:rPr lang="en-US" sz="1050" dirty="0"/>
                        <a:t>1</a:t>
                      </a:r>
                    </a:p>
                  </a:txBody>
                  <a:tcPr/>
                </a:tc>
                <a:tc>
                  <a:txBody>
                    <a:bodyPr/>
                    <a:lstStyle/>
                    <a:p>
                      <a:endParaRPr lang="en-US" sz="1050" dirty="0"/>
                    </a:p>
                  </a:txBody>
                  <a:tcPr/>
                </a:tc>
                <a:extLst>
                  <a:ext uri="{0D108BD9-81ED-4DB2-BD59-A6C34878D82A}">
                    <a16:rowId xmlns:a16="http://schemas.microsoft.com/office/drawing/2014/main" val="10014"/>
                  </a:ext>
                </a:extLst>
              </a:tr>
              <a:tr h="456235">
                <a:tc>
                  <a:txBody>
                    <a:bodyPr/>
                    <a:lstStyle/>
                    <a:p>
                      <a:r>
                        <a:rPr lang="en-US" sz="1000" b="1" dirty="0"/>
                        <a:t>3</a:t>
                      </a:r>
                    </a:p>
                  </a:txBody>
                  <a:tcPr/>
                </a:tc>
                <a:tc>
                  <a:txBody>
                    <a:bodyPr/>
                    <a:lstStyle/>
                    <a:p>
                      <a:r>
                        <a:rPr lang="en-US" sz="1050" dirty="0"/>
                        <a:t>5% glucose</a:t>
                      </a:r>
                      <a:r>
                        <a:rPr lang="en-US" sz="1050" baseline="0" dirty="0"/>
                        <a:t> with 0.15% </a:t>
                      </a:r>
                      <a:r>
                        <a:rPr lang="en-US" sz="1050" baseline="0" dirty="0" err="1"/>
                        <a:t>KCl</a:t>
                      </a:r>
                      <a:endParaRPr lang="en-US" sz="1050" baseline="0" dirty="0"/>
                    </a:p>
                    <a:p>
                      <a:r>
                        <a:rPr lang="en-US" sz="1050" baseline="0" dirty="0"/>
                        <a:t>OR </a:t>
                      </a:r>
                    </a:p>
                    <a:p>
                      <a:r>
                        <a:rPr lang="en-US" sz="1050" baseline="0" dirty="0"/>
                        <a:t>5% glucose with 0.3% </a:t>
                      </a:r>
                      <a:r>
                        <a:rPr lang="en-US" sz="1050" baseline="0" dirty="0" err="1"/>
                        <a:t>KCl</a:t>
                      </a:r>
                      <a:endParaRPr lang="en-US" sz="1050" baseline="0" dirty="0"/>
                    </a:p>
                    <a:p>
                      <a:r>
                        <a:rPr lang="en-US" sz="1050" baseline="0" dirty="0"/>
                        <a:t>OR </a:t>
                      </a:r>
                      <a:r>
                        <a:rPr lang="en-US" sz="1050" baseline="0" dirty="0" err="1"/>
                        <a:t>Hartmanns</a:t>
                      </a:r>
                      <a:endParaRPr lang="en-US" sz="1050" baseline="0" dirty="0"/>
                    </a:p>
                    <a:p>
                      <a:r>
                        <a:rPr lang="en-US" sz="1050" baseline="0" dirty="0"/>
                        <a:t>OR Ringers</a:t>
                      </a:r>
                    </a:p>
                    <a:p>
                      <a:r>
                        <a:rPr lang="en-US" sz="1050" baseline="0" dirty="0"/>
                        <a:t>OR 0.9% Sodium Chloride</a:t>
                      </a:r>
                      <a:endParaRPr lang="en-US" sz="1050" dirty="0"/>
                    </a:p>
                  </a:txBody>
                  <a:tcPr/>
                </a:tc>
                <a:tc>
                  <a:txBody>
                    <a:bodyPr/>
                    <a:lstStyle/>
                    <a:p>
                      <a:pPr algn="ctr"/>
                      <a:r>
                        <a:rPr lang="en-US" sz="1050" dirty="0"/>
                        <a:t>2</a:t>
                      </a:r>
                    </a:p>
                  </a:txBody>
                  <a:tcPr/>
                </a:tc>
                <a:tc>
                  <a:txBody>
                    <a:bodyPr/>
                    <a:lstStyle/>
                    <a:p>
                      <a:r>
                        <a:rPr lang="en-US" sz="1050" dirty="0"/>
                        <a:t>Either</a:t>
                      </a:r>
                      <a:r>
                        <a:rPr lang="en-US" sz="1050" baseline="0" dirty="0"/>
                        <a:t> insufficient sodium or potassium</a:t>
                      </a:r>
                      <a:endParaRPr lang="en-US" sz="1050" dirty="0"/>
                    </a:p>
                  </a:txBody>
                  <a:tcPr/>
                </a:tc>
                <a:tc>
                  <a:txBody>
                    <a:bodyPr/>
                    <a:lstStyle/>
                    <a:p>
                      <a:endParaRPr lang="en-US" sz="1050" dirty="0"/>
                    </a:p>
                  </a:txBody>
                  <a:tcPr/>
                </a:tc>
                <a:tc>
                  <a:txBody>
                    <a:bodyPr/>
                    <a:lstStyle/>
                    <a:p>
                      <a:r>
                        <a:rPr lang="en-US" sz="1050" dirty="0"/>
                        <a:t>1L over 4-6 hours</a:t>
                      </a:r>
                    </a:p>
                  </a:txBody>
                  <a:tcPr/>
                </a:tc>
                <a:tc>
                  <a:txBody>
                    <a:bodyPr/>
                    <a:lstStyle/>
                    <a:p>
                      <a:pPr algn="ctr"/>
                      <a:r>
                        <a:rPr lang="en-US" sz="1050" dirty="0"/>
                        <a:t>2</a:t>
                      </a:r>
                    </a:p>
                  </a:txBody>
                  <a:tcPr/>
                </a:tc>
                <a:tc>
                  <a:txBody>
                    <a:bodyPr/>
                    <a:lstStyle/>
                    <a:p>
                      <a:endParaRPr lang="en-US" sz="1050"/>
                    </a:p>
                  </a:txBody>
                  <a:tcPr/>
                </a:tc>
                <a:extLst>
                  <a:ext uri="{0D108BD9-81ED-4DB2-BD59-A6C34878D82A}">
                    <a16:rowId xmlns:a16="http://schemas.microsoft.com/office/drawing/2014/main" val="10004"/>
                  </a:ext>
                </a:extLst>
              </a:tr>
              <a:tr h="0">
                <a:tc>
                  <a:txBody>
                    <a:bodyPr/>
                    <a:lstStyle/>
                    <a:p>
                      <a:endParaRPr lang="en-US" sz="1000" b="1" dirty="0"/>
                    </a:p>
                  </a:txBody>
                  <a:tcPr/>
                </a:tc>
                <a:tc>
                  <a:txBody>
                    <a:bodyPr/>
                    <a:lstStyle/>
                    <a:p>
                      <a:endParaRPr lang="en-US" sz="1050" dirty="0"/>
                    </a:p>
                  </a:txBody>
                  <a:tcPr/>
                </a:tc>
                <a:tc>
                  <a:txBody>
                    <a:bodyPr/>
                    <a:lstStyle/>
                    <a:p>
                      <a:pPr algn="ctr"/>
                      <a:endParaRPr lang="en-US"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50" dirty="0"/>
                    </a:p>
                  </a:txBody>
                  <a:tcPr/>
                </a:tc>
                <a:tc>
                  <a:txBody>
                    <a:bodyPr/>
                    <a:lstStyle/>
                    <a:p>
                      <a:endParaRPr lang="en-US" sz="1050" dirty="0"/>
                    </a:p>
                  </a:txBody>
                  <a:tcPr/>
                </a:tc>
                <a:tc>
                  <a:txBody>
                    <a:bodyPr/>
                    <a:lstStyle/>
                    <a:p>
                      <a:r>
                        <a:rPr lang="en-US" sz="1050" dirty="0"/>
                        <a:t>1L over &lt;4</a:t>
                      </a:r>
                      <a:r>
                        <a:rPr lang="en-US" sz="1050" baseline="0" dirty="0"/>
                        <a:t> hours or 8 hours</a:t>
                      </a:r>
                      <a:endParaRPr lang="en-US" sz="1050" dirty="0"/>
                    </a:p>
                  </a:txBody>
                  <a:tcPr/>
                </a:tc>
                <a:tc>
                  <a:txBody>
                    <a:bodyPr/>
                    <a:lstStyle/>
                    <a:p>
                      <a:pPr algn="ctr"/>
                      <a:r>
                        <a:rPr lang="en-US" sz="1050" dirty="0"/>
                        <a:t>1</a:t>
                      </a:r>
                    </a:p>
                  </a:txBody>
                  <a:tcPr/>
                </a:tc>
                <a:tc>
                  <a:txBody>
                    <a:bodyPr/>
                    <a:lstStyle/>
                    <a:p>
                      <a:endParaRPr lang="en-US" sz="1050" dirty="0"/>
                    </a:p>
                  </a:txBody>
                  <a:tcPr/>
                </a:tc>
                <a:extLst>
                  <a:ext uri="{0D108BD9-81ED-4DB2-BD59-A6C34878D82A}">
                    <a16:rowId xmlns:a16="http://schemas.microsoft.com/office/drawing/2014/main" val="10005"/>
                  </a:ext>
                </a:extLst>
              </a:tr>
              <a:tr h="0">
                <a:tc>
                  <a:txBody>
                    <a:bodyPr/>
                    <a:lstStyle/>
                    <a:p>
                      <a:endParaRPr lang="en-US" sz="1000" b="1" dirty="0"/>
                    </a:p>
                  </a:txBody>
                  <a:tcPr/>
                </a:tc>
                <a:tc>
                  <a:txBody>
                    <a:bodyPr/>
                    <a:lstStyle/>
                    <a:p>
                      <a:endParaRPr lang="en-US" sz="1050" dirty="0"/>
                    </a:p>
                  </a:txBody>
                  <a:tcPr/>
                </a:tc>
                <a:tc>
                  <a:txBody>
                    <a:bodyPr/>
                    <a:lstStyle/>
                    <a:p>
                      <a:pPr algn="ctr"/>
                      <a:endParaRPr lang="en-US" sz="1050" dirty="0"/>
                    </a:p>
                  </a:txBody>
                  <a:tcPr/>
                </a:tc>
                <a:tc>
                  <a:txBody>
                    <a:bodyPr/>
                    <a:lstStyle/>
                    <a:p>
                      <a:endParaRPr lang="en-US" sz="1050" dirty="0"/>
                    </a:p>
                  </a:txBody>
                  <a:tcPr/>
                </a:tc>
                <a:tc>
                  <a:txBody>
                    <a:bodyPr/>
                    <a:lstStyle/>
                    <a:p>
                      <a:endParaRPr lang="en-US" sz="1050"/>
                    </a:p>
                  </a:txBody>
                  <a:tcPr/>
                </a:tc>
                <a:tc>
                  <a:txBody>
                    <a:bodyPr/>
                    <a:lstStyle/>
                    <a:p>
                      <a:r>
                        <a:rPr lang="en-US" sz="1050" dirty="0"/>
                        <a:t>1L over &gt;8 hours</a:t>
                      </a:r>
                    </a:p>
                  </a:txBody>
                  <a:tcPr/>
                </a:tc>
                <a:tc>
                  <a:txBody>
                    <a:bodyPr/>
                    <a:lstStyle/>
                    <a:p>
                      <a:pPr algn="ctr"/>
                      <a:r>
                        <a:rPr lang="en-US" sz="1050" dirty="0"/>
                        <a:t>0</a:t>
                      </a:r>
                    </a:p>
                  </a:txBody>
                  <a:tcPr/>
                </a:tc>
                <a:tc>
                  <a:txBody>
                    <a:bodyPr/>
                    <a:lstStyle/>
                    <a:p>
                      <a:endParaRPr lang="en-US" sz="1050" dirty="0"/>
                    </a:p>
                  </a:txBody>
                  <a:tcPr/>
                </a:tc>
                <a:extLst>
                  <a:ext uri="{0D108BD9-81ED-4DB2-BD59-A6C34878D82A}">
                    <a16:rowId xmlns:a16="http://schemas.microsoft.com/office/drawing/2014/main" val="10006"/>
                  </a:ext>
                </a:extLst>
              </a:tr>
              <a:tr h="154948">
                <a:tc>
                  <a:txBody>
                    <a:bodyPr/>
                    <a:lstStyle/>
                    <a:p>
                      <a:r>
                        <a:rPr lang="en-US" sz="1000" b="1" dirty="0"/>
                        <a:t>4</a:t>
                      </a:r>
                    </a:p>
                  </a:txBody>
                  <a:tcPr/>
                </a:tc>
                <a:tc>
                  <a:txBody>
                    <a:bodyPr/>
                    <a:lstStyle/>
                    <a:p>
                      <a:r>
                        <a:rPr lang="en-US" sz="1050" dirty="0"/>
                        <a:t>5% glucose</a:t>
                      </a:r>
                      <a:endParaRPr lang="en-US" sz="1050" baseline="0" dirty="0"/>
                    </a:p>
                  </a:txBody>
                  <a:tcPr/>
                </a:tc>
                <a:tc>
                  <a:txBody>
                    <a:bodyPr/>
                    <a:lstStyle/>
                    <a:p>
                      <a:pPr algn="ctr"/>
                      <a:r>
                        <a:rPr lang="en-US" sz="1050" dirty="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a:t>Either</a:t>
                      </a:r>
                      <a:r>
                        <a:rPr lang="en-US" sz="1050" baseline="0" dirty="0"/>
                        <a:t> insufficient sodium or potassium</a:t>
                      </a:r>
                      <a:endParaRPr lang="en-US" sz="1050" dirty="0"/>
                    </a:p>
                    <a:p>
                      <a:endParaRPr lang="en-US" sz="1050" dirty="0"/>
                    </a:p>
                  </a:txBody>
                  <a:tcPr/>
                </a:tc>
                <a:tc>
                  <a:txBody>
                    <a:bodyPr/>
                    <a:lstStyle/>
                    <a:p>
                      <a:endParaRPr lang="en-US" sz="1050"/>
                    </a:p>
                  </a:txBody>
                  <a:tcPr/>
                </a:tc>
                <a:tc>
                  <a:txBody>
                    <a:bodyPr/>
                    <a:lstStyle/>
                    <a:p>
                      <a:r>
                        <a:rPr lang="en-US" sz="1050" dirty="0"/>
                        <a:t>1L over 4-6 hours</a:t>
                      </a:r>
                    </a:p>
                  </a:txBody>
                  <a:tcPr/>
                </a:tc>
                <a:tc>
                  <a:txBody>
                    <a:bodyPr/>
                    <a:lstStyle/>
                    <a:p>
                      <a:pPr algn="ctr"/>
                      <a:r>
                        <a:rPr lang="en-US" sz="1050" dirty="0"/>
                        <a:t>2</a:t>
                      </a:r>
                    </a:p>
                  </a:txBody>
                  <a:tcPr/>
                </a:tc>
                <a:tc>
                  <a:txBody>
                    <a:bodyPr/>
                    <a:lstStyle/>
                    <a:p>
                      <a:endParaRPr lang="en-US" sz="1050" dirty="0"/>
                    </a:p>
                  </a:txBody>
                  <a:tcPr/>
                </a:tc>
                <a:extLst>
                  <a:ext uri="{0D108BD9-81ED-4DB2-BD59-A6C34878D82A}">
                    <a16:rowId xmlns:a16="http://schemas.microsoft.com/office/drawing/2014/main" val="10007"/>
                  </a:ext>
                </a:extLst>
              </a:tr>
              <a:tr h="195120">
                <a:tc>
                  <a:txBody>
                    <a:bodyPr/>
                    <a:lstStyle/>
                    <a:p>
                      <a:endParaRPr lang="en-US" sz="1000" b="1" dirty="0"/>
                    </a:p>
                  </a:txBody>
                  <a:tcPr/>
                </a:tc>
                <a:tc>
                  <a:txBody>
                    <a:bodyPr/>
                    <a:lstStyle/>
                    <a:p>
                      <a:endParaRPr lang="en-GB" sz="1050"/>
                    </a:p>
                  </a:txBody>
                  <a:tcPr/>
                </a:tc>
                <a:tc>
                  <a:txBody>
                    <a:bodyPr/>
                    <a:lstStyle/>
                    <a:p>
                      <a:endParaRPr lang="en-GB" sz="1050" dirty="0"/>
                    </a:p>
                  </a:txBody>
                  <a:tcPr/>
                </a:tc>
                <a:tc>
                  <a:txBody>
                    <a:bodyPr/>
                    <a:lstStyle/>
                    <a:p>
                      <a:endParaRPr lang="en-US" sz="1050" dirty="0"/>
                    </a:p>
                  </a:txBody>
                  <a:tcPr/>
                </a:tc>
                <a:tc>
                  <a:txBody>
                    <a:bodyPr/>
                    <a:lstStyle/>
                    <a:p>
                      <a:endParaRPr lang="en-US" sz="1050"/>
                    </a:p>
                  </a:txBody>
                  <a:tcPr/>
                </a:tc>
                <a:tc>
                  <a:txBody>
                    <a:bodyPr/>
                    <a:lstStyle/>
                    <a:p>
                      <a:r>
                        <a:rPr lang="en-US" sz="1050" dirty="0"/>
                        <a:t>1L over &lt;4</a:t>
                      </a:r>
                      <a:r>
                        <a:rPr lang="en-US" sz="1050" baseline="0" dirty="0"/>
                        <a:t> hours or 8 hours</a:t>
                      </a:r>
                      <a:endParaRPr lang="en-US" sz="1050" dirty="0"/>
                    </a:p>
                  </a:txBody>
                  <a:tcPr/>
                </a:tc>
                <a:tc>
                  <a:txBody>
                    <a:bodyPr/>
                    <a:lstStyle/>
                    <a:p>
                      <a:pPr algn="ctr"/>
                      <a:r>
                        <a:rPr lang="en-US" sz="1050" dirty="0"/>
                        <a:t>1</a:t>
                      </a:r>
                    </a:p>
                  </a:txBody>
                  <a:tcPr/>
                </a:tc>
                <a:tc>
                  <a:txBody>
                    <a:bodyPr/>
                    <a:lstStyle/>
                    <a:p>
                      <a:endParaRPr lang="en-US" sz="1050" dirty="0"/>
                    </a:p>
                  </a:txBody>
                  <a:tcPr/>
                </a:tc>
                <a:extLst>
                  <a:ext uri="{0D108BD9-81ED-4DB2-BD59-A6C34878D82A}">
                    <a16:rowId xmlns:a16="http://schemas.microsoft.com/office/drawing/2014/main" val="10008"/>
                  </a:ext>
                </a:extLst>
              </a:tr>
              <a:tr h="0">
                <a:tc>
                  <a:txBody>
                    <a:bodyPr/>
                    <a:lstStyle/>
                    <a:p>
                      <a:endParaRPr lang="en-US" sz="1000" b="1" dirty="0"/>
                    </a:p>
                  </a:txBody>
                  <a:tcPr/>
                </a:tc>
                <a:tc>
                  <a:txBody>
                    <a:bodyPr/>
                    <a:lstStyle/>
                    <a:p>
                      <a:endParaRPr lang="en-US" sz="1050"/>
                    </a:p>
                  </a:txBody>
                  <a:tcPr/>
                </a:tc>
                <a:tc>
                  <a:txBody>
                    <a:bodyPr/>
                    <a:lstStyle/>
                    <a:p>
                      <a:pPr algn="ctr"/>
                      <a:endParaRPr lang="en-US" sz="1050"/>
                    </a:p>
                  </a:txBody>
                  <a:tcPr/>
                </a:tc>
                <a:tc>
                  <a:txBody>
                    <a:bodyPr/>
                    <a:lstStyle/>
                    <a:p>
                      <a:endParaRPr lang="en-US" sz="1050" dirty="0"/>
                    </a:p>
                  </a:txBody>
                  <a:tcPr/>
                </a:tc>
                <a:tc>
                  <a:txBody>
                    <a:bodyPr/>
                    <a:lstStyle/>
                    <a:p>
                      <a:endParaRPr lang="en-US" sz="1050"/>
                    </a:p>
                  </a:txBody>
                  <a:tcPr/>
                </a:tc>
                <a:tc>
                  <a:txBody>
                    <a:bodyPr/>
                    <a:lstStyle/>
                    <a:p>
                      <a:r>
                        <a:rPr lang="en-US" sz="1050" dirty="0"/>
                        <a:t>1L over &gt;8 hours</a:t>
                      </a:r>
                    </a:p>
                  </a:txBody>
                  <a:tcPr/>
                </a:tc>
                <a:tc>
                  <a:txBody>
                    <a:bodyPr/>
                    <a:lstStyle/>
                    <a:p>
                      <a:pPr algn="ctr"/>
                      <a:r>
                        <a:rPr lang="en-US" sz="1050" dirty="0"/>
                        <a:t>0</a:t>
                      </a:r>
                    </a:p>
                  </a:txBody>
                  <a:tcPr/>
                </a:tc>
                <a:tc>
                  <a:txBody>
                    <a:bodyPr/>
                    <a:lstStyle/>
                    <a:p>
                      <a:endParaRPr lang="en-US" sz="1050" dirty="0"/>
                    </a:p>
                  </a:txBody>
                  <a:tcPr/>
                </a:tc>
                <a:extLst>
                  <a:ext uri="{0D108BD9-81ED-4DB2-BD59-A6C34878D82A}">
                    <a16:rowId xmlns:a16="http://schemas.microsoft.com/office/drawing/2014/main" val="10009"/>
                  </a:ext>
                </a:extLst>
              </a:tr>
              <a:tr h="154948">
                <a:tc>
                  <a:txBody>
                    <a:bodyPr/>
                    <a:lstStyle/>
                    <a:p>
                      <a:r>
                        <a:rPr lang="en-US" sz="1000" b="1" dirty="0"/>
                        <a:t>5</a:t>
                      </a:r>
                    </a:p>
                  </a:txBody>
                  <a:tcPr/>
                </a:tc>
                <a:tc>
                  <a:txBody>
                    <a:bodyPr/>
                    <a:lstStyle/>
                    <a:p>
                      <a:r>
                        <a:rPr lang="en-US" sz="1050" dirty="0" err="1"/>
                        <a:t>Gelofusine</a:t>
                      </a:r>
                      <a:r>
                        <a:rPr lang="en-US" sz="1050" dirty="0"/>
                        <a:t> / </a:t>
                      </a:r>
                      <a:r>
                        <a:rPr lang="en-US" sz="1050" dirty="0" err="1"/>
                        <a:t>Volplex</a:t>
                      </a:r>
                      <a:r>
                        <a:rPr lang="en-US" sz="1050" dirty="0"/>
                        <a:t> etc.</a:t>
                      </a:r>
                    </a:p>
                  </a:txBody>
                  <a:tcPr/>
                </a:tc>
                <a:tc>
                  <a:txBody>
                    <a:bodyPr/>
                    <a:lstStyle/>
                    <a:p>
                      <a:pPr algn="ctr"/>
                      <a:r>
                        <a:rPr lang="en-US" sz="1050" dirty="0"/>
                        <a:t>0</a:t>
                      </a:r>
                    </a:p>
                  </a:txBody>
                  <a:tcPr/>
                </a:tc>
                <a:tc>
                  <a:txBody>
                    <a:bodyPr/>
                    <a:lstStyle/>
                    <a:p>
                      <a:endParaRPr lang="en-US" sz="1050"/>
                    </a:p>
                  </a:txBody>
                  <a:tcPr/>
                </a:tc>
                <a:tc>
                  <a:txBody>
                    <a:bodyPr/>
                    <a:lstStyle/>
                    <a:p>
                      <a:endParaRPr lang="en-US" sz="1050"/>
                    </a:p>
                  </a:txBody>
                  <a:tcPr/>
                </a:tc>
                <a:tc>
                  <a:txBody>
                    <a:bodyPr/>
                    <a:lstStyle/>
                    <a:p>
                      <a:r>
                        <a:rPr lang="en-US" sz="1050" dirty="0"/>
                        <a:t>Any rate</a:t>
                      </a:r>
                    </a:p>
                  </a:txBody>
                  <a:tcPr/>
                </a:tc>
                <a:tc>
                  <a:txBody>
                    <a:bodyPr/>
                    <a:lstStyle/>
                    <a:p>
                      <a:pPr algn="ctr"/>
                      <a:r>
                        <a:rPr lang="en-US" sz="1050" dirty="0"/>
                        <a:t>0</a:t>
                      </a:r>
                    </a:p>
                  </a:txBody>
                  <a:tcPr/>
                </a:tc>
                <a:tc>
                  <a:txBody>
                    <a:bodyPr/>
                    <a:lstStyle/>
                    <a:p>
                      <a:endParaRPr lang="en-US" sz="1050" dirty="0"/>
                    </a:p>
                  </a:txBody>
                  <a:tcPr/>
                </a:tc>
                <a:extLst>
                  <a:ext uri="{0D108BD9-81ED-4DB2-BD59-A6C34878D82A}">
                    <a16:rowId xmlns:a16="http://schemas.microsoft.com/office/drawing/2014/main" val="10010"/>
                  </a:ext>
                </a:extLst>
              </a:tr>
            </a:tbl>
          </a:graphicData>
        </a:graphic>
      </p:graphicFrame>
      <p:sp>
        <p:nvSpPr>
          <p:cNvPr id="32977"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dirty="0"/>
              <a:t>Prescribing Item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107950" y="596900"/>
            <a:ext cx="4381500" cy="2492990"/>
          </a:xfrm>
          <a:prstGeom prst="rect">
            <a:avLst/>
          </a:prstGeom>
          <a:noFill/>
          <a:ln w="9525">
            <a:solidFill>
              <a:srgbClr val="000000"/>
            </a:solidFill>
            <a:miter lim="800000"/>
            <a:headEnd/>
            <a:tailEnd/>
          </a:ln>
        </p:spPr>
        <p:txBody>
          <a:bodyPr>
            <a:spAutoFit/>
          </a:bodyPr>
          <a:lstStyle/>
          <a:p>
            <a:r>
              <a:rPr lang="en-US" sz="1200" b="1" dirty="0">
                <a:latin typeface="Calibri" pitchFamily="34" charset="0"/>
              </a:rPr>
              <a:t>Case presentation (similar to question 1)</a:t>
            </a:r>
          </a:p>
          <a:p>
            <a:r>
              <a:rPr lang="en-GB" sz="1200" dirty="0">
                <a:latin typeface="Calibri" pitchFamily="34" charset="0"/>
              </a:rPr>
              <a:t>A 65-year-old man is admitted from the Emergency Department following a stroke. He has dysphagia and is currently </a:t>
            </a:r>
            <a:r>
              <a:rPr lang="en-GB" sz="1200" i="1" dirty="0">
                <a:latin typeface="Calibri" pitchFamily="34" charset="0"/>
              </a:rPr>
              <a:t>nil by mouth </a:t>
            </a:r>
            <a:r>
              <a:rPr lang="en-GB" sz="1200" dirty="0">
                <a:latin typeface="Calibri" pitchFamily="34" charset="0"/>
              </a:rPr>
              <a:t>due to aspiration risk. He is currently not tolerating the placement of a nasogastric tube. He has no other PMH and DH.</a:t>
            </a:r>
          </a:p>
          <a:p>
            <a:endParaRPr lang="en-GB" sz="1200" dirty="0">
              <a:latin typeface="Calibri" pitchFamily="34" charset="0"/>
            </a:endParaRPr>
          </a:p>
          <a:p>
            <a:r>
              <a:rPr lang="en-GB" sz="1200" dirty="0">
                <a:latin typeface="Calibri" pitchFamily="34" charset="0"/>
              </a:rPr>
              <a:t>Since admission, he has had fluids as prescribed below</a:t>
            </a:r>
          </a:p>
          <a:p>
            <a:endParaRPr lang="en-GB" sz="1200" dirty="0">
              <a:latin typeface="Calibri" pitchFamily="34" charset="0"/>
            </a:endParaRPr>
          </a:p>
          <a:p>
            <a:r>
              <a:rPr lang="en-GB" sz="1200" b="1" dirty="0">
                <a:latin typeface="Calibri" pitchFamily="34" charset="0"/>
              </a:rPr>
              <a:t>Examination</a:t>
            </a:r>
          </a:p>
          <a:p>
            <a:r>
              <a:rPr lang="en-GB" sz="1200" dirty="0">
                <a:latin typeface="Calibri" pitchFamily="34" charset="0"/>
              </a:rPr>
              <a:t>BP 146/82 mmHg without postural drop, HR 80/min. Temp 36.2C</a:t>
            </a:r>
          </a:p>
          <a:p>
            <a:endParaRPr lang="en-GB" sz="1200" dirty="0">
              <a:latin typeface="Calibri" pitchFamily="34" charset="0"/>
            </a:endParaRPr>
          </a:p>
          <a:p>
            <a:r>
              <a:rPr lang="en-GB" sz="1200" b="1" dirty="0">
                <a:latin typeface="Calibri" pitchFamily="34" charset="0"/>
              </a:rPr>
              <a:t>Investigations</a:t>
            </a:r>
          </a:p>
          <a:p>
            <a:r>
              <a:rPr lang="en-GB" sz="1200" dirty="0">
                <a:latin typeface="Calibri" pitchFamily="34" charset="0"/>
              </a:rPr>
              <a:t>Na 141, K 4.3, </a:t>
            </a:r>
            <a:r>
              <a:rPr lang="en-GB" sz="1200" dirty="0" err="1">
                <a:latin typeface="Calibri" pitchFamily="34" charset="0"/>
              </a:rPr>
              <a:t>eGFR</a:t>
            </a:r>
            <a:r>
              <a:rPr lang="en-GB" sz="1200" dirty="0">
                <a:latin typeface="Calibri" pitchFamily="34" charset="0"/>
              </a:rPr>
              <a:t> &gt;90.</a:t>
            </a:r>
          </a:p>
        </p:txBody>
      </p:sp>
      <p:sp>
        <p:nvSpPr>
          <p:cNvPr id="7" name="TextBox 6"/>
          <p:cNvSpPr txBox="1"/>
          <p:nvPr/>
        </p:nvSpPr>
        <p:spPr>
          <a:xfrm>
            <a:off x="4657725" y="3487738"/>
            <a:ext cx="4305300" cy="646331"/>
          </a:xfrm>
          <a:prstGeom prst="rect">
            <a:avLst/>
          </a:prstGeom>
          <a:solidFill>
            <a:schemeClr val="bg1">
              <a:lumMod val="85000"/>
            </a:schemeClr>
          </a:solidFill>
          <a:ln>
            <a:solidFill>
              <a:srgbClr val="000000"/>
            </a:solidFill>
          </a:ln>
        </p:spPr>
        <p:txBody>
          <a:bodyPr>
            <a:spAutoFit/>
          </a:bodyPr>
          <a:lstStyle/>
          <a:p>
            <a:pPr fontAlgn="auto">
              <a:spcBef>
                <a:spcPts val="0"/>
              </a:spcBef>
              <a:spcAft>
                <a:spcPts val="0"/>
              </a:spcAft>
              <a:defRPr/>
            </a:pPr>
            <a:r>
              <a:rPr lang="en-US" sz="1200" b="1" dirty="0">
                <a:latin typeface="+mn-lt"/>
                <a:cs typeface="+mn-cs"/>
              </a:rPr>
              <a:t>Prescribing request</a:t>
            </a:r>
          </a:p>
          <a:p>
            <a:pPr fontAlgn="auto">
              <a:spcBef>
                <a:spcPts val="0"/>
              </a:spcBef>
              <a:spcAft>
                <a:spcPts val="0"/>
              </a:spcAft>
              <a:defRPr/>
            </a:pPr>
            <a:r>
              <a:rPr lang="en-US" sz="1200" dirty="0">
                <a:latin typeface="+mn-lt"/>
                <a:cs typeface="+mn-cs"/>
              </a:rPr>
              <a:t>Write a prescription for ONE NEXT fluid prescription.</a:t>
            </a:r>
          </a:p>
          <a:p>
            <a:pPr fontAlgn="auto">
              <a:spcBef>
                <a:spcPts val="0"/>
              </a:spcBef>
              <a:spcAft>
                <a:spcPts val="0"/>
              </a:spcAft>
              <a:defRPr/>
            </a:pPr>
            <a:r>
              <a:rPr lang="en-US" sz="1200" i="1" dirty="0">
                <a:latin typeface="+mn-lt"/>
                <a:cs typeface="+mn-cs"/>
              </a:rPr>
              <a:t>(use the hospital fluid prescription chart provided) </a:t>
            </a:r>
            <a:endParaRPr lang="en-US" sz="1200" b="1" dirty="0">
              <a:solidFill>
                <a:srgbClr val="FF0000"/>
              </a:solidFill>
              <a:latin typeface="+mn-lt"/>
              <a:cs typeface="+mn-cs"/>
            </a:endParaRPr>
          </a:p>
        </p:txBody>
      </p:sp>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latin typeface="+mj-lt"/>
                <a:ea typeface="+mj-ea"/>
                <a:cs typeface="+mj-cs"/>
              </a:rPr>
              <a:t>PWS308</a:t>
            </a:r>
          </a:p>
        </p:txBody>
      </p:sp>
      <p:cxnSp>
        <p:nvCxnSpPr>
          <p:cNvPr id="11" name="Straight Connector 10"/>
          <p:cNvCxnSpPr/>
          <p:nvPr/>
        </p:nvCxnSpPr>
        <p:spPr>
          <a:xfrm rot="5400000">
            <a:off x="2710657" y="2458244"/>
            <a:ext cx="3721100" cy="1587"/>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200" b="1" dirty="0">
                <a:latin typeface="+mj-lt"/>
                <a:ea typeface="+mj-ea"/>
                <a:cs typeface="+mj-cs"/>
              </a:rPr>
              <a:t>ID</a:t>
            </a:r>
            <a:endParaRPr lang="en-US" sz="1400" b="1" dirty="0">
              <a:latin typeface="+mj-lt"/>
              <a:ea typeface="+mj-ea"/>
              <a:cs typeface="+mj-cs"/>
            </a:endParaRP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graphicFrame>
        <p:nvGraphicFramePr>
          <p:cNvPr id="21" name="Table 20"/>
          <p:cNvGraphicFramePr>
            <a:graphicFrameLocks noGrp="1"/>
          </p:cNvGraphicFramePr>
          <p:nvPr>
            <p:extLst>
              <p:ext uri="{D42A27DB-BD31-4B8C-83A1-F6EECF244321}">
                <p14:modId xmlns:p14="http://schemas.microsoft.com/office/powerpoint/2010/main" val="2385395956"/>
              </p:ext>
            </p:extLst>
          </p:nvPr>
        </p:nvGraphicFramePr>
        <p:xfrm>
          <a:off x="203200" y="4413250"/>
          <a:ext cx="8767337" cy="2034015"/>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r>
                        <a:rPr lang="en-US" sz="900" dirty="0">
                          <a:solidFill>
                            <a:schemeClr val="tx1"/>
                          </a:solidFill>
                        </a:rPr>
                        <a:t>27/11</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900" dirty="0">
                          <a:solidFill>
                            <a:schemeClr val="tx1"/>
                          </a:solidFill>
                        </a:rPr>
                        <a:t>02:00</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1200" dirty="0">
                          <a:solidFill>
                            <a:schemeClr val="tx1"/>
                          </a:solidFill>
                        </a:rPr>
                        <a:t>0.9%</a:t>
                      </a:r>
                      <a:r>
                        <a:rPr lang="en-US" sz="1200" baseline="0" dirty="0">
                          <a:solidFill>
                            <a:schemeClr val="tx1"/>
                          </a:solidFill>
                        </a:rPr>
                        <a:t> sodium chloride with 0.3% potassium chloride</a:t>
                      </a:r>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1200" dirty="0">
                          <a:solidFill>
                            <a:schemeClr val="tx1"/>
                          </a:solidFill>
                        </a:rPr>
                        <a:t>1L</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1200" dirty="0">
                          <a:solidFill>
                            <a:schemeClr val="tx1"/>
                          </a:solidFill>
                        </a:rPr>
                        <a:t>IV</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12</a:t>
                      </a:r>
                      <a:r>
                        <a:rPr lang="en-US" sz="1200" baseline="0" dirty="0">
                          <a:solidFill>
                            <a:schemeClr val="tx1"/>
                          </a:solidFill>
                        </a:rPr>
                        <a:t> hours</a:t>
                      </a:r>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1200" dirty="0">
                          <a:solidFill>
                            <a:schemeClr val="tx1"/>
                          </a:solidFill>
                        </a:rPr>
                        <a:t>FL</a:t>
                      </a:r>
                      <a:r>
                        <a:rPr lang="en-US" sz="1200" baseline="0" dirty="0">
                          <a:solidFill>
                            <a:schemeClr val="tx1"/>
                          </a:solidFill>
                        </a:rPr>
                        <a:t> NG</a:t>
                      </a:r>
                      <a:endParaRPr lang="en-US" sz="12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r>
                        <a:rPr lang="en-US" sz="1200" dirty="0">
                          <a:solidFill>
                            <a:schemeClr val="tx1"/>
                          </a:solidFill>
                        </a:rPr>
                        <a:t>SF</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14"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1823" name="Picture 19"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31824" name="Title 1"/>
          <p:cNvSpPr>
            <a:spLocks noGrp="1"/>
          </p:cNvSpPr>
          <p:nvPr>
            <p:ph type="title"/>
          </p:nvPr>
        </p:nvSpPr>
        <p:spPr>
          <a:xfrm>
            <a:off x="107950" y="82550"/>
            <a:ext cx="1583730" cy="312738"/>
          </a:xfrm>
          <a:solidFill>
            <a:srgbClr val="9ABD7C"/>
          </a:solidFill>
          <a:ln w="12700" cap="flat" algn="ctr">
            <a:solidFill>
              <a:schemeClr val="tx1"/>
            </a:solidFill>
            <a:round/>
            <a:headEnd type="none" w="med" len="med"/>
            <a:tailEnd type="none" w="med" len="med"/>
          </a:ln>
        </p:spPr>
        <p:txBody>
          <a:bodyPr/>
          <a:lstStyle/>
          <a:p>
            <a:pPr algn="l"/>
            <a:r>
              <a:rPr lang="en-US" sz="1200" b="1" dirty="0"/>
              <a:t>Prescribing Item</a:t>
            </a:r>
          </a:p>
        </p:txBody>
      </p:sp>
    </p:spTree>
    <p:extLst>
      <p:ext uri="{BB962C8B-B14F-4D97-AF65-F5344CB8AC3E}">
        <p14:creationId xmlns:p14="http://schemas.microsoft.com/office/powerpoint/2010/main" val="30211883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10305783"/>
              </p:ext>
            </p:extLst>
          </p:nvPr>
        </p:nvGraphicFramePr>
        <p:xfrm>
          <a:off x="251521" y="539224"/>
          <a:ext cx="8712967" cy="3759200"/>
        </p:xfrm>
        <a:graphic>
          <a:graphicData uri="http://schemas.openxmlformats.org/drawingml/2006/table">
            <a:tbl>
              <a:tblPr firstRow="1" bandRow="1">
                <a:tableStyleId>{284E427A-3D55-4303-BF80-6455036E1DE7}</a:tableStyleId>
              </a:tblPr>
              <a:tblGrid>
                <a:gridCol w="1281239">
                  <a:extLst>
                    <a:ext uri="{9D8B030D-6E8A-4147-A177-3AD203B41FA5}">
                      <a16:colId xmlns:a16="http://schemas.microsoft.com/office/drawing/2014/main" val="20000"/>
                    </a:ext>
                  </a:extLst>
                </a:gridCol>
                <a:gridCol w="1095024">
                  <a:extLst>
                    <a:ext uri="{9D8B030D-6E8A-4147-A177-3AD203B41FA5}">
                      <a16:colId xmlns:a16="http://schemas.microsoft.com/office/drawing/2014/main" val="20001"/>
                    </a:ext>
                  </a:extLst>
                </a:gridCol>
                <a:gridCol w="1228950">
                  <a:extLst>
                    <a:ext uri="{9D8B030D-6E8A-4147-A177-3AD203B41FA5}">
                      <a16:colId xmlns:a16="http://schemas.microsoft.com/office/drawing/2014/main" val="20002"/>
                    </a:ext>
                  </a:extLst>
                </a:gridCol>
                <a:gridCol w="1651370">
                  <a:extLst>
                    <a:ext uri="{9D8B030D-6E8A-4147-A177-3AD203B41FA5}">
                      <a16:colId xmlns:a16="http://schemas.microsoft.com/office/drawing/2014/main" val="20003"/>
                    </a:ext>
                  </a:extLst>
                </a:gridCol>
                <a:gridCol w="3456384">
                  <a:extLst>
                    <a:ext uri="{9D8B030D-6E8A-4147-A177-3AD203B41FA5}">
                      <a16:colId xmlns:a16="http://schemas.microsoft.com/office/drawing/2014/main" val="20004"/>
                    </a:ext>
                  </a:extLst>
                </a:gridCol>
              </a:tblGrid>
              <a:tr h="1223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Daily requirements are [NICE guidelines]:</a:t>
                      </a:r>
                    </a:p>
                  </a:txBody>
                  <a:tcPr/>
                </a:tc>
                <a:tc h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alibri" panose="020F0502020204030204" pitchFamily="34" charset="0"/>
                          <a:cs typeface="Calibri" panose="020F0502020204030204" pitchFamily="34" charset="0"/>
                        </a:rPr>
                        <a:t>Previous / ongoing losses</a:t>
                      </a:r>
                      <a:endParaRPr lang="en-GB" sz="12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Recent</a:t>
                      </a:r>
                      <a:r>
                        <a:rPr lang="en-GB" sz="1200" baseline="0" dirty="0">
                          <a:latin typeface="Calibri" panose="020F0502020204030204" pitchFamily="34" charset="0"/>
                          <a:cs typeface="Calibri" panose="020F0502020204030204" pitchFamily="34" charset="0"/>
                        </a:rPr>
                        <a:t> prescription</a:t>
                      </a:r>
                      <a:endParaRPr lang="en-GB" sz="1200" dirty="0">
                        <a:latin typeface="Calibri" panose="020F0502020204030204" pitchFamily="34" charset="0"/>
                        <a:cs typeface="Calibri" panose="020F0502020204030204" pitchFamily="34" charset="0"/>
                      </a:endParaRPr>
                    </a:p>
                  </a:txBody>
                  <a:tcPr/>
                </a:tc>
                <a:tc>
                  <a:txBody>
                    <a:bodyPr/>
                    <a:lstStyle/>
                    <a:p>
                      <a:r>
                        <a:rPr lang="en-GB" sz="1200" dirty="0">
                          <a:latin typeface="Calibri" panose="020F0502020204030204" pitchFamily="34" charset="0"/>
                          <a:cs typeface="Calibri" panose="020F0502020204030204" pitchFamily="34" charset="0"/>
                        </a:rPr>
                        <a:t>Suggested</a:t>
                      </a:r>
                      <a:r>
                        <a:rPr lang="en-GB" sz="1200" baseline="0" dirty="0">
                          <a:latin typeface="Calibri" panose="020F0502020204030204" pitchFamily="34" charset="0"/>
                          <a:cs typeface="Calibri" panose="020F0502020204030204" pitchFamily="34" charset="0"/>
                        </a:rPr>
                        <a:t> prescription</a:t>
                      </a:r>
                      <a:endParaRPr lang="en-GB"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r>
                        <a:rPr lang="en-GB" sz="1200" dirty="0">
                          <a:latin typeface="Calibri" panose="020F0502020204030204" pitchFamily="34" charset="0"/>
                          <a:cs typeface="Calibri" panose="020F0502020204030204" pitchFamily="34" charset="0"/>
                        </a:rPr>
                        <a:t>25–30 ml/kg/d water </a:t>
                      </a:r>
                    </a:p>
                  </a:txBody>
                  <a:tcPr/>
                </a:tc>
                <a:tc>
                  <a:txBody>
                    <a:bodyPr/>
                    <a:lstStyle/>
                    <a:p>
                      <a:r>
                        <a:rPr lang="en-GB" sz="1200" dirty="0">
                          <a:latin typeface="Calibri" panose="020F0502020204030204" pitchFamily="34" charset="0"/>
                          <a:cs typeface="Calibri" panose="020F0502020204030204" pitchFamily="34" charset="0"/>
                        </a:rPr>
                        <a:t>= 1875-2100mL water/day</a:t>
                      </a:r>
                    </a:p>
                  </a:txBody>
                  <a:tcPr/>
                </a:tc>
                <a:tc>
                  <a:txBody>
                    <a:bodyPr/>
                    <a:lstStyle/>
                    <a:p>
                      <a:r>
                        <a:rPr lang="en-GB" sz="1200" dirty="0">
                          <a:latin typeface="Calibri" panose="020F0502020204030204" pitchFamily="34" charset="0"/>
                          <a:cs typeface="Calibri" panose="020F0502020204030204" pitchFamily="34" charset="0"/>
                        </a:rPr>
                        <a:t>None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1L in 12 hours</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Will require 2-2.5 L</a:t>
                      </a:r>
                      <a:r>
                        <a:rPr lang="en-GB" sz="1200" baseline="0" dirty="0">
                          <a:latin typeface="Calibri" panose="020F0502020204030204" pitchFamily="34" charset="0"/>
                          <a:cs typeface="Calibri" panose="020F0502020204030204" pitchFamily="34" charset="0"/>
                        </a:rPr>
                        <a:t> over 24 hours</a:t>
                      </a:r>
                    </a:p>
                    <a:p>
                      <a:pPr marL="0" marR="0" lvl="2"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alibri" panose="020F0502020204030204" pitchFamily="34" charset="0"/>
                          <a:cs typeface="Calibri" panose="020F0502020204030204" pitchFamily="34" charset="0"/>
                          <a:sym typeface="Wingdings" panose="05000000000000000000" pitchFamily="2" charset="2"/>
                        </a:rPr>
                        <a:t> Consider 1L over 12 hours (might accept 8hrs)</a:t>
                      </a:r>
                      <a:endParaRPr lang="en-GB"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GB" sz="1200" dirty="0">
                          <a:latin typeface="Calibri" panose="020F0502020204030204" pitchFamily="34" charset="0"/>
                          <a:cs typeface="Calibri" panose="020F0502020204030204" pitchFamily="34" charset="0"/>
                        </a:rPr>
                        <a:t>1 </a:t>
                      </a:r>
                      <a:r>
                        <a:rPr lang="en-GB" sz="1200" dirty="0" err="1">
                          <a:latin typeface="Calibri" panose="020F0502020204030204" pitchFamily="34" charset="0"/>
                          <a:cs typeface="Calibri" panose="020F0502020204030204" pitchFamily="34" charset="0"/>
                        </a:rPr>
                        <a:t>mmol</a:t>
                      </a:r>
                      <a:r>
                        <a:rPr lang="en-GB" sz="1200" dirty="0">
                          <a:latin typeface="Calibri" panose="020F0502020204030204" pitchFamily="34" charset="0"/>
                          <a:cs typeface="Calibri" panose="020F0502020204030204" pitchFamily="34" charset="0"/>
                        </a:rPr>
                        <a:t>/kg/day sodium, chloride </a:t>
                      </a:r>
                    </a:p>
                  </a:txBody>
                  <a:tcPr/>
                </a:tc>
                <a:tc>
                  <a:txBody>
                    <a:bodyPr/>
                    <a:lstStyle/>
                    <a:p>
                      <a:r>
                        <a:rPr lang="en-GB" sz="1200" dirty="0">
                          <a:latin typeface="Calibri" panose="020F0502020204030204" pitchFamily="34" charset="0"/>
                          <a:cs typeface="Calibri" panose="020F0502020204030204" pitchFamily="34" charset="0"/>
                        </a:rPr>
                        <a:t>= 70 </a:t>
                      </a:r>
                      <a:r>
                        <a:rPr lang="en-GB" sz="1200" dirty="0" err="1">
                          <a:latin typeface="Calibri" panose="020F0502020204030204" pitchFamily="34" charset="0"/>
                          <a:cs typeface="Calibri" panose="020F0502020204030204" pitchFamily="34" charset="0"/>
                        </a:rPr>
                        <a:t>mmol</a:t>
                      </a:r>
                      <a:r>
                        <a:rPr lang="en-GB" sz="1200" dirty="0">
                          <a:latin typeface="Calibri" panose="020F0502020204030204" pitchFamily="34" charset="0"/>
                          <a:cs typeface="Calibri" panose="020F0502020204030204" pitchFamily="34" charset="0"/>
                        </a:rPr>
                        <a:t>/day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None</a:t>
                      </a:r>
                    </a:p>
                  </a:txBody>
                  <a:tcPr/>
                </a:tc>
                <a:tc>
                  <a:txBody>
                    <a:bodyPr/>
                    <a:lstStyle/>
                    <a:p>
                      <a:r>
                        <a:rPr lang="en-GB" sz="1200" dirty="0">
                          <a:latin typeface="Calibri" panose="020F0502020204030204" pitchFamily="34" charset="0"/>
                          <a:cs typeface="Calibri" panose="020F0502020204030204" pitchFamily="34" charset="0"/>
                        </a:rPr>
                        <a:t>154 </a:t>
                      </a:r>
                      <a:r>
                        <a:rPr lang="en-GB" sz="1200" dirty="0" err="1">
                          <a:latin typeface="Calibri" panose="020F0502020204030204" pitchFamily="34" charset="0"/>
                          <a:cs typeface="Calibri" panose="020F0502020204030204" pitchFamily="34" charset="0"/>
                        </a:rPr>
                        <a:t>mmol</a:t>
                      </a:r>
                      <a:r>
                        <a:rPr lang="en-GB" sz="1200" baseline="0" dirty="0">
                          <a:latin typeface="Calibri" panose="020F0502020204030204" pitchFamily="34" charset="0"/>
                          <a:cs typeface="Calibri" panose="020F0502020204030204" pitchFamily="34" charset="0"/>
                        </a:rPr>
                        <a:t> in 12 hours</a:t>
                      </a:r>
                      <a:endParaRPr lang="en-GB" sz="1200" dirty="0">
                        <a:latin typeface="Calibri" panose="020F0502020204030204" pitchFamily="34" charset="0"/>
                        <a:cs typeface="Calibri" panose="020F050202020403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dirty="0">
                          <a:latin typeface="Calibri" panose="020F0502020204030204" pitchFamily="34" charset="0"/>
                          <a:cs typeface="Calibri" panose="020F0502020204030204" pitchFamily="34" charset="0"/>
                        </a:rPr>
                        <a:t>No further Na</a:t>
                      </a:r>
                      <a:r>
                        <a:rPr lang="en-GB" sz="1200" b="0" u="none" baseline="30000" dirty="0">
                          <a:latin typeface="Calibri" panose="020F0502020204030204" pitchFamily="34" charset="0"/>
                          <a:cs typeface="Calibri" panose="020F0502020204030204" pitchFamily="34" charset="0"/>
                        </a:rPr>
                        <a:t>+</a:t>
                      </a:r>
                      <a:r>
                        <a:rPr lang="en-GB" sz="1200" b="0" u="none" baseline="0" dirty="0">
                          <a:latin typeface="Calibri" panose="020F0502020204030204" pitchFamily="34" charset="0"/>
                          <a:cs typeface="Calibri" panose="020F0502020204030204" pitchFamily="34" charset="0"/>
                        </a:rPr>
                        <a:t>/Cl</a:t>
                      </a:r>
                      <a:r>
                        <a:rPr lang="en-GB" sz="1200" b="0" u="none" baseline="30000" dirty="0">
                          <a:latin typeface="Calibri" panose="020F0502020204030204" pitchFamily="34" charset="0"/>
                          <a:cs typeface="Calibri" panose="020F0502020204030204" pitchFamily="34" charset="0"/>
                        </a:rPr>
                        <a:t>-</a:t>
                      </a:r>
                      <a:r>
                        <a:rPr lang="en-GB" sz="1200" b="0" u="none" baseline="0" dirty="0">
                          <a:latin typeface="Calibri" panose="020F0502020204030204" pitchFamily="34" charset="0"/>
                          <a:cs typeface="Calibri" panose="020F0502020204030204" pitchFamily="34" charset="0"/>
                        </a:rPr>
                        <a:t> required</a:t>
                      </a:r>
                      <a:endParaRPr lang="en-GB" sz="1200" b="0" u="non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GB" sz="1200" dirty="0">
                          <a:latin typeface="Calibri" panose="020F0502020204030204" pitchFamily="34" charset="0"/>
                          <a:cs typeface="Calibri" panose="020F0502020204030204" pitchFamily="34" charset="0"/>
                        </a:rPr>
                        <a:t>1 </a:t>
                      </a:r>
                      <a:r>
                        <a:rPr lang="en-GB" sz="1200" dirty="0" err="1">
                          <a:latin typeface="Calibri" panose="020F0502020204030204" pitchFamily="34" charset="0"/>
                          <a:cs typeface="Calibri" panose="020F0502020204030204" pitchFamily="34" charset="0"/>
                        </a:rPr>
                        <a:t>mmol</a:t>
                      </a:r>
                      <a:r>
                        <a:rPr lang="en-GB" sz="1200" dirty="0">
                          <a:latin typeface="Calibri" panose="020F0502020204030204" pitchFamily="34" charset="0"/>
                          <a:cs typeface="Calibri" panose="020F0502020204030204" pitchFamily="34" charset="0"/>
                        </a:rPr>
                        <a:t>/kg/day potassium</a:t>
                      </a:r>
                    </a:p>
                  </a:txBody>
                  <a:tcPr/>
                </a:tc>
                <a:tc>
                  <a:txBody>
                    <a:bodyPr/>
                    <a:lstStyle/>
                    <a:p>
                      <a:r>
                        <a:rPr lang="en-GB" sz="1200" dirty="0">
                          <a:latin typeface="Calibri" panose="020F0502020204030204" pitchFamily="34" charset="0"/>
                          <a:cs typeface="Calibri" panose="020F0502020204030204" pitchFamily="34" charset="0"/>
                        </a:rPr>
                        <a:t>= 70 </a:t>
                      </a:r>
                      <a:r>
                        <a:rPr lang="en-GB" sz="1200" dirty="0" err="1">
                          <a:latin typeface="Calibri" panose="020F0502020204030204" pitchFamily="34" charset="0"/>
                          <a:cs typeface="Calibri" panose="020F0502020204030204" pitchFamily="34" charset="0"/>
                        </a:rPr>
                        <a:t>mmol</a:t>
                      </a:r>
                      <a:r>
                        <a:rPr lang="en-GB" sz="1200" dirty="0">
                          <a:latin typeface="Calibri" panose="020F0502020204030204" pitchFamily="34" charset="0"/>
                          <a:cs typeface="Calibri" panose="020F0502020204030204" pitchFamily="34" charset="0"/>
                        </a:rPr>
                        <a:t>/day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None, </a:t>
                      </a:r>
                      <a:r>
                        <a:rPr lang="en-GB" sz="1200" dirty="0" err="1">
                          <a:latin typeface="Calibri" panose="020F0502020204030204" pitchFamily="34" charset="0"/>
                          <a:cs typeface="Calibri" panose="020F0502020204030204" pitchFamily="34" charset="0"/>
                        </a:rPr>
                        <a:t>normoK</a:t>
                      </a:r>
                      <a:endParaRPr lang="en-GB" sz="1200" dirty="0">
                        <a:latin typeface="Calibri" panose="020F0502020204030204" pitchFamily="34" charset="0"/>
                        <a:cs typeface="Calibri" panose="020F0502020204030204" pitchFamily="34" charset="0"/>
                      </a:endParaRPr>
                    </a:p>
                    <a:p>
                      <a:endParaRPr lang="en-GB" sz="1200" dirty="0">
                        <a:latin typeface="Calibri" panose="020F0502020204030204" pitchFamily="34" charset="0"/>
                        <a:cs typeface="Calibri" panose="020F0502020204030204" pitchFamily="34" charset="0"/>
                      </a:endParaRPr>
                    </a:p>
                  </a:txBody>
                  <a:tcPr/>
                </a:tc>
                <a:tc>
                  <a:txBody>
                    <a:bodyPr/>
                    <a:lstStyle/>
                    <a:p>
                      <a:r>
                        <a:rPr lang="en-GB" sz="1200" dirty="0">
                          <a:latin typeface="Calibri" panose="020F0502020204030204" pitchFamily="34" charset="0"/>
                          <a:cs typeface="Calibri" panose="020F0502020204030204" pitchFamily="34" charset="0"/>
                        </a:rPr>
                        <a:t>40 </a:t>
                      </a:r>
                      <a:r>
                        <a:rPr lang="en-GB" sz="1200" dirty="0" err="1">
                          <a:latin typeface="Calibri" panose="020F0502020204030204" pitchFamily="34" charset="0"/>
                          <a:cs typeface="Calibri" panose="020F0502020204030204" pitchFamily="34" charset="0"/>
                        </a:rPr>
                        <a:t>mmol</a:t>
                      </a:r>
                      <a:r>
                        <a:rPr lang="en-GB" sz="1200" dirty="0">
                          <a:latin typeface="Calibri" panose="020F0502020204030204" pitchFamily="34" charset="0"/>
                          <a:cs typeface="Calibri" panose="020F0502020204030204" pitchFamily="34" charset="0"/>
                        </a:rPr>
                        <a:t> in 12</a:t>
                      </a:r>
                      <a:r>
                        <a:rPr lang="en-GB" sz="1200" baseline="0" dirty="0">
                          <a:latin typeface="Calibri" panose="020F0502020204030204" pitchFamily="34" charset="0"/>
                          <a:cs typeface="Calibri" panose="020F0502020204030204" pitchFamily="34" charset="0"/>
                        </a:rPr>
                        <a:t> hours</a:t>
                      </a:r>
                      <a:endParaRPr lang="en-GB" sz="1200" dirty="0">
                        <a:latin typeface="Calibri" panose="020F0502020204030204" pitchFamily="34" charset="0"/>
                        <a:cs typeface="Calibri" panose="020F0502020204030204" pitchFamily="34" charset="0"/>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0" u="none" dirty="0">
                          <a:latin typeface="Calibri" panose="020F0502020204030204" pitchFamily="34" charset="0"/>
                          <a:cs typeface="Calibri" panose="020F0502020204030204" pitchFamily="34" charset="0"/>
                        </a:rPr>
                        <a:t>Requires</a:t>
                      </a:r>
                      <a:r>
                        <a:rPr lang="en-GB" sz="1200" b="0" u="none" baseline="0" dirty="0">
                          <a:latin typeface="Calibri" panose="020F0502020204030204" pitchFamily="34" charset="0"/>
                          <a:cs typeface="Calibri" panose="020F0502020204030204" pitchFamily="34" charset="0"/>
                        </a:rPr>
                        <a:t> 20-40mmol/L in next 12 hours</a:t>
                      </a:r>
                      <a:endParaRPr lang="en-GB" sz="1200" b="0" u="none"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50–100 g/day glucose (NB. glucose 5% contains 5 g/100ml) </a:t>
                      </a:r>
                    </a:p>
                  </a:txBody>
                  <a:tcPr/>
                </a:tc>
                <a:tc>
                  <a:txBody>
                    <a:bodyPr/>
                    <a:lstStyle/>
                    <a:p>
                      <a:endParaRPr lang="en-GB" sz="1200" dirty="0">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None</a:t>
                      </a:r>
                    </a:p>
                    <a:p>
                      <a:endParaRPr lang="en-GB" sz="1200" dirty="0">
                        <a:latin typeface="Calibri" panose="020F0502020204030204" pitchFamily="34" charset="0"/>
                        <a:cs typeface="Calibri" panose="020F0502020204030204" pitchFamily="34" charset="0"/>
                      </a:endParaRPr>
                    </a:p>
                  </a:txBody>
                  <a:tcPr/>
                </a:tc>
                <a:tc>
                  <a:txBody>
                    <a:bodyPr/>
                    <a:lstStyle/>
                    <a:p>
                      <a:r>
                        <a:rPr lang="en-GB" sz="1200" dirty="0">
                          <a:latin typeface="Calibri" panose="020F0502020204030204" pitchFamily="34" charset="0"/>
                          <a:cs typeface="Calibri" panose="020F0502020204030204" pitchFamily="34" charset="0"/>
                        </a:rPr>
                        <a:t>None recent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Needs 5% glucose</a:t>
                      </a:r>
                    </a:p>
                  </a:txBody>
                  <a:tcPr/>
                </a:tc>
                <a:extLst>
                  <a:ext uri="{0D108BD9-81ED-4DB2-BD59-A6C34878D82A}">
                    <a16:rowId xmlns:a16="http://schemas.microsoft.com/office/drawing/2014/main" val="10004"/>
                  </a:ext>
                </a:extLst>
              </a:tr>
              <a:tr h="370840">
                <a:tc gridSpan="5">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Likely to be penalised if use small volumes (e.g. &lt;1L) if overall daily prescription ≥2L</a:t>
                      </a:r>
                    </a:p>
                  </a:txBody>
                  <a:tcPr/>
                </a:tc>
                <a:tc hMerge="1">
                  <a:txBody>
                    <a:bodyPr/>
                    <a:lstStyle/>
                    <a:p>
                      <a:endParaRPr lang="en-GB" sz="1400" dirty="0"/>
                    </a:p>
                  </a:txBody>
                  <a:tcPr/>
                </a:tc>
                <a:tc hMerge="1">
                  <a:txBody>
                    <a:bodyPr/>
                    <a:lstStyle/>
                    <a:p>
                      <a:endParaRPr lang="en-GB" sz="1400" dirty="0"/>
                    </a:p>
                  </a:txBody>
                  <a:tcPr/>
                </a:tc>
                <a:tc hMerge="1">
                  <a:txBody>
                    <a:bodyPr/>
                    <a:lstStyle/>
                    <a:p>
                      <a:endParaRPr lang="en-GB"/>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extLst>
                  <a:ext uri="{0D108BD9-81ED-4DB2-BD59-A6C34878D82A}">
                    <a16:rowId xmlns:a16="http://schemas.microsoft.com/office/drawing/2014/main" val="2591669381"/>
                  </a:ext>
                </a:extLst>
              </a:tr>
              <a:tr h="370840">
                <a:tc gridSpan="5">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1" u="none" dirty="0">
                          <a:latin typeface="Calibri" panose="020F0502020204030204" pitchFamily="34" charset="0"/>
                          <a:cs typeface="Calibri" panose="020F0502020204030204" pitchFamily="34" charset="0"/>
                        </a:rPr>
                        <a:t>Consider </a:t>
                      </a:r>
                      <a:r>
                        <a:rPr lang="en-GB" sz="1200" b="1" u="none" dirty="0">
                          <a:latin typeface="Calibri" panose="020F0502020204030204" pitchFamily="34" charset="0"/>
                          <a:cs typeface="Calibri" panose="020F0502020204030204" pitchFamily="34" charset="0"/>
                          <a:sym typeface="Wingdings" panose="05000000000000000000" pitchFamily="2" charset="2"/>
                        </a:rPr>
                        <a:t> 5% glucose</a:t>
                      </a:r>
                      <a:r>
                        <a:rPr lang="en-GB" sz="1200" b="1" u="none" baseline="0" dirty="0">
                          <a:latin typeface="Calibri" panose="020F0502020204030204" pitchFamily="34" charset="0"/>
                          <a:cs typeface="Calibri" panose="020F0502020204030204" pitchFamily="34" charset="0"/>
                          <a:sym typeface="Wingdings" panose="05000000000000000000" pitchFamily="2" charset="2"/>
                        </a:rPr>
                        <a:t> with 0.15% or 0.3% potassium chloride, over 12 hours</a:t>
                      </a:r>
                      <a:endParaRPr lang="en-GB" sz="1200" b="1" u="none" dirty="0">
                        <a:latin typeface="Calibri" panose="020F0502020204030204" pitchFamily="34" charset="0"/>
                        <a:cs typeface="Calibri" panose="020F0502020204030204" pitchFamily="34" charset="0"/>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7109494"/>
                  </a:ext>
                </a:extLst>
              </a:tr>
            </a:tbl>
          </a:graphicData>
        </a:graphic>
      </p:graphicFrame>
      <p:sp>
        <p:nvSpPr>
          <p:cNvPr id="3"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solidFill>
                  <a:srgbClr val="000000"/>
                </a:solidFill>
                <a:latin typeface="Calibri" panose="020F0502020204030204" pitchFamily="34" charset="0"/>
                <a:cs typeface="Calibri" panose="020F0502020204030204" pitchFamily="34" charset="0"/>
              </a:rPr>
              <a:t>PWS308</a:t>
            </a:r>
          </a:p>
        </p:txBody>
      </p:sp>
      <p:sp>
        <p:nvSpPr>
          <p:cNvPr id="5"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solidFill>
                  <a:srgbClr val="000000"/>
                </a:solidFill>
                <a:latin typeface="Calibri" panose="020F0502020204030204" pitchFamily="34" charset="0"/>
                <a:cs typeface="Calibri" panose="020F0502020204030204" pitchFamily="34" charset="0"/>
              </a:rPr>
              <a:t>ID</a:t>
            </a:r>
          </a:p>
        </p:txBody>
      </p:sp>
    </p:spTree>
    <p:extLst>
      <p:ext uri="{BB962C8B-B14F-4D97-AF65-F5344CB8AC3E}">
        <p14:creationId xmlns:p14="http://schemas.microsoft.com/office/powerpoint/2010/main" val="31537800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dirty="0">
                <a:latin typeface="+mj-lt"/>
                <a:ea typeface="+mj-ea"/>
                <a:cs typeface="+mj-cs"/>
              </a:rPr>
              <a:t>PWS308</a:t>
            </a:r>
          </a:p>
        </p:txBody>
      </p: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sp>
        <p:nvSpPr>
          <p:cNvPr id="19"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2775" name="Picture 15"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14" name="Title 1"/>
          <p:cNvSpPr txBox="1">
            <a:spLocks/>
          </p:cNvSpPr>
          <p:nvPr/>
        </p:nvSpPr>
        <p:spPr>
          <a:xfrm>
            <a:off x="1666875" y="82550"/>
            <a:ext cx="1019175"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fontAlgn="auto">
              <a:spcAft>
                <a:spcPts val="0"/>
              </a:spcAft>
              <a:defRPr/>
            </a:pPr>
            <a:r>
              <a:rPr lang="en-US" sz="1200" b="1" i="1" dirty="0">
                <a:latin typeface="+mj-lt"/>
                <a:ea typeface="+mj-ea"/>
                <a:cs typeface="+mj-cs"/>
              </a:rPr>
              <a:t>Answer Page</a:t>
            </a:r>
          </a:p>
        </p:txBody>
      </p:sp>
      <p:graphicFrame>
        <p:nvGraphicFramePr>
          <p:cNvPr id="23" name="Table 22"/>
          <p:cNvGraphicFramePr>
            <a:graphicFrameLocks noGrp="1"/>
          </p:cNvGraphicFramePr>
          <p:nvPr>
            <p:extLst>
              <p:ext uri="{D42A27DB-BD31-4B8C-83A1-F6EECF244321}">
                <p14:modId xmlns:p14="http://schemas.microsoft.com/office/powerpoint/2010/main" val="892316684"/>
              </p:ext>
            </p:extLst>
          </p:nvPr>
        </p:nvGraphicFramePr>
        <p:xfrm>
          <a:off x="107950" y="476250"/>
          <a:ext cx="8991492" cy="5983004"/>
        </p:xfrm>
        <a:graphic>
          <a:graphicData uri="http://schemas.openxmlformats.org/drawingml/2006/table">
            <a:tbl>
              <a:tblPr firstRow="1" bandRow="1">
                <a:tableStyleId>{5C22544A-7EE6-4342-B048-85BDC9FD1C3A}</a:tableStyleId>
              </a:tblPr>
              <a:tblGrid>
                <a:gridCol w="325755">
                  <a:extLst>
                    <a:ext uri="{9D8B030D-6E8A-4147-A177-3AD203B41FA5}">
                      <a16:colId xmlns:a16="http://schemas.microsoft.com/office/drawing/2014/main" val="20000"/>
                    </a:ext>
                  </a:extLst>
                </a:gridCol>
                <a:gridCol w="2554119">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16024">
                  <a:extLst>
                    <a:ext uri="{9D8B030D-6E8A-4147-A177-3AD203B41FA5}">
                      <a16:colId xmlns:a16="http://schemas.microsoft.com/office/drawing/2014/main" val="20004"/>
                    </a:ext>
                  </a:extLst>
                </a:gridCol>
                <a:gridCol w="158417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1431098">
                  <a:extLst>
                    <a:ext uri="{9D8B030D-6E8A-4147-A177-3AD203B41FA5}">
                      <a16:colId xmlns:a16="http://schemas.microsoft.com/office/drawing/2014/main" val="20007"/>
                    </a:ext>
                  </a:extLst>
                </a:gridCol>
              </a:tblGrid>
              <a:tr h="477950">
                <a:tc gridSpan="2">
                  <a:txBody>
                    <a:bodyPr/>
                    <a:lstStyle/>
                    <a:p>
                      <a:r>
                        <a:rPr lang="en-US" sz="1400" dirty="0">
                          <a:solidFill>
                            <a:srgbClr val="000000"/>
                          </a:solidFill>
                        </a:rPr>
                        <a:t>A. Fluid choice</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sz="600" dirty="0"/>
                    </a:p>
                  </a:txBody>
                  <a:tcPr/>
                </a:tc>
                <a:tc>
                  <a:txBody>
                    <a:bodyPr/>
                    <a:lstStyle/>
                    <a:p>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60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r>
                        <a:rPr lang="en-US" sz="1400" dirty="0">
                          <a:solidFill>
                            <a:srgbClr val="000000"/>
                          </a:solidFill>
                        </a:rPr>
                        <a:t>B. Volume and duration</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18366">
                <a:tc>
                  <a:txBody>
                    <a:bodyPr/>
                    <a:lstStyle/>
                    <a:p>
                      <a:r>
                        <a:rPr lang="en-US" sz="1000" b="1" dirty="0"/>
                        <a:t>1</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GB" sz="1100" kern="1200" dirty="0">
                          <a:solidFill>
                            <a:schemeClr val="dk1"/>
                          </a:solidFill>
                          <a:latin typeface="+mn-lt"/>
                          <a:ea typeface="+mn-ea"/>
                          <a:cs typeface="+mn-cs"/>
                        </a:rPr>
                        <a:t>5% glucose with 0.15%</a:t>
                      </a:r>
                      <a:r>
                        <a:rPr lang="en-GB" sz="1100" kern="1200" baseline="0" dirty="0">
                          <a:solidFill>
                            <a:schemeClr val="dk1"/>
                          </a:solidFill>
                          <a:latin typeface="+mn-lt"/>
                          <a:ea typeface="+mn-ea"/>
                          <a:cs typeface="+mn-cs"/>
                        </a:rPr>
                        <a:t>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p>
                      <a:pPr marL="0" algn="l" defTabSz="914400" rtl="0" eaLnBrk="1" latinLnBrk="0" hangingPunct="1"/>
                      <a:r>
                        <a:rPr lang="en-GB" sz="1100" kern="1200" dirty="0">
                          <a:solidFill>
                            <a:schemeClr val="dk1"/>
                          </a:solidFill>
                          <a:latin typeface="+mn-lt"/>
                          <a:ea typeface="+mn-ea"/>
                          <a:cs typeface="+mn-cs"/>
                        </a:rPr>
                        <a:t>OR 5% glucose with 0.3%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US" sz="1100" kern="1200" dirty="0">
                          <a:solidFill>
                            <a:schemeClr val="dk1"/>
                          </a:solidFill>
                          <a:latin typeface="+mn-lt"/>
                          <a:ea typeface="+mn-ea"/>
                          <a:cs typeface="+mn-cs"/>
                        </a:rPr>
                        <a:t>Requires K+ and glucose</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8-12 hours</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Will require 2-2.5 L</a:t>
                      </a:r>
                      <a:r>
                        <a:rPr lang="en-GB" sz="1200" baseline="0" dirty="0">
                          <a:latin typeface="Calibri" panose="020F0502020204030204" pitchFamily="34" charset="0"/>
                          <a:cs typeface="Calibri" panose="020F0502020204030204" pitchFamily="34" charset="0"/>
                        </a:rPr>
                        <a:t> over 24 hours (so 1-1.5L remaining over the remaining 12 hours)</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196803">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4-6 hours </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10002"/>
                  </a:ext>
                </a:extLst>
              </a:tr>
              <a:tr h="196803">
                <a:tc>
                  <a:txBody>
                    <a:bodyPr/>
                    <a:lstStyle/>
                    <a:p>
                      <a:endParaRPr lang="en-US" sz="10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&lt; 4 hours or 12-24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196803">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&gt; 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196803">
                <a:tc>
                  <a:txBody>
                    <a:bodyPr/>
                    <a:lstStyle/>
                    <a:p>
                      <a:r>
                        <a:rPr lang="en-US" sz="1000" b="1" dirty="0"/>
                        <a:t>1</a:t>
                      </a:r>
                    </a:p>
                  </a:txBody>
                  <a:tcPr/>
                </a:tc>
                <a:tc>
                  <a:txBody>
                    <a:bodyPr/>
                    <a:lstStyle/>
                    <a:p>
                      <a:pPr marL="0" algn="l" defTabSz="914400" rtl="0" eaLnBrk="1" latinLnBrk="0" hangingPunct="1"/>
                      <a:r>
                        <a:rPr lang="en-US" sz="1100" kern="1200" dirty="0">
                          <a:solidFill>
                            <a:schemeClr val="dk1"/>
                          </a:solidFill>
                          <a:latin typeface="+mn-lt"/>
                          <a:ea typeface="+mn-ea"/>
                          <a:cs typeface="+mn-cs"/>
                        </a:rPr>
                        <a:t>OR </a:t>
                      </a:r>
                      <a:r>
                        <a:rPr lang="en-GB" sz="1100" kern="1200" dirty="0">
                          <a:solidFill>
                            <a:schemeClr val="dk1"/>
                          </a:solidFill>
                          <a:latin typeface="+mn-lt"/>
                          <a:ea typeface="+mn-ea"/>
                          <a:cs typeface="+mn-cs"/>
                        </a:rPr>
                        <a:t>5% glucose</a:t>
                      </a:r>
                    </a:p>
                  </a:txBody>
                  <a:tcPr/>
                </a:tc>
                <a:tc>
                  <a:txBody>
                    <a:bodyPr/>
                    <a:lstStyle/>
                    <a:p>
                      <a:pPr marL="0" algn="ctr" defTabSz="914400" rtl="0" eaLnBrk="1" latinLnBrk="0" hangingPunct="1"/>
                      <a:r>
                        <a:rPr lang="en-US" sz="1100" kern="1200" dirty="0">
                          <a:solidFill>
                            <a:schemeClr val="dk1"/>
                          </a:solidFill>
                          <a:latin typeface="+mn-lt"/>
                          <a:ea typeface="+mn-ea"/>
                          <a:cs typeface="+mn-cs"/>
                        </a:rPr>
                        <a:t>3</a:t>
                      </a:r>
                    </a:p>
                  </a:txBody>
                  <a:tcPr/>
                </a:tc>
                <a:tc>
                  <a:txBody>
                    <a:bodyPr/>
                    <a:lstStyle/>
                    <a:p>
                      <a:pPr marL="0" algn="l" defTabSz="914400" rtl="0" eaLnBrk="1" latinLnBrk="0" hangingPunct="1"/>
                      <a:r>
                        <a:rPr lang="en-US" sz="1100" kern="1200" dirty="0">
                          <a:solidFill>
                            <a:schemeClr val="dk1"/>
                          </a:solidFill>
                          <a:latin typeface="+mn-lt"/>
                          <a:ea typeface="+mn-ea"/>
                          <a:cs typeface="+mn-cs"/>
                        </a:rPr>
                        <a:t>Some might argue no potassium</a:t>
                      </a:r>
                      <a:r>
                        <a:rPr lang="en-US" sz="1100" kern="1200" baseline="0" dirty="0">
                          <a:solidFill>
                            <a:schemeClr val="dk1"/>
                          </a:solidFill>
                          <a:latin typeface="+mn-lt"/>
                          <a:ea typeface="+mn-ea"/>
                          <a:cs typeface="+mn-cs"/>
                        </a:rPr>
                        <a:t> is too low</a:t>
                      </a:r>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8-12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3</a:t>
                      </a: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10005"/>
                  </a:ext>
                </a:extLst>
              </a:tr>
              <a:tr h="196803">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4-6 hours </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ctr"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10006"/>
                  </a:ext>
                </a:extLst>
              </a:tr>
              <a:tr h="196803">
                <a:tc>
                  <a:txBody>
                    <a:bodyPr/>
                    <a:lstStyle/>
                    <a:p>
                      <a:endParaRPr lang="en-US" sz="10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&lt; 4 hours or 12-24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7"/>
                  </a:ext>
                </a:extLst>
              </a:tr>
              <a:tr h="196803">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&gt; 24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r h="309262">
                <a:tc>
                  <a:txBody>
                    <a:bodyPr/>
                    <a:lstStyle/>
                    <a:p>
                      <a:r>
                        <a:rPr lang="en-US" sz="1000" b="1"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0.9% Sodium chloride with 0.15% </a:t>
                      </a:r>
                      <a:r>
                        <a:rPr lang="en-US" sz="1100" kern="1200" dirty="0" err="1">
                          <a:solidFill>
                            <a:schemeClr val="dk1"/>
                          </a:solidFill>
                          <a:latin typeface="+mn-lt"/>
                          <a:ea typeface="+mn-ea"/>
                          <a:cs typeface="+mn-cs"/>
                        </a:rPr>
                        <a:t>KCl</a:t>
                      </a:r>
                      <a:r>
                        <a:rPr lang="en-US" sz="1100" kern="120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mn-lt"/>
                          <a:ea typeface="+mn-ea"/>
                          <a:cs typeface="+mn-cs"/>
                        </a:rPr>
                        <a:t>OR 0.9% Sodium chloride with 0.3%</a:t>
                      </a:r>
                      <a:r>
                        <a:rPr lang="en-US" sz="1100" kern="1200" baseline="0" dirty="0">
                          <a:solidFill>
                            <a:schemeClr val="dk1"/>
                          </a:solidFill>
                          <a:latin typeface="+mn-lt"/>
                          <a:ea typeface="+mn-ea"/>
                          <a:cs typeface="+mn-cs"/>
                        </a:rPr>
                        <a:t> </a:t>
                      </a:r>
                      <a:r>
                        <a:rPr lang="en-US" sz="1100" kern="1200" baseline="0" dirty="0" err="1">
                          <a:solidFill>
                            <a:schemeClr val="dk1"/>
                          </a:solidFill>
                          <a:latin typeface="+mn-lt"/>
                          <a:ea typeface="+mn-ea"/>
                          <a:cs typeface="+mn-cs"/>
                        </a:rPr>
                        <a:t>KCl</a:t>
                      </a:r>
                      <a:endParaRPr lang="en-US" sz="11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mn-lt"/>
                          <a:ea typeface="+mn-ea"/>
                          <a:cs typeface="+mn-cs"/>
                        </a:rPr>
                        <a:t>OR </a:t>
                      </a:r>
                      <a:r>
                        <a:rPr lang="en-GB" sz="1100" kern="1200" dirty="0">
                          <a:solidFill>
                            <a:schemeClr val="dk1"/>
                          </a:solidFill>
                          <a:latin typeface="+mn-lt"/>
                          <a:ea typeface="+mn-ea"/>
                          <a:cs typeface="+mn-cs"/>
                        </a:rPr>
                        <a:t>0.9% Sodium chloride</a:t>
                      </a:r>
                    </a:p>
                    <a:p>
                      <a:pPr marL="0" algn="l" defTabSz="914400" rtl="0" eaLnBrk="1" latinLnBrk="0" hangingPunct="1"/>
                      <a:r>
                        <a:rPr lang="en-US" sz="1100" kern="1200" dirty="0">
                          <a:solidFill>
                            <a:schemeClr val="dk1"/>
                          </a:solidFill>
                          <a:latin typeface="+mn-lt"/>
                          <a:ea typeface="+mn-ea"/>
                          <a:cs typeface="+mn-cs"/>
                        </a:rPr>
                        <a:t>OR </a:t>
                      </a:r>
                      <a:r>
                        <a:rPr lang="en-US" sz="1100" kern="1200" dirty="0" err="1">
                          <a:solidFill>
                            <a:schemeClr val="dk1"/>
                          </a:solidFill>
                          <a:latin typeface="+mn-lt"/>
                          <a:ea typeface="+mn-ea"/>
                          <a:cs typeface="+mn-cs"/>
                        </a:rPr>
                        <a:t>Hartmanns</a:t>
                      </a:r>
                      <a:endParaRPr lang="en-US" sz="1100" kern="1200" dirty="0">
                        <a:solidFill>
                          <a:schemeClr val="dk1"/>
                        </a:solidFill>
                        <a:latin typeface="+mn-lt"/>
                        <a:ea typeface="+mn-ea"/>
                        <a:cs typeface="+mn-cs"/>
                      </a:endParaRPr>
                    </a:p>
                    <a:p>
                      <a:pPr marL="0" algn="l" defTabSz="914400" rtl="0" eaLnBrk="1" latinLnBrk="0" hangingPunct="1"/>
                      <a:r>
                        <a:rPr lang="en-US" sz="1100" kern="1200" dirty="0">
                          <a:solidFill>
                            <a:schemeClr val="dk1"/>
                          </a:solidFill>
                          <a:latin typeface="+mn-lt"/>
                          <a:ea typeface="+mn-ea"/>
                          <a:cs typeface="+mn-cs"/>
                        </a:rPr>
                        <a:t>OR Ringers</a:t>
                      </a:r>
                    </a:p>
                    <a:p>
                      <a:pPr marL="0" algn="l" defTabSz="914400" rtl="0" eaLnBrk="1" latinLnBrk="0" hangingPunct="1"/>
                      <a:r>
                        <a:rPr lang="en-US" sz="1100" kern="1200" dirty="0">
                          <a:solidFill>
                            <a:schemeClr val="dk1"/>
                          </a:solidFill>
                          <a:latin typeface="+mn-lt"/>
                          <a:ea typeface="+mn-ea"/>
                          <a:cs typeface="+mn-cs"/>
                        </a:rPr>
                        <a:t>OR other balanced </a:t>
                      </a:r>
                      <a:r>
                        <a:rPr lang="en-US" sz="1100" kern="1200" dirty="0" err="1">
                          <a:solidFill>
                            <a:schemeClr val="dk1"/>
                          </a:solidFill>
                          <a:latin typeface="+mn-lt"/>
                          <a:ea typeface="+mn-ea"/>
                          <a:cs typeface="+mn-cs"/>
                        </a:rPr>
                        <a:t>crystalliods</a:t>
                      </a:r>
                      <a:r>
                        <a:rPr lang="en-US" sz="1100" kern="1200" baseline="0" dirty="0">
                          <a:solidFill>
                            <a:schemeClr val="dk1"/>
                          </a:solidFill>
                          <a:latin typeface="+mn-lt"/>
                          <a:ea typeface="+mn-ea"/>
                          <a:cs typeface="+mn-cs"/>
                        </a:rPr>
                        <a:t> </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l" defTabSz="914400" rtl="0" eaLnBrk="1" latinLnBrk="0" hangingPunct="1"/>
                      <a:r>
                        <a:rPr lang="en-US" sz="1100" kern="1200" dirty="0">
                          <a:solidFill>
                            <a:schemeClr val="dk1"/>
                          </a:solidFill>
                          <a:latin typeface="+mn-lt"/>
                          <a:ea typeface="+mn-ea"/>
                          <a:cs typeface="+mn-cs"/>
                        </a:rPr>
                        <a:t>Already has sufficient Na and Cl for the day, and insufficient glucose</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8-12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096097542"/>
                  </a:ext>
                </a:extLst>
              </a:tr>
              <a:tr h="309262">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4-6 hours </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542443620"/>
                  </a:ext>
                </a:extLst>
              </a:tr>
              <a:tr h="309262">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1L over &lt; 4 hours or &gt;12 hours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766321931"/>
                  </a:ext>
                </a:extLst>
              </a:tr>
              <a:tr h="309262">
                <a:tc>
                  <a:txBody>
                    <a:bodyPr/>
                    <a:lstStyle/>
                    <a:p>
                      <a:r>
                        <a:rPr lang="en-US" sz="1000" b="1" dirty="0"/>
                        <a:t>3</a:t>
                      </a:r>
                    </a:p>
                  </a:txBody>
                  <a:tcPr/>
                </a:tc>
                <a:tc>
                  <a:txBody>
                    <a:bodyPr/>
                    <a:lstStyle/>
                    <a:p>
                      <a:pPr marL="0" algn="l" defTabSz="914400" rtl="0" eaLnBrk="1" latinLnBrk="0" hangingPunct="1"/>
                      <a:r>
                        <a:rPr lang="en-US" sz="1100" kern="1200" dirty="0" err="1">
                          <a:solidFill>
                            <a:schemeClr val="dk1"/>
                          </a:solidFill>
                          <a:latin typeface="+mn-lt"/>
                          <a:ea typeface="+mn-ea"/>
                          <a:cs typeface="+mn-cs"/>
                        </a:rPr>
                        <a:t>Gelofusine</a:t>
                      </a:r>
                      <a:r>
                        <a:rPr lang="en-US" sz="1100" kern="1200" dirty="0">
                          <a:solidFill>
                            <a:schemeClr val="dk1"/>
                          </a:solidFill>
                          <a:latin typeface="+mn-lt"/>
                          <a:ea typeface="+mn-ea"/>
                          <a:cs typeface="+mn-cs"/>
                        </a:rPr>
                        <a:t> / </a:t>
                      </a:r>
                      <a:r>
                        <a:rPr lang="en-US" sz="1100" kern="1200" dirty="0" err="1">
                          <a:solidFill>
                            <a:schemeClr val="dk1"/>
                          </a:solidFill>
                          <a:latin typeface="+mn-lt"/>
                          <a:ea typeface="+mn-ea"/>
                          <a:cs typeface="+mn-cs"/>
                        </a:rPr>
                        <a:t>Volplex</a:t>
                      </a:r>
                      <a:r>
                        <a:rPr lang="en-US" sz="1100" kern="1200" dirty="0">
                          <a:solidFill>
                            <a:schemeClr val="dk1"/>
                          </a:solidFill>
                          <a:latin typeface="+mn-lt"/>
                          <a:ea typeface="+mn-ea"/>
                          <a:cs typeface="+mn-cs"/>
                        </a:rPr>
                        <a:t> etc.</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Any rate</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291515679"/>
                  </a:ext>
                </a:extLst>
              </a:tr>
            </a:tbl>
          </a:graphicData>
        </a:graphic>
      </p:graphicFrame>
      <p:sp>
        <p:nvSpPr>
          <p:cNvPr id="32977"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a:t>Prescribing Item</a:t>
            </a:r>
          </a:p>
        </p:txBody>
      </p:sp>
    </p:spTree>
    <p:extLst>
      <p:ext uri="{BB962C8B-B14F-4D97-AF65-F5344CB8AC3E}">
        <p14:creationId xmlns:p14="http://schemas.microsoft.com/office/powerpoint/2010/main" val="3040010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2992" y="0"/>
            <a:ext cx="2207656" cy="276999"/>
          </a:xfrm>
          <a:prstGeom prst="rect">
            <a:avLst/>
          </a:prstGeom>
          <a:solidFill>
            <a:srgbClr val="92D050"/>
          </a:solidFill>
          <a:ln w="28575">
            <a:solidFill>
              <a:schemeClr val="tx1"/>
            </a:solidFill>
          </a:ln>
        </p:spPr>
        <p:txBody>
          <a:bodyPr wrap="none" rtlCol="0">
            <a:spAutoFit/>
          </a:bodyPr>
          <a:lstStyle/>
          <a:p>
            <a:r>
              <a:rPr lang="en-GB" sz="1200" b="1" dirty="0"/>
              <a:t>Fluids prescribing question</a:t>
            </a:r>
          </a:p>
        </p:txBody>
      </p:sp>
      <p:sp>
        <p:nvSpPr>
          <p:cNvPr id="8" name="TextBox 7"/>
          <p:cNvSpPr txBox="1"/>
          <p:nvPr/>
        </p:nvSpPr>
        <p:spPr>
          <a:xfrm>
            <a:off x="0" y="442488"/>
            <a:ext cx="3398831" cy="553998"/>
          </a:xfrm>
          <a:prstGeom prst="rect">
            <a:avLst/>
          </a:prstGeom>
          <a:solidFill>
            <a:schemeClr val="accent6">
              <a:lumMod val="20000"/>
              <a:lumOff val="80000"/>
            </a:schemeClr>
          </a:solidFill>
          <a:ln w="28575">
            <a:solidFill>
              <a:schemeClr val="tx1"/>
            </a:solidFill>
          </a:ln>
        </p:spPr>
        <p:txBody>
          <a:bodyPr wrap="square" rtlCol="0">
            <a:spAutoFit/>
          </a:bodyPr>
          <a:lstStyle/>
          <a:p>
            <a:r>
              <a:rPr lang="en-GB" sz="1000" dirty="0"/>
              <a:t>Is this a question about emergency resuscitation?</a:t>
            </a:r>
          </a:p>
          <a:p>
            <a:r>
              <a:rPr lang="en-GB" sz="1000" dirty="0"/>
              <a:t>(Examples include acute volume loss, hypotensive, </a:t>
            </a:r>
            <a:r>
              <a:rPr lang="en-GB" sz="1000" dirty="0" err="1"/>
              <a:t>tachycardic</a:t>
            </a:r>
            <a:r>
              <a:rPr lang="en-GB" sz="1000" dirty="0"/>
              <a:t> </a:t>
            </a:r>
            <a:r>
              <a:rPr lang="en-GB" sz="1000" dirty="0" err="1"/>
              <a:t>etc</a:t>
            </a:r>
            <a:r>
              <a:rPr lang="en-GB" sz="1000" dirty="0"/>
              <a:t>,)</a:t>
            </a:r>
          </a:p>
        </p:txBody>
      </p:sp>
      <p:sp>
        <p:nvSpPr>
          <p:cNvPr id="9" name="TextBox 8"/>
          <p:cNvSpPr txBox="1"/>
          <p:nvPr/>
        </p:nvSpPr>
        <p:spPr>
          <a:xfrm>
            <a:off x="472" y="1309717"/>
            <a:ext cx="3659976" cy="400110"/>
          </a:xfrm>
          <a:prstGeom prst="rect">
            <a:avLst/>
          </a:prstGeom>
          <a:solidFill>
            <a:schemeClr val="accent6">
              <a:lumMod val="20000"/>
              <a:lumOff val="80000"/>
            </a:schemeClr>
          </a:solidFill>
          <a:ln w="28575">
            <a:solidFill>
              <a:schemeClr val="tx1"/>
            </a:solidFill>
          </a:ln>
        </p:spPr>
        <p:txBody>
          <a:bodyPr wrap="none" rtlCol="0">
            <a:spAutoFit/>
          </a:bodyPr>
          <a:lstStyle/>
          <a:p>
            <a:r>
              <a:rPr lang="en-GB" sz="1000" dirty="0"/>
              <a:t>Is this a question about emergency hypoglycaemia?</a:t>
            </a:r>
          </a:p>
          <a:p>
            <a:r>
              <a:rPr lang="en-GB" sz="1000" dirty="0"/>
              <a:t>(If symptomatic severe hypoglycaemia in the fluids questions)</a:t>
            </a:r>
          </a:p>
        </p:txBody>
      </p:sp>
      <p:sp>
        <p:nvSpPr>
          <p:cNvPr id="10" name="TextBox 9"/>
          <p:cNvSpPr txBox="1"/>
          <p:nvPr/>
        </p:nvSpPr>
        <p:spPr>
          <a:xfrm>
            <a:off x="472" y="2056888"/>
            <a:ext cx="3664786" cy="400110"/>
          </a:xfrm>
          <a:prstGeom prst="rect">
            <a:avLst/>
          </a:prstGeom>
          <a:solidFill>
            <a:schemeClr val="accent6">
              <a:lumMod val="20000"/>
              <a:lumOff val="80000"/>
            </a:schemeClr>
          </a:solidFill>
          <a:ln w="28575">
            <a:solidFill>
              <a:schemeClr val="tx1"/>
            </a:solidFill>
          </a:ln>
        </p:spPr>
        <p:txBody>
          <a:bodyPr wrap="none" rtlCol="0">
            <a:spAutoFit/>
          </a:bodyPr>
          <a:lstStyle/>
          <a:p>
            <a:r>
              <a:rPr lang="en-GB" sz="1000" dirty="0"/>
              <a:t>Is this a question about symptomatic severe hypercalcaemia?</a:t>
            </a:r>
          </a:p>
          <a:p>
            <a:r>
              <a:rPr lang="en-GB" sz="1000" dirty="0"/>
              <a:t>(unless complicated by below)</a:t>
            </a:r>
          </a:p>
        </p:txBody>
      </p:sp>
      <p:sp>
        <p:nvSpPr>
          <p:cNvPr id="11" name="TextBox 10"/>
          <p:cNvSpPr txBox="1"/>
          <p:nvPr/>
        </p:nvSpPr>
        <p:spPr>
          <a:xfrm>
            <a:off x="0" y="5515235"/>
            <a:ext cx="2185214" cy="400110"/>
          </a:xfrm>
          <a:prstGeom prst="rect">
            <a:avLst/>
          </a:prstGeom>
          <a:solidFill>
            <a:schemeClr val="accent6">
              <a:lumMod val="20000"/>
              <a:lumOff val="80000"/>
            </a:schemeClr>
          </a:solidFill>
          <a:ln w="28575">
            <a:solidFill>
              <a:schemeClr val="tx1"/>
            </a:solidFill>
          </a:ln>
        </p:spPr>
        <p:txBody>
          <a:bodyPr wrap="none" rtlCol="0">
            <a:spAutoFit/>
          </a:bodyPr>
          <a:lstStyle/>
          <a:p>
            <a:r>
              <a:rPr lang="en-GB" sz="1000" dirty="0"/>
              <a:t>Is there </a:t>
            </a:r>
            <a:r>
              <a:rPr lang="en-GB" sz="1000" i="1" u="sng" dirty="0"/>
              <a:t>also</a:t>
            </a:r>
            <a:r>
              <a:rPr lang="en-GB" sz="1000" dirty="0"/>
              <a:t> a fluid deficit?</a:t>
            </a:r>
          </a:p>
          <a:p>
            <a:r>
              <a:rPr lang="en-GB" sz="1000" dirty="0"/>
              <a:t>(Fluid replacement ± </a:t>
            </a:r>
            <a:r>
              <a:rPr lang="en-GB" sz="1000" dirty="0" err="1"/>
              <a:t>maintainance</a:t>
            </a:r>
            <a:r>
              <a:rPr lang="en-GB" sz="1000" dirty="0"/>
              <a:t>)</a:t>
            </a:r>
          </a:p>
        </p:txBody>
      </p:sp>
      <p:sp>
        <p:nvSpPr>
          <p:cNvPr id="12" name="TextBox 11"/>
          <p:cNvSpPr txBox="1"/>
          <p:nvPr/>
        </p:nvSpPr>
        <p:spPr>
          <a:xfrm>
            <a:off x="-15558" y="3205659"/>
            <a:ext cx="3384376" cy="861774"/>
          </a:xfrm>
          <a:prstGeom prst="rect">
            <a:avLst/>
          </a:prstGeom>
          <a:solidFill>
            <a:schemeClr val="accent6">
              <a:lumMod val="20000"/>
              <a:lumOff val="80000"/>
            </a:schemeClr>
          </a:solidFill>
          <a:ln w="28575">
            <a:solidFill>
              <a:schemeClr val="tx1"/>
            </a:solidFill>
          </a:ln>
        </p:spPr>
        <p:txBody>
          <a:bodyPr wrap="square" rtlCol="0">
            <a:spAutoFit/>
          </a:bodyPr>
          <a:lstStyle/>
          <a:p>
            <a:r>
              <a:rPr lang="en-GB" sz="1000" dirty="0"/>
              <a:t>Is there </a:t>
            </a:r>
            <a:r>
              <a:rPr lang="en-GB" sz="1000" i="1" u="sng" dirty="0"/>
              <a:t>only</a:t>
            </a:r>
            <a:r>
              <a:rPr lang="en-GB" sz="1000" dirty="0"/>
              <a:t> a need to maintain input without fluid/electrolyte deficit/ongoing losses?</a:t>
            </a:r>
          </a:p>
          <a:p>
            <a:r>
              <a:rPr lang="en-GB" sz="1000" dirty="0"/>
              <a:t>(</a:t>
            </a:r>
            <a:r>
              <a:rPr lang="en-GB" sz="1000" dirty="0" err="1"/>
              <a:t>Maintainance</a:t>
            </a:r>
            <a:r>
              <a:rPr lang="en-GB" sz="1000" dirty="0"/>
              <a:t> alone – e.g. nil by mouth for surgery/stroke without prior losses such as diarrhoea / vomiting)</a:t>
            </a:r>
          </a:p>
        </p:txBody>
      </p:sp>
      <p:sp>
        <p:nvSpPr>
          <p:cNvPr id="14" name="TextBox 13"/>
          <p:cNvSpPr txBox="1"/>
          <p:nvPr/>
        </p:nvSpPr>
        <p:spPr>
          <a:xfrm>
            <a:off x="6471473" y="523280"/>
            <a:ext cx="2672527" cy="400110"/>
          </a:xfrm>
          <a:prstGeom prst="rect">
            <a:avLst/>
          </a:prstGeom>
          <a:solidFill>
            <a:srgbClr val="92D050"/>
          </a:solidFill>
          <a:ln w="28575">
            <a:solidFill>
              <a:schemeClr val="tx1"/>
            </a:solidFill>
          </a:ln>
        </p:spPr>
        <p:txBody>
          <a:bodyPr wrap="none" rtlCol="0">
            <a:spAutoFit/>
          </a:bodyPr>
          <a:lstStyle/>
          <a:p>
            <a:pPr algn="r"/>
            <a:r>
              <a:rPr lang="en-GB" sz="1000" dirty="0"/>
              <a:t>0.9% Sodium chloride, 500 ml in 10 minutes</a:t>
            </a:r>
          </a:p>
          <a:p>
            <a:pPr algn="r"/>
            <a:r>
              <a:rPr lang="en-GB" sz="1000" dirty="0"/>
              <a:t>(NO potassium)</a:t>
            </a:r>
          </a:p>
        </p:txBody>
      </p:sp>
      <p:sp>
        <p:nvSpPr>
          <p:cNvPr id="15" name="TextBox 14"/>
          <p:cNvSpPr txBox="1"/>
          <p:nvPr/>
        </p:nvSpPr>
        <p:spPr>
          <a:xfrm>
            <a:off x="6527062" y="1304359"/>
            <a:ext cx="2664512" cy="553998"/>
          </a:xfrm>
          <a:prstGeom prst="rect">
            <a:avLst/>
          </a:prstGeom>
          <a:solidFill>
            <a:srgbClr val="92D050"/>
          </a:solidFill>
          <a:ln w="28575">
            <a:solidFill>
              <a:schemeClr val="tx1"/>
            </a:solidFill>
          </a:ln>
        </p:spPr>
        <p:txBody>
          <a:bodyPr wrap="none" rtlCol="0">
            <a:spAutoFit/>
          </a:bodyPr>
          <a:lstStyle/>
          <a:p>
            <a:r>
              <a:rPr lang="en-GB" sz="1000" dirty="0"/>
              <a:t>10% glucose, 150mL in 15 min</a:t>
            </a:r>
          </a:p>
          <a:p>
            <a:r>
              <a:rPr lang="en-GB" sz="1000" dirty="0"/>
              <a:t>20% Glucose, 100 ml </a:t>
            </a:r>
            <a:r>
              <a:rPr lang="en-GB" sz="1000"/>
              <a:t>in 15 </a:t>
            </a:r>
            <a:r>
              <a:rPr lang="en-GB" sz="1000" dirty="0"/>
              <a:t>minutes</a:t>
            </a:r>
          </a:p>
          <a:p>
            <a:pPr algn="r"/>
            <a:r>
              <a:rPr lang="en-GB" sz="1000" dirty="0"/>
              <a:t>(NO potassium)</a:t>
            </a:r>
          </a:p>
        </p:txBody>
      </p:sp>
      <p:sp>
        <p:nvSpPr>
          <p:cNvPr id="16" name="TextBox 15"/>
          <p:cNvSpPr txBox="1"/>
          <p:nvPr/>
        </p:nvSpPr>
        <p:spPr>
          <a:xfrm>
            <a:off x="6485900" y="2044501"/>
            <a:ext cx="2658100" cy="400110"/>
          </a:xfrm>
          <a:prstGeom prst="rect">
            <a:avLst/>
          </a:prstGeom>
          <a:solidFill>
            <a:srgbClr val="92D050"/>
          </a:solidFill>
          <a:ln w="28575">
            <a:solidFill>
              <a:schemeClr val="tx1"/>
            </a:solidFill>
          </a:ln>
        </p:spPr>
        <p:txBody>
          <a:bodyPr wrap="none" rtlCol="0">
            <a:spAutoFit/>
          </a:bodyPr>
          <a:lstStyle/>
          <a:p>
            <a:pPr algn="r"/>
            <a:r>
              <a:rPr lang="en-GB" sz="1000" dirty="0"/>
              <a:t>0.9% Sodium chloride, 1000 ml in 2-4 hours</a:t>
            </a:r>
          </a:p>
          <a:p>
            <a:pPr algn="r"/>
            <a:r>
              <a:rPr lang="en-GB" sz="1000" dirty="0"/>
              <a:t>(NO potassium)</a:t>
            </a:r>
          </a:p>
        </p:txBody>
      </p:sp>
      <p:sp>
        <p:nvSpPr>
          <p:cNvPr id="17" name="TextBox 16"/>
          <p:cNvSpPr txBox="1"/>
          <p:nvPr/>
        </p:nvSpPr>
        <p:spPr>
          <a:xfrm>
            <a:off x="4283968" y="2559328"/>
            <a:ext cx="4860032" cy="1938992"/>
          </a:xfrm>
          <a:prstGeom prst="rect">
            <a:avLst/>
          </a:prstGeom>
          <a:solidFill>
            <a:srgbClr val="92D050"/>
          </a:solidFill>
          <a:ln w="28575">
            <a:solidFill>
              <a:schemeClr val="tx1"/>
            </a:solidFill>
          </a:ln>
        </p:spPr>
        <p:txBody>
          <a:bodyPr wrap="square" rtlCol="0">
            <a:spAutoFit/>
          </a:bodyPr>
          <a:lstStyle/>
          <a:p>
            <a:r>
              <a:rPr lang="en-GB" sz="1000" dirty="0"/>
              <a:t>For routine maintenance alone </a:t>
            </a:r>
          </a:p>
          <a:p>
            <a:r>
              <a:rPr lang="en-GB" sz="1000" dirty="0"/>
              <a:t>25–30 ml/kg/day of water</a:t>
            </a:r>
          </a:p>
          <a:p>
            <a:r>
              <a:rPr lang="en-GB" sz="1000" dirty="0"/>
              <a:t>~ 1 </a:t>
            </a:r>
            <a:r>
              <a:rPr lang="en-GB" sz="1000" dirty="0" err="1"/>
              <a:t>mmol</a:t>
            </a:r>
            <a:r>
              <a:rPr lang="en-GB" sz="1000" dirty="0"/>
              <a:t>/kg/day of K</a:t>
            </a:r>
            <a:r>
              <a:rPr lang="en-GB" sz="1000" baseline="30000" dirty="0"/>
              <a:t>+</a:t>
            </a:r>
            <a:r>
              <a:rPr lang="en-GB" sz="1000" dirty="0"/>
              <a:t>, Na</a:t>
            </a:r>
            <a:r>
              <a:rPr lang="en-GB" sz="1000" baseline="30000" dirty="0"/>
              <a:t>+</a:t>
            </a:r>
            <a:r>
              <a:rPr lang="en-GB" sz="1000" dirty="0"/>
              <a:t>, Cl</a:t>
            </a:r>
            <a:r>
              <a:rPr lang="en-GB" sz="1000" baseline="30000" dirty="0"/>
              <a:t>-</a:t>
            </a:r>
            <a:r>
              <a:rPr lang="en-GB" sz="1000" dirty="0"/>
              <a:t> </a:t>
            </a:r>
            <a:r>
              <a:rPr lang="en-GB" sz="1000" baseline="30000" dirty="0"/>
              <a:t> </a:t>
            </a:r>
          </a:p>
          <a:p>
            <a:r>
              <a:rPr lang="en-GB" sz="1000" dirty="0"/>
              <a:t>~ 50–100 g/day of glucose to limit starvation ketosis</a:t>
            </a:r>
          </a:p>
          <a:p>
            <a:r>
              <a:rPr lang="en-GB" sz="1000" dirty="0"/>
              <a:t>Likely to be penalised if use small volumes if overall daily prescription ≥3L</a:t>
            </a:r>
          </a:p>
          <a:p>
            <a:endParaRPr lang="en-GB" sz="1000" dirty="0"/>
          </a:p>
          <a:p>
            <a:r>
              <a:rPr lang="en-GB" sz="1000" dirty="0"/>
              <a:t>Example FIRST prescription:</a:t>
            </a:r>
          </a:p>
          <a:p>
            <a:r>
              <a:rPr lang="en-GB" sz="1000" dirty="0"/>
              <a:t>0.9% sodium chloride with 0.15% (OR 0.3%) </a:t>
            </a:r>
            <a:r>
              <a:rPr lang="en-GB" sz="1000" dirty="0" err="1"/>
              <a:t>KCl</a:t>
            </a:r>
            <a:r>
              <a:rPr lang="en-GB" sz="1000" dirty="0"/>
              <a:t>, 1000ml over 8-12 hours</a:t>
            </a:r>
          </a:p>
          <a:p>
            <a:r>
              <a:rPr lang="en-GB" sz="1000" dirty="0"/>
              <a:t>5% glucose with 0.15% (OR 0.3%) </a:t>
            </a:r>
            <a:r>
              <a:rPr lang="en-GB" sz="1000" dirty="0" err="1"/>
              <a:t>KCl</a:t>
            </a:r>
            <a:r>
              <a:rPr lang="en-GB" sz="1000" dirty="0"/>
              <a:t>, 1000ml over 8-12 hours</a:t>
            </a:r>
          </a:p>
          <a:p>
            <a:endParaRPr lang="en-GB" sz="1000" dirty="0"/>
          </a:p>
          <a:p>
            <a:r>
              <a:rPr lang="en-GB" sz="1000" dirty="0"/>
              <a:t>BUT: Sometimes the question already provides first prescription, and you need to calculate what is missing for second prescription</a:t>
            </a:r>
          </a:p>
        </p:txBody>
      </p:sp>
      <mc:AlternateContent xmlns:mc="http://schemas.openxmlformats.org/markup-compatibility/2006" xmlns:a14="http://schemas.microsoft.com/office/drawing/2010/main">
        <mc:Choice Requires="a14">
          <p:sp>
            <p:nvSpPr>
              <p:cNvPr id="18" name="TextBox 17"/>
              <p:cNvSpPr txBox="1"/>
              <p:nvPr/>
            </p:nvSpPr>
            <p:spPr>
              <a:xfrm>
                <a:off x="2987824" y="4591906"/>
                <a:ext cx="6156176" cy="2246769"/>
              </a:xfrm>
              <a:prstGeom prst="rect">
                <a:avLst/>
              </a:prstGeom>
              <a:solidFill>
                <a:srgbClr val="92D050"/>
              </a:solidFill>
              <a:ln w="28575">
                <a:solidFill>
                  <a:schemeClr val="tx1"/>
                </a:solidFill>
              </a:ln>
            </p:spPr>
            <p:txBody>
              <a:bodyPr wrap="square" rtlCol="0">
                <a:spAutoFit/>
              </a:bodyPr>
              <a:lstStyle/>
              <a:p>
                <a:r>
                  <a:rPr lang="en-GB" sz="1000" dirty="0"/>
                  <a:t>Try to estimate deficit for </a:t>
                </a:r>
                <a:r>
                  <a:rPr lang="en-GB" sz="1000" b="1" i="1" dirty="0"/>
                  <a:t>BOTH</a:t>
                </a:r>
                <a:r>
                  <a:rPr lang="en-GB" sz="1000" dirty="0"/>
                  <a:t> volume and electrolytes (looks at U+Es, and high Na/K loss with GI losses)</a:t>
                </a:r>
              </a:p>
              <a:p>
                <a:r>
                  <a:rPr lang="en-GB" sz="1000" dirty="0"/>
                  <a:t> – aim to replace in 1-2 days  </a:t>
                </a:r>
              </a:p>
              <a:p>
                <a:pPr marL="0" lvl="2"/>
                <a:r>
                  <a:rPr lang="en-GB" sz="1000" dirty="0"/>
                  <a:t>Add on replacing ongoing losses</a:t>
                </a:r>
              </a:p>
              <a:p>
                <a:pPr marL="0" lvl="2"/>
                <a:endParaRPr lang="en-GB" sz="1000" dirty="0"/>
              </a:p>
              <a:p>
                <a:pPr marL="0" lvl="2"/>
                <a:r>
                  <a:rPr lang="en-GB" sz="1000" b="1" u="sng" dirty="0"/>
                  <a:t>Volume</a:t>
                </a:r>
              </a:p>
              <a:p>
                <a:pPr marL="171450" indent="-171450">
                  <a:buFont typeface="Arial" panose="020B0604020202020204" pitchFamily="34" charset="0"/>
                  <a:buChar char="•"/>
                </a:pPr>
                <a:r>
                  <a:rPr lang="en-GB" sz="1000" dirty="0"/>
                  <a:t>Likely </a:t>
                </a:r>
                <a14:m>
                  <m:oMath xmlns:m="http://schemas.openxmlformats.org/officeDocument/2006/math">
                    <m:r>
                      <a:rPr lang="en-GB" sz="1000" dirty="0">
                        <a:latin typeface="Cambria Math"/>
                      </a:rPr>
                      <m:t>&gt;</m:t>
                    </m:r>
                  </m:oMath>
                </a14:m>
                <a:r>
                  <a:rPr lang="en-GB" sz="1000" dirty="0"/>
                  <a:t>3L / day, so likely 1L over ≤6 hours</a:t>
                </a:r>
              </a:p>
              <a:p>
                <a:pPr marL="171450" indent="-171450">
                  <a:buFont typeface="Arial" panose="020B0604020202020204" pitchFamily="34" charset="0"/>
                  <a:buChar char="•"/>
                </a:pPr>
                <a:r>
                  <a:rPr lang="en-GB" sz="1000" dirty="0"/>
                  <a:t>But be careful of too giving fluids too fast (unlikely to be &gt;6L/day, so unlikely to be 1L &lt;4 hours)</a:t>
                </a:r>
              </a:p>
              <a:p>
                <a:pPr marL="171450" indent="-171450">
                  <a:buFont typeface="Arial" panose="020B0604020202020204" pitchFamily="34" charset="0"/>
                  <a:buChar char="•"/>
                </a:pPr>
                <a:endParaRPr lang="en-GB" sz="1000" dirty="0"/>
              </a:p>
              <a:p>
                <a:r>
                  <a:rPr lang="en-GB" sz="1000" b="1" u="sng" dirty="0"/>
                  <a:t>Electrolytes</a:t>
                </a:r>
              </a:p>
              <a:p>
                <a:pPr marL="171450" indent="-171450">
                  <a:buFont typeface="Arial" panose="020B0604020202020204" pitchFamily="34" charset="0"/>
                  <a:buChar char="•"/>
                </a:pPr>
                <a:r>
                  <a:rPr lang="en-GB" sz="1000" dirty="0"/>
                  <a:t>Likely to need 0.9% sodium chloride (due to electrolyte losses)</a:t>
                </a:r>
              </a:p>
              <a:p>
                <a:pPr marL="171450" indent="-171450">
                  <a:buFont typeface="Arial" panose="020B0604020202020204" pitchFamily="34" charset="0"/>
                  <a:buChar char="•"/>
                </a:pPr>
                <a:r>
                  <a:rPr lang="en-GB" sz="1000" dirty="0"/>
                  <a:t>If hypokalaemia (especially with active loss) may require initial fluids with maximal rate of </a:t>
                </a:r>
                <a:r>
                  <a:rPr lang="en-GB" sz="1000" dirty="0" err="1"/>
                  <a:t>KCl</a:t>
                </a:r>
                <a:r>
                  <a:rPr lang="en-GB" sz="1000" dirty="0"/>
                  <a:t> (10mmol/hr):</a:t>
                </a:r>
              </a:p>
              <a:p>
                <a:pPr marL="628650" lvl="1" indent="-171450">
                  <a:buFont typeface="Arial" panose="020B0604020202020204" pitchFamily="34" charset="0"/>
                  <a:buChar char="•"/>
                </a:pPr>
                <a:r>
                  <a:rPr lang="en-GB" sz="1000" dirty="0"/>
                  <a:t>for example </a:t>
                </a:r>
                <a:r>
                  <a:rPr lang="en-GB" sz="1000" dirty="0">
                    <a:sym typeface="Wingdings" panose="05000000000000000000" pitchFamily="2" charset="2"/>
                  </a:rPr>
                  <a:t> </a:t>
                </a:r>
                <a:r>
                  <a:rPr lang="en-GB" sz="1000" dirty="0"/>
                  <a:t>1L 0.9% sodium chloride with 0.3% potassium chloride in 4 hrs</a:t>
                </a:r>
              </a:p>
            </p:txBody>
          </p:sp>
        </mc:Choice>
        <mc:Fallback xmlns="">
          <p:sp>
            <p:nvSpPr>
              <p:cNvPr id="18" name="TextBox 17"/>
              <p:cNvSpPr txBox="1">
                <a:spLocks noRot="1" noChangeAspect="1" noMove="1" noResize="1" noEditPoints="1" noAdjustHandles="1" noChangeArrowheads="1" noChangeShapeType="1" noTextEdit="1"/>
              </p:cNvSpPr>
              <p:nvPr/>
            </p:nvSpPr>
            <p:spPr>
              <a:xfrm>
                <a:off x="2987824" y="4591906"/>
                <a:ext cx="6156176" cy="2246769"/>
              </a:xfrm>
              <a:prstGeom prst="rect">
                <a:avLst/>
              </a:prstGeom>
              <a:blipFill rotWithShape="1">
                <a:blip r:embed="rId2"/>
                <a:stretch>
                  <a:fillRect/>
                </a:stretch>
              </a:blipFill>
              <a:ln w="28575">
                <a:solidFill>
                  <a:schemeClr val="tx1"/>
                </a:solidFill>
              </a:ln>
            </p:spPr>
            <p:txBody>
              <a:bodyPr/>
              <a:lstStyle/>
              <a:p>
                <a:r>
                  <a:rPr lang="en-GB">
                    <a:noFill/>
                  </a:rPr>
                  <a:t> </a:t>
                </a:r>
              </a:p>
            </p:txBody>
          </p:sp>
        </mc:Fallback>
      </mc:AlternateContent>
      <p:cxnSp>
        <p:nvCxnSpPr>
          <p:cNvPr id="20" name="Straight Arrow Connector 19"/>
          <p:cNvCxnSpPr/>
          <p:nvPr/>
        </p:nvCxnSpPr>
        <p:spPr>
          <a:xfrm>
            <a:off x="1102810" y="1019569"/>
            <a:ext cx="0" cy="2847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102810" y="1763337"/>
            <a:ext cx="0" cy="2847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15616" y="1753071"/>
            <a:ext cx="453970" cy="307777"/>
          </a:xfrm>
          <a:prstGeom prst="rect">
            <a:avLst/>
          </a:prstGeom>
          <a:noFill/>
        </p:spPr>
        <p:txBody>
          <a:bodyPr wrap="none" rtlCol="0">
            <a:spAutoFit/>
          </a:bodyPr>
          <a:lstStyle/>
          <a:p>
            <a:r>
              <a:rPr lang="en-GB" sz="1400" b="1" dirty="0"/>
              <a:t>NO</a:t>
            </a:r>
          </a:p>
        </p:txBody>
      </p:sp>
      <p:cxnSp>
        <p:nvCxnSpPr>
          <p:cNvPr id="24" name="Straight Arrow Connector 23"/>
          <p:cNvCxnSpPr/>
          <p:nvPr/>
        </p:nvCxnSpPr>
        <p:spPr>
          <a:xfrm flipH="1">
            <a:off x="1102810" y="2503162"/>
            <a:ext cx="3281" cy="7024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18897" y="2694246"/>
            <a:ext cx="453970" cy="307777"/>
          </a:xfrm>
          <a:prstGeom prst="rect">
            <a:avLst/>
          </a:prstGeom>
          <a:noFill/>
        </p:spPr>
        <p:txBody>
          <a:bodyPr wrap="none" rtlCol="0">
            <a:spAutoFit/>
          </a:bodyPr>
          <a:lstStyle/>
          <a:p>
            <a:r>
              <a:rPr lang="en-GB" sz="1400" b="1" dirty="0"/>
              <a:t>NO</a:t>
            </a:r>
          </a:p>
        </p:txBody>
      </p:sp>
      <p:cxnSp>
        <p:nvCxnSpPr>
          <p:cNvPr id="27" name="Straight Arrow Connector 26"/>
          <p:cNvCxnSpPr/>
          <p:nvPr/>
        </p:nvCxnSpPr>
        <p:spPr>
          <a:xfrm>
            <a:off x="1114388" y="4067433"/>
            <a:ext cx="1228" cy="14478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31703" y="4581128"/>
            <a:ext cx="453970" cy="307777"/>
          </a:xfrm>
          <a:prstGeom prst="rect">
            <a:avLst/>
          </a:prstGeom>
          <a:noFill/>
        </p:spPr>
        <p:txBody>
          <a:bodyPr wrap="none" rtlCol="0">
            <a:spAutoFit/>
          </a:bodyPr>
          <a:lstStyle/>
          <a:p>
            <a:r>
              <a:rPr lang="en-GB" sz="1400" b="1" dirty="0"/>
              <a:t>NO</a:t>
            </a:r>
          </a:p>
        </p:txBody>
      </p:sp>
      <p:cxnSp>
        <p:nvCxnSpPr>
          <p:cNvPr id="33" name="Straight Arrow Connector 32"/>
          <p:cNvCxnSpPr>
            <a:stCxn id="8" idx="3"/>
            <a:endCxn id="14" idx="1"/>
          </p:cNvCxnSpPr>
          <p:nvPr/>
        </p:nvCxnSpPr>
        <p:spPr>
          <a:xfrm>
            <a:off x="3398831" y="719487"/>
            <a:ext cx="3072642" cy="384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15616" y="1009303"/>
            <a:ext cx="453970" cy="307777"/>
          </a:xfrm>
          <a:prstGeom prst="rect">
            <a:avLst/>
          </a:prstGeom>
          <a:noFill/>
        </p:spPr>
        <p:txBody>
          <a:bodyPr wrap="none" rtlCol="0">
            <a:spAutoFit/>
          </a:bodyPr>
          <a:lstStyle/>
          <a:p>
            <a:r>
              <a:rPr lang="en-GB" sz="1400" b="1" dirty="0"/>
              <a:t>NO</a:t>
            </a:r>
          </a:p>
        </p:txBody>
      </p:sp>
      <p:sp>
        <p:nvSpPr>
          <p:cNvPr id="36" name="TextBox 35"/>
          <p:cNvSpPr txBox="1"/>
          <p:nvPr/>
        </p:nvSpPr>
        <p:spPr>
          <a:xfrm>
            <a:off x="4707366" y="423251"/>
            <a:ext cx="545342" cy="307777"/>
          </a:xfrm>
          <a:prstGeom prst="rect">
            <a:avLst/>
          </a:prstGeom>
          <a:noFill/>
        </p:spPr>
        <p:txBody>
          <a:bodyPr wrap="none" rtlCol="0">
            <a:spAutoFit/>
          </a:bodyPr>
          <a:lstStyle/>
          <a:p>
            <a:pPr algn="ctr"/>
            <a:r>
              <a:rPr lang="en-GB" sz="1400" b="1" dirty="0"/>
              <a:t>YES</a:t>
            </a:r>
          </a:p>
        </p:txBody>
      </p:sp>
      <p:cxnSp>
        <p:nvCxnSpPr>
          <p:cNvPr id="37" name="Straight Arrow Connector 36"/>
          <p:cNvCxnSpPr>
            <a:stCxn id="9" idx="3"/>
            <a:endCxn id="15" idx="1"/>
          </p:cNvCxnSpPr>
          <p:nvPr/>
        </p:nvCxnSpPr>
        <p:spPr>
          <a:xfrm>
            <a:off x="3660448" y="1509772"/>
            <a:ext cx="2866614" cy="7158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866391" y="1226342"/>
            <a:ext cx="545342" cy="307777"/>
          </a:xfrm>
          <a:prstGeom prst="rect">
            <a:avLst/>
          </a:prstGeom>
          <a:noFill/>
        </p:spPr>
        <p:txBody>
          <a:bodyPr wrap="none" rtlCol="0">
            <a:spAutoFit/>
          </a:bodyPr>
          <a:lstStyle/>
          <a:p>
            <a:pPr algn="ctr"/>
            <a:r>
              <a:rPr lang="en-GB" sz="1400" b="1" dirty="0"/>
              <a:t>YES</a:t>
            </a:r>
          </a:p>
        </p:txBody>
      </p:sp>
      <p:cxnSp>
        <p:nvCxnSpPr>
          <p:cNvPr id="41" name="Straight Arrow Connector 40"/>
          <p:cNvCxnSpPr>
            <a:stCxn id="10" idx="3"/>
            <a:endCxn id="16" idx="1"/>
          </p:cNvCxnSpPr>
          <p:nvPr/>
        </p:nvCxnSpPr>
        <p:spPr>
          <a:xfrm flipV="1">
            <a:off x="3665258" y="2244556"/>
            <a:ext cx="2820642" cy="1238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804590" y="1961126"/>
            <a:ext cx="545342" cy="307777"/>
          </a:xfrm>
          <a:prstGeom prst="rect">
            <a:avLst/>
          </a:prstGeom>
          <a:noFill/>
        </p:spPr>
        <p:txBody>
          <a:bodyPr wrap="none" rtlCol="0">
            <a:spAutoFit/>
          </a:bodyPr>
          <a:lstStyle/>
          <a:p>
            <a:pPr algn="ctr"/>
            <a:r>
              <a:rPr lang="en-GB" sz="1400" b="1" dirty="0"/>
              <a:t>YES</a:t>
            </a:r>
          </a:p>
        </p:txBody>
      </p:sp>
      <p:cxnSp>
        <p:nvCxnSpPr>
          <p:cNvPr id="45" name="Straight Arrow Connector 44"/>
          <p:cNvCxnSpPr>
            <a:stCxn id="12" idx="3"/>
            <a:endCxn id="17" idx="1"/>
          </p:cNvCxnSpPr>
          <p:nvPr/>
        </p:nvCxnSpPr>
        <p:spPr>
          <a:xfrm>
            <a:off x="3368818" y="3574991"/>
            <a:ext cx="91515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509703" y="3293392"/>
            <a:ext cx="545342" cy="307777"/>
          </a:xfrm>
          <a:prstGeom prst="rect">
            <a:avLst/>
          </a:prstGeom>
          <a:noFill/>
        </p:spPr>
        <p:txBody>
          <a:bodyPr wrap="none" rtlCol="0">
            <a:spAutoFit/>
          </a:bodyPr>
          <a:lstStyle/>
          <a:p>
            <a:pPr algn="ctr"/>
            <a:r>
              <a:rPr lang="en-GB" sz="1400" b="1" dirty="0"/>
              <a:t>YES</a:t>
            </a:r>
          </a:p>
        </p:txBody>
      </p:sp>
      <p:cxnSp>
        <p:nvCxnSpPr>
          <p:cNvPr id="49" name="Straight Arrow Connector 48"/>
          <p:cNvCxnSpPr>
            <a:stCxn id="11" idx="3"/>
            <a:endCxn id="18" idx="1"/>
          </p:cNvCxnSpPr>
          <p:nvPr/>
        </p:nvCxnSpPr>
        <p:spPr>
          <a:xfrm>
            <a:off x="2185214" y="5715290"/>
            <a:ext cx="802610"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246134" y="5471958"/>
            <a:ext cx="545342" cy="307777"/>
          </a:xfrm>
          <a:prstGeom prst="rect">
            <a:avLst/>
          </a:prstGeom>
          <a:noFill/>
        </p:spPr>
        <p:txBody>
          <a:bodyPr wrap="none" rtlCol="0">
            <a:spAutoFit/>
          </a:bodyPr>
          <a:lstStyle/>
          <a:p>
            <a:pPr algn="ctr"/>
            <a:r>
              <a:rPr lang="en-GB" sz="1400" b="1" dirty="0"/>
              <a:t>YES</a:t>
            </a:r>
          </a:p>
        </p:txBody>
      </p:sp>
    </p:spTree>
    <p:extLst>
      <p:ext uri="{BB962C8B-B14F-4D97-AF65-F5344CB8AC3E}">
        <p14:creationId xmlns:p14="http://schemas.microsoft.com/office/powerpoint/2010/main" val="2092772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504" y="620688"/>
            <a:ext cx="4382238" cy="2308324"/>
          </a:xfrm>
          <a:prstGeom prst="rect">
            <a:avLst/>
          </a:prstGeom>
          <a:noFill/>
          <a:ln>
            <a:solidFill>
              <a:srgbClr val="000000"/>
            </a:solidFill>
          </a:ln>
        </p:spPr>
        <p:txBody>
          <a:bodyPr wrap="square" rtlCol="0">
            <a:spAutoFit/>
          </a:bodyPr>
          <a:lstStyle/>
          <a:p>
            <a:r>
              <a:rPr lang="en-US" sz="1200" b="1" dirty="0">
                <a:latin typeface="+mn-lt"/>
              </a:rPr>
              <a:t>Case presentation</a:t>
            </a:r>
          </a:p>
          <a:p>
            <a:r>
              <a:rPr lang="en-GB" sz="1200" dirty="0">
                <a:latin typeface="+mn-lt"/>
              </a:rPr>
              <a:t>A 4 year-old boy is brought to the Emergency Department, noted to be drowsy and feverish by his parents. </a:t>
            </a:r>
            <a:r>
              <a:rPr lang="en-GB" sz="1200" b="1" dirty="0">
                <a:latin typeface="+mn-lt"/>
              </a:rPr>
              <a:t>PMH</a:t>
            </a:r>
            <a:r>
              <a:rPr lang="en-GB" sz="1200" dirty="0">
                <a:latin typeface="+mn-lt"/>
              </a:rPr>
              <a:t>. None. </a:t>
            </a:r>
            <a:r>
              <a:rPr lang="en-GB" sz="1200" b="1" dirty="0">
                <a:latin typeface="+mn-lt"/>
              </a:rPr>
              <a:t>DH. </a:t>
            </a:r>
            <a:r>
              <a:rPr lang="en-GB" sz="1200" dirty="0">
                <a:latin typeface="+mn-lt"/>
              </a:rPr>
              <a:t>None.</a:t>
            </a:r>
          </a:p>
          <a:p>
            <a:r>
              <a:rPr lang="en-GB" sz="1200" dirty="0">
                <a:latin typeface="+mn-lt"/>
              </a:rPr>
              <a:t> </a:t>
            </a:r>
          </a:p>
          <a:p>
            <a:r>
              <a:rPr lang="en-GB" sz="1200" b="1" dirty="0">
                <a:latin typeface="+mn-lt"/>
              </a:rPr>
              <a:t>On examination</a:t>
            </a:r>
          </a:p>
          <a:p>
            <a:r>
              <a:rPr lang="en-GB" sz="1200" dirty="0">
                <a:latin typeface="+mn-lt"/>
              </a:rPr>
              <a:t>Clinically appears dehydrated. </a:t>
            </a:r>
          </a:p>
          <a:p>
            <a:r>
              <a:rPr lang="en-GB" sz="1200" dirty="0">
                <a:latin typeface="+mn-lt"/>
              </a:rPr>
              <a:t>Temperature 38.6°C, HR 140/min and regular, BP 80/40 mmHg, RR 32/min, O</a:t>
            </a:r>
            <a:r>
              <a:rPr lang="en-GB" sz="1200" baseline="-25000" dirty="0">
                <a:latin typeface="+mn-lt"/>
              </a:rPr>
              <a:t>2</a:t>
            </a:r>
            <a:r>
              <a:rPr lang="en-GB" sz="1200" dirty="0">
                <a:latin typeface="+mn-lt"/>
              </a:rPr>
              <a:t> sat  98% on air.</a:t>
            </a:r>
          </a:p>
          <a:p>
            <a:endParaRPr lang="en-GB" sz="1200" dirty="0">
              <a:latin typeface="+mn-lt"/>
            </a:endParaRPr>
          </a:p>
          <a:p>
            <a:r>
              <a:rPr lang="en-GB" sz="1200" dirty="0">
                <a:latin typeface="+mn-lt"/>
              </a:rPr>
              <a:t>Weight 15 kg.</a:t>
            </a:r>
          </a:p>
          <a:p>
            <a:endParaRPr lang="en-GB" sz="1200" dirty="0">
              <a:latin typeface="+mn-lt"/>
            </a:endParaRPr>
          </a:p>
          <a:p>
            <a:r>
              <a:rPr lang="en-GB" sz="1200" dirty="0">
                <a:latin typeface="+mn-lt"/>
              </a:rPr>
              <a:t>Initial antibiotics has been prescribed.</a:t>
            </a:r>
          </a:p>
        </p:txBody>
      </p:sp>
      <p:sp>
        <p:nvSpPr>
          <p:cNvPr id="5" name="TextBox 4"/>
          <p:cNvSpPr txBox="1"/>
          <p:nvPr/>
        </p:nvSpPr>
        <p:spPr>
          <a:xfrm>
            <a:off x="4657859" y="3511078"/>
            <a:ext cx="4304999" cy="830997"/>
          </a:xfrm>
          <a:prstGeom prst="rect">
            <a:avLst/>
          </a:prstGeom>
          <a:solidFill>
            <a:schemeClr val="bg1">
              <a:lumMod val="85000"/>
            </a:schemeClr>
          </a:solidFill>
          <a:ln>
            <a:solidFill>
              <a:srgbClr val="000000"/>
            </a:solidFill>
          </a:ln>
        </p:spPr>
        <p:txBody>
          <a:bodyPr wrap="square" rtlCol="0">
            <a:spAutoFit/>
          </a:bodyPr>
          <a:lstStyle/>
          <a:p>
            <a:r>
              <a:rPr lang="en-US" sz="1200" b="1" dirty="0">
                <a:latin typeface="+mn-lt"/>
              </a:rPr>
              <a:t>Prescribing request</a:t>
            </a:r>
          </a:p>
          <a:p>
            <a:r>
              <a:rPr lang="en-US" sz="1200" dirty="0">
                <a:latin typeface="+mn-lt"/>
              </a:rPr>
              <a:t>Write a prescription for ONE intravenous fluid that would be most appropriate for the patient at this point.</a:t>
            </a:r>
          </a:p>
          <a:p>
            <a:r>
              <a:rPr lang="en-US" sz="1200" i="1" dirty="0">
                <a:latin typeface="+mn-lt"/>
              </a:rPr>
              <a:t>(use the hospital fluid prescription chart provided) </a:t>
            </a:r>
            <a:endParaRPr lang="en-US" sz="1200" b="1" dirty="0">
              <a:solidFill>
                <a:srgbClr val="FF0000"/>
              </a:solidFill>
              <a:latin typeface="+mn-lt"/>
            </a:endParaRPr>
          </a:p>
        </p:txBody>
      </p:sp>
      <p:sp>
        <p:nvSpPr>
          <p:cNvPr id="6" name="Rectangle 5"/>
          <p:cNvSpPr/>
          <p:nvPr/>
        </p:nvSpPr>
        <p:spPr>
          <a:xfrm>
            <a:off x="4657860" y="621479"/>
            <a:ext cx="4304999" cy="2735549"/>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lumMod val="75000"/>
                  </a:schemeClr>
                </a:solidFill>
              </a:rPr>
              <a:t>Please paste any picture or other illustration that supports the clinical case into this box</a:t>
            </a:r>
          </a:p>
        </p:txBody>
      </p:sp>
      <p:sp>
        <p:nvSpPr>
          <p:cNvPr id="7" name="Title 1"/>
          <p:cNvSpPr txBox="1">
            <a:spLocks/>
          </p:cNvSpPr>
          <p:nvPr/>
        </p:nvSpPr>
        <p:spPr>
          <a:xfrm>
            <a:off x="3840281" y="105743"/>
            <a:ext cx="649463" cy="313367"/>
          </a:xfrm>
          <a:prstGeom prst="rect">
            <a:avLst/>
          </a:prstGeom>
          <a:solidFill>
            <a:srgbClr val="9ABD7C"/>
          </a:solidFill>
          <a:ln w="12700" cap="flat" cmpd="sng" algn="ctr">
            <a:solidFill>
              <a:schemeClr val="tx1"/>
            </a:solidFill>
            <a:prstDash val="solid"/>
            <a:round/>
            <a:headEnd type="none" w="med" len="med"/>
            <a:tailEnd type="none" w="med" len="med"/>
          </a:ln>
        </p:spPr>
        <p:txBody>
          <a:bodyPr vert="horz" lIns="91440" tIns="45720" rIns="91440" bIns="45720" rtlCol="0" anchor="ctr">
            <a:noAutofit/>
          </a:bodyPr>
          <a:lstStyle/>
          <a:p>
            <a:pPr algn="ctr" defTabSz="457200">
              <a:spcBef>
                <a:spcPct val="0"/>
              </a:spcBef>
              <a:defRPr/>
            </a:pPr>
            <a:r>
              <a:rPr lang="en-US" sz="1050" dirty="0">
                <a:latin typeface="+mj-lt"/>
                <a:ea typeface="+mj-ea"/>
                <a:cs typeface="+mj-cs"/>
              </a:rPr>
              <a:t>PWS322</a:t>
            </a:r>
          </a:p>
        </p:txBody>
      </p:sp>
      <p:cxnSp>
        <p:nvCxnSpPr>
          <p:cNvPr id="8" name="Straight Connector 7"/>
          <p:cNvCxnSpPr/>
          <p:nvPr/>
        </p:nvCxnSpPr>
        <p:spPr>
          <a:xfrm rot="5400000">
            <a:off x="2711682" y="2481378"/>
            <a:ext cx="3719802" cy="1588"/>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3480554" y="105582"/>
            <a:ext cx="359727" cy="313367"/>
          </a:xfrm>
          <a:prstGeom prst="rect">
            <a:avLst/>
          </a:prstGeom>
          <a:ln w="12700" cap="flat" cmpd="sng" algn="ctr">
            <a:solidFill>
              <a:schemeClr val="tx1"/>
            </a:solidFill>
            <a:prstDash val="solid"/>
            <a:round/>
            <a:headEnd type="none" w="med" len="med"/>
            <a:tailEnd type="none" w="med" len="med"/>
          </a:ln>
        </p:spPr>
        <p:txBody>
          <a:bodyPr vert="horz" lIns="91440" tIns="45720" rIns="91440" bIns="45720" rtlCol="0" anchor="ctr">
            <a:noAutofit/>
          </a:bodyPr>
          <a:lstStyle/>
          <a:p>
            <a:pPr algn="ctr" defTabSz="457200">
              <a:spcBef>
                <a:spcPct val="0"/>
              </a:spcBef>
              <a:defRPr/>
            </a:pPr>
            <a:r>
              <a:rPr lang="en-US" sz="1400" b="1" dirty="0">
                <a:latin typeface="+mj-lt"/>
                <a:ea typeface="+mj-ea"/>
                <a:cs typeface="+mj-cs"/>
              </a:rPr>
              <a:t>ID</a:t>
            </a:r>
          </a:p>
        </p:txBody>
      </p:sp>
      <p:sp>
        <p:nvSpPr>
          <p:cNvPr id="10" name="Title 1"/>
          <p:cNvSpPr txBox="1">
            <a:spLocks/>
          </p:cNvSpPr>
          <p:nvPr/>
        </p:nvSpPr>
        <p:spPr>
          <a:xfrm>
            <a:off x="4657858" y="105582"/>
            <a:ext cx="2416334" cy="313367"/>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vert="horz" lIns="91440" tIns="45720" rIns="91440" bIns="45720" rtlCol="0" anchor="ctr">
            <a:noAutofit/>
          </a:bodyPr>
          <a:lstStyle/>
          <a:p>
            <a:pPr algn="ctr" defTabSz="457200">
              <a:spcBef>
                <a:spcPct val="0"/>
              </a:spcBef>
              <a:defRPr/>
            </a:pPr>
            <a:r>
              <a:rPr lang="en-US" sz="1100" dirty="0">
                <a:latin typeface="+mj-lt"/>
                <a:ea typeface="+mj-ea"/>
                <a:cs typeface="+mj-cs"/>
              </a:rPr>
              <a:t>This item is worth </a:t>
            </a:r>
            <a:r>
              <a:rPr lang="en-US" sz="1100" b="1" dirty="0">
                <a:latin typeface="+mj-lt"/>
                <a:ea typeface="+mj-ea"/>
                <a:cs typeface="+mj-cs"/>
              </a:rPr>
              <a:t>10 marks</a:t>
            </a:r>
          </a:p>
        </p:txBody>
      </p:sp>
      <p:graphicFrame>
        <p:nvGraphicFramePr>
          <p:cNvPr id="11" name="Table 10"/>
          <p:cNvGraphicFramePr>
            <a:graphicFrameLocks noGrp="1"/>
          </p:cNvGraphicFramePr>
          <p:nvPr>
            <p:extLst>
              <p:ext uri="{D42A27DB-BD31-4B8C-83A1-F6EECF244321}">
                <p14:modId xmlns:p14="http://schemas.microsoft.com/office/powerpoint/2010/main" val="936664411"/>
              </p:ext>
            </p:extLst>
          </p:nvPr>
        </p:nvGraphicFramePr>
        <p:xfrm>
          <a:off x="203495" y="4436004"/>
          <a:ext cx="8767337" cy="2042831"/>
        </p:xfrm>
        <a:graphic>
          <a:graphicData uri="http://schemas.openxmlformats.org/drawingml/2006/table">
            <a:tbl>
              <a:tblPr firstRow="1" bandRow="1">
                <a:tableStyleId>{5C22544A-7EE6-4342-B048-85BDC9FD1C3A}</a:tableStyleId>
              </a:tblPr>
              <a:tblGrid>
                <a:gridCol w="476249">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1739900">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476250">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183515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825500">
                  <a:extLst>
                    <a:ext uri="{9D8B030D-6E8A-4147-A177-3AD203B41FA5}">
                      <a16:colId xmlns:a16="http://schemas.microsoft.com/office/drawing/2014/main" val="20009"/>
                    </a:ext>
                  </a:extLst>
                </a:gridCol>
                <a:gridCol w="505988">
                  <a:extLst>
                    <a:ext uri="{9D8B030D-6E8A-4147-A177-3AD203B41FA5}">
                      <a16:colId xmlns:a16="http://schemas.microsoft.com/office/drawing/2014/main" val="20010"/>
                    </a:ext>
                  </a:extLst>
                </a:gridCol>
              </a:tblGrid>
              <a:tr h="324448">
                <a:tc gridSpan="2">
                  <a:txBody>
                    <a:bodyPr/>
                    <a:lstStyle/>
                    <a:p>
                      <a:endParaRPr lang="en-US" dirty="0"/>
                    </a:p>
                  </a:txBody>
                  <a:tcPr>
                    <a:lnL w="3175" cap="flat" cmpd="sng" algn="ctr">
                      <a:no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gridSpan="7">
                  <a:txBody>
                    <a:bodyPr/>
                    <a:lstStyle/>
                    <a:p>
                      <a:pPr algn="ctr"/>
                      <a:r>
                        <a:rPr lang="en-US" b="1" dirty="0">
                          <a:solidFill>
                            <a:srgbClr val="000000"/>
                          </a:solidFill>
                        </a:rPr>
                        <a:t>INFUSION</a:t>
                      </a:r>
                      <a:r>
                        <a:rPr lang="en-US" b="1" baseline="0" dirty="0">
                          <a:solidFill>
                            <a:srgbClr val="000000"/>
                          </a:solidFill>
                        </a:rPr>
                        <a:t> THERAPY</a:t>
                      </a:r>
                      <a:endParaRPr lang="en-US" b="1" dirty="0">
                        <a:solidFill>
                          <a:srgbClr val="000000"/>
                        </a:solidFill>
                      </a:endParaRP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endParaRPr lang="en-US" dirty="0"/>
                    </a:p>
                  </a:txBody>
                  <a:tcPr>
                    <a:lnL w="3175" cap="flat" cmpd="sng" algn="ctr">
                      <a:solidFill>
                        <a:prstClr val="black"/>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0"/>
                  </a:ext>
                </a:extLst>
              </a:tr>
              <a:tr h="337967">
                <a:tc rowSpan="2">
                  <a:txBody>
                    <a:bodyPr/>
                    <a:lstStyle/>
                    <a:p>
                      <a:pPr algn="ctr"/>
                      <a:r>
                        <a:rPr lang="en-US" sz="1000" b="0" dirty="0">
                          <a:solidFill>
                            <a:schemeClr val="tx1"/>
                          </a:solidFill>
                        </a:rPr>
                        <a:t>Date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1000" b="0" dirty="0">
                          <a:solidFill>
                            <a:schemeClr val="tx1"/>
                          </a:solidFill>
                        </a:rPr>
                        <a:t>Start time</a:t>
                      </a:r>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5">
                  <a:txBody>
                    <a:bodyPr/>
                    <a:lstStyle/>
                    <a:p>
                      <a:pPr algn="ctr"/>
                      <a:r>
                        <a:rPr lang="en-US" b="1" dirty="0"/>
                        <a:t>Infusion</a:t>
                      </a:r>
                      <a:r>
                        <a:rPr lang="en-US" b="1" baseline="0" dirty="0"/>
                        <a:t> solution</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dirty="0"/>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gridSpan="2">
                  <a:txBody>
                    <a:bodyPr/>
                    <a:lstStyle/>
                    <a:p>
                      <a:pPr algn="ctr"/>
                      <a:r>
                        <a:rPr lang="en-US" b="1" dirty="0"/>
                        <a:t>Medicine</a:t>
                      </a:r>
                      <a:r>
                        <a:rPr lang="en-US" b="1" baseline="0" dirty="0"/>
                        <a:t> added</a:t>
                      </a:r>
                      <a:endParaRPr lang="en-US" b="1" dirty="0"/>
                    </a:p>
                  </a:txBody>
                  <a:tcPr anchor="ct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hMerge="1">
                  <a:txBody>
                    <a:bodyPr/>
                    <a:lstStyle/>
                    <a:p>
                      <a:endParaRPr lang="en-US"/>
                    </a:p>
                  </a:txBody>
                  <a:tcPr/>
                </a:tc>
                <a:tc rowSpan="2">
                  <a:txBody>
                    <a:bodyPr/>
                    <a:lstStyle/>
                    <a:p>
                      <a:pPr algn="ctr"/>
                      <a:r>
                        <a:rPr lang="en-US" sz="900" b="0" dirty="0">
                          <a:solidFill>
                            <a:schemeClr val="tx1"/>
                          </a:solidFill>
                        </a:rPr>
                        <a:t>Prescriber’s signature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rowSpan="2">
                  <a:txBody>
                    <a:bodyPr/>
                    <a:lstStyle/>
                    <a:p>
                      <a:pPr algn="ctr"/>
                      <a:r>
                        <a:rPr lang="en-US" sz="900" b="0" dirty="0">
                          <a:solidFill>
                            <a:schemeClr val="tx1"/>
                          </a:solidFill>
                        </a:rPr>
                        <a:t>Given by</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37967">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1100" b="1"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Type/strength</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Volume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Route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Rate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Duration</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Approved name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a:txBody>
                    <a:bodyPr/>
                    <a:lstStyle/>
                    <a:p>
                      <a:pPr algn="ctr"/>
                      <a:r>
                        <a:rPr lang="en-US" sz="900" b="0" dirty="0">
                          <a:solidFill>
                            <a:schemeClr val="tx1"/>
                          </a:solidFill>
                        </a:rPr>
                        <a:t>Dose</a:t>
                      </a: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pPr algn="ctr"/>
                      <a:endParaRPr lang="en-US" sz="900" b="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2"/>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24448">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tc>
                  <a:txBody>
                    <a:bodyPr/>
                    <a:lstStyle/>
                    <a:p>
                      <a:endParaRPr lang="en-US" sz="800" dirty="0">
                        <a:solidFill>
                          <a:schemeClr val="tx1"/>
                        </a:solidFill>
                      </a:endParaRPr>
                    </a:p>
                  </a:txBody>
                  <a:tcPr>
                    <a:lnL w="3175" cap="flat" cmpd="sng" algn="ctr">
                      <a:solidFill>
                        <a:prstClr val="black"/>
                      </a:solidFill>
                      <a:prstDash val="solid"/>
                      <a:round/>
                      <a:headEnd type="none" w="med" len="med"/>
                      <a:tailEnd type="none" w="med" len="med"/>
                    </a:lnL>
                    <a:lnR w="3175" cap="flat" cmpd="sng" algn="ctr">
                      <a:solidFill>
                        <a:prstClr val="black"/>
                      </a:solidFill>
                      <a:prstDash val="solid"/>
                      <a:round/>
                      <a:headEnd type="none" w="med" len="med"/>
                      <a:tailEnd type="none" w="med" len="med"/>
                    </a:lnR>
                    <a:lnT w="3175" cap="flat" cmpd="sng" algn="ctr">
                      <a:solidFill>
                        <a:prstClr val="black"/>
                      </a:solidFill>
                      <a:prstDash val="solid"/>
                      <a:round/>
                      <a:headEnd type="none" w="med" len="med"/>
                      <a:tailEnd type="none" w="med" len="med"/>
                    </a:lnT>
                    <a:lnB w="3175"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2" name="Title 1"/>
          <p:cNvSpPr txBox="1">
            <a:spLocks/>
          </p:cNvSpPr>
          <p:nvPr/>
        </p:nvSpPr>
        <p:spPr>
          <a:xfrm>
            <a:off x="7412363" y="105582"/>
            <a:ext cx="918787" cy="313367"/>
          </a:xfrm>
          <a:prstGeom prst="rect">
            <a:avLst/>
          </a:prstGeom>
          <a:ln w="3175" cap="flat" cmpd="sng" algn="ctr">
            <a:solidFill>
              <a:schemeClr val="tx1"/>
            </a:solidFill>
            <a:prstDash val="solid"/>
            <a:round/>
            <a:headEnd type="none" w="med" len="med"/>
            <a:tailEnd type="none" w="med" len="med"/>
          </a:ln>
        </p:spPr>
        <p:txBody>
          <a:bodyPr vert="horz" lIns="91440" tIns="45720" rIns="91440" bIns="45720" rtlCol="0" anchor="ctr">
            <a:noAutofit/>
          </a:bodyPr>
          <a:lstStyle/>
          <a:p>
            <a:pPr algn="ctr" defTabSz="457200">
              <a:spcBef>
                <a:spcPct val="0"/>
              </a:spcBef>
              <a:defRPr/>
            </a:pPr>
            <a:r>
              <a:rPr lang="en-US" sz="800" dirty="0">
                <a:latin typeface="+mj-lt"/>
                <a:ea typeface="+mj-ea"/>
                <a:cs typeface="+mj-cs"/>
              </a:rPr>
              <a:t>You may use  the BNF at any time </a:t>
            </a:r>
          </a:p>
        </p:txBody>
      </p:sp>
      <p:pic>
        <p:nvPicPr>
          <p:cNvPr id="13" name="Picture 12" descr="Screen shot 2011-01-25 at 16.58.44.png"/>
          <p:cNvPicPr>
            <a:picLocks noChangeAspect="1"/>
          </p:cNvPicPr>
          <p:nvPr/>
        </p:nvPicPr>
        <p:blipFill>
          <a:blip r:embed="rId3"/>
          <a:stretch>
            <a:fillRect/>
          </a:stretch>
        </p:blipFill>
        <p:spPr>
          <a:xfrm>
            <a:off x="8331148" y="105582"/>
            <a:ext cx="728578" cy="313367"/>
          </a:xfrm>
          <a:prstGeom prst="rect">
            <a:avLst/>
          </a:prstGeom>
        </p:spPr>
      </p:pic>
      <p:sp>
        <p:nvSpPr>
          <p:cNvPr id="14" name="Title 1"/>
          <p:cNvSpPr txBox="1">
            <a:spLocks/>
          </p:cNvSpPr>
          <p:nvPr/>
        </p:nvSpPr>
        <p:spPr>
          <a:xfrm>
            <a:off x="107505" y="105743"/>
            <a:ext cx="1213588" cy="313367"/>
          </a:xfrm>
          <a:prstGeom prst="rect">
            <a:avLst/>
          </a:prstGeom>
          <a:solidFill>
            <a:srgbClr val="9ABD7C"/>
          </a:solidFill>
          <a:ln w="12700" cap="flat" cmpd="sng" algn="ctr">
            <a:solidFill>
              <a:schemeClr val="tx1"/>
            </a:solidFill>
            <a:prstDash val="solid"/>
            <a:round/>
            <a:headEnd type="none" w="med" len="med"/>
            <a:tailEnd type="none" w="med" len="med"/>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a:t>Prescribing Item</a:t>
            </a:r>
            <a:endParaRPr lang="en-US" sz="1200" b="1" dirty="0"/>
          </a:p>
        </p:txBody>
      </p:sp>
    </p:spTree>
    <p:extLst>
      <p:ext uri="{BB962C8B-B14F-4D97-AF65-F5344CB8AC3E}">
        <p14:creationId xmlns:p14="http://schemas.microsoft.com/office/powerpoint/2010/main" val="39209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3840163" y="82550"/>
            <a:ext cx="649287"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050">
                <a:latin typeface="+mj-lt"/>
                <a:ea typeface="+mj-ea"/>
                <a:cs typeface="+mj-cs"/>
              </a:rPr>
              <a:t>PWS322</a:t>
            </a:r>
            <a:endParaRPr lang="en-US" sz="1050" dirty="0">
              <a:latin typeface="+mj-lt"/>
              <a:ea typeface="+mj-ea"/>
              <a:cs typeface="+mj-cs"/>
            </a:endParaRPr>
          </a:p>
        </p:txBody>
      </p:sp>
      <p:sp>
        <p:nvSpPr>
          <p:cNvPr id="17" name="Title 1"/>
          <p:cNvSpPr txBox="1">
            <a:spLocks/>
          </p:cNvSpPr>
          <p:nvPr/>
        </p:nvSpPr>
        <p:spPr>
          <a:xfrm>
            <a:off x="3479800" y="82550"/>
            <a:ext cx="360363" cy="312738"/>
          </a:xfrm>
          <a:prstGeom prst="rect">
            <a:avLst/>
          </a:prstGeom>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400" b="1" dirty="0">
                <a:latin typeface="+mj-lt"/>
                <a:ea typeface="+mj-ea"/>
                <a:cs typeface="+mj-cs"/>
              </a:rPr>
              <a:t>ID</a:t>
            </a:r>
          </a:p>
        </p:txBody>
      </p:sp>
      <p:sp>
        <p:nvSpPr>
          <p:cNvPr id="18" name="Title 1"/>
          <p:cNvSpPr txBox="1">
            <a:spLocks/>
          </p:cNvSpPr>
          <p:nvPr/>
        </p:nvSpPr>
        <p:spPr>
          <a:xfrm>
            <a:off x="4657725" y="82550"/>
            <a:ext cx="2416175" cy="312738"/>
          </a:xfrm>
          <a:prstGeom prst="rect">
            <a:avLst/>
          </a:prstGeom>
          <a:solidFill>
            <a:schemeClr val="bg1">
              <a:lumMod val="95000"/>
            </a:schemeClr>
          </a:solidFill>
          <a:ln w="12700"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1100" dirty="0">
                <a:latin typeface="+mj-lt"/>
                <a:ea typeface="+mj-ea"/>
                <a:cs typeface="+mj-cs"/>
              </a:rPr>
              <a:t>This question item is worth </a:t>
            </a:r>
            <a:r>
              <a:rPr lang="en-US" sz="1100" b="1" dirty="0">
                <a:latin typeface="+mj-lt"/>
                <a:ea typeface="+mj-ea"/>
                <a:cs typeface="+mj-cs"/>
              </a:rPr>
              <a:t>10 marks</a:t>
            </a:r>
          </a:p>
        </p:txBody>
      </p:sp>
      <p:sp>
        <p:nvSpPr>
          <p:cNvPr id="19" name="Title 1"/>
          <p:cNvSpPr txBox="1">
            <a:spLocks/>
          </p:cNvSpPr>
          <p:nvPr/>
        </p:nvSpPr>
        <p:spPr>
          <a:xfrm>
            <a:off x="7412038" y="82550"/>
            <a:ext cx="919162" cy="312738"/>
          </a:xfrm>
          <a:prstGeom prst="rect">
            <a:avLst/>
          </a:prstGeom>
          <a:ln w="3175" cap="flat" cmpd="sng" algn="ctr">
            <a:solidFill>
              <a:schemeClr val="tx1"/>
            </a:solidFill>
            <a:prstDash val="solid"/>
            <a:round/>
            <a:headEnd type="none" w="med" len="med"/>
            <a:tailEnd type="none" w="med" len="med"/>
          </a:ln>
        </p:spPr>
        <p:txBody>
          <a:bodyPr anchor="ctr"/>
          <a:lstStyle/>
          <a:p>
            <a:pPr algn="ctr" fontAlgn="auto">
              <a:spcAft>
                <a:spcPts val="0"/>
              </a:spcAft>
              <a:defRPr/>
            </a:pPr>
            <a:r>
              <a:rPr lang="en-US" sz="800" dirty="0">
                <a:latin typeface="+mj-lt"/>
                <a:ea typeface="+mj-ea"/>
                <a:cs typeface="+mj-cs"/>
              </a:rPr>
              <a:t>You may use  the BNF at any time </a:t>
            </a:r>
          </a:p>
        </p:txBody>
      </p:sp>
      <p:pic>
        <p:nvPicPr>
          <p:cNvPr id="32775" name="Picture 15" descr="Screen shot 2011-01-25 at 16.58.44.png"/>
          <p:cNvPicPr>
            <a:picLocks noChangeAspect="1"/>
          </p:cNvPicPr>
          <p:nvPr/>
        </p:nvPicPr>
        <p:blipFill>
          <a:blip r:embed="rId3" cstate="print"/>
          <a:srcRect/>
          <a:stretch>
            <a:fillRect/>
          </a:stretch>
        </p:blipFill>
        <p:spPr bwMode="auto">
          <a:xfrm>
            <a:off x="8331200" y="82550"/>
            <a:ext cx="728663" cy="312738"/>
          </a:xfrm>
          <a:prstGeom prst="rect">
            <a:avLst/>
          </a:prstGeom>
          <a:noFill/>
          <a:ln w="9525">
            <a:noFill/>
            <a:miter lim="800000"/>
            <a:headEnd/>
            <a:tailEnd/>
          </a:ln>
        </p:spPr>
      </p:pic>
      <p:sp>
        <p:nvSpPr>
          <p:cNvPr id="14" name="Title 1"/>
          <p:cNvSpPr txBox="1">
            <a:spLocks/>
          </p:cNvSpPr>
          <p:nvPr/>
        </p:nvSpPr>
        <p:spPr>
          <a:xfrm>
            <a:off x="1666875" y="82550"/>
            <a:ext cx="1019175" cy="312738"/>
          </a:xfrm>
          <a:prstGeom prst="rect">
            <a:avLst/>
          </a:prstGeom>
          <a:solidFill>
            <a:srgbClr val="9ABD7C"/>
          </a:solidFill>
          <a:ln w="12700" cap="flat" cmpd="sng" algn="ctr">
            <a:solidFill>
              <a:schemeClr val="tx1"/>
            </a:solidFill>
            <a:prstDash val="solid"/>
            <a:round/>
            <a:headEnd type="none" w="med" len="med"/>
            <a:tailEnd type="none" w="med" len="med"/>
          </a:ln>
        </p:spPr>
        <p:txBody>
          <a:bodyPr anchor="ctr"/>
          <a:lstStyle/>
          <a:p>
            <a:pPr fontAlgn="auto">
              <a:spcAft>
                <a:spcPts val="0"/>
              </a:spcAft>
              <a:defRPr/>
            </a:pPr>
            <a:r>
              <a:rPr lang="en-US" sz="1200" b="1" i="1" dirty="0">
                <a:latin typeface="+mj-lt"/>
                <a:ea typeface="+mj-ea"/>
                <a:cs typeface="+mj-cs"/>
              </a:rPr>
              <a:t>Answer Page</a:t>
            </a:r>
          </a:p>
        </p:txBody>
      </p:sp>
      <p:graphicFrame>
        <p:nvGraphicFramePr>
          <p:cNvPr id="23" name="Table 22"/>
          <p:cNvGraphicFramePr>
            <a:graphicFrameLocks noGrp="1"/>
          </p:cNvGraphicFramePr>
          <p:nvPr>
            <p:extLst>
              <p:ext uri="{D42A27DB-BD31-4B8C-83A1-F6EECF244321}">
                <p14:modId xmlns:p14="http://schemas.microsoft.com/office/powerpoint/2010/main" val="492135184"/>
              </p:ext>
            </p:extLst>
          </p:nvPr>
        </p:nvGraphicFramePr>
        <p:xfrm>
          <a:off x="107950" y="476251"/>
          <a:ext cx="8991492" cy="6137770"/>
        </p:xfrm>
        <a:graphic>
          <a:graphicData uri="http://schemas.openxmlformats.org/drawingml/2006/table">
            <a:tbl>
              <a:tblPr firstRow="1" bandRow="1">
                <a:tableStyleId>{5C22544A-7EE6-4342-B048-85BDC9FD1C3A}</a:tableStyleId>
              </a:tblPr>
              <a:tblGrid>
                <a:gridCol w="325755">
                  <a:extLst>
                    <a:ext uri="{9D8B030D-6E8A-4147-A177-3AD203B41FA5}">
                      <a16:colId xmlns:a16="http://schemas.microsoft.com/office/drawing/2014/main" val="20000"/>
                    </a:ext>
                  </a:extLst>
                </a:gridCol>
                <a:gridCol w="2338095">
                  <a:extLst>
                    <a:ext uri="{9D8B030D-6E8A-4147-A177-3AD203B41FA5}">
                      <a16:colId xmlns:a16="http://schemas.microsoft.com/office/drawing/2014/main" val="20001"/>
                    </a:ext>
                  </a:extLst>
                </a:gridCol>
                <a:gridCol w="288032">
                  <a:extLst>
                    <a:ext uri="{9D8B030D-6E8A-4147-A177-3AD203B41FA5}">
                      <a16:colId xmlns:a16="http://schemas.microsoft.com/office/drawing/2014/main" val="20002"/>
                    </a:ext>
                  </a:extLst>
                </a:gridCol>
                <a:gridCol w="1425173">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77720">
                  <a:extLst>
                    <a:ext uri="{9D8B030D-6E8A-4147-A177-3AD203B41FA5}">
                      <a16:colId xmlns:a16="http://schemas.microsoft.com/office/drawing/2014/main" val="20005"/>
                    </a:ext>
                  </a:extLst>
                </a:gridCol>
                <a:gridCol w="463550">
                  <a:extLst>
                    <a:ext uri="{9D8B030D-6E8A-4147-A177-3AD203B41FA5}">
                      <a16:colId xmlns:a16="http://schemas.microsoft.com/office/drawing/2014/main" val="20006"/>
                    </a:ext>
                  </a:extLst>
                </a:gridCol>
                <a:gridCol w="1864887">
                  <a:extLst>
                    <a:ext uri="{9D8B030D-6E8A-4147-A177-3AD203B41FA5}">
                      <a16:colId xmlns:a16="http://schemas.microsoft.com/office/drawing/2014/main" val="20007"/>
                    </a:ext>
                  </a:extLst>
                </a:gridCol>
              </a:tblGrid>
              <a:tr h="271979">
                <a:tc gridSpan="2">
                  <a:txBody>
                    <a:bodyPr/>
                    <a:lstStyle/>
                    <a:p>
                      <a:r>
                        <a:rPr lang="en-US" sz="1200" dirty="0">
                          <a:solidFill>
                            <a:srgbClr val="000000"/>
                          </a:solidFill>
                        </a:rPr>
                        <a:t>A. Fluid choice</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sz="600" dirty="0"/>
                    </a:p>
                  </a:txBody>
                  <a:tcPr/>
                </a:tc>
                <a:tc>
                  <a:txBody>
                    <a:bodyPr/>
                    <a:lstStyle/>
                    <a:p>
                      <a:r>
                        <a:rPr lang="en-US" sz="900" dirty="0">
                          <a:solidFill>
                            <a:srgbClr val="000000"/>
                          </a:solidFill>
                        </a:rPr>
                        <a:t>Score</a:t>
                      </a:r>
                      <a:endParaRPr lang="en-US" sz="800" dirty="0">
                        <a:solidFill>
                          <a:srgbClr val="000000"/>
                        </a:solidFill>
                      </a:endParaRP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9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7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bg1"/>
                    </a:solidFill>
                  </a:tcPr>
                </a:tc>
                <a:tc>
                  <a:txBody>
                    <a:bodyPr/>
                    <a:lstStyle/>
                    <a:p>
                      <a:r>
                        <a:rPr lang="en-US" sz="1200" dirty="0">
                          <a:solidFill>
                            <a:srgbClr val="000000"/>
                          </a:solidFill>
                        </a:rPr>
                        <a:t>B. Volume and duration</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solidFill>
                            <a:srgbClr val="000000"/>
                          </a:solidFill>
                        </a:rPr>
                        <a:t>Score</a:t>
                      </a:r>
                    </a:p>
                  </a:txBody>
                  <a:tcPr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a:solidFill>
                            <a:srgbClr val="000000"/>
                          </a:solidFill>
                        </a:rPr>
                        <a:t>Feedback/justification</a:t>
                      </a:r>
                    </a:p>
                  </a:txBody>
                  <a:tcPr anchor="b">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1979">
                <a:tc>
                  <a:txBody>
                    <a:bodyPr/>
                    <a:lstStyle/>
                    <a:p>
                      <a:r>
                        <a:rPr lang="en-US" sz="1000" b="1" dirty="0"/>
                        <a:t>1</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US" sz="1100" kern="1200" dirty="0">
                          <a:solidFill>
                            <a:schemeClr val="dk1"/>
                          </a:solidFill>
                          <a:latin typeface="+mn-lt"/>
                          <a:ea typeface="+mn-ea"/>
                          <a:cs typeface="+mn-cs"/>
                        </a:rPr>
                        <a:t>0.9% Sodium chloride</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300 ml over &lt;15 minutes</a:t>
                      </a:r>
                    </a:p>
                  </a:txBody>
                  <a:tcPr>
                    <a:lnT w="12700" cap="flat" cmpd="sng" algn="ctr">
                      <a:solidFill>
                        <a:scrgbClr r="0" g="0" b="0"/>
                      </a:solidFill>
                      <a:prstDash val="solid"/>
                      <a:round/>
                      <a:headEnd type="none" w="med" len="med"/>
                      <a:tailEnd type="none" w="med" len="med"/>
                    </a:lnT>
                  </a:tcPr>
                </a:tc>
                <a:tc>
                  <a:txBody>
                    <a:bodyPr/>
                    <a:lstStyle/>
                    <a:p>
                      <a:pPr marL="0" algn="ctr" defTabSz="914400" rtl="0" eaLnBrk="1" latinLnBrk="0" hangingPunct="1"/>
                      <a:r>
                        <a:rPr lang="en-US" sz="1100" kern="1200" dirty="0">
                          <a:solidFill>
                            <a:schemeClr val="dk1"/>
                          </a:solidFill>
                          <a:latin typeface="+mn-lt"/>
                          <a:ea typeface="+mn-ea"/>
                          <a:cs typeface="+mn-cs"/>
                        </a:rPr>
                        <a:t>4</a:t>
                      </a:r>
                    </a:p>
                  </a:txBody>
                  <a:tcPr>
                    <a:lnT w="12700" cap="flat" cmpd="sng" algn="ctr">
                      <a:solidFill>
                        <a:scrgbClr r="0" g="0" b="0"/>
                      </a:solidFill>
                      <a:prstDash val="solid"/>
                      <a:round/>
                      <a:headEnd type="none" w="med" len="med"/>
                      <a:tailEnd type="none" w="med" len="med"/>
                    </a:lnT>
                  </a:tcPr>
                </a:tc>
                <a:tc>
                  <a:txBody>
                    <a:bodyPr/>
                    <a:lstStyle/>
                    <a:p>
                      <a:pPr marL="0" algn="l" defTabSz="914400" rtl="0" eaLnBrk="1" latinLnBrk="0" hangingPunct="1"/>
                      <a:r>
                        <a:rPr lang="en-US" sz="1100" kern="1200" dirty="0">
                          <a:solidFill>
                            <a:schemeClr val="dk1"/>
                          </a:solidFill>
                          <a:latin typeface="+mn-lt"/>
                          <a:ea typeface="+mn-ea"/>
                          <a:cs typeface="+mn-cs"/>
                        </a:rPr>
                        <a:t>20ml/kg as initial</a:t>
                      </a:r>
                      <a:r>
                        <a:rPr lang="en-US" sz="1100" kern="1200" baseline="0" dirty="0">
                          <a:solidFill>
                            <a:schemeClr val="dk1"/>
                          </a:solidFill>
                          <a:latin typeface="+mn-lt"/>
                          <a:ea typeface="+mn-ea"/>
                          <a:cs typeface="+mn-cs"/>
                        </a:rPr>
                        <a:t> resuscitation volume</a:t>
                      </a:r>
                      <a:endParaRPr lang="en-US" sz="1100" kern="1200" dirty="0">
                        <a:solidFill>
                          <a:schemeClr val="dk1"/>
                        </a:solidFill>
                        <a:latin typeface="+mn-lt"/>
                        <a:ea typeface="+mn-ea"/>
                        <a:cs typeface="+mn-cs"/>
                      </a:endParaRP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271979">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300ml in 20-30 minutes</a:t>
                      </a:r>
                    </a:p>
                    <a:p>
                      <a:pPr marL="0" algn="l" defTabSz="914400" rtl="0" eaLnBrk="1" latinLnBrk="0" hangingPunct="1"/>
                      <a:r>
                        <a:rPr lang="en-US" sz="1100" kern="1200" dirty="0">
                          <a:solidFill>
                            <a:schemeClr val="dk1"/>
                          </a:solidFill>
                          <a:latin typeface="+mn-lt"/>
                          <a:ea typeface="+mn-ea"/>
                          <a:cs typeface="+mn-cs"/>
                        </a:rPr>
                        <a:t>Or 1L in 30 minutes (or less)</a:t>
                      </a:r>
                    </a:p>
                  </a:txBody>
                  <a:tcPr/>
                </a:tc>
                <a:tc>
                  <a:txBody>
                    <a:bodyPr/>
                    <a:lstStyle/>
                    <a:p>
                      <a:pPr marL="0" algn="ctr" defTabSz="914400" rtl="0" eaLnBrk="1" latinLnBrk="0" hangingPunct="1"/>
                      <a:r>
                        <a:rPr lang="en-US" sz="1100" kern="1200" dirty="0">
                          <a:solidFill>
                            <a:schemeClr val="dk1"/>
                          </a:solidFill>
                          <a:latin typeface="+mn-lt"/>
                          <a:ea typeface="+mn-ea"/>
                          <a:cs typeface="+mn-cs"/>
                        </a:rPr>
                        <a:t>3</a:t>
                      </a: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516246734"/>
                  </a:ext>
                </a:extLst>
              </a:tr>
              <a:tr h="271979">
                <a:tc>
                  <a:txBody>
                    <a:bodyPr/>
                    <a:lstStyle/>
                    <a:p>
                      <a:endParaRPr lang="en-US" sz="10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endParaRPr lang="en-GB"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300ml in 40-60 minutes</a:t>
                      </a:r>
                    </a:p>
                    <a:p>
                      <a:pPr marL="0" algn="l" defTabSz="914400" rtl="0" eaLnBrk="1" latinLnBrk="0" hangingPunct="1"/>
                      <a:r>
                        <a:rPr lang="en-US" sz="1100" kern="1200" dirty="0">
                          <a:solidFill>
                            <a:schemeClr val="dk1"/>
                          </a:solidFill>
                          <a:latin typeface="+mn-lt"/>
                          <a:ea typeface="+mn-ea"/>
                          <a:cs typeface="+mn-cs"/>
                        </a:rPr>
                        <a:t>Or 1L in 40-60 minutes</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pPr marL="0" algn="l" defTabSz="914400" rtl="0" eaLnBrk="1" latinLnBrk="0" hangingPunct="1"/>
                      <a:endParaRPr lang="en-US" sz="1100" kern="1200">
                        <a:solidFill>
                          <a:schemeClr val="dk1"/>
                        </a:solidFill>
                        <a:latin typeface="+mn-lt"/>
                        <a:ea typeface="+mn-ea"/>
                        <a:cs typeface="+mn-cs"/>
                      </a:endParaRPr>
                    </a:p>
                  </a:txBody>
                  <a:tcPr/>
                </a:tc>
                <a:extLst>
                  <a:ext uri="{0D108BD9-81ED-4DB2-BD59-A6C34878D82A}">
                    <a16:rowId xmlns:a16="http://schemas.microsoft.com/office/drawing/2014/main" val="3570650358"/>
                  </a:ext>
                </a:extLst>
              </a:tr>
              <a:tr h="271979">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Larger volumes (e.g. 500ml) in 10 minutes (or less)</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pPr marL="0" algn="l" defTabSz="914400" rtl="0" eaLnBrk="1" latinLnBrk="0" hangingPunct="1"/>
                      <a:r>
                        <a:rPr lang="en-US" sz="1100" kern="1200" dirty="0">
                          <a:solidFill>
                            <a:schemeClr val="dk1"/>
                          </a:solidFill>
                          <a:latin typeface="+mn-lt"/>
                          <a:ea typeface="+mn-ea"/>
                          <a:cs typeface="+mn-cs"/>
                        </a:rPr>
                        <a:t>Too large volume</a:t>
                      </a:r>
                      <a:r>
                        <a:rPr lang="en-US" sz="1100" kern="1200" baseline="0" dirty="0">
                          <a:solidFill>
                            <a:schemeClr val="dk1"/>
                          </a:solidFill>
                          <a:latin typeface="+mn-lt"/>
                          <a:ea typeface="+mn-ea"/>
                          <a:cs typeface="+mn-cs"/>
                        </a:rPr>
                        <a:t> risks overload</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810082018"/>
                  </a:ext>
                </a:extLst>
              </a:tr>
              <a:tr h="248021">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Smaller (&lt;300ml)</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volumes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r>
                        <a:rPr lang="en-US" sz="1100" kern="1200" dirty="0">
                          <a:solidFill>
                            <a:schemeClr val="dk1"/>
                          </a:solidFill>
                          <a:latin typeface="+mn-lt"/>
                          <a:ea typeface="+mn-ea"/>
                          <a:cs typeface="+mn-cs"/>
                        </a:rPr>
                        <a:t>Insufficient</a:t>
                      </a:r>
                      <a:r>
                        <a:rPr lang="en-US" sz="1100" kern="1200" baseline="0" dirty="0">
                          <a:solidFill>
                            <a:schemeClr val="dk1"/>
                          </a:solidFill>
                          <a:latin typeface="+mn-lt"/>
                          <a:ea typeface="+mn-ea"/>
                          <a:cs typeface="+mn-cs"/>
                        </a:rPr>
                        <a:t> volume</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056518447"/>
                  </a:ext>
                </a:extLst>
              </a:tr>
              <a:tr h="481194">
                <a:tc>
                  <a:txBody>
                    <a:bodyPr/>
                    <a:lstStyle/>
                    <a:p>
                      <a:r>
                        <a:rPr lang="en-US" sz="1000" b="1" dirty="0"/>
                        <a:t>2</a:t>
                      </a:r>
                    </a:p>
                  </a:txBody>
                  <a:tcPr/>
                </a:tc>
                <a:tc>
                  <a:txBody>
                    <a:bodyPr/>
                    <a:lstStyle/>
                    <a:p>
                      <a:pPr marL="0" algn="l" defTabSz="914400" rtl="0" eaLnBrk="1" latinLnBrk="0" hangingPunct="1"/>
                      <a:r>
                        <a:rPr lang="en-GB" sz="1100" kern="1200" dirty="0" err="1">
                          <a:solidFill>
                            <a:schemeClr val="dk1"/>
                          </a:solidFill>
                          <a:latin typeface="+mn-lt"/>
                          <a:ea typeface="+mn-ea"/>
                          <a:cs typeface="+mn-cs"/>
                        </a:rPr>
                        <a:t>Hartmanns</a:t>
                      </a:r>
                      <a:r>
                        <a:rPr lang="en-GB" sz="1100" kern="1200" dirty="0">
                          <a:solidFill>
                            <a:schemeClr val="dk1"/>
                          </a:solidFill>
                          <a:latin typeface="+mn-lt"/>
                          <a:ea typeface="+mn-ea"/>
                          <a:cs typeface="+mn-cs"/>
                        </a:rPr>
                        <a:t> OR Ringers OR other balanced </a:t>
                      </a:r>
                      <a:r>
                        <a:rPr lang="en-GB" sz="1100" kern="1200" dirty="0" err="1">
                          <a:solidFill>
                            <a:schemeClr val="dk1"/>
                          </a:solidFill>
                          <a:latin typeface="+mn-lt"/>
                          <a:ea typeface="+mn-ea"/>
                          <a:cs typeface="+mn-cs"/>
                        </a:rPr>
                        <a:t>crystalliods</a:t>
                      </a:r>
                      <a:r>
                        <a:rPr lang="en-GB" sz="1100" kern="1200" dirty="0">
                          <a:solidFill>
                            <a:schemeClr val="dk1"/>
                          </a:solidFill>
                          <a:latin typeface="+mn-lt"/>
                          <a:ea typeface="+mn-ea"/>
                          <a:cs typeface="+mn-cs"/>
                        </a:rPr>
                        <a:t> </a:t>
                      </a:r>
                    </a:p>
                  </a:txBody>
                  <a:tcPr/>
                </a:tc>
                <a:tc>
                  <a:txBody>
                    <a:bodyPr/>
                    <a:lstStyle/>
                    <a:p>
                      <a:pPr marL="0" algn="l" defTabSz="914400" rtl="0" eaLnBrk="1" latinLnBrk="0" hangingPunct="1"/>
                      <a:r>
                        <a:rPr lang="en-GB" sz="1100" kern="1200" dirty="0">
                          <a:solidFill>
                            <a:schemeClr val="dk1"/>
                          </a:solidFill>
                          <a:latin typeface="+mn-lt"/>
                          <a:ea typeface="+mn-ea"/>
                          <a:cs typeface="+mn-cs"/>
                        </a:rPr>
                        <a:t>3</a:t>
                      </a:r>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endParaRPr lang="en-GB" sz="1100" dirty="0"/>
                    </a:p>
                  </a:txBody>
                  <a:tcPr/>
                </a:tc>
                <a:tc>
                  <a:txBody>
                    <a:bodyPr/>
                    <a:lstStyle/>
                    <a:p>
                      <a:pPr marL="0" algn="l" defTabSz="914400" rtl="0" eaLnBrk="1" latinLnBrk="0" hangingPunct="1"/>
                      <a:r>
                        <a:rPr lang="en-US" sz="1100" kern="1200" dirty="0">
                          <a:solidFill>
                            <a:schemeClr val="dk1"/>
                          </a:solidFill>
                          <a:latin typeface="+mn-lt"/>
                          <a:ea typeface="+mn-ea"/>
                          <a:cs typeface="+mn-cs"/>
                        </a:rPr>
                        <a:t>300 ml in &lt;15 minutes</a:t>
                      </a:r>
                    </a:p>
                  </a:txBody>
                  <a:tcPr/>
                </a:tc>
                <a:tc>
                  <a:txBody>
                    <a:bodyPr/>
                    <a:lstStyle/>
                    <a:p>
                      <a:pPr marL="0" algn="ctr" defTabSz="914400" rtl="0" eaLnBrk="1" latinLnBrk="0" hangingPunct="1"/>
                      <a:r>
                        <a:rPr lang="en-US" sz="1100" kern="1200" dirty="0">
                          <a:solidFill>
                            <a:schemeClr val="dk1"/>
                          </a:solidFill>
                          <a:latin typeface="+mn-lt"/>
                          <a:ea typeface="+mn-ea"/>
                          <a:cs typeface="+mn-cs"/>
                        </a:rPr>
                        <a:t>3</a:t>
                      </a:r>
                    </a:p>
                  </a:txBody>
                  <a:tcPr/>
                </a:tc>
                <a:tc>
                  <a:txBody>
                    <a:bodyPr/>
                    <a:lstStyle/>
                    <a:p>
                      <a:endParaRPr lang="en-GB" sz="1100"/>
                    </a:p>
                  </a:txBody>
                  <a:tcPr/>
                </a:tc>
                <a:extLst>
                  <a:ext uri="{0D108BD9-81ED-4DB2-BD59-A6C34878D82A}">
                    <a16:rowId xmlns:a16="http://schemas.microsoft.com/office/drawing/2014/main" val="3280804725"/>
                  </a:ext>
                </a:extLst>
              </a:tr>
              <a:tr h="313822">
                <a:tc>
                  <a:txBody>
                    <a:bodyPr/>
                    <a:lstStyle/>
                    <a:p>
                      <a:endParaRPr lang="en-US" sz="1000" b="1" dirty="0"/>
                    </a:p>
                  </a:txBody>
                  <a:tcPr/>
                </a:tc>
                <a:tc>
                  <a:txBody>
                    <a:bodyPr/>
                    <a:lstStyle/>
                    <a:p>
                      <a:pPr marL="0" algn="l" defTabSz="914400" rtl="0" eaLnBrk="1" latinLnBrk="0" hangingPunct="1"/>
                      <a:endParaRPr lang="en-GB" sz="1100" kern="1200">
                        <a:solidFill>
                          <a:schemeClr val="dk1"/>
                        </a:solidFill>
                        <a:latin typeface="+mn-lt"/>
                        <a:ea typeface="+mn-ea"/>
                        <a:cs typeface="+mn-cs"/>
                      </a:endParaRPr>
                    </a:p>
                  </a:txBody>
                  <a:tcPr/>
                </a:tc>
                <a:tc>
                  <a:txBody>
                    <a:bodyPr/>
                    <a:lstStyle/>
                    <a:p>
                      <a:pPr marL="0" algn="l" defTabSz="914400" rtl="0" eaLnBrk="1" latinLnBrk="0" hangingPunct="1"/>
                      <a:endParaRPr lang="en-GB" sz="1100" kern="1200">
                        <a:solidFill>
                          <a:schemeClr val="dk1"/>
                        </a:solidFill>
                        <a:latin typeface="+mn-lt"/>
                        <a:ea typeface="+mn-ea"/>
                        <a:cs typeface="+mn-cs"/>
                      </a:endParaRPr>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endParaRPr lang="en-GB" sz="1100"/>
                    </a:p>
                  </a:txBody>
                  <a:tcPr/>
                </a:tc>
                <a:tc>
                  <a:txBody>
                    <a:bodyPr/>
                    <a:lstStyle/>
                    <a:p>
                      <a:pPr marL="0" algn="l" defTabSz="914400" rtl="0" eaLnBrk="1" latinLnBrk="0" hangingPunct="1"/>
                      <a:r>
                        <a:rPr lang="en-US" sz="1100" kern="1200" dirty="0">
                          <a:solidFill>
                            <a:schemeClr val="dk1"/>
                          </a:solidFill>
                          <a:latin typeface="+mn-lt"/>
                          <a:ea typeface="+mn-ea"/>
                          <a:cs typeface="+mn-cs"/>
                        </a:rPr>
                        <a:t>300ml over 20-30 minutes</a:t>
                      </a:r>
                    </a:p>
                    <a:p>
                      <a:pPr marL="0" algn="l" defTabSz="914400" rtl="0" eaLnBrk="1" latinLnBrk="0" hangingPunct="1"/>
                      <a:r>
                        <a:rPr lang="en-US" sz="1100" kern="1200" dirty="0">
                          <a:solidFill>
                            <a:schemeClr val="dk1"/>
                          </a:solidFill>
                          <a:latin typeface="+mn-lt"/>
                          <a:ea typeface="+mn-ea"/>
                          <a:cs typeface="+mn-cs"/>
                        </a:rPr>
                        <a:t>Or 1L over 30 minutes (or less)</a:t>
                      </a:r>
                    </a:p>
                  </a:txBody>
                  <a:tcPr/>
                </a:tc>
                <a:tc>
                  <a:txBody>
                    <a:bodyPr/>
                    <a:lstStyle/>
                    <a:p>
                      <a:pPr marL="0" algn="ctr" defTabSz="914400" rtl="0" eaLnBrk="1" latinLnBrk="0" hangingPunct="1"/>
                      <a:r>
                        <a:rPr lang="en-US" sz="1100" kern="1200" dirty="0">
                          <a:solidFill>
                            <a:schemeClr val="dk1"/>
                          </a:solidFill>
                          <a:latin typeface="+mn-lt"/>
                          <a:ea typeface="+mn-ea"/>
                          <a:cs typeface="+mn-cs"/>
                        </a:rPr>
                        <a:t>2</a:t>
                      </a:r>
                    </a:p>
                  </a:txBody>
                  <a:tcPr/>
                </a:tc>
                <a:tc>
                  <a:txBody>
                    <a:bodyPr/>
                    <a:lstStyle/>
                    <a:p>
                      <a:endParaRPr lang="en-GB" sz="1100"/>
                    </a:p>
                  </a:txBody>
                  <a:tcPr/>
                </a:tc>
                <a:extLst>
                  <a:ext uri="{0D108BD9-81ED-4DB2-BD59-A6C34878D82A}">
                    <a16:rowId xmlns:a16="http://schemas.microsoft.com/office/drawing/2014/main" val="10002"/>
                  </a:ext>
                </a:extLst>
              </a:tr>
              <a:tr h="141352">
                <a:tc>
                  <a:txBody>
                    <a:bodyPr/>
                    <a:lstStyle/>
                    <a:p>
                      <a:endParaRPr lang="en-US" sz="10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l" defTabSz="914400" rtl="0" eaLnBrk="1" latinLnBrk="0" hangingPunct="1"/>
                      <a:endParaRPr lang="en-GB" sz="1100" kern="1200">
                        <a:solidFill>
                          <a:schemeClr val="dk1"/>
                        </a:solidFill>
                        <a:latin typeface="+mn-lt"/>
                        <a:ea typeface="+mn-ea"/>
                        <a:cs typeface="+mn-cs"/>
                      </a:endParaRPr>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endParaRPr lang="en-GB" sz="1100"/>
                    </a:p>
                  </a:txBody>
                  <a:tcPr/>
                </a:tc>
                <a:tc>
                  <a:txBody>
                    <a:bodyPr/>
                    <a:lstStyle/>
                    <a:p>
                      <a:pPr marL="0" algn="l" defTabSz="914400" rtl="0" eaLnBrk="1" latinLnBrk="0" hangingPunct="1"/>
                      <a:r>
                        <a:rPr lang="en-US" sz="1100" kern="1200" dirty="0">
                          <a:solidFill>
                            <a:schemeClr val="dk1"/>
                          </a:solidFill>
                          <a:latin typeface="+mn-lt"/>
                          <a:ea typeface="+mn-ea"/>
                          <a:cs typeface="+mn-cs"/>
                        </a:rPr>
                        <a:t>300ml over 40-60 minutes</a:t>
                      </a:r>
                    </a:p>
                    <a:p>
                      <a:pPr marL="0" algn="l" defTabSz="914400" rtl="0" eaLnBrk="1" latinLnBrk="0" hangingPunct="1"/>
                      <a:r>
                        <a:rPr lang="en-US" sz="1100" kern="1200" dirty="0">
                          <a:solidFill>
                            <a:schemeClr val="dk1"/>
                          </a:solidFill>
                          <a:latin typeface="+mn-lt"/>
                          <a:ea typeface="+mn-ea"/>
                          <a:cs typeface="+mn-cs"/>
                        </a:rPr>
                        <a:t>Or 1L over 40-60 minutes</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endParaRPr lang="en-GB" sz="1100" dirty="0"/>
                    </a:p>
                  </a:txBody>
                  <a:tcPr/>
                </a:tc>
                <a:extLst>
                  <a:ext uri="{0D108BD9-81ED-4DB2-BD59-A6C34878D82A}">
                    <a16:rowId xmlns:a16="http://schemas.microsoft.com/office/drawing/2014/main" val="10003"/>
                  </a:ext>
                </a:extLst>
              </a:tr>
              <a:tr h="313822">
                <a:tc>
                  <a:txBody>
                    <a:bodyPr/>
                    <a:lstStyle/>
                    <a:p>
                      <a:endParaRPr lang="en-US" sz="1000" b="1" dirty="0"/>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l" defTabSz="914400" rtl="0" eaLnBrk="1" latinLnBrk="0" hangingPunct="1"/>
                      <a:endParaRPr lang="en-GB" sz="1100" kern="1200">
                        <a:solidFill>
                          <a:schemeClr val="dk1"/>
                        </a:solidFill>
                        <a:latin typeface="+mn-lt"/>
                        <a:ea typeface="+mn-ea"/>
                        <a:cs typeface="+mn-cs"/>
                      </a:endParaRPr>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endParaRPr lang="en-GB" sz="1100"/>
                    </a:p>
                  </a:txBody>
                  <a:tcPr/>
                </a:tc>
                <a:tc>
                  <a:txBody>
                    <a:bodyPr/>
                    <a:lstStyle/>
                    <a:p>
                      <a:pPr marL="0" algn="l" defTabSz="914400" rtl="0" eaLnBrk="1" latinLnBrk="0" hangingPunct="1"/>
                      <a:r>
                        <a:rPr lang="en-US" sz="1100" kern="1200" dirty="0">
                          <a:solidFill>
                            <a:schemeClr val="dk1"/>
                          </a:solidFill>
                          <a:latin typeface="+mn-lt"/>
                          <a:ea typeface="+mn-ea"/>
                          <a:cs typeface="+mn-cs"/>
                        </a:rPr>
                        <a:t>Larger volumes (e.g. 500ml) in 10 minutes (or less)</a:t>
                      </a:r>
                    </a:p>
                  </a:txBody>
                  <a:tcPr/>
                </a:tc>
                <a:tc>
                  <a:txBody>
                    <a:bodyPr/>
                    <a:lstStyle/>
                    <a:p>
                      <a:pPr marL="0" algn="ctr" defTabSz="914400" rtl="0" eaLnBrk="1" latinLnBrk="0" hangingPunct="1"/>
                      <a:r>
                        <a:rPr lang="en-US" sz="1100" kern="1200" dirty="0">
                          <a:solidFill>
                            <a:schemeClr val="dk1"/>
                          </a:solidFill>
                          <a:latin typeface="+mn-lt"/>
                          <a:ea typeface="+mn-ea"/>
                          <a:cs typeface="+mn-cs"/>
                        </a:rPr>
                        <a:t>1</a:t>
                      </a:r>
                    </a:p>
                  </a:txBody>
                  <a:tcPr/>
                </a:tc>
                <a:tc>
                  <a:txBody>
                    <a:bodyPr/>
                    <a:lstStyle/>
                    <a:p>
                      <a:pPr marL="0" algn="l" defTabSz="914400" rtl="0" eaLnBrk="1" latinLnBrk="0" hangingPunct="1"/>
                      <a:r>
                        <a:rPr lang="en-US" sz="1100" kern="1200" dirty="0">
                          <a:solidFill>
                            <a:schemeClr val="dk1"/>
                          </a:solidFill>
                          <a:latin typeface="+mn-lt"/>
                          <a:ea typeface="+mn-ea"/>
                          <a:cs typeface="+mn-cs"/>
                        </a:rPr>
                        <a:t>Too large volume</a:t>
                      </a:r>
                      <a:r>
                        <a:rPr lang="en-US" sz="1100" kern="1200" baseline="0" dirty="0">
                          <a:solidFill>
                            <a:schemeClr val="dk1"/>
                          </a:solidFill>
                          <a:latin typeface="+mn-lt"/>
                          <a:ea typeface="+mn-ea"/>
                          <a:cs typeface="+mn-cs"/>
                        </a:rPr>
                        <a:t> risks overload</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10004"/>
                  </a:ext>
                </a:extLst>
              </a:tr>
              <a:tr h="167372">
                <a:tc>
                  <a:txBody>
                    <a:bodyPr/>
                    <a:lstStyle/>
                    <a:p>
                      <a:endParaRPr lang="en-US" sz="1000" b="1" dirty="0"/>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endParaRPr lang="en-US" sz="1100"/>
                    </a:p>
                  </a:txBody>
                  <a:tcPr/>
                </a:tc>
                <a:tc>
                  <a:txBody>
                    <a:bodyPr/>
                    <a:lstStyle/>
                    <a:p>
                      <a:pPr marL="0" algn="l" defTabSz="914400" rtl="0" eaLnBrk="1" latinLnBrk="0" hangingPunct="1"/>
                      <a:r>
                        <a:rPr lang="en-US" sz="1100" kern="1200" dirty="0">
                          <a:solidFill>
                            <a:schemeClr val="dk1"/>
                          </a:solidFill>
                          <a:latin typeface="+mn-lt"/>
                          <a:ea typeface="+mn-ea"/>
                          <a:cs typeface="+mn-cs"/>
                        </a:rPr>
                        <a:t>Smaller (&lt;300ml)</a:t>
                      </a:r>
                      <a:r>
                        <a:rPr lang="en-US" sz="1100" kern="1200" baseline="0" dirty="0">
                          <a:solidFill>
                            <a:schemeClr val="dk1"/>
                          </a:solidFill>
                          <a:latin typeface="+mn-lt"/>
                          <a:ea typeface="+mn-ea"/>
                          <a:cs typeface="+mn-cs"/>
                        </a:rPr>
                        <a:t> </a:t>
                      </a:r>
                      <a:r>
                        <a:rPr lang="en-US" sz="1100" kern="1200" dirty="0">
                          <a:solidFill>
                            <a:schemeClr val="dk1"/>
                          </a:solidFill>
                          <a:latin typeface="+mn-lt"/>
                          <a:ea typeface="+mn-ea"/>
                          <a:cs typeface="+mn-cs"/>
                        </a:rPr>
                        <a:t>volumes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r>
                        <a:rPr lang="en-US" sz="1100" kern="1200" dirty="0">
                          <a:solidFill>
                            <a:schemeClr val="dk1"/>
                          </a:solidFill>
                          <a:latin typeface="+mn-lt"/>
                          <a:ea typeface="+mn-ea"/>
                          <a:cs typeface="+mn-cs"/>
                        </a:rPr>
                        <a:t>Insufficient</a:t>
                      </a:r>
                      <a:r>
                        <a:rPr lang="en-US" sz="1100" kern="1200" baseline="0" dirty="0">
                          <a:solidFill>
                            <a:schemeClr val="dk1"/>
                          </a:solidFill>
                          <a:latin typeface="+mn-lt"/>
                          <a:ea typeface="+mn-ea"/>
                          <a:cs typeface="+mn-cs"/>
                        </a:rPr>
                        <a:t> volume</a:t>
                      </a:r>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096097542"/>
                  </a:ext>
                </a:extLst>
              </a:tr>
              <a:tr h="271979">
                <a:tc>
                  <a:txBody>
                    <a:bodyPr/>
                    <a:lstStyle/>
                    <a:p>
                      <a:r>
                        <a:rPr lang="en-US" sz="1000" b="1" dirty="0"/>
                        <a:t>3</a:t>
                      </a:r>
                    </a:p>
                  </a:txBody>
                  <a:tcPr/>
                </a:tc>
                <a:tc>
                  <a:txBody>
                    <a:bodyPr/>
                    <a:lstStyle/>
                    <a:p>
                      <a:pPr marL="0" algn="l" defTabSz="914400" rtl="0" eaLnBrk="1" latinLnBrk="0" hangingPunct="1"/>
                      <a:r>
                        <a:rPr lang="en-US" sz="1100" kern="1200" dirty="0" err="1">
                          <a:solidFill>
                            <a:schemeClr val="dk1"/>
                          </a:solidFill>
                          <a:latin typeface="+mn-lt"/>
                          <a:ea typeface="+mn-ea"/>
                          <a:cs typeface="+mn-cs"/>
                        </a:rPr>
                        <a:t>Gelofusine</a:t>
                      </a:r>
                      <a:r>
                        <a:rPr lang="en-US" sz="1100" kern="1200" dirty="0">
                          <a:solidFill>
                            <a:schemeClr val="dk1"/>
                          </a:solidFill>
                          <a:latin typeface="+mn-lt"/>
                          <a:ea typeface="+mn-ea"/>
                          <a:cs typeface="+mn-cs"/>
                        </a:rPr>
                        <a:t> / </a:t>
                      </a:r>
                      <a:r>
                        <a:rPr lang="en-US" sz="1100" kern="1200" dirty="0" err="1">
                          <a:solidFill>
                            <a:schemeClr val="dk1"/>
                          </a:solidFill>
                          <a:latin typeface="+mn-lt"/>
                          <a:ea typeface="+mn-ea"/>
                          <a:cs typeface="+mn-cs"/>
                        </a:rPr>
                        <a:t>Volplex</a:t>
                      </a:r>
                      <a:r>
                        <a:rPr lang="en-US" sz="1100" kern="1200" dirty="0">
                          <a:solidFill>
                            <a:schemeClr val="dk1"/>
                          </a:solidFill>
                          <a:latin typeface="+mn-lt"/>
                          <a:ea typeface="+mn-ea"/>
                          <a:cs typeface="+mn-cs"/>
                        </a:rPr>
                        <a:t> etc.</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r>
                        <a:rPr lang="en-US" sz="1100" kern="1200" dirty="0">
                          <a:solidFill>
                            <a:schemeClr val="dk1"/>
                          </a:solidFill>
                          <a:latin typeface="+mn-lt"/>
                          <a:ea typeface="+mn-ea"/>
                          <a:cs typeface="+mn-cs"/>
                        </a:rPr>
                        <a:t>Colloids not recommended</a:t>
                      </a: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l" defTabSz="914400" rtl="0" eaLnBrk="1" latinLnBrk="0" hangingPunct="1"/>
                      <a:r>
                        <a:rPr lang="en-US" sz="1100" kern="1200" dirty="0">
                          <a:solidFill>
                            <a:schemeClr val="dk1"/>
                          </a:solidFill>
                          <a:latin typeface="+mn-lt"/>
                          <a:ea typeface="+mn-ea"/>
                          <a:cs typeface="+mn-cs"/>
                        </a:rPr>
                        <a:t>500 ml over 15 minutes (or less)</a:t>
                      </a: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542443620"/>
                  </a:ext>
                </a:extLst>
              </a:tr>
              <a:tr h="795017">
                <a:tc>
                  <a:txBody>
                    <a:bodyPr/>
                    <a:lstStyle/>
                    <a:p>
                      <a:r>
                        <a:rPr lang="en-US" sz="1000" b="1" dirty="0"/>
                        <a:t>4</a:t>
                      </a:r>
                    </a:p>
                  </a:txBody>
                  <a:tcPr/>
                </a:tc>
                <a:tc>
                  <a:txBody>
                    <a:bodyPr/>
                    <a:lstStyle/>
                    <a:p>
                      <a:pPr marL="0" algn="l" defTabSz="914400" rtl="0" eaLnBrk="1" latinLnBrk="0" hangingPunct="1"/>
                      <a:r>
                        <a:rPr lang="en-US" sz="1100" kern="1200" dirty="0">
                          <a:solidFill>
                            <a:schemeClr val="dk1"/>
                          </a:solidFill>
                          <a:latin typeface="+mn-lt"/>
                          <a:ea typeface="+mn-ea"/>
                          <a:cs typeface="+mn-cs"/>
                        </a:rPr>
                        <a:t>0.9% Sodium chloride with 0.15% </a:t>
                      </a:r>
                      <a:r>
                        <a:rPr lang="en-US"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p>
                      <a:pPr marL="0" algn="l" defTabSz="914400" rtl="0" eaLnBrk="1" latinLnBrk="0" hangingPunct="1"/>
                      <a:r>
                        <a:rPr lang="en-US" sz="1100" kern="1200" dirty="0">
                          <a:solidFill>
                            <a:schemeClr val="dk1"/>
                          </a:solidFill>
                          <a:latin typeface="+mn-lt"/>
                          <a:ea typeface="+mn-ea"/>
                          <a:cs typeface="+mn-cs"/>
                        </a:rPr>
                        <a:t>OR</a:t>
                      </a:r>
                    </a:p>
                    <a:p>
                      <a:pPr marL="0" algn="l" defTabSz="914400" rtl="0" eaLnBrk="1" latinLnBrk="0" hangingPunct="1"/>
                      <a:r>
                        <a:rPr lang="en-GB" sz="1100" kern="1200" dirty="0">
                          <a:solidFill>
                            <a:schemeClr val="dk1"/>
                          </a:solidFill>
                          <a:latin typeface="+mn-lt"/>
                          <a:ea typeface="+mn-ea"/>
                          <a:cs typeface="+mn-cs"/>
                        </a:rPr>
                        <a:t>0.9% Sodium chloride with 0.3% </a:t>
                      </a:r>
                      <a:r>
                        <a:rPr lang="en-GB" sz="1100" kern="1200" dirty="0" err="1">
                          <a:solidFill>
                            <a:schemeClr val="dk1"/>
                          </a:solidFill>
                          <a:latin typeface="+mn-lt"/>
                          <a:ea typeface="+mn-ea"/>
                          <a:cs typeface="+mn-cs"/>
                        </a:rPr>
                        <a:t>KCl</a:t>
                      </a:r>
                      <a:endParaRPr lang="en-GB" sz="1100" kern="1200" dirty="0">
                        <a:solidFill>
                          <a:schemeClr val="dk1"/>
                        </a:solidFill>
                        <a:latin typeface="+mn-lt"/>
                        <a:ea typeface="+mn-ea"/>
                        <a:cs typeface="+mn-cs"/>
                      </a:endParaRPr>
                    </a:p>
                  </a:txBody>
                  <a:tcPr/>
                </a:tc>
                <a:tc>
                  <a:txBody>
                    <a:bodyPr/>
                    <a:lstStyle/>
                    <a:p>
                      <a:pPr marL="0" algn="ctr" defTabSz="914400" rtl="0" eaLnBrk="1" latinLnBrk="0" hangingPunct="1"/>
                      <a:r>
                        <a:rPr lang="en-GB" sz="1100" kern="1200" dirty="0">
                          <a:solidFill>
                            <a:schemeClr val="dk1"/>
                          </a:solidFill>
                          <a:latin typeface="+mn-lt"/>
                          <a:ea typeface="+mn-ea"/>
                          <a:cs typeface="+mn-cs"/>
                        </a:rPr>
                        <a:t>0</a:t>
                      </a:r>
                    </a:p>
                  </a:txBody>
                  <a:tcPr/>
                </a:tc>
                <a:tc>
                  <a:txBody>
                    <a:bodyPr/>
                    <a:lstStyle/>
                    <a:p>
                      <a:pPr marL="0" algn="l" defTabSz="914400" rtl="0" eaLnBrk="1" latinLnBrk="0" hangingPunct="1"/>
                      <a:r>
                        <a:rPr lang="en-GB" sz="1100" kern="1200" dirty="0">
                          <a:solidFill>
                            <a:schemeClr val="dk1"/>
                          </a:solidFill>
                          <a:latin typeface="+mn-lt"/>
                          <a:ea typeface="+mn-ea"/>
                          <a:cs typeface="+mn-cs"/>
                        </a:rPr>
                        <a:t>Quantity of potassium given that rapidly is dangerous</a:t>
                      </a:r>
                    </a:p>
                  </a:txBody>
                  <a:tcPr/>
                </a:tc>
                <a:tc>
                  <a:txBody>
                    <a:bodyPr/>
                    <a:lstStyle/>
                    <a:p>
                      <a:pPr marL="0" algn="l" defTabSz="914400" rtl="0" eaLnBrk="1" latinLnBrk="0" hangingPunct="1"/>
                      <a:endParaRPr lang="en-GB" sz="1100" kern="1200" dirty="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766321931"/>
                  </a:ext>
                </a:extLst>
              </a:tr>
              <a:tr h="271979">
                <a:tc>
                  <a:txBody>
                    <a:bodyPr/>
                    <a:lstStyle/>
                    <a:p>
                      <a:r>
                        <a:rPr lang="en-US" sz="1000" b="1" dirty="0"/>
                        <a:t>5</a:t>
                      </a:r>
                    </a:p>
                  </a:txBody>
                  <a:tcPr/>
                </a:tc>
                <a:tc>
                  <a:txBody>
                    <a:bodyPr/>
                    <a:lstStyle/>
                    <a:p>
                      <a:pPr marL="0" algn="l" defTabSz="914400" rtl="0" eaLnBrk="1" latinLnBrk="0" hangingPunct="1"/>
                      <a:r>
                        <a:rPr lang="en-GB" sz="1100" kern="1200" dirty="0">
                          <a:solidFill>
                            <a:schemeClr val="dk1"/>
                          </a:solidFill>
                          <a:latin typeface="+mn-lt"/>
                          <a:ea typeface="+mn-ea"/>
                          <a:cs typeface="+mn-cs"/>
                        </a:rPr>
                        <a:t>5% glucose  (with or without </a:t>
                      </a:r>
                      <a:r>
                        <a:rPr lang="en-GB" sz="1100" kern="1200" dirty="0" err="1">
                          <a:solidFill>
                            <a:schemeClr val="dk1"/>
                          </a:solidFill>
                          <a:latin typeface="+mn-lt"/>
                          <a:ea typeface="+mn-ea"/>
                          <a:cs typeface="+mn-cs"/>
                        </a:rPr>
                        <a:t>KCl</a:t>
                      </a:r>
                      <a:r>
                        <a:rPr lang="en-GB" sz="1100" kern="1200" dirty="0">
                          <a:solidFill>
                            <a:schemeClr val="dk1"/>
                          </a:solidFill>
                          <a:latin typeface="+mn-lt"/>
                          <a:ea typeface="+mn-ea"/>
                          <a:cs typeface="+mn-cs"/>
                        </a:rPr>
                        <a:t>)</a:t>
                      </a:r>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r>
                        <a:rPr lang="en-US" sz="1100" kern="1200" dirty="0">
                          <a:solidFill>
                            <a:schemeClr val="dk1"/>
                          </a:solidFill>
                          <a:latin typeface="+mn-lt"/>
                          <a:ea typeface="+mn-ea"/>
                          <a:cs typeface="+mn-cs"/>
                        </a:rPr>
                        <a:t>Insufficient sodium content</a:t>
                      </a:r>
                    </a:p>
                  </a:txBody>
                  <a:tcPr/>
                </a:tc>
                <a:tc>
                  <a:txBody>
                    <a:bodyPr/>
                    <a:lstStyle/>
                    <a:p>
                      <a:pPr marL="0" algn="l" defTabSz="914400" rtl="0" eaLnBrk="1" latinLnBrk="0" hangingPunct="1"/>
                      <a:endParaRPr lang="en-US" sz="1100" kern="1200">
                        <a:solidFill>
                          <a:schemeClr val="dk1"/>
                        </a:solidFill>
                        <a:latin typeface="+mn-lt"/>
                        <a:ea typeface="+mn-ea"/>
                        <a:cs typeface="+mn-cs"/>
                      </a:endParaRP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tc>
                  <a:txBody>
                    <a:bodyPr/>
                    <a:lstStyle/>
                    <a:p>
                      <a:pPr marL="0" algn="ctr" defTabSz="914400" rtl="0" eaLnBrk="1" latinLnBrk="0" hangingPunct="1"/>
                      <a:r>
                        <a:rPr lang="en-US" sz="1100" kern="1200" dirty="0">
                          <a:solidFill>
                            <a:schemeClr val="dk1"/>
                          </a:solidFill>
                          <a:latin typeface="+mn-lt"/>
                          <a:ea typeface="+mn-ea"/>
                          <a:cs typeface="+mn-cs"/>
                        </a:rPr>
                        <a:t>0</a:t>
                      </a:r>
                    </a:p>
                  </a:txBody>
                  <a:tcPr/>
                </a:tc>
                <a:tc>
                  <a:txBody>
                    <a:bodyPr/>
                    <a:lstStyle/>
                    <a:p>
                      <a:pPr marL="0" algn="l" defTabSz="914400" rtl="0" eaLnBrk="1" latinLnBrk="0" hangingPunct="1"/>
                      <a:endParaRPr lang="en-US" sz="1100" kern="1200" dirty="0">
                        <a:solidFill>
                          <a:schemeClr val="dk1"/>
                        </a:solidFill>
                        <a:latin typeface="+mn-lt"/>
                        <a:ea typeface="+mn-ea"/>
                        <a:cs typeface="+mn-cs"/>
                      </a:endParaRPr>
                    </a:p>
                  </a:txBody>
                  <a:tcPr/>
                </a:tc>
                <a:extLst>
                  <a:ext uri="{0D108BD9-81ED-4DB2-BD59-A6C34878D82A}">
                    <a16:rowId xmlns:a16="http://schemas.microsoft.com/office/drawing/2014/main" val="3291515679"/>
                  </a:ext>
                </a:extLst>
              </a:tr>
            </a:tbl>
          </a:graphicData>
        </a:graphic>
      </p:graphicFrame>
      <p:sp>
        <p:nvSpPr>
          <p:cNvPr id="32977" name="Title 1"/>
          <p:cNvSpPr>
            <a:spLocks noGrp="1"/>
          </p:cNvSpPr>
          <p:nvPr>
            <p:ph type="title"/>
          </p:nvPr>
        </p:nvSpPr>
        <p:spPr>
          <a:xfrm>
            <a:off x="107950" y="82550"/>
            <a:ext cx="1212850" cy="312738"/>
          </a:xfrm>
          <a:solidFill>
            <a:srgbClr val="9ABD7C"/>
          </a:solidFill>
          <a:ln w="12700" cap="flat" algn="ctr">
            <a:solidFill>
              <a:schemeClr val="tx1"/>
            </a:solidFill>
            <a:round/>
            <a:headEnd type="none" w="med" len="med"/>
            <a:tailEnd type="none" w="med" len="med"/>
          </a:ln>
        </p:spPr>
        <p:txBody>
          <a:bodyPr/>
          <a:lstStyle/>
          <a:p>
            <a:pPr algn="l"/>
            <a:r>
              <a:rPr lang="en-US" sz="1200" b="1"/>
              <a:t>Prescribing Item</a:t>
            </a:r>
          </a:p>
        </p:txBody>
      </p:sp>
    </p:spTree>
    <p:extLst>
      <p:ext uri="{BB962C8B-B14F-4D97-AF65-F5344CB8AC3E}">
        <p14:creationId xmlns:p14="http://schemas.microsoft.com/office/powerpoint/2010/main" val="564796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468313" y="333375"/>
            <a:ext cx="8352159"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800" b="1" dirty="0"/>
              <a:t>Intravenous fluid therapy in children and young people in hospital - NICE Guidance (1/2)</a:t>
            </a:r>
            <a:endParaRPr lang="en-US" altLang="en-US" sz="2000" b="1" dirty="0"/>
          </a:p>
        </p:txBody>
      </p:sp>
      <p:sp>
        <p:nvSpPr>
          <p:cNvPr id="78852" name="Text Box 11"/>
          <p:cNvSpPr txBox="1">
            <a:spLocks noChangeArrowheads="1"/>
          </p:cNvSpPr>
          <p:nvPr/>
        </p:nvSpPr>
        <p:spPr bwMode="auto">
          <a:xfrm>
            <a:off x="468313" y="1700808"/>
            <a:ext cx="7961312" cy="4416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Font typeface="Arial" charset="0"/>
              <a:buChar char="•"/>
            </a:pPr>
            <a:r>
              <a:rPr lang="en-GB" altLang="en-US" sz="2000" dirty="0"/>
              <a:t>It is unlikely that you will be managing unwell children on your own as an F1</a:t>
            </a:r>
          </a:p>
          <a:p>
            <a:pPr eaLnBrk="1" hangingPunct="1">
              <a:spcBef>
                <a:spcPts val="600"/>
              </a:spcBef>
              <a:buFont typeface="Arial" charset="0"/>
              <a:buChar char="•"/>
            </a:pPr>
            <a:r>
              <a:rPr lang="en-GB" altLang="en-US" sz="2000" dirty="0"/>
              <a:t>However, it is important for you to know simple principles of IV fluids in children</a:t>
            </a:r>
          </a:p>
          <a:p>
            <a:pPr eaLnBrk="1" hangingPunct="1">
              <a:spcBef>
                <a:spcPts val="600"/>
              </a:spcBef>
              <a:buFont typeface="Arial" charset="0"/>
              <a:buChar char="•"/>
            </a:pPr>
            <a:endParaRPr lang="en-GB" altLang="en-US" sz="2000" dirty="0"/>
          </a:p>
          <a:p>
            <a:pPr eaLnBrk="1" hangingPunct="1">
              <a:spcBef>
                <a:spcPts val="600"/>
              </a:spcBef>
              <a:buFont typeface="Arial" charset="0"/>
              <a:buChar char="•"/>
            </a:pPr>
            <a:r>
              <a:rPr lang="en-GB" altLang="en-US" sz="2000" dirty="0"/>
              <a:t>If children and young people need IV fluid resuscitation</a:t>
            </a:r>
          </a:p>
          <a:p>
            <a:pPr lvl="1" eaLnBrk="1" hangingPunct="1">
              <a:spcBef>
                <a:spcPts val="600"/>
              </a:spcBef>
              <a:buFont typeface="Arial" charset="0"/>
              <a:buChar char="•"/>
            </a:pPr>
            <a:r>
              <a:rPr lang="en-GB" altLang="en-US" dirty="0"/>
              <a:t>Glucose-free crystalloids that contain sodium in the range 131–154 </a:t>
            </a:r>
            <a:r>
              <a:rPr lang="en-GB" altLang="en-US" dirty="0" err="1"/>
              <a:t>mmol</a:t>
            </a:r>
            <a:r>
              <a:rPr lang="en-GB" altLang="en-US" dirty="0"/>
              <a:t>/litre (in the PSA exam, this may mean 0.9% sodium chloride) – </a:t>
            </a:r>
            <a:r>
              <a:rPr lang="en-GB" altLang="en-US" i="1" u="sng" dirty="0"/>
              <a:t>SAME AS ADULTS</a:t>
            </a:r>
          </a:p>
          <a:p>
            <a:pPr lvl="1" eaLnBrk="1" hangingPunct="1">
              <a:spcBef>
                <a:spcPts val="600"/>
              </a:spcBef>
              <a:buFont typeface="Arial" charset="0"/>
              <a:buChar char="•"/>
            </a:pPr>
            <a:r>
              <a:rPr lang="en-GB" altLang="en-US" dirty="0"/>
              <a:t>Bolus of </a:t>
            </a:r>
            <a:r>
              <a:rPr lang="en-GB" altLang="en-US" b="1" u="sng" dirty="0"/>
              <a:t>20 ml/kg</a:t>
            </a:r>
          </a:p>
          <a:p>
            <a:pPr lvl="1" eaLnBrk="1" hangingPunct="1">
              <a:spcBef>
                <a:spcPts val="600"/>
              </a:spcBef>
              <a:buFont typeface="Arial" charset="0"/>
              <a:buChar char="•"/>
            </a:pPr>
            <a:r>
              <a:rPr lang="en-GB" altLang="en-US" dirty="0"/>
              <a:t>In &lt;10 minutes – </a:t>
            </a:r>
            <a:r>
              <a:rPr lang="en-GB" altLang="en-US" i="1" u="sng" dirty="0"/>
              <a:t>SAME AS ADULTS</a:t>
            </a:r>
          </a:p>
          <a:p>
            <a:pPr lvl="1" eaLnBrk="1" hangingPunct="1">
              <a:spcBef>
                <a:spcPts val="600"/>
              </a:spcBef>
              <a:buFont typeface="Arial" charset="0"/>
              <a:buChar char="•"/>
            </a:pPr>
            <a:r>
              <a:rPr lang="en-GB" altLang="en-US" dirty="0"/>
              <a:t>Take into account pre-existing conditions (for example, cardiac disease or kidney disease), as smaller fluid volumes may be needed.</a:t>
            </a:r>
          </a:p>
        </p:txBody>
      </p:sp>
    </p:spTree>
    <p:extLst>
      <p:ext uri="{BB962C8B-B14F-4D97-AF65-F5344CB8AC3E}">
        <p14:creationId xmlns:p14="http://schemas.microsoft.com/office/powerpoint/2010/main" val="1971161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107505" y="333375"/>
            <a:ext cx="3816422"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800" b="1" dirty="0"/>
              <a:t>Intravenous fluid therapy in children and young people in hospital - NICE Guidance (2/2)</a:t>
            </a:r>
            <a:endParaRPr lang="en-US" altLang="en-US" sz="2000" b="1" dirty="0"/>
          </a:p>
        </p:txBody>
      </p:sp>
      <p:sp>
        <p:nvSpPr>
          <p:cNvPr id="78852" name="Text Box 11"/>
          <p:cNvSpPr txBox="1">
            <a:spLocks noChangeArrowheads="1"/>
          </p:cNvSpPr>
          <p:nvPr/>
        </p:nvSpPr>
        <p:spPr bwMode="auto">
          <a:xfrm>
            <a:off x="107505" y="3284984"/>
            <a:ext cx="3816423" cy="2785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spcBef>
                <a:spcPts val="600"/>
              </a:spcBef>
              <a:buFont typeface="Arial" charset="0"/>
              <a:buChar char="•"/>
            </a:pPr>
            <a:r>
              <a:rPr lang="en-GB" sz="2000" dirty="0"/>
              <a:t>For </a:t>
            </a:r>
            <a:r>
              <a:rPr lang="en-GB" sz="2000" b="1" u="sng" dirty="0"/>
              <a:t>maintenance</a:t>
            </a:r>
            <a:r>
              <a:rPr lang="en-GB" sz="2000" dirty="0"/>
              <a:t>, the volume required is:</a:t>
            </a:r>
          </a:p>
          <a:p>
            <a:pPr lvl="1" eaLnBrk="1" hangingPunct="1">
              <a:spcBef>
                <a:spcPts val="600"/>
              </a:spcBef>
              <a:buFont typeface="Arial" charset="0"/>
              <a:buChar char="•"/>
            </a:pPr>
            <a:r>
              <a:rPr lang="en-GB" sz="2000" dirty="0"/>
              <a:t>100 ml/kg/day for the first 10 kg,</a:t>
            </a:r>
          </a:p>
          <a:p>
            <a:pPr lvl="1" eaLnBrk="1" hangingPunct="1">
              <a:spcBef>
                <a:spcPts val="600"/>
              </a:spcBef>
              <a:buFont typeface="Arial" charset="0"/>
              <a:buChar char="•"/>
            </a:pPr>
            <a:r>
              <a:rPr lang="en-GB" sz="2000" dirty="0"/>
              <a:t>50 ml/kg/day for the next 10 kg, and </a:t>
            </a:r>
          </a:p>
          <a:p>
            <a:pPr lvl="1" eaLnBrk="1" hangingPunct="1">
              <a:spcBef>
                <a:spcPts val="600"/>
              </a:spcBef>
              <a:buFont typeface="Arial" charset="0"/>
              <a:buChar char="•"/>
            </a:pPr>
            <a:r>
              <a:rPr lang="en-GB" sz="2000" dirty="0"/>
              <a:t>20 ml/kg/day for the weight over 20 kg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867" y="70338"/>
            <a:ext cx="5026518" cy="3840626"/>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665" y="4003394"/>
            <a:ext cx="5034720" cy="2776036"/>
          </a:xfrm>
          <a:prstGeom prst="rect">
            <a:avLst/>
          </a:prstGeom>
          <a:ln>
            <a:solidFill>
              <a:schemeClr val="tx1"/>
            </a:solidFill>
          </a:ln>
        </p:spPr>
      </p:pic>
    </p:spTree>
    <p:extLst>
      <p:ext uri="{BB962C8B-B14F-4D97-AF65-F5344CB8AC3E}">
        <p14:creationId xmlns:p14="http://schemas.microsoft.com/office/powerpoint/2010/main" val="1467324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468313" y="333375"/>
            <a:ext cx="334010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5400" b="1"/>
              <a:t>Summary</a:t>
            </a:r>
            <a:endParaRPr lang="en-US" altLang="en-US" sz="4400" b="1"/>
          </a:p>
        </p:txBody>
      </p:sp>
      <p:sp>
        <p:nvSpPr>
          <p:cNvPr id="78852" name="Text Box 11"/>
          <p:cNvSpPr txBox="1">
            <a:spLocks noChangeArrowheads="1"/>
          </p:cNvSpPr>
          <p:nvPr/>
        </p:nvSpPr>
        <p:spPr bwMode="auto">
          <a:xfrm>
            <a:off x="971550" y="1484313"/>
            <a:ext cx="7458075" cy="440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66700"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Font typeface="Arial" charset="0"/>
              <a:buChar char="•"/>
            </a:pPr>
            <a:r>
              <a:rPr lang="en-GB" altLang="en-US" sz="2800" dirty="0"/>
              <a:t>Volume and electrolyte requirements</a:t>
            </a:r>
          </a:p>
          <a:p>
            <a:pPr lvl="1" eaLnBrk="1" hangingPunct="1">
              <a:spcBef>
                <a:spcPts val="600"/>
              </a:spcBef>
              <a:buFont typeface="Arial" charset="0"/>
              <a:buChar char="•"/>
            </a:pPr>
            <a:r>
              <a:rPr lang="en-GB" altLang="en-US" sz="2400" dirty="0"/>
              <a:t>What to prescribe?</a:t>
            </a:r>
          </a:p>
          <a:p>
            <a:pPr lvl="1" eaLnBrk="1" hangingPunct="1">
              <a:spcBef>
                <a:spcPts val="600"/>
              </a:spcBef>
              <a:buFont typeface="Arial" charset="0"/>
              <a:buChar char="•"/>
            </a:pPr>
            <a:r>
              <a:rPr lang="en-GB" altLang="en-US" sz="2400" dirty="0"/>
              <a:t>How much to prescribe?</a:t>
            </a:r>
          </a:p>
          <a:p>
            <a:pPr eaLnBrk="1" hangingPunct="1">
              <a:spcBef>
                <a:spcPts val="600"/>
              </a:spcBef>
              <a:buFont typeface="Arial" charset="0"/>
              <a:buChar char="•"/>
            </a:pPr>
            <a:r>
              <a:rPr lang="en-GB" altLang="en-US" sz="2800" dirty="0"/>
              <a:t>Urgency</a:t>
            </a:r>
          </a:p>
          <a:p>
            <a:pPr lvl="1" eaLnBrk="1" hangingPunct="1">
              <a:spcBef>
                <a:spcPts val="600"/>
              </a:spcBef>
              <a:buFont typeface="Arial" charset="0"/>
              <a:buChar char="•"/>
            </a:pPr>
            <a:r>
              <a:rPr lang="en-GB" altLang="en-US" sz="2400" dirty="0"/>
              <a:t>How “fast” the fluids are prescribed?</a:t>
            </a:r>
          </a:p>
          <a:p>
            <a:pPr eaLnBrk="1" hangingPunct="1">
              <a:spcBef>
                <a:spcPts val="600"/>
              </a:spcBef>
              <a:buFont typeface="Arial" charset="0"/>
              <a:buChar char="•"/>
            </a:pPr>
            <a:r>
              <a:rPr lang="en-GB" altLang="en-US" sz="2800" dirty="0"/>
              <a:t>How “often” the fluids are prescribed?</a:t>
            </a:r>
          </a:p>
          <a:p>
            <a:pPr eaLnBrk="1" hangingPunct="1">
              <a:spcBef>
                <a:spcPts val="600"/>
              </a:spcBef>
              <a:buFont typeface="Arial" charset="0"/>
              <a:buChar char="•"/>
            </a:pPr>
            <a:r>
              <a:rPr lang="en-GB" altLang="en-US" sz="2800" dirty="0"/>
              <a:t>Any co-morbidities?</a:t>
            </a:r>
          </a:p>
          <a:p>
            <a:pPr eaLnBrk="1" hangingPunct="1">
              <a:spcBef>
                <a:spcPts val="600"/>
              </a:spcBef>
              <a:buFont typeface="Arial" charset="0"/>
              <a:buChar char="•"/>
            </a:pPr>
            <a:r>
              <a:rPr lang="en-GB" altLang="en-US" sz="2800" dirty="0"/>
              <a:t>Benefits outweigh risks?</a:t>
            </a:r>
          </a:p>
          <a:p>
            <a:pPr eaLnBrk="1" hangingPunct="1">
              <a:spcBef>
                <a:spcPts val="600"/>
              </a:spcBef>
              <a:buFont typeface="Arial" charset="0"/>
              <a:buChar char="•"/>
            </a:pPr>
            <a:endParaRPr lang="en-GB" altLang="en-US" sz="2800" dirty="0"/>
          </a:p>
        </p:txBody>
      </p:sp>
    </p:spTree>
    <p:extLst>
      <p:ext uri="{BB962C8B-B14F-4D97-AF65-F5344CB8AC3E}">
        <p14:creationId xmlns:p14="http://schemas.microsoft.com/office/powerpoint/2010/main" val="375248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468313" y="333375"/>
            <a:ext cx="5570756" cy="923330"/>
          </a:xfrm>
          <a:prstGeom prst="rect">
            <a:avLst/>
          </a:prstGeom>
          <a:noFill/>
          <a:ln w="9525">
            <a:noFill/>
            <a:miter lim="800000"/>
            <a:headEnd/>
            <a:tailEnd/>
          </a:ln>
        </p:spPr>
        <p:txBody>
          <a:bodyPr wrap="none">
            <a:spAutoFit/>
          </a:bodyPr>
          <a:lstStyle/>
          <a:p>
            <a:r>
              <a:rPr lang="en-GB" sz="5400" b="1" dirty="0"/>
              <a:t>NICE Guidelines</a:t>
            </a:r>
            <a:endParaRPr lang="en-US" sz="4400" b="1" dirty="0"/>
          </a:p>
        </p:txBody>
      </p:sp>
      <p:sp>
        <p:nvSpPr>
          <p:cNvPr id="2052" name="Text Box 11"/>
          <p:cNvSpPr txBox="1">
            <a:spLocks noChangeArrowheads="1"/>
          </p:cNvSpPr>
          <p:nvPr/>
        </p:nvSpPr>
        <p:spPr bwMode="auto">
          <a:xfrm>
            <a:off x="971550" y="1484313"/>
            <a:ext cx="7458075" cy="4708981"/>
          </a:xfrm>
          <a:prstGeom prst="rect">
            <a:avLst/>
          </a:prstGeom>
          <a:noFill/>
          <a:ln w="9525">
            <a:noFill/>
            <a:miter lim="800000"/>
            <a:headEnd/>
            <a:tailEnd/>
          </a:ln>
        </p:spPr>
        <p:txBody>
          <a:bodyPr>
            <a:spAutoFit/>
          </a:bodyPr>
          <a:lstStyle/>
          <a:p>
            <a:endParaRPr lang="en-GB" sz="2400" dirty="0"/>
          </a:p>
          <a:p>
            <a:r>
              <a:rPr lang="en-GB" sz="2400" dirty="0"/>
              <a:t>http://www.nice.org.uk/nicemedia/live/14330/66015/66015.pdf</a:t>
            </a:r>
          </a:p>
          <a:p>
            <a:endParaRPr lang="en-GB" sz="2400" dirty="0"/>
          </a:p>
          <a:p>
            <a:r>
              <a:rPr lang="en-GB" sz="2400" dirty="0"/>
              <a:t>Considerable debate of best practice:</a:t>
            </a:r>
          </a:p>
          <a:p>
            <a:pPr marL="263525" indent="-263525">
              <a:buFont typeface="Arial" pitchFamily="34" charset="0"/>
              <a:buChar char="•"/>
            </a:pPr>
            <a:r>
              <a:rPr lang="en-GB" sz="2000" dirty="0"/>
              <a:t>Many accepted practices based on historical reasons rather than through clinical trials</a:t>
            </a:r>
          </a:p>
          <a:p>
            <a:pPr marL="263525" indent="-263525">
              <a:buFont typeface="Arial" pitchFamily="34" charset="0"/>
              <a:buChar char="•"/>
            </a:pPr>
            <a:r>
              <a:rPr lang="en-GB" sz="2000" dirty="0"/>
              <a:t>Difficult for meta analyses as heterogeneous groups, with different</a:t>
            </a:r>
          </a:p>
          <a:p>
            <a:pPr marL="720725" lvl="1" indent="-263525">
              <a:buFont typeface="Arial" pitchFamily="34" charset="0"/>
              <a:buChar char="•"/>
            </a:pPr>
            <a:r>
              <a:rPr lang="en-GB" sz="2000" dirty="0"/>
              <a:t>electrolyte content, volumes, rates of administration </a:t>
            </a:r>
          </a:p>
          <a:p>
            <a:pPr marL="720725" lvl="1" indent="-263525">
              <a:buFont typeface="Arial" pitchFamily="34" charset="0"/>
              <a:buChar char="•"/>
            </a:pPr>
            <a:r>
              <a:rPr lang="en-GB" sz="2000" dirty="0"/>
              <a:t>+- use of </a:t>
            </a:r>
            <a:r>
              <a:rPr lang="en-GB" sz="2000" dirty="0" err="1"/>
              <a:t>inotropes</a:t>
            </a:r>
            <a:r>
              <a:rPr lang="en-GB" sz="2000" dirty="0"/>
              <a:t> / </a:t>
            </a:r>
            <a:r>
              <a:rPr lang="en-GB" sz="2000" dirty="0" err="1"/>
              <a:t>vasopressors</a:t>
            </a:r>
            <a:endParaRPr lang="en-GB" sz="2000" dirty="0"/>
          </a:p>
          <a:p>
            <a:pPr marL="720725" lvl="1" indent="-263525">
              <a:buFont typeface="Arial" pitchFamily="34" charset="0"/>
              <a:buChar char="•"/>
            </a:pPr>
            <a:r>
              <a:rPr lang="en-GB" sz="2000" dirty="0"/>
              <a:t>+- in operating theatres / critical care rather than general inpatient settings.</a:t>
            </a:r>
          </a:p>
          <a:p>
            <a:pPr lvl="1"/>
            <a:endParaRPr lang="en-GB" sz="2000" dirty="0"/>
          </a:p>
        </p:txBody>
      </p:sp>
      <p:pic>
        <p:nvPicPr>
          <p:cNvPr id="5" name="Picture 4" descr="NICE.png"/>
          <p:cNvPicPr>
            <a:picLocks noChangeAspect="1"/>
          </p:cNvPicPr>
          <p:nvPr/>
        </p:nvPicPr>
        <p:blipFill>
          <a:blip r:embed="rId3" cstate="print"/>
          <a:stretch>
            <a:fillRect/>
          </a:stretch>
        </p:blipFill>
        <p:spPr>
          <a:xfrm>
            <a:off x="6858000" y="0"/>
            <a:ext cx="2286000" cy="1552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14018" name="Picture 2"/>
          <p:cNvPicPr>
            <a:picLocks noChangeAspect="1" noChangeArrowheads="1"/>
          </p:cNvPicPr>
          <p:nvPr/>
        </p:nvPicPr>
        <p:blipFill>
          <a:blip r:embed="rId2" cstate="print"/>
          <a:srcRect/>
          <a:stretch>
            <a:fillRect/>
          </a:stretch>
        </p:blipFill>
        <p:spPr bwMode="auto">
          <a:xfrm>
            <a:off x="105704" y="404664"/>
            <a:ext cx="9038933" cy="6120680"/>
          </a:xfrm>
          <a:prstGeom prst="rect">
            <a:avLst/>
          </a:prstGeom>
          <a:noFill/>
          <a:ln w="9525">
            <a:noFill/>
            <a:miter lim="800000"/>
            <a:headEnd/>
            <a:tailEnd/>
          </a:ln>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3616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NEW BANNER_NIGEL copy"/>
          <p:cNvPicPr>
            <a:picLocks noChangeAspect="1" noChangeArrowheads="1"/>
          </p:cNvPicPr>
          <p:nvPr/>
        </p:nvPicPr>
        <p:blipFill>
          <a:blip r:embed="rId3" cstate="print"/>
          <a:srcRect/>
          <a:stretch>
            <a:fillRect/>
          </a:stretch>
        </p:blipFill>
        <p:spPr bwMode="auto">
          <a:xfrm>
            <a:off x="0" y="5705475"/>
            <a:ext cx="9144000" cy="1179513"/>
          </a:xfrm>
          <a:prstGeom prst="rect">
            <a:avLst/>
          </a:prstGeom>
          <a:noFill/>
          <a:ln w="9525">
            <a:noFill/>
            <a:miter lim="800000"/>
            <a:headEnd/>
            <a:tailEnd/>
          </a:ln>
        </p:spPr>
      </p:pic>
      <p:sp>
        <p:nvSpPr>
          <p:cNvPr id="9219" name="Text Box 3"/>
          <p:cNvSpPr txBox="1">
            <a:spLocks noChangeArrowheads="1"/>
          </p:cNvSpPr>
          <p:nvPr/>
        </p:nvSpPr>
        <p:spPr bwMode="auto">
          <a:xfrm>
            <a:off x="468313" y="333375"/>
            <a:ext cx="6456362" cy="923925"/>
          </a:xfrm>
          <a:prstGeom prst="rect">
            <a:avLst/>
          </a:prstGeom>
          <a:noFill/>
          <a:ln w="9525">
            <a:noFill/>
            <a:miter lim="800000"/>
            <a:headEnd/>
            <a:tailEnd/>
          </a:ln>
        </p:spPr>
        <p:txBody>
          <a:bodyPr wrap="none">
            <a:spAutoFit/>
          </a:bodyPr>
          <a:lstStyle/>
          <a:p>
            <a:r>
              <a:rPr lang="en-GB" sz="5400" b="1"/>
              <a:t>What to prescribe?</a:t>
            </a:r>
            <a:endParaRPr lang="en-US" sz="4400" b="1"/>
          </a:p>
        </p:txBody>
      </p:sp>
      <p:sp>
        <p:nvSpPr>
          <p:cNvPr id="4" name="Text Box 11"/>
          <p:cNvSpPr txBox="1">
            <a:spLocks noChangeArrowheads="1"/>
          </p:cNvSpPr>
          <p:nvPr/>
        </p:nvSpPr>
        <p:spPr bwMode="auto">
          <a:xfrm>
            <a:off x="971550" y="1484313"/>
            <a:ext cx="7458075" cy="3293209"/>
          </a:xfrm>
          <a:prstGeom prst="rect">
            <a:avLst/>
          </a:prstGeom>
          <a:noFill/>
          <a:ln w="9525">
            <a:noFill/>
            <a:miter lim="800000"/>
            <a:headEnd/>
            <a:tailEnd/>
          </a:ln>
        </p:spPr>
        <p:txBody>
          <a:bodyPr>
            <a:spAutoFit/>
          </a:bodyPr>
          <a:lstStyle/>
          <a:p>
            <a:pPr marL="266700" indent="-266700">
              <a:spcBef>
                <a:spcPts val="600"/>
              </a:spcBef>
              <a:buFont typeface="Arial" pitchFamily="34" charset="0"/>
              <a:buChar char="•"/>
              <a:defRPr/>
            </a:pPr>
            <a:r>
              <a:rPr lang="en-GB" sz="3200" dirty="0">
                <a:cs typeface="+mn-cs"/>
              </a:rPr>
              <a:t>Types of </a:t>
            </a:r>
            <a:r>
              <a:rPr lang="en-GB" sz="3200" dirty="0" err="1">
                <a:cs typeface="+mn-cs"/>
              </a:rPr>
              <a:t>i</a:t>
            </a:r>
            <a:r>
              <a:rPr lang="en-GB" sz="3200" dirty="0">
                <a:cs typeface="+mn-cs"/>
              </a:rPr>
              <a:t>/v fluids</a:t>
            </a:r>
          </a:p>
          <a:p>
            <a:pPr marL="723900" lvl="1" indent="-266700">
              <a:spcBef>
                <a:spcPts val="600"/>
              </a:spcBef>
              <a:buFont typeface="Arial" pitchFamily="34" charset="0"/>
              <a:buChar char="•"/>
              <a:defRPr/>
            </a:pPr>
            <a:r>
              <a:rPr lang="en-GB" sz="3200" dirty="0">
                <a:cs typeface="+mn-cs"/>
              </a:rPr>
              <a:t>Crystalloids</a:t>
            </a:r>
          </a:p>
          <a:p>
            <a:pPr marL="723900" lvl="1" indent="-266700">
              <a:spcBef>
                <a:spcPts val="600"/>
              </a:spcBef>
              <a:buFont typeface="Arial" pitchFamily="34" charset="0"/>
              <a:buChar char="•"/>
              <a:defRPr/>
            </a:pPr>
            <a:r>
              <a:rPr lang="en-GB" sz="3200" dirty="0">
                <a:cs typeface="+mn-cs"/>
              </a:rPr>
              <a:t>Colloids</a:t>
            </a:r>
          </a:p>
          <a:p>
            <a:pPr marL="723900" lvl="1" indent="-266700">
              <a:spcBef>
                <a:spcPts val="600"/>
              </a:spcBef>
              <a:buFont typeface="Arial" pitchFamily="34" charset="0"/>
              <a:buChar char="•"/>
              <a:defRPr/>
            </a:pPr>
            <a:r>
              <a:rPr lang="en-GB" sz="3200" dirty="0">
                <a:cs typeface="+mn-cs"/>
              </a:rPr>
              <a:t>(Blood products)</a:t>
            </a:r>
          </a:p>
          <a:p>
            <a:pPr marL="266700" indent="-266700">
              <a:spcBef>
                <a:spcPts val="600"/>
              </a:spcBef>
              <a:buFont typeface="Arial" pitchFamily="34" charset="0"/>
              <a:buChar char="•"/>
              <a:defRPr/>
            </a:pPr>
            <a:endParaRPr lang="en-GB" sz="3200" dirty="0">
              <a:cs typeface="+mn-cs"/>
            </a:endParaRPr>
          </a:p>
          <a:p>
            <a:pPr>
              <a:defRPr/>
            </a:pPr>
            <a:endParaRPr lang="en-US" sz="2800" dirty="0">
              <a:cs typeface="+mn-cs"/>
            </a:endParaRPr>
          </a:p>
        </p:txBody>
      </p:sp>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7716</TotalTime>
  <Words>5325</Words>
  <Application>Microsoft Office PowerPoint</Application>
  <PresentationFormat>On-screen Show (4:3)</PresentationFormat>
  <Paragraphs>1157</Paragraphs>
  <Slides>69</Slides>
  <Notes>46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69</vt:i4>
      </vt:variant>
    </vt:vector>
  </HeadingPairs>
  <TitlesOfParts>
    <vt:vector size="75" baseType="lpstr">
      <vt:lpstr>Arial</vt:lpstr>
      <vt:lpstr>Calibri</vt:lpstr>
      <vt:lpstr>Cambria Math</vt:lpstr>
      <vt:lpstr>Custom Design</vt:lpstr>
      <vt:lpstr>Office Theme</vt:lpstr>
      <vt:lpstr>Document</vt:lpstr>
      <vt:lpstr>Intravenous fluids: Choosing and prescribing </vt:lpstr>
      <vt:lpstr>PowerPoint Presentation</vt:lpstr>
      <vt:lpstr>Prescribing Item</vt:lpstr>
      <vt:lpstr>Prescribing Item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Passive 45o straight leg raise</vt:lpstr>
      <vt:lpstr>Resuscitation</vt:lpstr>
      <vt:lpstr>Maintenance</vt:lpstr>
      <vt:lpstr>Maintenance</vt:lpstr>
      <vt:lpstr>Maintenance</vt:lpstr>
      <vt:lpstr>PowerPoint Presentation</vt:lpstr>
      <vt:lpstr>PowerPoint Presentation</vt:lpstr>
      <vt:lpstr>PowerPoint Presentation</vt:lpstr>
      <vt:lpstr>PowerPoint Presentation</vt:lpstr>
      <vt:lpstr>PowerPoint Presentation</vt:lpstr>
      <vt:lpstr>PowerPoint Presentation</vt:lpstr>
      <vt:lpstr>Reassessment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Intravenous fluids: Choosing and prescribing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Prescribing Item</vt:lpstr>
      <vt:lpstr>Prescribing Item</vt:lpstr>
      <vt:lpstr>Prescribing Item</vt:lpstr>
      <vt:lpstr>Prescribing Item</vt:lpstr>
      <vt:lpstr>Prescribing Item</vt:lpstr>
      <vt:lpstr>PowerPoint Presentation</vt:lpstr>
      <vt:lpstr>Prescribing Item</vt:lpstr>
      <vt:lpstr>Prescribing Item</vt:lpstr>
      <vt:lpstr>PowerPoint Presentation</vt:lpstr>
      <vt:lpstr>Prescribing Item</vt:lpstr>
      <vt:lpstr>PowerPoint Presentation</vt:lpstr>
      <vt:lpstr>PowerPoint Presentation</vt:lpstr>
      <vt:lpstr>Prescribing Item</vt:lpstr>
      <vt:lpstr>PowerPoint Presentation</vt:lpstr>
      <vt:lpstr>PowerPoint Presentation</vt:lpstr>
      <vt:lpstr>PowerPoint Presentation</vt:lpstr>
    </vt:vector>
  </TitlesOfParts>
  <Company>QMUL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Barts and The London Presentation</dc:title>
  <dc:creator>Dan Foster</dc:creator>
  <cp:lastModifiedBy>Patricia McGettigan</cp:lastModifiedBy>
  <cp:revision>277</cp:revision>
  <dcterms:created xsi:type="dcterms:W3CDTF">2007-11-30T12:17:12Z</dcterms:created>
  <dcterms:modified xsi:type="dcterms:W3CDTF">2022-01-17T18:03:30Z</dcterms:modified>
</cp:coreProperties>
</file>