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8" r:id="rId4"/>
    <p:sldId id="257" r:id="rId5"/>
    <p:sldId id="268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17" d="100"/>
          <a:sy n="117" d="100"/>
        </p:scale>
        <p:origin x="3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7FE028B-4947-4830-97CE-100A0835B70A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A94A58C-8022-4FC1-99AA-1593B7E61BB9}" type="slidenum">
              <a:rPr lang="en-GB" smtClean="0"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r>
              <a:rPr lang="en-GB" sz="3200" b="1" dirty="0"/>
              <a:t>Arctic Environmental Governance </a:t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err="1"/>
              <a:t>Eda</a:t>
            </a:r>
            <a:r>
              <a:rPr lang="fr-FR" b="1" dirty="0"/>
              <a:t> AYAYDIN</a:t>
            </a:r>
          </a:p>
        </p:txBody>
      </p:sp>
    </p:spTree>
    <p:extLst>
      <p:ext uri="{BB962C8B-B14F-4D97-AF65-F5344CB8AC3E}">
        <p14:creationId xmlns:p14="http://schemas.microsoft.com/office/powerpoint/2010/main" val="73220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842" y="218364"/>
            <a:ext cx="1164154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«Nationally Determined Contributions»</a:t>
            </a:r>
          </a:p>
          <a:p>
            <a:endParaRPr lang="tr-TR" b="1" dirty="0"/>
          </a:p>
          <a:p>
            <a:endParaRPr lang="tr-TR" dirty="0"/>
          </a:p>
          <a:p>
            <a:r>
              <a:rPr lang="en-GB" dirty="0"/>
              <a:t>Each state prepares own targets- not binding, not subject to international law!</a:t>
            </a:r>
          </a:p>
          <a:p>
            <a:endParaRPr lang="en-GB" dirty="0"/>
          </a:p>
          <a:p>
            <a:r>
              <a:rPr lang="en-GB" dirty="0"/>
              <a:t>Bottom-up agreement</a:t>
            </a:r>
          </a:p>
          <a:p>
            <a:endParaRPr lang="en-GB" dirty="0"/>
          </a:p>
          <a:p>
            <a:r>
              <a:rPr lang="en-GB" dirty="0"/>
              <a:t>Constructed on consensus-building and nationally determined targets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 </a:t>
            </a:r>
          </a:p>
          <a:p>
            <a:endParaRPr lang="tr-TR" dirty="0"/>
          </a:p>
          <a:p>
            <a:endParaRPr lang="en-GB" dirty="0"/>
          </a:p>
        </p:txBody>
      </p:sp>
      <p:pic>
        <p:nvPicPr>
          <p:cNvPr id="3" name="Image 2" descr="paris-agreement-withdraw-donald-trump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35" y="2916466"/>
            <a:ext cx="5917206" cy="40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3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18364" y="272955"/>
            <a:ext cx="116961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Difference between Kyoto Protocol and Paris Agreement</a:t>
            </a:r>
          </a:p>
          <a:p>
            <a:endParaRPr lang="tr-TR" b="1" dirty="0"/>
          </a:p>
          <a:p>
            <a:r>
              <a:rPr lang="en-GB" dirty="0"/>
              <a:t>Zeitgeist: Maybe there is not big time gap between Kyoto and Paris BUT</a:t>
            </a:r>
          </a:p>
          <a:p>
            <a:endParaRPr lang="en-GB" dirty="0"/>
          </a:p>
          <a:p>
            <a:r>
              <a:rPr lang="en-GB" dirty="0"/>
              <a:t>Different environmental changes and bigger climate change danger!</a:t>
            </a:r>
          </a:p>
          <a:p>
            <a:endParaRPr lang="en-GB" dirty="0"/>
          </a:p>
          <a:p>
            <a:r>
              <a:rPr lang="en-GB" dirty="0"/>
              <a:t>The state of nature of mechanism:</a:t>
            </a:r>
          </a:p>
          <a:p>
            <a:endParaRPr lang="en-GB" dirty="0"/>
          </a:p>
          <a:p>
            <a:r>
              <a:rPr lang="en-GB" dirty="0"/>
              <a:t>Top-down X Bottom-up</a:t>
            </a:r>
          </a:p>
          <a:p>
            <a:endParaRPr lang="en-GB" dirty="0"/>
          </a:p>
          <a:p>
            <a:r>
              <a:rPr lang="en-GB" dirty="0"/>
              <a:t>Scopes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17" y="2668456"/>
            <a:ext cx="7670042" cy="41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3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2830" y="204716"/>
            <a:ext cx="1157330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Arctic Environmental Governance</a:t>
            </a:r>
          </a:p>
          <a:p>
            <a:endParaRPr lang="tr-TR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dirty="0"/>
              <a:t>AEPS (Arctic Environmental Protection Strategy)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dirty="0"/>
              <a:t>“</a:t>
            </a:r>
            <a:r>
              <a:rPr lang="en-GB" sz="2000" dirty="0" err="1"/>
              <a:t>Rovaniemi</a:t>
            </a:r>
            <a:r>
              <a:rPr lang="en-GB" sz="2000" dirty="0"/>
              <a:t> Declaration”,  Finnish initiative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dirty="0"/>
              <a:t>1991- Formally adopted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 dirty="0"/>
              <a:t>Members: </a:t>
            </a:r>
            <a:r>
              <a:rPr lang="en-GB" dirty="0"/>
              <a:t>8 Arctic nations &amp; Indigenous organizations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 dirty="0"/>
              <a:t>5 working groups:</a:t>
            </a:r>
          </a:p>
          <a:p>
            <a:r>
              <a:rPr lang="en-GB" dirty="0"/>
              <a:t>-CAFF (Conservation of Arctic Flora &amp; Fauna)</a:t>
            </a:r>
          </a:p>
          <a:p>
            <a:r>
              <a:rPr lang="en-GB" dirty="0"/>
              <a:t>-AMAP (Arctic Monitoring and Assessment Program)</a:t>
            </a:r>
          </a:p>
          <a:p>
            <a:r>
              <a:rPr lang="en-GB" dirty="0"/>
              <a:t>-PAME ( Protection of the Arctic Marine Environment) </a:t>
            </a:r>
          </a:p>
          <a:p>
            <a:r>
              <a:rPr lang="en-GB" dirty="0"/>
              <a:t>-EPPR (Emergency, Prevention, Preparedness and Response)</a:t>
            </a:r>
          </a:p>
          <a:p>
            <a:r>
              <a:rPr lang="en-GB" dirty="0"/>
              <a:t>-SDU (Sustainable Development and Utilization)</a:t>
            </a:r>
          </a:p>
          <a:p>
            <a:pPr marL="285750" indent="-285750">
              <a:buFont typeface="Arial"/>
              <a:buChar char="•"/>
            </a:pPr>
            <a:endParaRPr lang="tr-TR" dirty="0"/>
          </a:p>
          <a:p>
            <a:endParaRPr lang="tr-TR" dirty="0"/>
          </a:p>
          <a:p>
            <a:r>
              <a:rPr lang="tr-T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82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0377" y="177420"/>
            <a:ext cx="11382232" cy="4560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Arctic Council – 1996</a:t>
            </a:r>
          </a:p>
          <a:p>
            <a:pPr algn="ctr"/>
            <a:endParaRPr lang="tr-TR" sz="3200" b="1" dirty="0"/>
          </a:p>
          <a:p>
            <a:endParaRPr lang="tr-TR" b="1" dirty="0"/>
          </a:p>
          <a:p>
            <a:pPr>
              <a:lnSpc>
                <a:spcPct val="150000"/>
              </a:lnSpc>
            </a:pPr>
            <a:r>
              <a:rPr lang="tr-TR" sz="2000" b="1" dirty="0"/>
              <a:t> </a:t>
            </a:r>
            <a:r>
              <a:rPr lang="en-GB" sz="2000" dirty="0" err="1"/>
              <a:t>Ottowa</a:t>
            </a:r>
            <a:r>
              <a:rPr lang="en-GB" sz="2000" dirty="0"/>
              <a:t> Declaration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High level of intergovernmental forum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Environmental protection and sustainable development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Decisions are not binding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Not political and excludes military issues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Ministerial meetings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92" y="803615"/>
            <a:ext cx="3221725" cy="117530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641892" y="1884399"/>
            <a:ext cx="2069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Image: </a:t>
            </a:r>
            <a:r>
              <a:rPr lang="tr-TR" sz="1200" dirty="0" err="1"/>
              <a:t>Arctic</a:t>
            </a:r>
            <a:r>
              <a:rPr lang="tr-TR" sz="1200" dirty="0"/>
              <a:t> </a:t>
            </a:r>
            <a:r>
              <a:rPr lang="tr-TR" sz="1200" dirty="0" err="1"/>
              <a:t>Council</a:t>
            </a:r>
            <a:r>
              <a:rPr lang="tr-TR" sz="1200" dirty="0"/>
              <a:t> web-site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9661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5660" y="218364"/>
            <a:ext cx="11668836" cy="283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Working groups of AC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-ACAP (Arctic Contaminants Action Program)</a:t>
            </a:r>
          </a:p>
          <a:p>
            <a:pPr algn="just"/>
            <a:r>
              <a:rPr lang="en-GB" dirty="0"/>
              <a:t>-CAFF (Conservation of Arctic Flora &amp; Fauna)</a:t>
            </a:r>
          </a:p>
          <a:p>
            <a:pPr algn="just"/>
            <a:r>
              <a:rPr lang="en-GB" dirty="0"/>
              <a:t>-AMAP (Arctic Monitoring and Assessment Program)</a:t>
            </a:r>
          </a:p>
          <a:p>
            <a:pPr algn="just"/>
            <a:r>
              <a:rPr lang="en-GB" dirty="0"/>
              <a:t>-PAME ( Protection of the Arctic Marine Environment) </a:t>
            </a:r>
          </a:p>
          <a:p>
            <a:pPr algn="just"/>
            <a:r>
              <a:rPr lang="en-GB" dirty="0"/>
              <a:t>-EPPR (Emergency, Prevention, Preparedness and Response)</a:t>
            </a:r>
          </a:p>
          <a:p>
            <a:pPr algn="just"/>
            <a:r>
              <a:rPr lang="en-GB" dirty="0"/>
              <a:t>-SDWG (Sustainable Development Working Group)</a:t>
            </a:r>
          </a:p>
          <a:p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2834465"/>
            <a:ext cx="5363569" cy="317870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624084" y="6013168"/>
            <a:ext cx="7874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Image: </a:t>
            </a:r>
            <a:r>
              <a:rPr lang="tr-TR" sz="1200" dirty="0" err="1"/>
              <a:t>Arctic</a:t>
            </a:r>
            <a:r>
              <a:rPr lang="tr-TR" sz="1200" dirty="0"/>
              <a:t> </a:t>
            </a:r>
            <a:r>
              <a:rPr lang="tr-TR" sz="1200" dirty="0" err="1"/>
              <a:t>Council</a:t>
            </a:r>
            <a:r>
              <a:rPr lang="tr-TR" sz="1200" dirty="0"/>
              <a:t> web-site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107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Members of the AC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8 Permanent States</a:t>
            </a:r>
          </a:p>
          <a:p>
            <a:pPr>
              <a:lnSpc>
                <a:spcPct val="150000"/>
              </a:lnSpc>
            </a:pPr>
            <a:r>
              <a:rPr lang="en-GB" dirty="0"/>
              <a:t>Canada</a:t>
            </a:r>
          </a:p>
          <a:p>
            <a:pPr>
              <a:lnSpc>
                <a:spcPct val="150000"/>
              </a:lnSpc>
            </a:pPr>
            <a:r>
              <a:rPr lang="en-GB" dirty="0"/>
              <a:t>Denmark (Greenland)</a:t>
            </a:r>
          </a:p>
          <a:p>
            <a:pPr>
              <a:lnSpc>
                <a:spcPct val="150000"/>
              </a:lnSpc>
            </a:pPr>
            <a:r>
              <a:rPr lang="en-GB" dirty="0"/>
              <a:t>Finland</a:t>
            </a:r>
          </a:p>
          <a:p>
            <a:pPr>
              <a:lnSpc>
                <a:spcPct val="150000"/>
              </a:lnSpc>
            </a:pPr>
            <a:r>
              <a:rPr lang="en-GB" dirty="0"/>
              <a:t>Iceland</a:t>
            </a:r>
          </a:p>
          <a:p>
            <a:pPr>
              <a:lnSpc>
                <a:spcPct val="150000"/>
              </a:lnSpc>
            </a:pPr>
            <a:r>
              <a:rPr lang="en-GB" dirty="0"/>
              <a:t>Norway</a:t>
            </a:r>
          </a:p>
          <a:p>
            <a:pPr>
              <a:lnSpc>
                <a:spcPct val="150000"/>
              </a:lnSpc>
            </a:pPr>
            <a:r>
              <a:rPr lang="en-GB" dirty="0"/>
              <a:t>Sweden</a:t>
            </a:r>
          </a:p>
          <a:p>
            <a:pPr>
              <a:lnSpc>
                <a:spcPct val="150000"/>
              </a:lnSpc>
            </a:pPr>
            <a:r>
              <a:rPr lang="en-GB" dirty="0"/>
              <a:t>Russian Federation</a:t>
            </a:r>
          </a:p>
          <a:p>
            <a:pPr>
              <a:lnSpc>
                <a:spcPct val="150000"/>
              </a:lnSpc>
            </a:pPr>
            <a:r>
              <a:rPr lang="en-GB" dirty="0"/>
              <a:t>United States of America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GB" b="1" dirty="0"/>
              <a:t>6 Permanent Indigenous Organizations</a:t>
            </a:r>
          </a:p>
          <a:p>
            <a:pPr algn="ctr"/>
            <a:endParaRPr lang="en-GB" b="1" dirty="0"/>
          </a:p>
          <a:p>
            <a:r>
              <a:rPr lang="en-GB" dirty="0"/>
              <a:t>Aleut International Association</a:t>
            </a:r>
          </a:p>
          <a:p>
            <a:r>
              <a:rPr lang="en-GB" dirty="0"/>
              <a:t>Arctic </a:t>
            </a:r>
            <a:r>
              <a:rPr lang="en-GB" dirty="0" err="1"/>
              <a:t>Athabaskan</a:t>
            </a:r>
            <a:r>
              <a:rPr lang="en-GB" dirty="0"/>
              <a:t> Council</a:t>
            </a:r>
          </a:p>
          <a:p>
            <a:r>
              <a:rPr lang="en-GB" dirty="0" err="1"/>
              <a:t>Gwich’in</a:t>
            </a:r>
            <a:r>
              <a:rPr lang="en-GB" dirty="0"/>
              <a:t> Council International</a:t>
            </a:r>
          </a:p>
          <a:p>
            <a:r>
              <a:rPr lang="en-GB" dirty="0"/>
              <a:t>Inuit Circumpolar Council</a:t>
            </a:r>
          </a:p>
          <a:p>
            <a:r>
              <a:rPr lang="en-GB" dirty="0"/>
              <a:t>Russian Association of Indigenous Peoples of the North	</a:t>
            </a:r>
          </a:p>
          <a:p>
            <a:r>
              <a:rPr lang="en-GB" dirty="0" err="1"/>
              <a:t>Saami</a:t>
            </a:r>
            <a:r>
              <a:rPr lang="en-GB" dirty="0"/>
              <a:t> Council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15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13899" y="272955"/>
            <a:ext cx="1149141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Observant Status in the Arctic Council</a:t>
            </a:r>
          </a:p>
          <a:p>
            <a:endParaRPr lang="tr-TR" dirty="0"/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China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France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Germany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India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Italy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Japan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Netherlands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Poland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Republic of Korea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Singapore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Spain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Switzerland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500" dirty="0"/>
              <a:t>United Kingdom</a:t>
            </a:r>
          </a:p>
        </p:txBody>
      </p:sp>
      <p:pic>
        <p:nvPicPr>
          <p:cNvPr id="4" name="Image 3" descr="Secretary_Kerry_Sits_with_Members_of_the_Arctic_Council_in_Iqaluit_Can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4" y="2061227"/>
            <a:ext cx="6134568" cy="40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9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36728" y="368490"/>
            <a:ext cx="11245756" cy="584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Kyoto Protocol</a:t>
            </a:r>
          </a:p>
          <a:p>
            <a:endParaRPr lang="en-GB" dirty="0"/>
          </a:p>
          <a:p>
            <a:r>
              <a:rPr lang="en-GB" dirty="0"/>
              <a:t>International agreement within the framework of UNFCCCC- 2005</a:t>
            </a:r>
          </a:p>
          <a:p>
            <a:endParaRPr lang="en-GB" dirty="0"/>
          </a:p>
          <a:p>
            <a:r>
              <a:rPr lang="en-GB" dirty="0"/>
              <a:t>Because of increasing global temperatures</a:t>
            </a:r>
          </a:p>
          <a:p>
            <a:endParaRPr lang="en-GB" dirty="0"/>
          </a:p>
          <a:p>
            <a:r>
              <a:rPr lang="en-GB" dirty="0"/>
              <a:t>The target is reducing greenhouse gas emissions</a:t>
            </a:r>
          </a:p>
          <a:p>
            <a:endParaRPr lang="en-GB" dirty="0"/>
          </a:p>
          <a:p>
            <a:r>
              <a:rPr lang="en-GB" dirty="0"/>
              <a:t>Targeted global warming below 2 degrees</a:t>
            </a:r>
          </a:p>
          <a:p>
            <a:endParaRPr lang="en-GB" dirty="0"/>
          </a:p>
          <a:p>
            <a:r>
              <a:rPr lang="en-GB" dirty="0"/>
              <a:t>192 parties, Russia and Canada ratified in 2005</a:t>
            </a:r>
          </a:p>
          <a:p>
            <a:endParaRPr lang="en-GB" dirty="0"/>
          </a:p>
          <a:p>
            <a:r>
              <a:rPr lang="en-GB" dirty="0"/>
              <a:t>Canada withdrew in 2012</a:t>
            </a:r>
          </a:p>
          <a:p>
            <a:endParaRPr lang="en-GB" dirty="0"/>
          </a:p>
          <a:p>
            <a:r>
              <a:rPr lang="en-GB" dirty="0"/>
              <a:t>USA did not ratify the amendments of Doha Amendments of Kyoto Protocol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tr-TR" dirty="0"/>
          </a:p>
          <a:p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48" y="1476918"/>
            <a:ext cx="4259531" cy="27641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3" y="4770116"/>
            <a:ext cx="3126134" cy="20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4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35" y="1183805"/>
            <a:ext cx="7409755" cy="492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0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82137" y="354842"/>
            <a:ext cx="11477767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Paris Agreement 2016 (Accord de Paris)</a:t>
            </a:r>
          </a:p>
          <a:p>
            <a:endParaRPr lang="tr-TR" b="1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The first climate agreement</a:t>
            </a:r>
          </a:p>
          <a:p>
            <a:pPr marL="285750" indent="-285750">
              <a:buFont typeface="Arial"/>
              <a:buChar char="•"/>
            </a:pPr>
            <a:endParaRPr lang="en-GB" b="1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International agreement within the framework of UNFCCCC</a:t>
            </a:r>
            <a:endParaRPr lang="en-GB" b="1" dirty="0"/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To combat climate change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Target: Global climate increase below 2 degrees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Every five years: stocktaking</a:t>
            </a:r>
          </a:p>
          <a:p>
            <a:endParaRPr lang="tr-TR" dirty="0"/>
          </a:p>
          <a:p>
            <a:endParaRPr lang="tr-TR" dirty="0"/>
          </a:p>
          <a:p>
            <a:endParaRPr lang="en-GB" dirty="0"/>
          </a:p>
        </p:txBody>
      </p:sp>
      <p:pic>
        <p:nvPicPr>
          <p:cNvPr id="2" name="Image 1" descr="1609985_1205162429501575_4844410865624237107_n[2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36" y="1129996"/>
            <a:ext cx="3914293" cy="55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35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281</TotalTime>
  <Words>420</Words>
  <Application>Microsoft Macintosh PowerPoint</Application>
  <PresentationFormat>Grand écran</PresentationFormat>
  <Paragraphs>129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News Gothic MT</vt:lpstr>
      <vt:lpstr>Wingdings 2</vt:lpstr>
      <vt:lpstr>Brise</vt:lpstr>
      <vt:lpstr>   Arctic Environmental Governance  </vt:lpstr>
      <vt:lpstr>Présentation PowerPoint</vt:lpstr>
      <vt:lpstr>Présentation PowerPoint</vt:lpstr>
      <vt:lpstr>Présentation PowerPoint</vt:lpstr>
      <vt:lpstr>Members of the AC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Eda Ayaydın</dc:creator>
  <cp:lastModifiedBy>Microsoft Office User</cp:lastModifiedBy>
  <cp:revision>30</cp:revision>
  <dcterms:created xsi:type="dcterms:W3CDTF">2018-07-15T10:33:09Z</dcterms:created>
  <dcterms:modified xsi:type="dcterms:W3CDTF">2024-02-27T12:49:58Z</dcterms:modified>
</cp:coreProperties>
</file>