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9"/>
  </p:notesMasterIdLst>
  <p:sldIdLst>
    <p:sldId id="313" r:id="rId2"/>
    <p:sldId id="293" r:id="rId3"/>
    <p:sldId id="298" r:id="rId4"/>
    <p:sldId id="315" r:id="rId5"/>
    <p:sldId id="317" r:id="rId6"/>
    <p:sldId id="270" r:id="rId7"/>
    <p:sldId id="266" r:id="rId8"/>
    <p:sldId id="301" r:id="rId9"/>
    <p:sldId id="288" r:id="rId10"/>
    <p:sldId id="297" r:id="rId11"/>
    <p:sldId id="300" r:id="rId12"/>
    <p:sldId id="303" r:id="rId13"/>
    <p:sldId id="311" r:id="rId14"/>
    <p:sldId id="302" r:id="rId15"/>
    <p:sldId id="291" r:id="rId16"/>
    <p:sldId id="309" r:id="rId17"/>
    <p:sldId id="295" r:id="rId18"/>
    <p:sldId id="292" r:id="rId19"/>
    <p:sldId id="296" r:id="rId20"/>
    <p:sldId id="272" r:id="rId21"/>
    <p:sldId id="294" r:id="rId22"/>
    <p:sldId id="304" r:id="rId23"/>
    <p:sldId id="305" r:id="rId24"/>
    <p:sldId id="307" r:id="rId25"/>
    <p:sldId id="308" r:id="rId26"/>
    <p:sldId id="306" r:id="rId27"/>
    <p:sldId id="28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09"/>
    <p:restoredTop sz="95890"/>
  </p:normalViewPr>
  <p:slideViewPr>
    <p:cSldViewPr snapToGrid="0" snapToObjects="1">
      <p:cViewPr varScale="1">
        <p:scale>
          <a:sx n="118" d="100"/>
          <a:sy n="118" d="100"/>
        </p:scale>
        <p:origin x="240" y="2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A26684-4C06-394A-B769-6062AD23FF2C}" type="datetimeFigureOut">
              <a:rPr lang="en-US" smtClean="0"/>
              <a:t>3/18/24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179E32-39DA-9541-BCAA-DDE798DD55BE}" type="slidenum">
              <a:rPr lang="en-US" smtClean="0"/>
              <a:t>‹#›</a:t>
            </a:fld>
            <a:endParaRPr lang="en-US"/>
          </a:p>
        </p:txBody>
      </p:sp>
    </p:spTree>
    <p:extLst>
      <p:ext uri="{BB962C8B-B14F-4D97-AF65-F5344CB8AC3E}">
        <p14:creationId xmlns:p14="http://schemas.microsoft.com/office/powerpoint/2010/main" val="255452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yclesRegularItalic"/>
              </a:rPr>
              <a:t>Terrorist Assemblages: </a:t>
            </a:r>
            <a:r>
              <a:rPr lang="en-GB" sz="1800" dirty="0" err="1">
                <a:effectLst/>
                <a:latin typeface="CyclesRegularItalic"/>
              </a:rPr>
              <a:t>Homonationalism</a:t>
            </a:r>
            <a:r>
              <a:rPr lang="en-GB" sz="1800" dirty="0">
                <a:effectLst/>
                <a:latin typeface="CyclesRegularItalic"/>
              </a:rPr>
              <a:t> in Queer Times </a:t>
            </a:r>
            <a:r>
              <a:rPr lang="en-GB" sz="1800" dirty="0">
                <a:effectLst/>
                <a:latin typeface="CyclesRegularRoman"/>
              </a:rPr>
              <a:t>is an invitation to deeper exploration of these connections among sexuality, race, gender, </a:t>
            </a:r>
            <a:r>
              <a:rPr lang="en-GB" sz="1800" dirty="0" err="1">
                <a:effectLst/>
                <a:latin typeface="CyclesRegularRoman"/>
              </a:rPr>
              <a:t>na</a:t>
            </a:r>
            <a:r>
              <a:rPr lang="en-GB" sz="1800" dirty="0">
                <a:effectLst/>
                <a:latin typeface="CyclesRegularRoman"/>
              </a:rPr>
              <a:t>- </a:t>
            </a:r>
            <a:r>
              <a:rPr lang="en-GB" sz="1800" dirty="0" err="1">
                <a:effectLst/>
                <a:latin typeface="CyclesRegularRoman"/>
              </a:rPr>
              <a:t>tion</a:t>
            </a:r>
            <a:r>
              <a:rPr lang="en-GB" sz="1800" dirty="0">
                <a:effectLst/>
                <a:latin typeface="CyclesRegularRoman"/>
              </a:rPr>
              <a:t>, class, and ethnicity in relation to the tactics, strategies, and logistics of war machines. This project critiques the fostering, managing, and </a:t>
            </a:r>
            <a:r>
              <a:rPr lang="en-GB" sz="1800" dirty="0" err="1">
                <a:effectLst/>
                <a:latin typeface="CyclesRegularRoman"/>
              </a:rPr>
              <a:t>valoriz</a:t>
            </a:r>
            <a:r>
              <a:rPr lang="en-GB" sz="1800" dirty="0">
                <a:effectLst/>
                <a:latin typeface="CyclesRegularRoman"/>
              </a:rPr>
              <a:t>- </a:t>
            </a:r>
            <a:r>
              <a:rPr lang="en-GB" sz="1800" dirty="0" err="1">
                <a:effectLst/>
                <a:latin typeface="CyclesRegularRoman"/>
              </a:rPr>
              <a:t>ing</a:t>
            </a:r>
            <a:r>
              <a:rPr lang="en-GB" sz="1800" dirty="0">
                <a:effectLst/>
                <a:latin typeface="CyclesRegularRoman"/>
              </a:rPr>
              <a:t> of life and all that sustains it, describing the mechanisms by which queerness as a process of racialization informs the very distinctions be- tween life and death, wealth and poverty, health and illness, fertility and morbidity, security and insecurity, living and dying. </a:t>
            </a:r>
            <a:endParaRPr lang="en-GB" dirty="0"/>
          </a:p>
          <a:p>
            <a:endParaRPr lang="en-US" dirty="0"/>
          </a:p>
        </p:txBody>
      </p:sp>
      <p:sp>
        <p:nvSpPr>
          <p:cNvPr id="4" name="Slide Number Placeholder 3"/>
          <p:cNvSpPr>
            <a:spLocks noGrp="1"/>
          </p:cNvSpPr>
          <p:nvPr>
            <p:ph type="sldNum" sz="quarter" idx="5"/>
          </p:nvPr>
        </p:nvSpPr>
        <p:spPr/>
        <p:txBody>
          <a:bodyPr/>
          <a:lstStyle/>
          <a:p>
            <a:fld id="{37B2ED60-9EB7-8044-9C06-C40D815F3E12}" type="slidenum">
              <a:rPr lang="en-US" smtClean="0"/>
              <a:t>9</a:t>
            </a:fld>
            <a:endParaRPr lang="en-US"/>
          </a:p>
        </p:txBody>
      </p:sp>
    </p:spTree>
    <p:extLst>
      <p:ext uri="{BB962C8B-B14F-4D97-AF65-F5344CB8AC3E}">
        <p14:creationId xmlns:p14="http://schemas.microsoft.com/office/powerpoint/2010/main" val="625005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www.interviewmagazine.com</a:t>
            </a:r>
            <a:r>
              <a:rPr lang="en-US" dirty="0"/>
              <a:t>/culture/</a:t>
            </a:r>
            <a:r>
              <a:rPr lang="en-US" dirty="0" err="1"/>
              <a:t>abdellah-Taïa</a:t>
            </a:r>
            <a:endParaRPr lang="en-US" dirty="0"/>
          </a:p>
        </p:txBody>
      </p:sp>
      <p:sp>
        <p:nvSpPr>
          <p:cNvPr id="4" name="Slide Number Placeholder 3"/>
          <p:cNvSpPr>
            <a:spLocks noGrp="1"/>
          </p:cNvSpPr>
          <p:nvPr>
            <p:ph type="sldNum" sz="quarter" idx="5"/>
          </p:nvPr>
        </p:nvSpPr>
        <p:spPr/>
        <p:txBody>
          <a:bodyPr/>
          <a:lstStyle/>
          <a:p>
            <a:fld id="{37B2ED60-9EB7-8044-9C06-C40D815F3E12}" type="slidenum">
              <a:rPr lang="en-US" smtClean="0"/>
              <a:t>20</a:t>
            </a:fld>
            <a:endParaRPr lang="en-US"/>
          </a:p>
        </p:txBody>
      </p:sp>
    </p:spTree>
    <p:extLst>
      <p:ext uri="{BB962C8B-B14F-4D97-AF65-F5344CB8AC3E}">
        <p14:creationId xmlns:p14="http://schemas.microsoft.com/office/powerpoint/2010/main" val="2320306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99BCB-AF6D-BADA-C977-35E46B065E9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A4AE61A-586E-7E01-359F-AD7F71C410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626C9922-77CA-65B2-11C2-732B9F2D39A7}"/>
              </a:ext>
            </a:extLst>
          </p:cNvPr>
          <p:cNvSpPr>
            <a:spLocks noGrp="1"/>
          </p:cNvSpPr>
          <p:nvPr>
            <p:ph type="dt" sz="half" idx="10"/>
          </p:nvPr>
        </p:nvSpPr>
        <p:spPr/>
        <p:txBody>
          <a:bodyPr/>
          <a:lstStyle/>
          <a:p>
            <a:fld id="{11BAB224-3822-3A4D-861B-6DE0FB84A60E}" type="datetimeFigureOut">
              <a:rPr lang="en-US" smtClean="0"/>
              <a:t>3/18/24</a:t>
            </a:fld>
            <a:endParaRPr lang="en-US"/>
          </a:p>
        </p:txBody>
      </p:sp>
      <p:sp>
        <p:nvSpPr>
          <p:cNvPr id="5" name="Footer Placeholder 4">
            <a:extLst>
              <a:ext uri="{FF2B5EF4-FFF2-40B4-BE49-F238E27FC236}">
                <a16:creationId xmlns:a16="http://schemas.microsoft.com/office/drawing/2014/main" id="{71340EFA-E0DC-EF8A-29A8-77374E0C25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F16A30-82A0-0277-19F2-BC4EB374C652}"/>
              </a:ext>
            </a:extLst>
          </p:cNvPr>
          <p:cNvSpPr>
            <a:spLocks noGrp="1"/>
          </p:cNvSpPr>
          <p:nvPr>
            <p:ph type="sldNum" sz="quarter" idx="12"/>
          </p:nvPr>
        </p:nvSpPr>
        <p:spPr/>
        <p:txBody>
          <a:bodyPr/>
          <a:lstStyle/>
          <a:p>
            <a:fld id="{ABFA2C9C-47CA-8449-95BE-FCF90CA75BDC}" type="slidenum">
              <a:rPr lang="en-US" smtClean="0"/>
              <a:t>‹#›</a:t>
            </a:fld>
            <a:endParaRPr lang="en-US"/>
          </a:p>
        </p:txBody>
      </p:sp>
    </p:spTree>
    <p:extLst>
      <p:ext uri="{BB962C8B-B14F-4D97-AF65-F5344CB8AC3E}">
        <p14:creationId xmlns:p14="http://schemas.microsoft.com/office/powerpoint/2010/main" val="2402498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34ADA-2C5A-B7E0-7BBA-FBC9878E208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519A641-4BC2-2BB4-6B43-E05F141DCB9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8D820D6-62EB-5DE0-D3E7-6DF2679A6BE6}"/>
              </a:ext>
            </a:extLst>
          </p:cNvPr>
          <p:cNvSpPr>
            <a:spLocks noGrp="1"/>
          </p:cNvSpPr>
          <p:nvPr>
            <p:ph type="dt" sz="half" idx="10"/>
          </p:nvPr>
        </p:nvSpPr>
        <p:spPr/>
        <p:txBody>
          <a:bodyPr/>
          <a:lstStyle/>
          <a:p>
            <a:fld id="{11BAB224-3822-3A4D-861B-6DE0FB84A60E}" type="datetimeFigureOut">
              <a:rPr lang="en-US" smtClean="0"/>
              <a:t>3/18/24</a:t>
            </a:fld>
            <a:endParaRPr lang="en-US"/>
          </a:p>
        </p:txBody>
      </p:sp>
      <p:sp>
        <p:nvSpPr>
          <p:cNvPr id="5" name="Footer Placeholder 4">
            <a:extLst>
              <a:ext uri="{FF2B5EF4-FFF2-40B4-BE49-F238E27FC236}">
                <a16:creationId xmlns:a16="http://schemas.microsoft.com/office/drawing/2014/main" id="{E47E9F3A-7D59-3845-D20E-EECCAB758B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D2BCD0-757A-CE51-E5EE-0A36F949111B}"/>
              </a:ext>
            </a:extLst>
          </p:cNvPr>
          <p:cNvSpPr>
            <a:spLocks noGrp="1"/>
          </p:cNvSpPr>
          <p:nvPr>
            <p:ph type="sldNum" sz="quarter" idx="12"/>
          </p:nvPr>
        </p:nvSpPr>
        <p:spPr/>
        <p:txBody>
          <a:bodyPr/>
          <a:lstStyle/>
          <a:p>
            <a:fld id="{ABFA2C9C-47CA-8449-95BE-FCF90CA75BDC}" type="slidenum">
              <a:rPr lang="en-US" smtClean="0"/>
              <a:t>‹#›</a:t>
            </a:fld>
            <a:endParaRPr lang="en-US"/>
          </a:p>
        </p:txBody>
      </p:sp>
    </p:spTree>
    <p:extLst>
      <p:ext uri="{BB962C8B-B14F-4D97-AF65-F5344CB8AC3E}">
        <p14:creationId xmlns:p14="http://schemas.microsoft.com/office/powerpoint/2010/main" val="3767670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1314B9-6CF7-58F2-46E1-3004DE586C0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3AFFEDF-B1AE-1FF3-8E53-891670FED9C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D9602A6-4335-A346-ACB7-4EAEF5DC0ABA}"/>
              </a:ext>
            </a:extLst>
          </p:cNvPr>
          <p:cNvSpPr>
            <a:spLocks noGrp="1"/>
          </p:cNvSpPr>
          <p:nvPr>
            <p:ph type="dt" sz="half" idx="10"/>
          </p:nvPr>
        </p:nvSpPr>
        <p:spPr/>
        <p:txBody>
          <a:bodyPr/>
          <a:lstStyle/>
          <a:p>
            <a:fld id="{11BAB224-3822-3A4D-861B-6DE0FB84A60E}" type="datetimeFigureOut">
              <a:rPr lang="en-US" smtClean="0"/>
              <a:t>3/18/24</a:t>
            </a:fld>
            <a:endParaRPr lang="en-US"/>
          </a:p>
        </p:txBody>
      </p:sp>
      <p:sp>
        <p:nvSpPr>
          <p:cNvPr id="5" name="Footer Placeholder 4">
            <a:extLst>
              <a:ext uri="{FF2B5EF4-FFF2-40B4-BE49-F238E27FC236}">
                <a16:creationId xmlns:a16="http://schemas.microsoft.com/office/drawing/2014/main" id="{1C99A768-1BF9-D1E3-8AC0-BC99D27C4B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979203-06CD-43F1-C284-2581C485C28B}"/>
              </a:ext>
            </a:extLst>
          </p:cNvPr>
          <p:cNvSpPr>
            <a:spLocks noGrp="1"/>
          </p:cNvSpPr>
          <p:nvPr>
            <p:ph type="sldNum" sz="quarter" idx="12"/>
          </p:nvPr>
        </p:nvSpPr>
        <p:spPr/>
        <p:txBody>
          <a:bodyPr/>
          <a:lstStyle/>
          <a:p>
            <a:fld id="{ABFA2C9C-47CA-8449-95BE-FCF90CA75BDC}" type="slidenum">
              <a:rPr lang="en-US" smtClean="0"/>
              <a:t>‹#›</a:t>
            </a:fld>
            <a:endParaRPr lang="en-US"/>
          </a:p>
        </p:txBody>
      </p:sp>
    </p:spTree>
    <p:extLst>
      <p:ext uri="{BB962C8B-B14F-4D97-AF65-F5344CB8AC3E}">
        <p14:creationId xmlns:p14="http://schemas.microsoft.com/office/powerpoint/2010/main" val="494442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36AE8-AC15-0AC3-EE41-53D624F39D6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103FCF4-DF7F-52E2-641B-B6CB6715E1D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7CE41DE-3423-0585-D3B5-8222E809C91E}"/>
              </a:ext>
            </a:extLst>
          </p:cNvPr>
          <p:cNvSpPr>
            <a:spLocks noGrp="1"/>
          </p:cNvSpPr>
          <p:nvPr>
            <p:ph type="dt" sz="half" idx="10"/>
          </p:nvPr>
        </p:nvSpPr>
        <p:spPr/>
        <p:txBody>
          <a:bodyPr/>
          <a:lstStyle/>
          <a:p>
            <a:fld id="{11BAB224-3822-3A4D-861B-6DE0FB84A60E}" type="datetimeFigureOut">
              <a:rPr lang="en-US" smtClean="0"/>
              <a:t>3/18/24</a:t>
            </a:fld>
            <a:endParaRPr lang="en-US"/>
          </a:p>
        </p:txBody>
      </p:sp>
      <p:sp>
        <p:nvSpPr>
          <p:cNvPr id="5" name="Footer Placeholder 4">
            <a:extLst>
              <a:ext uri="{FF2B5EF4-FFF2-40B4-BE49-F238E27FC236}">
                <a16:creationId xmlns:a16="http://schemas.microsoft.com/office/drawing/2014/main" id="{81405AA0-820F-55E1-BE1B-A5472CFBDF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A3BE22-D0D3-00C7-5B40-D0ADE259DA76}"/>
              </a:ext>
            </a:extLst>
          </p:cNvPr>
          <p:cNvSpPr>
            <a:spLocks noGrp="1"/>
          </p:cNvSpPr>
          <p:nvPr>
            <p:ph type="sldNum" sz="quarter" idx="12"/>
          </p:nvPr>
        </p:nvSpPr>
        <p:spPr/>
        <p:txBody>
          <a:bodyPr/>
          <a:lstStyle/>
          <a:p>
            <a:fld id="{ABFA2C9C-47CA-8449-95BE-FCF90CA75BDC}" type="slidenum">
              <a:rPr lang="en-US" smtClean="0"/>
              <a:t>‹#›</a:t>
            </a:fld>
            <a:endParaRPr lang="en-US"/>
          </a:p>
        </p:txBody>
      </p:sp>
    </p:spTree>
    <p:extLst>
      <p:ext uri="{BB962C8B-B14F-4D97-AF65-F5344CB8AC3E}">
        <p14:creationId xmlns:p14="http://schemas.microsoft.com/office/powerpoint/2010/main" val="1592386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61F79-0AA8-768A-C61E-3D4F624ABB1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FEF49E6-9652-63BD-EEF4-F1C0765F2C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3244094-E800-0DF1-51B6-45F367664FB2}"/>
              </a:ext>
            </a:extLst>
          </p:cNvPr>
          <p:cNvSpPr>
            <a:spLocks noGrp="1"/>
          </p:cNvSpPr>
          <p:nvPr>
            <p:ph type="dt" sz="half" idx="10"/>
          </p:nvPr>
        </p:nvSpPr>
        <p:spPr/>
        <p:txBody>
          <a:bodyPr/>
          <a:lstStyle/>
          <a:p>
            <a:fld id="{11BAB224-3822-3A4D-861B-6DE0FB84A60E}" type="datetimeFigureOut">
              <a:rPr lang="en-US" smtClean="0"/>
              <a:t>3/18/24</a:t>
            </a:fld>
            <a:endParaRPr lang="en-US"/>
          </a:p>
        </p:txBody>
      </p:sp>
      <p:sp>
        <p:nvSpPr>
          <p:cNvPr id="5" name="Footer Placeholder 4">
            <a:extLst>
              <a:ext uri="{FF2B5EF4-FFF2-40B4-BE49-F238E27FC236}">
                <a16:creationId xmlns:a16="http://schemas.microsoft.com/office/drawing/2014/main" id="{9F9148C0-7CC7-C8BE-4FC8-73F8A9583F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7AB7E4-2757-161A-1F23-414BCE50419E}"/>
              </a:ext>
            </a:extLst>
          </p:cNvPr>
          <p:cNvSpPr>
            <a:spLocks noGrp="1"/>
          </p:cNvSpPr>
          <p:nvPr>
            <p:ph type="sldNum" sz="quarter" idx="12"/>
          </p:nvPr>
        </p:nvSpPr>
        <p:spPr/>
        <p:txBody>
          <a:bodyPr/>
          <a:lstStyle/>
          <a:p>
            <a:fld id="{ABFA2C9C-47CA-8449-95BE-FCF90CA75BDC}" type="slidenum">
              <a:rPr lang="en-US" smtClean="0"/>
              <a:t>‹#›</a:t>
            </a:fld>
            <a:endParaRPr lang="en-US"/>
          </a:p>
        </p:txBody>
      </p:sp>
    </p:spTree>
    <p:extLst>
      <p:ext uri="{BB962C8B-B14F-4D97-AF65-F5344CB8AC3E}">
        <p14:creationId xmlns:p14="http://schemas.microsoft.com/office/powerpoint/2010/main" val="721910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14245-1AD6-BA8C-0FD7-7004B600E5C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D385584-B68E-D24C-BC16-827029DF135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81BA02C-A679-26C5-3F35-492F0E498B4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71C16D3B-D4C3-E5A4-0680-DCE762C3C08C}"/>
              </a:ext>
            </a:extLst>
          </p:cNvPr>
          <p:cNvSpPr>
            <a:spLocks noGrp="1"/>
          </p:cNvSpPr>
          <p:nvPr>
            <p:ph type="dt" sz="half" idx="10"/>
          </p:nvPr>
        </p:nvSpPr>
        <p:spPr/>
        <p:txBody>
          <a:bodyPr/>
          <a:lstStyle/>
          <a:p>
            <a:fld id="{11BAB224-3822-3A4D-861B-6DE0FB84A60E}" type="datetimeFigureOut">
              <a:rPr lang="en-US" smtClean="0"/>
              <a:t>3/18/24</a:t>
            </a:fld>
            <a:endParaRPr lang="en-US"/>
          </a:p>
        </p:txBody>
      </p:sp>
      <p:sp>
        <p:nvSpPr>
          <p:cNvPr id="6" name="Footer Placeholder 5">
            <a:extLst>
              <a:ext uri="{FF2B5EF4-FFF2-40B4-BE49-F238E27FC236}">
                <a16:creationId xmlns:a16="http://schemas.microsoft.com/office/drawing/2014/main" id="{9735EF3D-1E3F-F463-1D45-9DA562C536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F544D2-D230-AF35-48CE-197DF33F8AA9}"/>
              </a:ext>
            </a:extLst>
          </p:cNvPr>
          <p:cNvSpPr>
            <a:spLocks noGrp="1"/>
          </p:cNvSpPr>
          <p:nvPr>
            <p:ph type="sldNum" sz="quarter" idx="12"/>
          </p:nvPr>
        </p:nvSpPr>
        <p:spPr/>
        <p:txBody>
          <a:bodyPr/>
          <a:lstStyle/>
          <a:p>
            <a:fld id="{ABFA2C9C-47CA-8449-95BE-FCF90CA75BDC}" type="slidenum">
              <a:rPr lang="en-US" smtClean="0"/>
              <a:t>‹#›</a:t>
            </a:fld>
            <a:endParaRPr lang="en-US"/>
          </a:p>
        </p:txBody>
      </p:sp>
    </p:spTree>
    <p:extLst>
      <p:ext uri="{BB962C8B-B14F-4D97-AF65-F5344CB8AC3E}">
        <p14:creationId xmlns:p14="http://schemas.microsoft.com/office/powerpoint/2010/main" val="368864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291F9-E2D1-E66B-6982-6574E5C94B2F}"/>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1B3DBB9-7C04-65DE-DAA6-DC3E184BE5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0DE220D-E1D9-B0AA-35FB-DECBAF014ED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330952F-9AC5-16AC-0F9D-192DD1D127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6D35C2E-7758-B81D-EE25-61992C813A0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21DF0F3B-1238-8DF2-C358-0651D2E1E9D8}"/>
              </a:ext>
            </a:extLst>
          </p:cNvPr>
          <p:cNvSpPr>
            <a:spLocks noGrp="1"/>
          </p:cNvSpPr>
          <p:nvPr>
            <p:ph type="dt" sz="half" idx="10"/>
          </p:nvPr>
        </p:nvSpPr>
        <p:spPr/>
        <p:txBody>
          <a:bodyPr/>
          <a:lstStyle/>
          <a:p>
            <a:fld id="{11BAB224-3822-3A4D-861B-6DE0FB84A60E}" type="datetimeFigureOut">
              <a:rPr lang="en-US" smtClean="0"/>
              <a:t>3/18/24</a:t>
            </a:fld>
            <a:endParaRPr lang="en-US"/>
          </a:p>
        </p:txBody>
      </p:sp>
      <p:sp>
        <p:nvSpPr>
          <p:cNvPr id="8" name="Footer Placeholder 7">
            <a:extLst>
              <a:ext uri="{FF2B5EF4-FFF2-40B4-BE49-F238E27FC236}">
                <a16:creationId xmlns:a16="http://schemas.microsoft.com/office/drawing/2014/main" id="{91B1E04B-3246-E15D-B7C1-D80452DA45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2786B45-7A0F-7574-F5EE-BDBD69C8CAE1}"/>
              </a:ext>
            </a:extLst>
          </p:cNvPr>
          <p:cNvSpPr>
            <a:spLocks noGrp="1"/>
          </p:cNvSpPr>
          <p:nvPr>
            <p:ph type="sldNum" sz="quarter" idx="12"/>
          </p:nvPr>
        </p:nvSpPr>
        <p:spPr/>
        <p:txBody>
          <a:bodyPr/>
          <a:lstStyle/>
          <a:p>
            <a:fld id="{ABFA2C9C-47CA-8449-95BE-FCF90CA75BDC}" type="slidenum">
              <a:rPr lang="en-US" smtClean="0"/>
              <a:t>‹#›</a:t>
            </a:fld>
            <a:endParaRPr lang="en-US"/>
          </a:p>
        </p:txBody>
      </p:sp>
    </p:spTree>
    <p:extLst>
      <p:ext uri="{BB962C8B-B14F-4D97-AF65-F5344CB8AC3E}">
        <p14:creationId xmlns:p14="http://schemas.microsoft.com/office/powerpoint/2010/main" val="3741469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6A1AE-AEED-773D-F567-91A5DA5BB879}"/>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F32A5118-D2EF-4ED7-570C-458BE0F0988B}"/>
              </a:ext>
            </a:extLst>
          </p:cNvPr>
          <p:cNvSpPr>
            <a:spLocks noGrp="1"/>
          </p:cNvSpPr>
          <p:nvPr>
            <p:ph type="dt" sz="half" idx="10"/>
          </p:nvPr>
        </p:nvSpPr>
        <p:spPr/>
        <p:txBody>
          <a:bodyPr/>
          <a:lstStyle/>
          <a:p>
            <a:fld id="{11BAB224-3822-3A4D-861B-6DE0FB84A60E}" type="datetimeFigureOut">
              <a:rPr lang="en-US" smtClean="0"/>
              <a:t>3/18/24</a:t>
            </a:fld>
            <a:endParaRPr lang="en-US"/>
          </a:p>
        </p:txBody>
      </p:sp>
      <p:sp>
        <p:nvSpPr>
          <p:cNvPr id="4" name="Footer Placeholder 3">
            <a:extLst>
              <a:ext uri="{FF2B5EF4-FFF2-40B4-BE49-F238E27FC236}">
                <a16:creationId xmlns:a16="http://schemas.microsoft.com/office/drawing/2014/main" id="{C8A25732-D418-4B27-5226-4F709D24DC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34F0DD9-7EC5-7B80-E3B5-827BF4C9C693}"/>
              </a:ext>
            </a:extLst>
          </p:cNvPr>
          <p:cNvSpPr>
            <a:spLocks noGrp="1"/>
          </p:cNvSpPr>
          <p:nvPr>
            <p:ph type="sldNum" sz="quarter" idx="12"/>
          </p:nvPr>
        </p:nvSpPr>
        <p:spPr/>
        <p:txBody>
          <a:bodyPr/>
          <a:lstStyle/>
          <a:p>
            <a:fld id="{ABFA2C9C-47CA-8449-95BE-FCF90CA75BDC}" type="slidenum">
              <a:rPr lang="en-US" smtClean="0"/>
              <a:t>‹#›</a:t>
            </a:fld>
            <a:endParaRPr lang="en-US"/>
          </a:p>
        </p:txBody>
      </p:sp>
    </p:spTree>
    <p:extLst>
      <p:ext uri="{BB962C8B-B14F-4D97-AF65-F5344CB8AC3E}">
        <p14:creationId xmlns:p14="http://schemas.microsoft.com/office/powerpoint/2010/main" val="4276650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E7B0A4-E431-66AE-C0DE-DC281E7F318E}"/>
              </a:ext>
            </a:extLst>
          </p:cNvPr>
          <p:cNvSpPr>
            <a:spLocks noGrp="1"/>
          </p:cNvSpPr>
          <p:nvPr>
            <p:ph type="dt" sz="half" idx="10"/>
          </p:nvPr>
        </p:nvSpPr>
        <p:spPr/>
        <p:txBody>
          <a:bodyPr/>
          <a:lstStyle/>
          <a:p>
            <a:fld id="{11BAB224-3822-3A4D-861B-6DE0FB84A60E}" type="datetimeFigureOut">
              <a:rPr lang="en-US" smtClean="0"/>
              <a:t>3/18/24</a:t>
            </a:fld>
            <a:endParaRPr lang="en-US"/>
          </a:p>
        </p:txBody>
      </p:sp>
      <p:sp>
        <p:nvSpPr>
          <p:cNvPr id="3" name="Footer Placeholder 2">
            <a:extLst>
              <a:ext uri="{FF2B5EF4-FFF2-40B4-BE49-F238E27FC236}">
                <a16:creationId xmlns:a16="http://schemas.microsoft.com/office/drawing/2014/main" id="{2E303313-138F-F192-E127-F213E8F50F2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A3F07C6-3667-A6FD-4F6D-EBFC5E93778F}"/>
              </a:ext>
            </a:extLst>
          </p:cNvPr>
          <p:cNvSpPr>
            <a:spLocks noGrp="1"/>
          </p:cNvSpPr>
          <p:nvPr>
            <p:ph type="sldNum" sz="quarter" idx="12"/>
          </p:nvPr>
        </p:nvSpPr>
        <p:spPr/>
        <p:txBody>
          <a:bodyPr/>
          <a:lstStyle/>
          <a:p>
            <a:fld id="{ABFA2C9C-47CA-8449-95BE-FCF90CA75BDC}" type="slidenum">
              <a:rPr lang="en-US" smtClean="0"/>
              <a:t>‹#›</a:t>
            </a:fld>
            <a:endParaRPr lang="en-US"/>
          </a:p>
        </p:txBody>
      </p:sp>
    </p:spTree>
    <p:extLst>
      <p:ext uri="{BB962C8B-B14F-4D97-AF65-F5344CB8AC3E}">
        <p14:creationId xmlns:p14="http://schemas.microsoft.com/office/powerpoint/2010/main" val="2866298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4F3AC-9C03-AE36-7503-3EDCD3F3A8A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2AF7E2F8-72E2-89AC-A34D-A01D34E67D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8427AE7F-6F9E-59B2-3D11-37026EB0C6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24E1BCB-4870-7BFB-5BF4-68ED52EFA778}"/>
              </a:ext>
            </a:extLst>
          </p:cNvPr>
          <p:cNvSpPr>
            <a:spLocks noGrp="1"/>
          </p:cNvSpPr>
          <p:nvPr>
            <p:ph type="dt" sz="half" idx="10"/>
          </p:nvPr>
        </p:nvSpPr>
        <p:spPr/>
        <p:txBody>
          <a:bodyPr/>
          <a:lstStyle/>
          <a:p>
            <a:fld id="{11BAB224-3822-3A4D-861B-6DE0FB84A60E}" type="datetimeFigureOut">
              <a:rPr lang="en-US" smtClean="0"/>
              <a:t>3/18/24</a:t>
            </a:fld>
            <a:endParaRPr lang="en-US"/>
          </a:p>
        </p:txBody>
      </p:sp>
      <p:sp>
        <p:nvSpPr>
          <p:cNvPr id="6" name="Footer Placeholder 5">
            <a:extLst>
              <a:ext uri="{FF2B5EF4-FFF2-40B4-BE49-F238E27FC236}">
                <a16:creationId xmlns:a16="http://schemas.microsoft.com/office/drawing/2014/main" id="{F0E34A0D-7D6E-5D63-4AFF-F7FC491244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9DC1C4-B678-9CA7-ED3A-CF8B257CA8A2}"/>
              </a:ext>
            </a:extLst>
          </p:cNvPr>
          <p:cNvSpPr>
            <a:spLocks noGrp="1"/>
          </p:cNvSpPr>
          <p:nvPr>
            <p:ph type="sldNum" sz="quarter" idx="12"/>
          </p:nvPr>
        </p:nvSpPr>
        <p:spPr/>
        <p:txBody>
          <a:bodyPr/>
          <a:lstStyle/>
          <a:p>
            <a:fld id="{ABFA2C9C-47CA-8449-95BE-FCF90CA75BDC}" type="slidenum">
              <a:rPr lang="en-US" smtClean="0"/>
              <a:t>‹#›</a:t>
            </a:fld>
            <a:endParaRPr lang="en-US"/>
          </a:p>
        </p:txBody>
      </p:sp>
    </p:spTree>
    <p:extLst>
      <p:ext uri="{BB962C8B-B14F-4D97-AF65-F5344CB8AC3E}">
        <p14:creationId xmlns:p14="http://schemas.microsoft.com/office/powerpoint/2010/main" val="2448876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D4243-CEE8-D5E2-5FAE-DB6440FD6E5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F00F8ABC-CDA5-3186-7772-77C8639A54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DF66066-4F3E-4577-D891-C1D6AB0D08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ABD6309-C10E-0E1A-5915-88411D31F38F}"/>
              </a:ext>
            </a:extLst>
          </p:cNvPr>
          <p:cNvSpPr>
            <a:spLocks noGrp="1"/>
          </p:cNvSpPr>
          <p:nvPr>
            <p:ph type="dt" sz="half" idx="10"/>
          </p:nvPr>
        </p:nvSpPr>
        <p:spPr/>
        <p:txBody>
          <a:bodyPr/>
          <a:lstStyle/>
          <a:p>
            <a:fld id="{11BAB224-3822-3A4D-861B-6DE0FB84A60E}" type="datetimeFigureOut">
              <a:rPr lang="en-US" smtClean="0"/>
              <a:t>3/18/24</a:t>
            </a:fld>
            <a:endParaRPr lang="en-US"/>
          </a:p>
        </p:txBody>
      </p:sp>
      <p:sp>
        <p:nvSpPr>
          <p:cNvPr id="6" name="Footer Placeholder 5">
            <a:extLst>
              <a:ext uri="{FF2B5EF4-FFF2-40B4-BE49-F238E27FC236}">
                <a16:creationId xmlns:a16="http://schemas.microsoft.com/office/drawing/2014/main" id="{2E57A9F8-1638-DF29-7765-44925B573F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7C7A9D-3671-314D-E1DE-FC23845161D4}"/>
              </a:ext>
            </a:extLst>
          </p:cNvPr>
          <p:cNvSpPr>
            <a:spLocks noGrp="1"/>
          </p:cNvSpPr>
          <p:nvPr>
            <p:ph type="sldNum" sz="quarter" idx="12"/>
          </p:nvPr>
        </p:nvSpPr>
        <p:spPr/>
        <p:txBody>
          <a:bodyPr/>
          <a:lstStyle/>
          <a:p>
            <a:fld id="{ABFA2C9C-47CA-8449-95BE-FCF90CA75BDC}" type="slidenum">
              <a:rPr lang="en-US" smtClean="0"/>
              <a:t>‹#›</a:t>
            </a:fld>
            <a:endParaRPr lang="en-US"/>
          </a:p>
        </p:txBody>
      </p:sp>
    </p:spTree>
    <p:extLst>
      <p:ext uri="{BB962C8B-B14F-4D97-AF65-F5344CB8AC3E}">
        <p14:creationId xmlns:p14="http://schemas.microsoft.com/office/powerpoint/2010/main" val="3310239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7C34BB-B0CF-00E2-FE6D-66EAF970DD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2A3AE12-CAD6-AEA8-93D1-574323698D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BF52CAD-C877-D936-7E26-0729A900D8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BAB224-3822-3A4D-861B-6DE0FB84A60E}" type="datetimeFigureOut">
              <a:rPr lang="en-US" smtClean="0"/>
              <a:t>3/18/24</a:t>
            </a:fld>
            <a:endParaRPr lang="en-US"/>
          </a:p>
        </p:txBody>
      </p:sp>
      <p:sp>
        <p:nvSpPr>
          <p:cNvPr id="5" name="Footer Placeholder 4">
            <a:extLst>
              <a:ext uri="{FF2B5EF4-FFF2-40B4-BE49-F238E27FC236}">
                <a16:creationId xmlns:a16="http://schemas.microsoft.com/office/drawing/2014/main" id="{EDF662DD-5910-E846-8970-57CCACCF4A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584F6B1-1569-C845-A870-93FC8A592A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FA2C9C-47CA-8449-95BE-FCF90CA75BDC}" type="slidenum">
              <a:rPr lang="en-US" smtClean="0"/>
              <a:t>‹#›</a:t>
            </a:fld>
            <a:endParaRPr lang="en-US"/>
          </a:p>
        </p:txBody>
      </p:sp>
    </p:spTree>
    <p:extLst>
      <p:ext uri="{BB962C8B-B14F-4D97-AF65-F5344CB8AC3E}">
        <p14:creationId xmlns:p14="http://schemas.microsoft.com/office/powerpoint/2010/main" val="14253244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D4677D2-D5AC-4CF9-9EED-2B89D0A1C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6D54F7E-825A-4BBA-815F-35CCA8B97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80681"/>
            <a:ext cx="12192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erson standing next to a payphone&#10;&#10;Description automatically generated">
            <a:extLst>
              <a:ext uri="{FF2B5EF4-FFF2-40B4-BE49-F238E27FC236}">
                <a16:creationId xmlns:a16="http://schemas.microsoft.com/office/drawing/2014/main" id="{1B09849E-9BEF-939D-6D92-3193E29F7642}"/>
              </a:ext>
            </a:extLst>
          </p:cNvPr>
          <p:cNvPicPr>
            <a:picLocks noChangeAspect="1"/>
          </p:cNvPicPr>
          <p:nvPr/>
        </p:nvPicPr>
        <p:blipFill rotWithShape="1">
          <a:blip r:embed="rId2"/>
          <a:srcRect r="1779" b="1"/>
          <a:stretch/>
        </p:blipFill>
        <p:spPr>
          <a:xfrm>
            <a:off x="20" y="10"/>
            <a:ext cx="12191980" cy="6857990"/>
          </a:xfrm>
          <a:custGeom>
            <a:avLst/>
            <a:gdLst/>
            <a:ahLst/>
            <a:cxnLst/>
            <a:rect l="l" t="t" r="r" b="b"/>
            <a:pathLst>
              <a:path w="12191999" h="6842601">
                <a:moveTo>
                  <a:pt x="0" y="0"/>
                </a:moveTo>
                <a:lnTo>
                  <a:pt x="12191999" y="0"/>
                </a:lnTo>
                <a:lnTo>
                  <a:pt x="12191999" y="6842601"/>
                </a:lnTo>
                <a:lnTo>
                  <a:pt x="10316981" y="6842601"/>
                </a:lnTo>
                <a:cubicBezTo>
                  <a:pt x="10312796" y="6835189"/>
                  <a:pt x="10163183" y="6730124"/>
                  <a:pt x="10158998" y="6722712"/>
                </a:cubicBezTo>
                <a:cubicBezTo>
                  <a:pt x="10120278" y="6678190"/>
                  <a:pt x="10156462" y="6716223"/>
                  <a:pt x="10090349" y="6671420"/>
                </a:cubicBezTo>
                <a:cubicBezTo>
                  <a:pt x="10043032" y="6655694"/>
                  <a:pt x="9995855" y="6551879"/>
                  <a:pt x="9955425" y="6498018"/>
                </a:cubicBezTo>
                <a:cubicBezTo>
                  <a:pt x="9939618" y="6480021"/>
                  <a:pt x="9915110" y="6461677"/>
                  <a:pt x="9891265" y="6454528"/>
                </a:cubicBezTo>
                <a:cubicBezTo>
                  <a:pt x="9868239" y="6464957"/>
                  <a:pt x="9865423" y="6431640"/>
                  <a:pt x="9848227" y="6426063"/>
                </a:cubicBezTo>
                <a:cubicBezTo>
                  <a:pt x="9838059" y="6433162"/>
                  <a:pt x="9815047" y="6410348"/>
                  <a:pt x="9812354" y="6399604"/>
                </a:cubicBezTo>
                <a:cubicBezTo>
                  <a:pt x="9825285" y="6377997"/>
                  <a:pt x="9725923" y="6372757"/>
                  <a:pt x="9725915" y="6356381"/>
                </a:cubicBezTo>
                <a:cubicBezTo>
                  <a:pt x="9696279" y="6348066"/>
                  <a:pt x="9591199" y="6354143"/>
                  <a:pt x="9575033" y="6325258"/>
                </a:cubicBezTo>
                <a:cubicBezTo>
                  <a:pt x="9516434" y="6303128"/>
                  <a:pt x="9441613" y="6276805"/>
                  <a:pt x="9415626" y="6271777"/>
                </a:cubicBezTo>
                <a:cubicBezTo>
                  <a:pt x="9378293" y="6313495"/>
                  <a:pt x="9281935" y="6171365"/>
                  <a:pt x="9171493" y="6150430"/>
                </a:cubicBezTo>
                <a:cubicBezTo>
                  <a:pt x="9155426" y="6152396"/>
                  <a:pt x="9147439" y="6151015"/>
                  <a:pt x="9146018" y="6139864"/>
                </a:cubicBezTo>
                <a:cubicBezTo>
                  <a:pt x="9112029" y="6132441"/>
                  <a:pt x="9087339" y="6101138"/>
                  <a:pt x="9059635" y="6109957"/>
                </a:cubicBezTo>
                <a:cubicBezTo>
                  <a:pt x="9024424" y="6092144"/>
                  <a:pt x="9043048" y="6078417"/>
                  <a:pt x="9010911" y="6064789"/>
                </a:cubicBezTo>
                <a:lnTo>
                  <a:pt x="8866811" y="6028191"/>
                </a:lnTo>
                <a:cubicBezTo>
                  <a:pt x="8846465" y="6021172"/>
                  <a:pt x="8825221" y="6000527"/>
                  <a:pt x="8804584" y="5994237"/>
                </a:cubicBezTo>
                <a:lnTo>
                  <a:pt x="8783071" y="5990448"/>
                </a:lnTo>
                <a:lnTo>
                  <a:pt x="8770456" y="5978060"/>
                </a:lnTo>
                <a:cubicBezTo>
                  <a:pt x="8764772" y="5975259"/>
                  <a:pt x="8757695" y="5974720"/>
                  <a:pt x="8748297" y="5978070"/>
                </a:cubicBezTo>
                <a:cubicBezTo>
                  <a:pt x="8730344" y="5973495"/>
                  <a:pt x="8679808" y="5955894"/>
                  <a:pt x="8662742" y="5950603"/>
                </a:cubicBezTo>
                <a:lnTo>
                  <a:pt x="8645902" y="5946326"/>
                </a:lnTo>
                <a:lnTo>
                  <a:pt x="8638176" y="5938358"/>
                </a:lnTo>
                <a:cubicBezTo>
                  <a:pt x="8625897" y="5932642"/>
                  <a:pt x="8594811" y="5922073"/>
                  <a:pt x="8572224" y="5912032"/>
                </a:cubicBezTo>
                <a:cubicBezTo>
                  <a:pt x="8553809" y="5897782"/>
                  <a:pt x="8529845" y="5886100"/>
                  <a:pt x="8502655" y="5878114"/>
                </a:cubicBezTo>
                <a:cubicBezTo>
                  <a:pt x="8496990" y="5883034"/>
                  <a:pt x="8489611" y="5872566"/>
                  <a:pt x="8485159" y="5869819"/>
                </a:cubicBezTo>
                <a:cubicBezTo>
                  <a:pt x="8483457" y="5873482"/>
                  <a:pt x="8471232" y="5872664"/>
                  <a:pt x="8468539" y="5868711"/>
                </a:cubicBezTo>
                <a:cubicBezTo>
                  <a:pt x="8389167" y="5836352"/>
                  <a:pt x="8421742" y="5881497"/>
                  <a:pt x="8379810" y="5849376"/>
                </a:cubicBezTo>
                <a:cubicBezTo>
                  <a:pt x="8371729" y="5846373"/>
                  <a:pt x="8364483" y="5846766"/>
                  <a:pt x="8357758" y="5848601"/>
                </a:cubicBezTo>
                <a:lnTo>
                  <a:pt x="8315264" y="5836192"/>
                </a:lnTo>
                <a:cubicBezTo>
                  <a:pt x="8299077" y="5829531"/>
                  <a:pt x="8281671" y="5824011"/>
                  <a:pt x="8263455" y="5819793"/>
                </a:cubicBezTo>
                <a:cubicBezTo>
                  <a:pt x="8257386" y="5826849"/>
                  <a:pt x="8245582" y="5813448"/>
                  <a:pt x="8239287" y="5810141"/>
                </a:cubicBezTo>
                <a:cubicBezTo>
                  <a:pt x="8237965" y="5815186"/>
                  <a:pt x="8222226" y="5815108"/>
                  <a:pt x="8217888" y="5810039"/>
                </a:cubicBezTo>
                <a:cubicBezTo>
                  <a:pt x="8109447" y="5773303"/>
                  <a:pt x="8161302" y="5831037"/>
                  <a:pt x="8100547" y="5791517"/>
                </a:cubicBezTo>
                <a:cubicBezTo>
                  <a:pt x="8089574" y="5788167"/>
                  <a:pt x="8080448" y="5789295"/>
                  <a:pt x="8072316" y="5792309"/>
                </a:cubicBezTo>
                <a:lnTo>
                  <a:pt x="8056967" y="5800648"/>
                </a:lnTo>
                <a:lnTo>
                  <a:pt x="8047885" y="5795270"/>
                </a:lnTo>
                <a:cubicBezTo>
                  <a:pt x="8010204" y="5788738"/>
                  <a:pt x="7996426" y="5797608"/>
                  <a:pt x="7977128" y="5783189"/>
                </a:cubicBezTo>
                <a:cubicBezTo>
                  <a:pt x="7943466" y="5775577"/>
                  <a:pt x="7904823" y="5770953"/>
                  <a:pt x="7874392" y="5763715"/>
                </a:cubicBezTo>
                <a:cubicBezTo>
                  <a:pt x="7860337" y="5743777"/>
                  <a:pt x="7817541" y="5748989"/>
                  <a:pt x="7794543" y="5739759"/>
                </a:cubicBezTo>
                <a:cubicBezTo>
                  <a:pt x="7784688" y="5731467"/>
                  <a:pt x="7776709" y="5729004"/>
                  <a:pt x="7763762" y="5734031"/>
                </a:cubicBezTo>
                <a:cubicBezTo>
                  <a:pt x="7718781" y="5694154"/>
                  <a:pt x="7732231" y="5727368"/>
                  <a:pt x="7685889" y="5707234"/>
                </a:cubicBezTo>
                <a:cubicBezTo>
                  <a:pt x="7646521" y="5687607"/>
                  <a:pt x="7600389" y="5671470"/>
                  <a:pt x="7566744" y="5634586"/>
                </a:cubicBezTo>
                <a:cubicBezTo>
                  <a:pt x="7561306" y="5624813"/>
                  <a:pt x="7543589" y="5618525"/>
                  <a:pt x="7527170" y="5620542"/>
                </a:cubicBezTo>
                <a:cubicBezTo>
                  <a:pt x="7524343" y="5620889"/>
                  <a:pt x="7521664" y="5621475"/>
                  <a:pt x="7519214" y="5622280"/>
                </a:cubicBezTo>
                <a:cubicBezTo>
                  <a:pt x="7500062" y="5596964"/>
                  <a:pt x="7480476" y="5604337"/>
                  <a:pt x="7473157" y="5588143"/>
                </a:cubicBezTo>
                <a:cubicBezTo>
                  <a:pt x="7433415" y="5574859"/>
                  <a:pt x="7395118" y="5582388"/>
                  <a:pt x="7388000" y="5568063"/>
                </a:cubicBezTo>
                <a:cubicBezTo>
                  <a:pt x="7366403" y="5564920"/>
                  <a:pt x="7332262" y="5573848"/>
                  <a:pt x="7320876" y="5557698"/>
                </a:cubicBezTo>
                <a:cubicBezTo>
                  <a:pt x="7314891" y="5568111"/>
                  <a:pt x="7299319" y="5544964"/>
                  <a:pt x="7284480" y="5549820"/>
                </a:cubicBezTo>
                <a:cubicBezTo>
                  <a:pt x="7273570" y="5554430"/>
                  <a:pt x="7266301" y="5548483"/>
                  <a:pt x="7256619" y="5546379"/>
                </a:cubicBezTo>
                <a:cubicBezTo>
                  <a:pt x="7242503" y="5549088"/>
                  <a:pt x="7202543" y="5533379"/>
                  <a:pt x="7193112" y="5525289"/>
                </a:cubicBezTo>
                <a:cubicBezTo>
                  <a:pt x="7172259" y="5499151"/>
                  <a:pt x="7108617" y="5505485"/>
                  <a:pt x="7090943" y="5485177"/>
                </a:cubicBezTo>
                <a:cubicBezTo>
                  <a:pt x="7083637" y="5481419"/>
                  <a:pt x="7076140" y="5479148"/>
                  <a:pt x="7068566" y="5477809"/>
                </a:cubicBezTo>
                <a:lnTo>
                  <a:pt x="7023035" y="5476595"/>
                </a:lnTo>
                <a:lnTo>
                  <a:pt x="7001197" y="5476163"/>
                </a:lnTo>
                <a:cubicBezTo>
                  <a:pt x="7016126" y="5454256"/>
                  <a:pt x="6943549" y="5466815"/>
                  <a:pt x="6967472" y="5451057"/>
                </a:cubicBezTo>
                <a:cubicBezTo>
                  <a:pt x="6931240" y="5443544"/>
                  <a:pt x="6920843" y="5429649"/>
                  <a:pt x="6883334" y="5418880"/>
                </a:cubicBezTo>
                <a:lnTo>
                  <a:pt x="6742417" y="5386446"/>
                </a:lnTo>
                <a:cubicBezTo>
                  <a:pt x="6690532" y="5366095"/>
                  <a:pt x="6665174" y="5364632"/>
                  <a:pt x="6618315" y="5353085"/>
                </a:cubicBezTo>
                <a:cubicBezTo>
                  <a:pt x="6581698" y="5304210"/>
                  <a:pt x="6547395" y="5315779"/>
                  <a:pt x="6521050" y="5283194"/>
                </a:cubicBezTo>
                <a:cubicBezTo>
                  <a:pt x="6469114" y="5268862"/>
                  <a:pt x="6472597" y="5253957"/>
                  <a:pt x="6414460" y="5253832"/>
                </a:cubicBezTo>
                <a:lnTo>
                  <a:pt x="6362535" y="5220502"/>
                </a:lnTo>
                <a:cubicBezTo>
                  <a:pt x="6350866" y="5213881"/>
                  <a:pt x="6347641" y="5215777"/>
                  <a:pt x="6344443" y="5214103"/>
                </a:cubicBezTo>
                <a:lnTo>
                  <a:pt x="6343344" y="5210454"/>
                </a:lnTo>
                <a:lnTo>
                  <a:pt x="6333344" y="5205307"/>
                </a:lnTo>
                <a:lnTo>
                  <a:pt x="6315602" y="5193288"/>
                </a:lnTo>
                <a:lnTo>
                  <a:pt x="6310442" y="5192802"/>
                </a:lnTo>
                <a:lnTo>
                  <a:pt x="6280815" y="5177420"/>
                </a:lnTo>
                <a:lnTo>
                  <a:pt x="6279533" y="5178045"/>
                </a:lnTo>
                <a:cubicBezTo>
                  <a:pt x="6275980" y="5179097"/>
                  <a:pt x="6272084" y="5179212"/>
                  <a:pt x="6267362" y="5177370"/>
                </a:cubicBezTo>
                <a:cubicBezTo>
                  <a:pt x="6261796" y="5192470"/>
                  <a:pt x="6259530" y="5180933"/>
                  <a:pt x="6246095" y="5174167"/>
                </a:cubicBezTo>
                <a:lnTo>
                  <a:pt x="6155252" y="5161201"/>
                </a:lnTo>
                <a:lnTo>
                  <a:pt x="6148525" y="5158442"/>
                </a:lnTo>
                <a:lnTo>
                  <a:pt x="6148187" y="5158573"/>
                </a:lnTo>
                <a:cubicBezTo>
                  <a:pt x="6146292" y="5158370"/>
                  <a:pt x="6143916" y="5157611"/>
                  <a:pt x="6140686" y="5156032"/>
                </a:cubicBezTo>
                <a:lnTo>
                  <a:pt x="6136260" y="5153413"/>
                </a:lnTo>
                <a:lnTo>
                  <a:pt x="6123208" y="5148061"/>
                </a:lnTo>
                <a:lnTo>
                  <a:pt x="6117367" y="5147451"/>
                </a:lnTo>
                <a:lnTo>
                  <a:pt x="5957305" y="5146062"/>
                </a:lnTo>
                <a:cubicBezTo>
                  <a:pt x="5920540" y="5140405"/>
                  <a:pt x="5887096" y="5142015"/>
                  <a:pt x="5857259" y="5132052"/>
                </a:cubicBezTo>
                <a:cubicBezTo>
                  <a:pt x="5843335" y="5135303"/>
                  <a:pt x="5830921" y="5135493"/>
                  <a:pt x="5821375" y="5125606"/>
                </a:cubicBezTo>
                <a:cubicBezTo>
                  <a:pt x="5786501" y="5122615"/>
                  <a:pt x="5775399" y="5132648"/>
                  <a:pt x="5755916" y="5120171"/>
                </a:cubicBezTo>
                <a:cubicBezTo>
                  <a:pt x="5732132" y="5135438"/>
                  <a:pt x="5732735" y="5128211"/>
                  <a:pt x="5725007" y="5121437"/>
                </a:cubicBezTo>
                <a:lnTo>
                  <a:pt x="5723810" y="5120848"/>
                </a:lnTo>
                <a:lnTo>
                  <a:pt x="5720531" y="5123048"/>
                </a:lnTo>
                <a:lnTo>
                  <a:pt x="5714794" y="5123371"/>
                </a:lnTo>
                <a:lnTo>
                  <a:pt x="5700141" y="5120131"/>
                </a:lnTo>
                <a:lnTo>
                  <a:pt x="5694799" y="5118234"/>
                </a:lnTo>
                <a:cubicBezTo>
                  <a:pt x="5691058" y="5117179"/>
                  <a:pt x="5688491" y="5116804"/>
                  <a:pt x="5686627" y="5116903"/>
                </a:cubicBezTo>
                <a:lnTo>
                  <a:pt x="5686371" y="5117086"/>
                </a:lnTo>
                <a:lnTo>
                  <a:pt x="5678818" y="5115416"/>
                </a:lnTo>
                <a:cubicBezTo>
                  <a:pt x="5666199" y="5112102"/>
                  <a:pt x="5654035" y="5108410"/>
                  <a:pt x="5642547" y="5104511"/>
                </a:cubicBezTo>
                <a:cubicBezTo>
                  <a:pt x="5629444" y="5114945"/>
                  <a:pt x="5588783" y="5093343"/>
                  <a:pt x="5587979" y="5116963"/>
                </a:cubicBezTo>
                <a:cubicBezTo>
                  <a:pt x="5572317" y="5112380"/>
                  <a:pt x="5564904" y="5101292"/>
                  <a:pt x="5566635" y="5117158"/>
                </a:cubicBezTo>
                <a:cubicBezTo>
                  <a:pt x="5561375" y="5116079"/>
                  <a:pt x="5557787" y="5116811"/>
                  <a:pt x="5554952" y="5118417"/>
                </a:cubicBezTo>
                <a:lnTo>
                  <a:pt x="5554039" y="5119241"/>
                </a:lnTo>
                <a:lnTo>
                  <a:pt x="5514253" y="5109018"/>
                </a:lnTo>
                <a:lnTo>
                  <a:pt x="5492156" y="5099904"/>
                </a:lnTo>
                <a:lnTo>
                  <a:pt x="5480446" y="5096385"/>
                </a:lnTo>
                <a:lnTo>
                  <a:pt x="5477744" y="5092939"/>
                </a:lnTo>
                <a:cubicBezTo>
                  <a:pt x="5474490" y="5090581"/>
                  <a:pt x="5469391" y="5088951"/>
                  <a:pt x="5460150" y="5088988"/>
                </a:cubicBezTo>
                <a:lnTo>
                  <a:pt x="5457901" y="5089459"/>
                </a:lnTo>
                <a:lnTo>
                  <a:pt x="5444243" y="5082761"/>
                </a:lnTo>
                <a:cubicBezTo>
                  <a:pt x="5439993" y="5080007"/>
                  <a:pt x="5436418" y="5076805"/>
                  <a:pt x="5433825" y="5072992"/>
                </a:cubicBezTo>
                <a:cubicBezTo>
                  <a:pt x="5379442" y="5082090"/>
                  <a:pt x="5336110" y="5058382"/>
                  <a:pt x="5280996" y="5052402"/>
                </a:cubicBezTo>
                <a:cubicBezTo>
                  <a:pt x="5250806" y="5043777"/>
                  <a:pt x="5168599" y="5048109"/>
                  <a:pt x="5161582" y="5019668"/>
                </a:cubicBezTo>
                <a:cubicBezTo>
                  <a:pt x="5121870" y="5011383"/>
                  <a:pt x="5095637" y="5009222"/>
                  <a:pt x="5042717" y="5002692"/>
                </a:cubicBezTo>
                <a:cubicBezTo>
                  <a:pt x="4991136" y="4972487"/>
                  <a:pt x="4902282" y="4979360"/>
                  <a:pt x="4840514" y="4959306"/>
                </a:cubicBezTo>
                <a:cubicBezTo>
                  <a:pt x="4799904" y="4976415"/>
                  <a:pt x="4824087" y="4958371"/>
                  <a:pt x="4786778" y="4956661"/>
                </a:cubicBezTo>
                <a:cubicBezTo>
                  <a:pt x="4801901" y="4937231"/>
                  <a:pt x="4739845" y="4961208"/>
                  <a:pt x="4743741" y="4937104"/>
                </a:cubicBezTo>
                <a:cubicBezTo>
                  <a:pt x="4736829" y="4937557"/>
                  <a:pt x="4730010" y="4938753"/>
                  <a:pt x="4723136" y="4940138"/>
                </a:cubicBezTo>
                <a:lnTo>
                  <a:pt x="4719535" y="4940850"/>
                </a:lnTo>
                <a:lnTo>
                  <a:pt x="4706143" y="4939586"/>
                </a:lnTo>
                <a:lnTo>
                  <a:pt x="4701098" y="4944372"/>
                </a:lnTo>
                <a:lnTo>
                  <a:pt x="4680034" y="4946157"/>
                </a:lnTo>
                <a:cubicBezTo>
                  <a:pt x="4672339" y="4946029"/>
                  <a:pt x="4664292" y="4944964"/>
                  <a:pt x="4655740" y="4942396"/>
                </a:cubicBezTo>
                <a:cubicBezTo>
                  <a:pt x="4636359" y="4929384"/>
                  <a:pt x="4599700" y="4935346"/>
                  <a:pt x="4569298" y="4929596"/>
                </a:cubicBezTo>
                <a:lnTo>
                  <a:pt x="4555977" y="4924356"/>
                </a:lnTo>
                <a:lnTo>
                  <a:pt x="4508949" y="4921648"/>
                </a:lnTo>
                <a:cubicBezTo>
                  <a:pt x="4495668" y="4920437"/>
                  <a:pt x="4482007" y="4918694"/>
                  <a:pt x="4467838" y="4915993"/>
                </a:cubicBezTo>
                <a:lnTo>
                  <a:pt x="4441948" y="4909300"/>
                </a:lnTo>
                <a:lnTo>
                  <a:pt x="4394719" y="4901820"/>
                </a:lnTo>
                <a:lnTo>
                  <a:pt x="4356810" y="4905146"/>
                </a:lnTo>
                <a:lnTo>
                  <a:pt x="4222144" y="4909117"/>
                </a:lnTo>
                <a:cubicBezTo>
                  <a:pt x="4202488" y="4913903"/>
                  <a:pt x="4184742" y="4933491"/>
                  <a:pt x="4160481" y="4923474"/>
                </a:cubicBezTo>
                <a:cubicBezTo>
                  <a:pt x="4165854" y="4934564"/>
                  <a:pt x="4131661" y="4919946"/>
                  <a:pt x="4124879" y="4929303"/>
                </a:cubicBezTo>
                <a:cubicBezTo>
                  <a:pt x="4120895" y="4937086"/>
                  <a:pt x="4109593" y="4934464"/>
                  <a:pt x="4100114" y="4936007"/>
                </a:cubicBezTo>
                <a:cubicBezTo>
                  <a:pt x="4091835" y="4943256"/>
                  <a:pt x="4045978" y="4943549"/>
                  <a:pt x="4030957" y="4939826"/>
                </a:cubicBezTo>
                <a:cubicBezTo>
                  <a:pt x="3989825" y="4924453"/>
                  <a:pt x="3946860" y="4952050"/>
                  <a:pt x="3913764" y="4940618"/>
                </a:cubicBezTo>
                <a:cubicBezTo>
                  <a:pt x="3904534" y="4939906"/>
                  <a:pt x="3896577" y="4940543"/>
                  <a:pt x="3889457" y="4942017"/>
                </a:cubicBezTo>
                <a:lnTo>
                  <a:pt x="3871115" y="4948115"/>
                </a:lnTo>
                <a:lnTo>
                  <a:pt x="3869086" y="4953796"/>
                </a:lnTo>
                <a:lnTo>
                  <a:pt x="3856124" y="4955351"/>
                </a:lnTo>
                <a:lnTo>
                  <a:pt x="3835967" y="4964002"/>
                </a:lnTo>
                <a:cubicBezTo>
                  <a:pt x="3826465" y="4939857"/>
                  <a:pt x="3782586" y="4975947"/>
                  <a:pt x="3785910" y="4953998"/>
                </a:cubicBezTo>
                <a:cubicBezTo>
                  <a:pt x="3750785" y="4960085"/>
                  <a:pt x="3699033" y="4941571"/>
                  <a:pt x="3671085" y="4966563"/>
                </a:cubicBezTo>
                <a:cubicBezTo>
                  <a:pt x="3621255" y="4971431"/>
                  <a:pt x="3562637" y="4982991"/>
                  <a:pt x="3486928" y="4983204"/>
                </a:cubicBezTo>
                <a:cubicBezTo>
                  <a:pt x="3446030" y="4983424"/>
                  <a:pt x="3343460" y="4965124"/>
                  <a:pt x="3280956" y="4963864"/>
                </a:cubicBezTo>
                <a:cubicBezTo>
                  <a:pt x="3227193" y="4969510"/>
                  <a:pt x="3256481" y="4962609"/>
                  <a:pt x="3211563" y="4982704"/>
                </a:cubicBezTo>
                <a:cubicBezTo>
                  <a:pt x="3207119" y="4979549"/>
                  <a:pt x="3170070" y="4977192"/>
                  <a:pt x="3164681" y="4975408"/>
                </a:cubicBezTo>
                <a:lnTo>
                  <a:pt x="3127171" y="4968229"/>
                </a:lnTo>
                <a:lnTo>
                  <a:pt x="3096889" y="4965619"/>
                </a:lnTo>
                <a:cubicBezTo>
                  <a:pt x="3088441" y="4967572"/>
                  <a:pt x="3082883" y="4967054"/>
                  <a:pt x="3078620" y="4965444"/>
                </a:cubicBezTo>
                <a:lnTo>
                  <a:pt x="3074275" y="4962670"/>
                </a:lnTo>
                <a:lnTo>
                  <a:pt x="3036436" y="4957455"/>
                </a:lnTo>
                <a:lnTo>
                  <a:pt x="3031995" y="4958829"/>
                </a:lnTo>
                <a:lnTo>
                  <a:pt x="2994028" y="4956800"/>
                </a:lnTo>
                <a:cubicBezTo>
                  <a:pt x="2992299" y="4958944"/>
                  <a:pt x="2989407" y="4960397"/>
                  <a:pt x="2984001" y="4960444"/>
                </a:cubicBezTo>
                <a:cubicBezTo>
                  <a:pt x="2994191" y="4975446"/>
                  <a:pt x="2981386" y="4966249"/>
                  <a:pt x="2964542" y="4965062"/>
                </a:cubicBezTo>
                <a:cubicBezTo>
                  <a:pt x="2976613" y="4988096"/>
                  <a:pt x="2927627" y="4975618"/>
                  <a:pt x="2921274" y="4988440"/>
                </a:cubicBezTo>
                <a:cubicBezTo>
                  <a:pt x="2908629" y="4987050"/>
                  <a:pt x="2895476" y="4985998"/>
                  <a:pt x="2882111" y="4985411"/>
                </a:cubicBezTo>
                <a:lnTo>
                  <a:pt x="2874282" y="4985361"/>
                </a:lnTo>
                <a:cubicBezTo>
                  <a:pt x="2874237" y="4985437"/>
                  <a:pt x="2874193" y="4985514"/>
                  <a:pt x="2874147" y="4985591"/>
                </a:cubicBezTo>
                <a:cubicBezTo>
                  <a:pt x="2872492" y="4986074"/>
                  <a:pt x="2869935" y="4986243"/>
                  <a:pt x="2865932" y="4985999"/>
                </a:cubicBezTo>
                <a:lnTo>
                  <a:pt x="2860008" y="4985269"/>
                </a:lnTo>
                <a:lnTo>
                  <a:pt x="2844819" y="4985172"/>
                </a:lnTo>
                <a:lnTo>
                  <a:pt x="2839735" y="4986676"/>
                </a:lnTo>
                <a:lnTo>
                  <a:pt x="2837922" y="4989488"/>
                </a:lnTo>
                <a:lnTo>
                  <a:pt x="2836507" y="4989165"/>
                </a:lnTo>
                <a:cubicBezTo>
                  <a:pt x="2825749" y="4984209"/>
                  <a:pt x="2822382" y="4977089"/>
                  <a:pt x="2808859" y="4996804"/>
                </a:cubicBezTo>
                <a:cubicBezTo>
                  <a:pt x="2784233" y="4988767"/>
                  <a:pt x="2779499" y="5000786"/>
                  <a:pt x="2745907" y="5005126"/>
                </a:cubicBezTo>
                <a:cubicBezTo>
                  <a:pt x="2731796" y="4997536"/>
                  <a:pt x="2720518" y="5000295"/>
                  <a:pt x="2709519" y="5006333"/>
                </a:cubicBezTo>
                <a:cubicBezTo>
                  <a:pt x="2676766" y="5002878"/>
                  <a:pt x="2646981" y="5011377"/>
                  <a:pt x="2610212" y="5013529"/>
                </a:cubicBezTo>
                <a:cubicBezTo>
                  <a:pt x="2570359" y="5003730"/>
                  <a:pt x="2550109" y="5021491"/>
                  <a:pt x="2510814" y="5023713"/>
                </a:cubicBezTo>
                <a:cubicBezTo>
                  <a:pt x="2476639" y="5006722"/>
                  <a:pt x="2482834" y="5038639"/>
                  <a:pt x="2462736" y="5045398"/>
                </a:cubicBezTo>
                <a:lnTo>
                  <a:pt x="2457050" y="5046022"/>
                </a:lnTo>
                <a:lnTo>
                  <a:pt x="2442184" y="5043549"/>
                </a:lnTo>
                <a:lnTo>
                  <a:pt x="2436703" y="5041929"/>
                </a:lnTo>
                <a:cubicBezTo>
                  <a:pt x="2432888" y="5041072"/>
                  <a:pt x="2430299" y="5040830"/>
                  <a:pt x="2428451" y="5041027"/>
                </a:cubicBezTo>
                <a:lnTo>
                  <a:pt x="2420551" y="5039949"/>
                </a:lnTo>
                <a:cubicBezTo>
                  <a:pt x="2407700" y="5037296"/>
                  <a:pt x="2395274" y="5034239"/>
                  <a:pt x="2383501" y="5030941"/>
                </a:cubicBezTo>
                <a:cubicBezTo>
                  <a:pt x="2362992" y="5032521"/>
                  <a:pt x="2317884" y="5047662"/>
                  <a:pt x="2297493" y="5049431"/>
                </a:cubicBezTo>
                <a:lnTo>
                  <a:pt x="2261156" y="5041558"/>
                </a:lnTo>
                <a:lnTo>
                  <a:pt x="2200581" y="5024964"/>
                </a:lnTo>
                <a:lnTo>
                  <a:pt x="2198380" y="5025550"/>
                </a:lnTo>
                <a:lnTo>
                  <a:pt x="2116066" y="5019568"/>
                </a:lnTo>
                <a:cubicBezTo>
                  <a:pt x="2111600" y="5017036"/>
                  <a:pt x="2059664" y="5006071"/>
                  <a:pt x="2056754" y="5002394"/>
                </a:cubicBezTo>
                <a:cubicBezTo>
                  <a:pt x="2003393" y="5014336"/>
                  <a:pt x="1998298" y="5008800"/>
                  <a:pt x="1942916" y="5005703"/>
                </a:cubicBezTo>
                <a:cubicBezTo>
                  <a:pt x="1882138" y="4994708"/>
                  <a:pt x="1836966" y="4976630"/>
                  <a:pt x="1796717" y="4970423"/>
                </a:cubicBezTo>
                <a:cubicBezTo>
                  <a:pt x="1724075" y="4959337"/>
                  <a:pt x="1636218" y="4936339"/>
                  <a:pt x="1583222" y="4931235"/>
                </a:cubicBezTo>
                <a:cubicBezTo>
                  <a:pt x="1544265" y="4950469"/>
                  <a:pt x="1556109" y="4927628"/>
                  <a:pt x="1518821" y="4927872"/>
                </a:cubicBezTo>
                <a:cubicBezTo>
                  <a:pt x="1497291" y="4925112"/>
                  <a:pt x="1483221" y="4916728"/>
                  <a:pt x="1471837" y="4914678"/>
                </a:cubicBezTo>
                <a:lnTo>
                  <a:pt x="1450515" y="4915578"/>
                </a:lnTo>
                <a:lnTo>
                  <a:pt x="1437078" y="4915016"/>
                </a:lnTo>
                <a:lnTo>
                  <a:pt x="1432462" y="4920065"/>
                </a:lnTo>
                <a:lnTo>
                  <a:pt x="1411645" y="4922952"/>
                </a:lnTo>
                <a:cubicBezTo>
                  <a:pt x="1384856" y="4920079"/>
                  <a:pt x="1306656" y="4907389"/>
                  <a:pt x="1271729" y="4902828"/>
                </a:cubicBezTo>
                <a:cubicBezTo>
                  <a:pt x="1258697" y="4896954"/>
                  <a:pt x="1213546" y="4890036"/>
                  <a:pt x="1202076" y="4895589"/>
                </a:cubicBezTo>
                <a:cubicBezTo>
                  <a:pt x="1192059" y="4895561"/>
                  <a:pt x="1182171" y="4891311"/>
                  <a:pt x="1174670" y="4898040"/>
                </a:cubicBezTo>
                <a:cubicBezTo>
                  <a:pt x="1163701" y="4905820"/>
                  <a:pt x="1136874" y="4886643"/>
                  <a:pt x="1137035" y="4897965"/>
                </a:cubicBezTo>
                <a:cubicBezTo>
                  <a:pt x="1117838" y="4884693"/>
                  <a:pt x="1091386" y="4900421"/>
                  <a:pt x="1069882" y="4901859"/>
                </a:cubicBezTo>
                <a:cubicBezTo>
                  <a:pt x="1055589" y="4889467"/>
                  <a:pt x="1024570" y="4904705"/>
                  <a:pt x="980935" y="4900090"/>
                </a:cubicBezTo>
                <a:cubicBezTo>
                  <a:pt x="947614" y="4895538"/>
                  <a:pt x="913224" y="4886405"/>
                  <a:pt x="869960" y="4874547"/>
                </a:cubicBezTo>
                <a:cubicBezTo>
                  <a:pt x="819114" y="4845820"/>
                  <a:pt x="768074" y="4839770"/>
                  <a:pt x="721345" y="4828937"/>
                </a:cubicBezTo>
                <a:cubicBezTo>
                  <a:pt x="667944" y="4819060"/>
                  <a:pt x="698286" y="4848426"/>
                  <a:pt x="635428" y="4819153"/>
                </a:cubicBezTo>
                <a:cubicBezTo>
                  <a:pt x="626286" y="4826707"/>
                  <a:pt x="617638" y="4825980"/>
                  <a:pt x="604106" y="4819994"/>
                </a:cubicBezTo>
                <a:cubicBezTo>
                  <a:pt x="583276" y="4822237"/>
                  <a:pt x="539859" y="4835097"/>
                  <a:pt x="510451" y="4832608"/>
                </a:cubicBezTo>
                <a:cubicBezTo>
                  <a:pt x="489781" y="4829929"/>
                  <a:pt x="443867" y="4807857"/>
                  <a:pt x="427656" y="4805062"/>
                </a:cubicBezTo>
                <a:cubicBezTo>
                  <a:pt x="424088" y="4806479"/>
                  <a:pt x="419580" y="4809736"/>
                  <a:pt x="413184" y="4815837"/>
                </a:cubicBezTo>
                <a:cubicBezTo>
                  <a:pt x="387673" y="4805882"/>
                  <a:pt x="379855" y="4817328"/>
                  <a:pt x="341772" y="4818825"/>
                </a:cubicBezTo>
                <a:cubicBezTo>
                  <a:pt x="327795" y="4810179"/>
                  <a:pt x="314729" y="4811964"/>
                  <a:pt x="301266" y="4817000"/>
                </a:cubicBezTo>
                <a:cubicBezTo>
                  <a:pt x="265781" y="4810886"/>
                  <a:pt x="231017" y="4816794"/>
                  <a:pt x="189886" y="4815871"/>
                </a:cubicBezTo>
                <a:cubicBezTo>
                  <a:pt x="147910" y="4802917"/>
                  <a:pt x="121702" y="4818738"/>
                  <a:pt x="77762" y="4817675"/>
                </a:cubicBezTo>
                <a:cubicBezTo>
                  <a:pt x="38733" y="4795315"/>
                  <a:pt x="44308" y="4840244"/>
                  <a:pt x="8164" y="4835320"/>
                </a:cubicBezTo>
                <a:lnTo>
                  <a:pt x="0" y="4832771"/>
                </a:lnTo>
                <a:close/>
              </a:path>
            </a:pathLst>
          </a:custGeom>
        </p:spPr>
      </p:pic>
      <p:sp>
        <p:nvSpPr>
          <p:cNvPr id="2" name="Title 1">
            <a:extLst>
              <a:ext uri="{FF2B5EF4-FFF2-40B4-BE49-F238E27FC236}">
                <a16:creationId xmlns:a16="http://schemas.microsoft.com/office/drawing/2014/main" id="{DC59376A-15A5-7750-1741-B2DA6B1296CA}"/>
              </a:ext>
            </a:extLst>
          </p:cNvPr>
          <p:cNvSpPr>
            <a:spLocks noGrp="1"/>
          </p:cNvSpPr>
          <p:nvPr>
            <p:ph type="ctrTitle"/>
          </p:nvPr>
        </p:nvSpPr>
        <p:spPr>
          <a:xfrm>
            <a:off x="599818" y="5234320"/>
            <a:ext cx="6931319" cy="752217"/>
          </a:xfrm>
        </p:spPr>
        <p:txBody>
          <a:bodyPr anchor="b">
            <a:normAutofit/>
          </a:bodyPr>
          <a:lstStyle/>
          <a:p>
            <a:pPr algn="l"/>
            <a:r>
              <a:rPr lang="en-US" sz="3600">
                <a:solidFill>
                  <a:schemeClr val="tx1">
                    <a:lumMod val="85000"/>
                    <a:lumOff val="15000"/>
                  </a:schemeClr>
                </a:solidFill>
              </a:rPr>
              <a:t>Abdellah Taia: Queer Diaspora</a:t>
            </a:r>
          </a:p>
        </p:txBody>
      </p:sp>
    </p:spTree>
    <p:extLst>
      <p:ext uri="{BB962C8B-B14F-4D97-AF65-F5344CB8AC3E}">
        <p14:creationId xmlns:p14="http://schemas.microsoft.com/office/powerpoint/2010/main" val="3770932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F8D4D-CE79-814D-A78A-97CFFED79C8D}"/>
              </a:ext>
            </a:extLst>
          </p:cNvPr>
          <p:cNvSpPr>
            <a:spLocks noGrp="1"/>
          </p:cNvSpPr>
          <p:nvPr>
            <p:ph type="title"/>
          </p:nvPr>
        </p:nvSpPr>
        <p:spPr/>
        <p:txBody>
          <a:bodyPr/>
          <a:lstStyle/>
          <a:p>
            <a:r>
              <a:rPr lang="en-US" dirty="0" err="1"/>
              <a:t>Jasbir</a:t>
            </a:r>
            <a:r>
              <a:rPr lang="en-US" dirty="0"/>
              <a:t> Puar (2007) ‘</a:t>
            </a:r>
            <a:r>
              <a:rPr lang="en-US" dirty="0" err="1"/>
              <a:t>Homonationalism</a:t>
            </a:r>
            <a:r>
              <a:rPr lang="en-US" dirty="0"/>
              <a:t>'</a:t>
            </a:r>
          </a:p>
        </p:txBody>
      </p:sp>
      <p:sp>
        <p:nvSpPr>
          <p:cNvPr id="3" name="Content Placeholder 2">
            <a:extLst>
              <a:ext uri="{FF2B5EF4-FFF2-40B4-BE49-F238E27FC236}">
                <a16:creationId xmlns:a16="http://schemas.microsoft.com/office/drawing/2014/main" id="{DA49C3B5-C2F1-E74F-BA16-0E877CE23E06}"/>
              </a:ext>
            </a:extLst>
          </p:cNvPr>
          <p:cNvSpPr>
            <a:spLocks noGrp="1"/>
          </p:cNvSpPr>
          <p:nvPr>
            <p:ph idx="1"/>
          </p:nvPr>
        </p:nvSpPr>
        <p:spPr/>
        <p:txBody>
          <a:bodyPr>
            <a:normAutofit lnSpcReduction="10000"/>
          </a:bodyPr>
          <a:lstStyle/>
          <a:p>
            <a:pPr marL="0" indent="0">
              <a:buNone/>
            </a:pPr>
            <a:r>
              <a:rPr lang="en-GB" dirty="0" err="1"/>
              <a:t>Homonationalism</a:t>
            </a:r>
            <a:r>
              <a:rPr lang="en-GB" dirty="0"/>
              <a:t> is a “discursive tactic that disaggregates US national gays and queers from racial and sexual others, foregrounding a collusion between homosexuality and American nationalism that is generated both by national </a:t>
            </a:r>
            <a:r>
              <a:rPr lang="en-GB" dirty="0" err="1"/>
              <a:t>rhetorics</a:t>
            </a:r>
            <a:r>
              <a:rPr lang="en-GB" dirty="0"/>
              <a:t> of patriotic inclusion and by gay and queer subjects themselves” (</a:t>
            </a:r>
            <a:r>
              <a:rPr lang="en-GB" i="1" dirty="0"/>
              <a:t>Terrorist Assemblages</a:t>
            </a:r>
            <a:r>
              <a:rPr lang="en-GB" dirty="0"/>
              <a:t> 39)</a:t>
            </a:r>
          </a:p>
          <a:p>
            <a:pPr marL="0" indent="0">
              <a:buNone/>
            </a:pPr>
            <a:endParaRPr lang="en-GB" dirty="0"/>
          </a:p>
          <a:p>
            <a:r>
              <a:rPr lang="en-GB" dirty="0"/>
              <a:t>US state of exception and exceptionalism has co-opted important sections of the gay movement. </a:t>
            </a:r>
          </a:p>
          <a:p>
            <a:r>
              <a:rPr lang="en-GB" dirty="0"/>
              <a:t>The active involvement—and responsibilities—of the queer movements themselves that supported (wittingly or unwittingly) a new racist configuration</a:t>
            </a:r>
            <a:endParaRPr lang="en-US" dirty="0"/>
          </a:p>
        </p:txBody>
      </p:sp>
    </p:spTree>
    <p:extLst>
      <p:ext uri="{BB962C8B-B14F-4D97-AF65-F5344CB8AC3E}">
        <p14:creationId xmlns:p14="http://schemas.microsoft.com/office/powerpoint/2010/main" val="4221784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EC3B6-1543-F149-8E8A-2C2866CB0EDC}"/>
              </a:ext>
            </a:extLst>
          </p:cNvPr>
          <p:cNvSpPr>
            <a:spLocks noGrp="1"/>
          </p:cNvSpPr>
          <p:nvPr>
            <p:ph type="title"/>
          </p:nvPr>
        </p:nvSpPr>
        <p:spPr/>
        <p:txBody>
          <a:bodyPr/>
          <a:lstStyle/>
          <a:p>
            <a:r>
              <a:rPr lang="en-US" dirty="0"/>
              <a:t>Edward Said, </a:t>
            </a:r>
            <a:r>
              <a:rPr lang="en-US" i="1" dirty="0"/>
              <a:t>Orientalism</a:t>
            </a:r>
            <a:r>
              <a:rPr lang="en-US" dirty="0"/>
              <a:t> (1978)</a:t>
            </a:r>
          </a:p>
        </p:txBody>
      </p:sp>
      <p:sp>
        <p:nvSpPr>
          <p:cNvPr id="3" name="Content Placeholder 2">
            <a:extLst>
              <a:ext uri="{FF2B5EF4-FFF2-40B4-BE49-F238E27FC236}">
                <a16:creationId xmlns:a16="http://schemas.microsoft.com/office/drawing/2014/main" id="{682FF817-2B69-2542-B359-69C3467F758E}"/>
              </a:ext>
            </a:extLst>
          </p:cNvPr>
          <p:cNvSpPr>
            <a:spLocks noGrp="1"/>
          </p:cNvSpPr>
          <p:nvPr>
            <p:ph idx="1"/>
          </p:nvPr>
        </p:nvSpPr>
        <p:spPr/>
        <p:txBody>
          <a:bodyPr>
            <a:normAutofit fontScale="62500" lnSpcReduction="20000"/>
          </a:bodyPr>
          <a:lstStyle/>
          <a:p>
            <a:r>
              <a:rPr lang="en-GB" dirty="0"/>
              <a:t>“The interchange between the academic and the more or less imaginative meanings of Orientalism is a constant one, and since the late eighteenth century there has been a considerable –perhaps even regulated – traffic between the two..  Here I come to the third meaning of orientalism… Orientalism can be discussed and </a:t>
            </a:r>
            <a:r>
              <a:rPr lang="en-GB" dirty="0" err="1"/>
              <a:t>analyzed</a:t>
            </a:r>
            <a:r>
              <a:rPr lang="en-GB" dirty="0"/>
              <a:t> as the </a:t>
            </a:r>
            <a:r>
              <a:rPr lang="en-GB" b="1" dirty="0"/>
              <a:t>corporate </a:t>
            </a:r>
            <a:r>
              <a:rPr lang="en-GB" dirty="0"/>
              <a:t>institution for dealing with the Orient--dealing with it by making statements about it, authorizing views of it, describing it, by teaching it, settling it, ruling over it: in short, Orientalism as a Western style for dominating, restructuring, and having authority over the Orient. </a:t>
            </a:r>
          </a:p>
          <a:p>
            <a:pPr marL="0" indent="0">
              <a:buNone/>
            </a:pPr>
            <a:endParaRPr lang="en-GB" dirty="0"/>
          </a:p>
          <a:p>
            <a:r>
              <a:rPr lang="en-GB" dirty="0"/>
              <a:t>Orientalism  is a style of thought based upon an ontological and epistemological distinction made between "the Orient" and (most of the time) "the Occident."  Thus a very large mass of writers, among whom are poets, novelists, philosophers, political theorists, economists, and imperial administrators, have accepted the basic distinction between East and West as the starting point for elaborate accounts concerning the Orient, its people, customs, "mind," destiny, and so on. . . .  the phenomenon of Orientalism as I study it here deals principally, not with a correspondence between Orientalism and Orient, but with the internal consistency of Orientalism and its ideas about the Orient . . . .  Despite or beyond any correspondence, or lack thereof, with a "real" Orient” (2-3).</a:t>
            </a:r>
          </a:p>
          <a:p>
            <a:endParaRPr lang="en-GB" dirty="0"/>
          </a:p>
          <a:p>
            <a:r>
              <a:rPr lang="en-GB" dirty="0"/>
              <a:t>Sexual tourism?</a:t>
            </a:r>
          </a:p>
          <a:p>
            <a:pPr marL="0" indent="0">
              <a:buNone/>
            </a:pPr>
            <a:endParaRPr lang="en-US" dirty="0"/>
          </a:p>
        </p:txBody>
      </p:sp>
    </p:spTree>
    <p:extLst>
      <p:ext uri="{BB962C8B-B14F-4D97-AF65-F5344CB8AC3E}">
        <p14:creationId xmlns:p14="http://schemas.microsoft.com/office/powerpoint/2010/main" val="3897260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8F56C-D1B5-B84D-B2FF-03F00322B24D}"/>
              </a:ext>
            </a:extLst>
          </p:cNvPr>
          <p:cNvSpPr>
            <a:spLocks noGrp="1"/>
          </p:cNvSpPr>
          <p:nvPr>
            <p:ph type="title"/>
          </p:nvPr>
        </p:nvSpPr>
        <p:spPr>
          <a:xfrm>
            <a:off x="871220" y="860028"/>
            <a:ext cx="6006192" cy="1324907"/>
          </a:xfrm>
        </p:spPr>
        <p:txBody>
          <a:bodyPr>
            <a:normAutofit/>
          </a:bodyPr>
          <a:lstStyle/>
          <a:p>
            <a:r>
              <a:rPr lang="en-US" i="1" dirty="0">
                <a:solidFill>
                  <a:srgbClr val="73644B"/>
                </a:solidFill>
              </a:rPr>
              <a:t>Desiring Arabs </a:t>
            </a:r>
            <a:r>
              <a:rPr lang="en-US" dirty="0">
                <a:solidFill>
                  <a:srgbClr val="73644B"/>
                </a:solidFill>
              </a:rPr>
              <a:t>(2007)</a:t>
            </a:r>
          </a:p>
        </p:txBody>
      </p:sp>
      <p:sp>
        <p:nvSpPr>
          <p:cNvPr id="3" name="Content Placeholder 2">
            <a:extLst>
              <a:ext uri="{FF2B5EF4-FFF2-40B4-BE49-F238E27FC236}">
                <a16:creationId xmlns:a16="http://schemas.microsoft.com/office/drawing/2014/main" id="{7685009C-0143-7440-A666-B60E3B0D2FE9}"/>
              </a:ext>
            </a:extLst>
          </p:cNvPr>
          <p:cNvSpPr>
            <a:spLocks noGrp="1"/>
          </p:cNvSpPr>
          <p:nvPr>
            <p:ph idx="1"/>
          </p:nvPr>
        </p:nvSpPr>
        <p:spPr>
          <a:xfrm>
            <a:off x="871220" y="2248823"/>
            <a:ext cx="6006192" cy="3928139"/>
          </a:xfrm>
        </p:spPr>
        <p:txBody>
          <a:bodyPr>
            <a:normAutofit/>
          </a:bodyPr>
          <a:lstStyle/>
          <a:p>
            <a:r>
              <a:rPr lang="en-US" sz="2200" dirty="0">
                <a:solidFill>
                  <a:srgbClr val="73644B"/>
                </a:solidFill>
              </a:rPr>
              <a:t>Joseph </a:t>
            </a:r>
            <a:r>
              <a:rPr lang="en-US" sz="2200" dirty="0" err="1">
                <a:solidFill>
                  <a:srgbClr val="73644B"/>
                </a:solidFill>
              </a:rPr>
              <a:t>Massad</a:t>
            </a:r>
            <a:r>
              <a:rPr lang="en-US" sz="2200" dirty="0">
                <a:solidFill>
                  <a:srgbClr val="73644B"/>
                </a:solidFill>
              </a:rPr>
              <a:t> provides a welcome critique of Orientalist discourses on so-called Arab sexuality. Western representations of Arab sexual desires are – in both their culturalist and their universality outlooks – highlight Orientalist and Eurocentric.</a:t>
            </a:r>
          </a:p>
          <a:p>
            <a:r>
              <a:rPr lang="en-US" sz="2200" dirty="0">
                <a:solidFill>
                  <a:srgbClr val="73644B"/>
                </a:solidFill>
              </a:rPr>
              <a:t>It is the very discourse of the Gay International which both produces homosexuals, as well as gays and lesbian, where they do not exist and represses same-sex desires and practices that refuse to be assimilated into its sexual epistemology. </a:t>
            </a:r>
          </a:p>
        </p:txBody>
      </p:sp>
      <p:pic>
        <p:nvPicPr>
          <p:cNvPr id="1026" name="Picture 2" descr="Desiring Arabs: Amazon.fr: Massad, Joseph A.: Livres anglais et étrangers">
            <a:extLst>
              <a:ext uri="{FF2B5EF4-FFF2-40B4-BE49-F238E27FC236}">
                <a16:creationId xmlns:a16="http://schemas.microsoft.com/office/drawing/2014/main" id="{5F1E9227-F57D-FA40-B592-7A7B1869D50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2909"/>
          <a:stretch/>
        </p:blipFill>
        <p:spPr bwMode="auto">
          <a:xfrm>
            <a:off x="7523826" y="862763"/>
            <a:ext cx="3788081" cy="5151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5556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C0602-1BC3-1ACF-F030-30456F8DE14C}"/>
              </a:ext>
            </a:extLst>
          </p:cNvPr>
          <p:cNvSpPr>
            <a:spLocks noGrp="1"/>
          </p:cNvSpPr>
          <p:nvPr>
            <p:ph type="title"/>
          </p:nvPr>
        </p:nvSpPr>
        <p:spPr>
          <a:xfrm>
            <a:off x="836679" y="723899"/>
            <a:ext cx="6002110" cy="810988"/>
          </a:xfrm>
        </p:spPr>
        <p:txBody>
          <a:bodyPr>
            <a:noAutofit/>
          </a:bodyPr>
          <a:lstStyle/>
          <a:p>
            <a:r>
              <a:rPr lang="en-US" sz="2400" dirty="0"/>
              <a:t>José Esteban Munoz (</a:t>
            </a:r>
            <a:r>
              <a:rPr lang="en-US" sz="2400" i="1" dirty="0"/>
              <a:t>Disidentifications: Queers of Color and the Performance of Politics</a:t>
            </a:r>
            <a:r>
              <a:rPr lang="en-US" sz="2400" dirty="0"/>
              <a:t>, 1999)</a:t>
            </a:r>
          </a:p>
        </p:txBody>
      </p:sp>
      <p:sp>
        <p:nvSpPr>
          <p:cNvPr id="3" name="Content Placeholder 2">
            <a:extLst>
              <a:ext uri="{FF2B5EF4-FFF2-40B4-BE49-F238E27FC236}">
                <a16:creationId xmlns:a16="http://schemas.microsoft.com/office/drawing/2014/main" id="{B0361DE3-AAB4-9930-5852-516C2760BB31}"/>
              </a:ext>
            </a:extLst>
          </p:cNvPr>
          <p:cNvSpPr>
            <a:spLocks noGrp="1"/>
          </p:cNvSpPr>
          <p:nvPr>
            <p:ph idx="1"/>
          </p:nvPr>
        </p:nvSpPr>
        <p:spPr>
          <a:xfrm>
            <a:off x="836679" y="1534887"/>
            <a:ext cx="6002111" cy="4599214"/>
          </a:xfrm>
        </p:spPr>
        <p:txBody>
          <a:bodyPr>
            <a:normAutofit fontScale="85000" lnSpcReduction="20000"/>
          </a:bodyPr>
          <a:lstStyle/>
          <a:p>
            <a:r>
              <a:rPr lang="en-GB" sz="1700" b="0" i="0" u="none" strike="noStrike" dirty="0">
                <a:effectLst/>
                <a:latin typeface="Open Sans" panose="020B0606030504020204" pitchFamily="34" charset="0"/>
              </a:rPr>
              <a:t>José Muñoz's book </a:t>
            </a:r>
            <a:r>
              <a:rPr lang="en-GB" sz="1700" b="0" i="1" u="none" strike="noStrike" dirty="0">
                <a:effectLst/>
                <a:latin typeface="Open Sans" panose="020B0606030504020204" pitchFamily="34" charset="0"/>
              </a:rPr>
              <a:t>Disidentifications: Queers of </a:t>
            </a:r>
            <a:r>
              <a:rPr lang="en-GB" sz="1700" b="0" i="1" u="none" strike="noStrike" dirty="0" err="1">
                <a:effectLst/>
                <a:latin typeface="Open Sans" panose="020B0606030504020204" pitchFamily="34" charset="0"/>
              </a:rPr>
              <a:t>Color</a:t>
            </a:r>
            <a:r>
              <a:rPr lang="en-GB" sz="1700" b="0" i="1" u="none" strike="noStrike" dirty="0">
                <a:effectLst/>
                <a:latin typeface="Open Sans" panose="020B0606030504020204" pitchFamily="34" charset="0"/>
              </a:rPr>
              <a:t> and the Performance of Politics </a:t>
            </a:r>
            <a:r>
              <a:rPr lang="en-GB" sz="1700" b="0" i="0" u="none" strike="noStrike" dirty="0">
                <a:effectLst/>
                <a:latin typeface="Open Sans" panose="020B0606030504020204" pitchFamily="34" charset="0"/>
              </a:rPr>
              <a:t>reclaims agency as a way to authorize the specificities of race, ethnicity, desire, and the queer body. For Muñoz, the act of writing becomes a "</a:t>
            </a:r>
            <a:r>
              <a:rPr lang="en-GB" sz="1700" b="0" i="0" u="none" strike="noStrike" dirty="0" err="1">
                <a:effectLst/>
                <a:latin typeface="Open Sans" panose="020B0606030504020204" pitchFamily="34" charset="0"/>
              </a:rPr>
              <a:t>disidentificatory</a:t>
            </a:r>
            <a:r>
              <a:rPr lang="en-GB" sz="1700" b="0" i="0" u="none" strike="noStrike" dirty="0">
                <a:effectLst/>
                <a:latin typeface="Open Sans" panose="020B0606030504020204" pitchFamily="34" charset="0"/>
              </a:rPr>
              <a:t>" venture of the self, "whose relation to the social is not over determined by universalizing rhetoric of selfhood" (20).</a:t>
            </a:r>
          </a:p>
          <a:p>
            <a:r>
              <a:rPr lang="en-GB" sz="1700" b="0" i="0" u="none" strike="noStrike" dirty="0">
                <a:effectLst/>
                <a:latin typeface="Open Sans" panose="020B0606030504020204" pitchFamily="34" charset="0"/>
              </a:rPr>
              <a:t>To "disidentify" in Muñoz's terms is a political act that not only resists dominant ideology but also embodies "a disempowered politics or positionality that has been rendered unthinkable by the dominant culture" (31). </a:t>
            </a:r>
          </a:p>
          <a:p>
            <a:r>
              <a:rPr lang="en-GB" sz="1700" b="0" i="0" u="none" strike="noStrike" dirty="0">
                <a:effectLst/>
                <a:latin typeface="Open Sans" panose="020B0606030504020204" pitchFamily="34" charset="0"/>
              </a:rPr>
              <a:t> “the act of performing and theatricalizing queerness in public takes on ever multiplying significance” (1).</a:t>
            </a:r>
          </a:p>
          <a:p>
            <a:r>
              <a:rPr lang="en-GB" sz="1700" b="0" i="0" u="none" strike="noStrike" dirty="0">
                <a:effectLst/>
                <a:latin typeface="Open Sans" panose="020B0606030504020204" pitchFamily="34" charset="0"/>
              </a:rPr>
              <a:t>“disidentification is not always an adequate strategy of resistance or survival for all minority subjects” (5)</a:t>
            </a:r>
          </a:p>
          <a:p>
            <a:r>
              <a:rPr lang="en-GB" sz="1700" b="0" i="0" u="none" strike="noStrike" dirty="0">
                <a:effectLst/>
                <a:latin typeface="Open Sans" panose="020B0606030504020204" pitchFamily="34" charset="0"/>
              </a:rPr>
              <a:t> “the use-value of any narrative of identity that reduces subjectivity to either a social constructivist model or what has been called an essentialist understanding of the self is especially exhausted” (6).</a:t>
            </a:r>
          </a:p>
          <a:p>
            <a:r>
              <a:rPr lang="en-GB" sz="1700" dirty="0">
                <a:latin typeface="Open Sans" panose="020B0606030504020204" pitchFamily="34" charset="0"/>
              </a:rPr>
              <a:t>‘The essentialized understanding of identity (i.e. men are like this, Latinas are like that, queers are that way) by its very nature must reduce </a:t>
            </a:r>
            <a:r>
              <a:rPr lang="en-GB" sz="1700" dirty="0" err="1">
                <a:latin typeface="Open Sans" panose="020B0606030504020204" pitchFamily="34" charset="0"/>
              </a:rPr>
              <a:t>ientities</a:t>
            </a:r>
            <a:r>
              <a:rPr lang="en-GB" sz="1700" dirty="0">
                <a:latin typeface="Open Sans" panose="020B0606030504020204" pitchFamily="34" charset="0"/>
              </a:rPr>
              <a:t> to lowest-common-denominator terms […] socially encoded scripts of identity are often formatted by phobic energies around race, sexuality, gender, and various other identificatory distinctions. </a:t>
            </a:r>
            <a:endParaRPr lang="en-GB" sz="1700" b="0" i="0" u="none" strike="noStrike" dirty="0">
              <a:effectLst/>
              <a:latin typeface="Open Sans" panose="020B0606030504020204" pitchFamily="34" charset="0"/>
            </a:endParaRPr>
          </a:p>
          <a:p>
            <a:endParaRPr lang="en-US" sz="1700" dirty="0"/>
          </a:p>
        </p:txBody>
      </p:sp>
      <p:pic>
        <p:nvPicPr>
          <p:cNvPr id="1026" name="Picture 2" descr="Disidentifications: Queers of Color and the Performance of Politics">
            <a:extLst>
              <a:ext uri="{FF2B5EF4-FFF2-40B4-BE49-F238E27FC236}">
                <a16:creationId xmlns:a16="http://schemas.microsoft.com/office/drawing/2014/main" id="{F79E2C8F-E7D2-5348-D6B3-AFB9FCE947B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 b="2817"/>
          <a:stretch/>
        </p:blipFill>
        <p:spPr bwMode="auto">
          <a:xfrm>
            <a:off x="7199440" y="10"/>
            <a:ext cx="4992560"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3598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F8355-0A5A-374A-AFA3-D84909903F6C}"/>
              </a:ext>
            </a:extLst>
          </p:cNvPr>
          <p:cNvSpPr>
            <a:spLocks noGrp="1"/>
          </p:cNvSpPr>
          <p:nvPr>
            <p:ph type="title"/>
          </p:nvPr>
        </p:nvSpPr>
        <p:spPr/>
        <p:txBody>
          <a:bodyPr/>
          <a:lstStyle/>
          <a:p>
            <a:r>
              <a:rPr lang="en-US" dirty="0"/>
              <a:t>Judith Butler (1993, 308)</a:t>
            </a:r>
          </a:p>
        </p:txBody>
      </p:sp>
      <p:sp>
        <p:nvSpPr>
          <p:cNvPr id="8" name="Content Placeholder 7">
            <a:extLst>
              <a:ext uri="{FF2B5EF4-FFF2-40B4-BE49-F238E27FC236}">
                <a16:creationId xmlns:a16="http://schemas.microsoft.com/office/drawing/2014/main" id="{F6F6BEF6-FB89-8042-BA4C-1E1F070E0A4E}"/>
              </a:ext>
            </a:extLst>
          </p:cNvPr>
          <p:cNvSpPr>
            <a:spLocks noGrp="1"/>
          </p:cNvSpPr>
          <p:nvPr>
            <p:ph idx="1"/>
          </p:nvPr>
        </p:nvSpPr>
        <p:spPr/>
        <p:txBody>
          <a:bodyPr/>
          <a:lstStyle/>
          <a:p>
            <a:pPr marL="0" indent="0">
              <a:buNone/>
            </a:pPr>
            <a:r>
              <a:rPr lang="en-US" dirty="0"/>
              <a:t>Identity categories tend to be instruments of regulatory regimes, whether as the normalizing categories of oppressive structures or as the rallying points for a liberatory contestation of that very oppression. </a:t>
            </a:r>
          </a:p>
        </p:txBody>
      </p:sp>
    </p:spTree>
    <p:extLst>
      <p:ext uri="{BB962C8B-B14F-4D97-AF65-F5344CB8AC3E}">
        <p14:creationId xmlns:p14="http://schemas.microsoft.com/office/powerpoint/2010/main" val="14043627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person, sitting, person&#10;&#10;Description automatically generated">
            <a:extLst>
              <a:ext uri="{FF2B5EF4-FFF2-40B4-BE49-F238E27FC236}">
                <a16:creationId xmlns:a16="http://schemas.microsoft.com/office/drawing/2014/main" id="{43EAC411-9E09-8045-8015-69FAF58844B5}"/>
              </a:ext>
            </a:extLst>
          </p:cNvPr>
          <p:cNvPicPr>
            <a:picLocks noGrp="1" noChangeAspect="1"/>
          </p:cNvPicPr>
          <p:nvPr>
            <p:ph idx="1"/>
          </p:nvPr>
        </p:nvPicPr>
        <p:blipFill rotWithShape="1">
          <a:blip r:embed="rId2"/>
          <a:srcRect b="3452"/>
          <a:stretch/>
        </p:blipFill>
        <p:spPr>
          <a:xfrm>
            <a:off x="20" y="1282"/>
            <a:ext cx="12191980" cy="6856718"/>
          </a:xfrm>
          <a:prstGeom prst="rect">
            <a:avLst/>
          </a:prstGeom>
        </p:spPr>
      </p:pic>
    </p:spTree>
    <p:extLst>
      <p:ext uri="{BB962C8B-B14F-4D97-AF65-F5344CB8AC3E}">
        <p14:creationId xmlns:p14="http://schemas.microsoft.com/office/powerpoint/2010/main" val="13876604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CDAAE67-2E82-5965-0248-80BB12528E54}"/>
              </a:ext>
            </a:extLst>
          </p:cNvPr>
          <p:cNvSpPr>
            <a:spLocks noGrp="1"/>
          </p:cNvSpPr>
          <p:nvPr>
            <p:ph idx="1"/>
          </p:nvPr>
        </p:nvSpPr>
        <p:spPr/>
        <p:txBody>
          <a:bodyPr>
            <a:normAutofit fontScale="55000" lnSpcReduction="20000"/>
          </a:bodyPr>
          <a:lstStyle/>
          <a:p>
            <a:pPr marL="0" indent="0" algn="l">
              <a:buNone/>
            </a:pPr>
            <a:r>
              <a:rPr lang="en-GB" b="1" i="0" u="none" strike="noStrike" dirty="0">
                <a:solidFill>
                  <a:srgbClr val="000000"/>
                </a:solidFill>
                <a:effectLst/>
                <a:latin typeface="Georgia" panose="02040502050405020303" pitchFamily="18" charset="0"/>
              </a:rPr>
              <a:t>Since you spoke about identity categories and the impossible position of occupying so many of them at the same time, would you consider your writing sensibility closer to a gay sensibility or to what we may call a queer one? I also wonder if these are differentiations that even occur to you. </a:t>
            </a:r>
            <a:endParaRPr lang="en-GB" b="0" i="0" u="none" strike="noStrike" dirty="0">
              <a:solidFill>
                <a:srgbClr val="000000"/>
              </a:solidFill>
              <a:effectLst/>
              <a:latin typeface="Georgia" panose="02040502050405020303" pitchFamily="18" charset="0"/>
            </a:endParaRPr>
          </a:p>
          <a:p>
            <a:pPr marL="0" indent="0" algn="l">
              <a:buNone/>
            </a:pPr>
            <a:endParaRPr lang="en-GB" b="0" i="0" u="none" strike="noStrike" dirty="0">
              <a:solidFill>
                <a:srgbClr val="000000"/>
              </a:solidFill>
              <a:effectLst/>
              <a:latin typeface="Georgia" panose="02040502050405020303" pitchFamily="18" charset="0"/>
            </a:endParaRPr>
          </a:p>
          <a:p>
            <a:pPr marL="0" indent="0" algn="l">
              <a:buNone/>
            </a:pPr>
            <a:r>
              <a:rPr lang="en-GB" b="0" i="0" u="none" strike="noStrike" dirty="0">
                <a:solidFill>
                  <a:srgbClr val="000000"/>
                </a:solidFill>
                <a:effectLst/>
                <a:latin typeface="Georgia" panose="02040502050405020303" pitchFamily="18" charset="0"/>
              </a:rPr>
              <a:t>Now, at 41, I understand the issues you’re talking about, and I see their complexity. But I lived in Morocco until the age of 25, and until that time I had no idea about these topics. They were just for people that were living in another world, in the officially free world: America, Paris, London, San Francisco. For many, many years, the idea to write or to make a film, or to see my projections of myself in something we could call artistic, the meaning of that was to save myself. To save myself from something that was trying to oppress me and, at the same time, to say: “This is for your own good.” Michel Foucault, Jean Genet, even Paul Bowles, were just names that were so far away from the world I lived in. And every time I try to write, and I insist on the word “try,” because to write isn’t something that you can do, even for a published writer, I have to go back to that place where it’s all about how to stay alive by hiding, and appearing, disappearing, appearing, disappearing, appearing again. That world in Morocco, in the city of </a:t>
            </a:r>
            <a:r>
              <a:rPr lang="en-GB" b="0" i="0" u="none" strike="noStrike" dirty="0" err="1">
                <a:solidFill>
                  <a:srgbClr val="000000"/>
                </a:solidFill>
                <a:effectLst/>
                <a:latin typeface="Georgia" panose="02040502050405020303" pitchFamily="18" charset="0"/>
              </a:rPr>
              <a:t>Salé</a:t>
            </a:r>
            <a:r>
              <a:rPr lang="en-GB" b="0" i="0" u="none" strike="noStrike" dirty="0">
                <a:solidFill>
                  <a:srgbClr val="000000"/>
                </a:solidFill>
                <a:effectLst/>
                <a:latin typeface="Georgia" panose="02040502050405020303" pitchFamily="18" charset="0"/>
              </a:rPr>
              <a:t>, was a totally poor one, abandoned by the king, by the political people. But it doesn’t mean it’s a world with no complexity, with no aesthetics, with no profound things happening. It’s just that those things were not recognized by other people. But I can recognize them today. The questions of salvation weren’t theoretical. They weren’t discussed in Saint-Germain-des-</a:t>
            </a:r>
            <a:r>
              <a:rPr lang="en-GB" b="0" i="0" u="none" strike="noStrike" dirty="0" err="1">
                <a:solidFill>
                  <a:srgbClr val="000000"/>
                </a:solidFill>
                <a:effectLst/>
                <a:latin typeface="Georgia" panose="02040502050405020303" pitchFamily="18" charset="0"/>
              </a:rPr>
              <a:t>Prés</a:t>
            </a:r>
            <a:r>
              <a:rPr lang="en-GB" b="0" i="0" u="none" strike="noStrike" dirty="0">
                <a:solidFill>
                  <a:srgbClr val="000000"/>
                </a:solidFill>
                <a:effectLst/>
                <a:latin typeface="Georgia" panose="02040502050405020303" pitchFamily="18" charset="0"/>
              </a:rPr>
              <a:t> in Paris. The things were real, sometimes matters of life and death. I never ever think about Michel Foucault, or Jean Genet, or Marcel Proust, or Rimbaud. Just the fact to think about that, it means for me that what I’m going to do is false.</a:t>
            </a:r>
          </a:p>
          <a:p>
            <a:pPr marL="0" indent="0" algn="r">
              <a:buNone/>
            </a:pPr>
            <a:r>
              <a:rPr lang="en-GB" b="0" i="1" u="none" strike="noStrike" dirty="0">
                <a:solidFill>
                  <a:srgbClr val="777777"/>
                </a:solidFill>
                <a:effectLst/>
                <a:latin typeface="Oswald" pitchFamily="2" charset="77"/>
              </a:rPr>
              <a:t>Slant</a:t>
            </a:r>
            <a:r>
              <a:rPr lang="en-GB" b="0" i="0" u="none" strike="noStrike" dirty="0">
                <a:solidFill>
                  <a:srgbClr val="777777"/>
                </a:solidFill>
                <a:effectLst/>
                <a:latin typeface="Oswald" pitchFamily="2" charset="77"/>
              </a:rPr>
              <a:t>, January 21, 2015</a:t>
            </a:r>
            <a:endParaRPr lang="en-GB" b="0" i="0" u="none" strike="noStrike" dirty="0">
              <a:solidFill>
                <a:srgbClr val="000000"/>
              </a:solidFill>
              <a:effectLst/>
              <a:latin typeface="Georgia" panose="02040502050405020303" pitchFamily="18" charset="0"/>
            </a:endParaRPr>
          </a:p>
          <a:p>
            <a:endParaRPr lang="en-US" dirty="0"/>
          </a:p>
        </p:txBody>
      </p:sp>
    </p:spTree>
    <p:extLst>
      <p:ext uri="{BB962C8B-B14F-4D97-AF65-F5344CB8AC3E}">
        <p14:creationId xmlns:p14="http://schemas.microsoft.com/office/powerpoint/2010/main" val="3486170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5E5D9-E421-5042-9CD6-314366072295}"/>
              </a:ext>
            </a:extLst>
          </p:cNvPr>
          <p:cNvSpPr>
            <a:spLocks noGrp="1"/>
          </p:cNvSpPr>
          <p:nvPr>
            <p:ph type="title"/>
          </p:nvPr>
        </p:nvSpPr>
        <p:spPr/>
        <p:txBody>
          <a:bodyPr/>
          <a:lstStyle/>
          <a:p>
            <a:endParaRPr lang="en-US"/>
          </a:p>
        </p:txBody>
      </p:sp>
      <p:pic>
        <p:nvPicPr>
          <p:cNvPr id="5" name="Content Placeholder 4" descr="A person and person sitting on a bench&#10;&#10;Description automatically generated with medium confidence">
            <a:extLst>
              <a:ext uri="{FF2B5EF4-FFF2-40B4-BE49-F238E27FC236}">
                <a16:creationId xmlns:a16="http://schemas.microsoft.com/office/drawing/2014/main" id="{80A22021-C51F-9641-9784-5464007DF4B3}"/>
              </a:ext>
            </a:extLst>
          </p:cNvPr>
          <p:cNvPicPr>
            <a:picLocks noGrp="1" noChangeAspect="1"/>
          </p:cNvPicPr>
          <p:nvPr>
            <p:ph idx="1"/>
          </p:nvPr>
        </p:nvPicPr>
        <p:blipFill>
          <a:blip r:embed="rId2"/>
          <a:stretch>
            <a:fillRect/>
          </a:stretch>
        </p:blipFill>
        <p:spPr>
          <a:xfrm>
            <a:off x="0" y="-1"/>
            <a:ext cx="12192000" cy="6969941"/>
          </a:xfrm>
        </p:spPr>
      </p:pic>
    </p:spTree>
    <p:extLst>
      <p:ext uri="{BB962C8B-B14F-4D97-AF65-F5344CB8AC3E}">
        <p14:creationId xmlns:p14="http://schemas.microsoft.com/office/powerpoint/2010/main" val="30045919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658C2-6B3D-ED44-AA96-5FEE9277F8F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0F28A48-2408-A448-B70A-14581D1EABF7}"/>
              </a:ext>
            </a:extLst>
          </p:cNvPr>
          <p:cNvSpPr>
            <a:spLocks noGrp="1"/>
          </p:cNvSpPr>
          <p:nvPr>
            <p:ph idx="1"/>
          </p:nvPr>
        </p:nvSpPr>
        <p:spPr/>
        <p:txBody>
          <a:bodyPr/>
          <a:lstStyle/>
          <a:p>
            <a:endParaRPr lang="en-US"/>
          </a:p>
        </p:txBody>
      </p:sp>
      <p:pic>
        <p:nvPicPr>
          <p:cNvPr id="5" name="Picture 4" descr="A picture containing text, person, indoor, screenshot&#10;&#10;Description automatically generated">
            <a:extLst>
              <a:ext uri="{FF2B5EF4-FFF2-40B4-BE49-F238E27FC236}">
                <a16:creationId xmlns:a16="http://schemas.microsoft.com/office/drawing/2014/main" id="{31A786C0-92A4-3448-BD79-CED337FE5A1F}"/>
              </a:ext>
            </a:extLst>
          </p:cNvPr>
          <p:cNvPicPr>
            <a:picLocks noChangeAspect="1"/>
          </p:cNvPicPr>
          <p:nvPr/>
        </p:nvPicPr>
        <p:blipFill>
          <a:blip r:embed="rId2"/>
          <a:stretch>
            <a:fillRect/>
          </a:stretch>
        </p:blipFill>
        <p:spPr>
          <a:xfrm>
            <a:off x="87337" y="0"/>
            <a:ext cx="12017326" cy="6858000"/>
          </a:xfrm>
          <a:prstGeom prst="rect">
            <a:avLst/>
          </a:prstGeom>
        </p:spPr>
      </p:pic>
    </p:spTree>
    <p:extLst>
      <p:ext uri="{BB962C8B-B14F-4D97-AF65-F5344CB8AC3E}">
        <p14:creationId xmlns:p14="http://schemas.microsoft.com/office/powerpoint/2010/main" val="12020848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text&#10;&#10;Description automatically generated">
            <a:extLst>
              <a:ext uri="{FF2B5EF4-FFF2-40B4-BE49-F238E27FC236}">
                <a16:creationId xmlns:a16="http://schemas.microsoft.com/office/drawing/2014/main" id="{8BDB063B-7EC9-A440-85B5-820D74CDBF86}"/>
              </a:ext>
            </a:extLst>
          </p:cNvPr>
          <p:cNvPicPr>
            <a:picLocks noGrp="1" noChangeAspect="1"/>
          </p:cNvPicPr>
          <p:nvPr>
            <p:ph idx="1"/>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2118522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C19BA-9A79-5641-BF98-2E96FBECF7DA}"/>
              </a:ext>
            </a:extLst>
          </p:cNvPr>
          <p:cNvSpPr>
            <a:spLocks noGrp="1"/>
          </p:cNvSpPr>
          <p:nvPr>
            <p:ph type="title"/>
          </p:nvPr>
        </p:nvSpPr>
        <p:spPr/>
        <p:txBody>
          <a:bodyPr/>
          <a:lstStyle/>
          <a:p>
            <a:r>
              <a:rPr lang="en-US" dirty="0"/>
              <a:t>Today’s class</a:t>
            </a:r>
          </a:p>
        </p:txBody>
      </p:sp>
      <p:sp>
        <p:nvSpPr>
          <p:cNvPr id="3" name="Content Placeholder 2">
            <a:extLst>
              <a:ext uri="{FF2B5EF4-FFF2-40B4-BE49-F238E27FC236}">
                <a16:creationId xmlns:a16="http://schemas.microsoft.com/office/drawing/2014/main" id="{9554258B-CE85-7A4D-80F6-A7820CAB8163}"/>
              </a:ext>
            </a:extLst>
          </p:cNvPr>
          <p:cNvSpPr>
            <a:spLocks noGrp="1"/>
          </p:cNvSpPr>
          <p:nvPr>
            <p:ph idx="1"/>
          </p:nvPr>
        </p:nvSpPr>
        <p:spPr/>
        <p:txBody>
          <a:bodyPr>
            <a:normAutofit fontScale="77500" lnSpcReduction="20000"/>
          </a:bodyPr>
          <a:lstStyle/>
          <a:p>
            <a:r>
              <a:rPr lang="en-US" dirty="0"/>
              <a:t>Recap of last week: </a:t>
            </a:r>
            <a:r>
              <a:rPr lang="en-US" dirty="0" err="1"/>
              <a:t>Taia</a:t>
            </a:r>
            <a:r>
              <a:rPr lang="en-US" dirty="0"/>
              <a:t> biography; tropes of solitude, exclusion, freedom, nomadism, and ‘cruel optimism’ (Berlant)</a:t>
            </a:r>
          </a:p>
          <a:p>
            <a:pPr lvl="1"/>
            <a:r>
              <a:rPr lang="en-US" dirty="0"/>
              <a:t>Berlant: “The relationship of attachment to compromised conditions of possibility […] the nurturing ideals of the ’good life’ imagined in liberal capitalist societies” (</a:t>
            </a:r>
            <a:r>
              <a:rPr lang="en-US" i="1" dirty="0"/>
              <a:t>Cruel Optimism</a:t>
            </a:r>
            <a:r>
              <a:rPr lang="en-US" dirty="0"/>
              <a:t>, Duke University Press, 2011, p.32).</a:t>
            </a:r>
          </a:p>
          <a:p>
            <a:pPr lvl="1"/>
            <a:r>
              <a:rPr lang="en-US" dirty="0"/>
              <a:t>The dream is to be the darkest possible </a:t>
            </a:r>
          </a:p>
          <a:p>
            <a:r>
              <a:rPr lang="en-US" dirty="0"/>
              <a:t>Queers of </a:t>
            </a:r>
            <a:r>
              <a:rPr lang="en-US" dirty="0" err="1"/>
              <a:t>colour</a:t>
            </a:r>
            <a:r>
              <a:rPr lang="en-US" dirty="0"/>
              <a:t> critique: </a:t>
            </a:r>
            <a:r>
              <a:rPr lang="en-US" dirty="0" err="1"/>
              <a:t>Jasbir</a:t>
            </a:r>
            <a:r>
              <a:rPr lang="en-US" dirty="0"/>
              <a:t> Puar’s ‘</a:t>
            </a:r>
            <a:r>
              <a:rPr lang="en-US" dirty="0" err="1"/>
              <a:t>Homonationalism</a:t>
            </a:r>
            <a:r>
              <a:rPr lang="en-US" dirty="0"/>
              <a:t>’;</a:t>
            </a:r>
            <a:r>
              <a:rPr lang="en-US" i="1" dirty="0"/>
              <a:t> Jose Esteban Munoz’ Disidentification; </a:t>
            </a:r>
            <a:r>
              <a:rPr lang="en-US" dirty="0"/>
              <a:t>Edward Said’s </a:t>
            </a:r>
            <a:r>
              <a:rPr lang="en-US" i="1" dirty="0"/>
              <a:t>Orientalism</a:t>
            </a:r>
          </a:p>
          <a:p>
            <a:r>
              <a:rPr lang="en-US" dirty="0"/>
              <a:t>Diptych structure of the novel and film</a:t>
            </a:r>
          </a:p>
          <a:p>
            <a:r>
              <a:rPr lang="en-US" i="1" dirty="0"/>
              <a:t>Salvation Army </a:t>
            </a:r>
            <a:r>
              <a:rPr lang="en-US" dirty="0"/>
              <a:t>(2006): Bildungsroman – first person narrative; portrait of claustrophobic Moroccan life – portrayal of male sexuality; repression; emancipation; Transnational dreams of liberation v sexual tourism in Morocco </a:t>
            </a:r>
          </a:p>
          <a:p>
            <a:r>
              <a:rPr lang="en-US" dirty="0"/>
              <a:t>Study two liminal scenes on two different ‘shores’: </a:t>
            </a:r>
          </a:p>
          <a:p>
            <a:pPr marL="457200" lvl="1" indent="0">
              <a:buNone/>
            </a:pPr>
            <a:r>
              <a:rPr lang="en-US" dirty="0"/>
              <a:t>1. Tangiers + orientalist gaze; </a:t>
            </a:r>
          </a:p>
          <a:p>
            <a:pPr marL="457200" lvl="1" indent="0">
              <a:buNone/>
            </a:pPr>
            <a:r>
              <a:rPr lang="en-US" dirty="0"/>
              <a:t>2. Arrival in Geneva</a:t>
            </a:r>
          </a:p>
          <a:p>
            <a:pPr marL="0" indent="0">
              <a:buNone/>
            </a:pPr>
            <a:endParaRPr lang="en-US" dirty="0"/>
          </a:p>
        </p:txBody>
      </p:sp>
    </p:spTree>
    <p:extLst>
      <p:ext uri="{BB962C8B-B14F-4D97-AF65-F5344CB8AC3E}">
        <p14:creationId xmlns:p14="http://schemas.microsoft.com/office/powerpoint/2010/main" val="3709555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CCC78-09A8-DD47-BB54-278F2D415876}"/>
              </a:ext>
            </a:extLst>
          </p:cNvPr>
          <p:cNvSpPr>
            <a:spLocks noGrp="1"/>
          </p:cNvSpPr>
          <p:nvPr>
            <p:ph type="title"/>
          </p:nvPr>
        </p:nvSpPr>
        <p:spPr/>
        <p:txBody>
          <a:bodyPr/>
          <a:lstStyle/>
          <a:p>
            <a:r>
              <a:rPr lang="en-US" dirty="0"/>
              <a:t>The importance of cinema</a:t>
            </a:r>
          </a:p>
        </p:txBody>
      </p:sp>
      <p:sp>
        <p:nvSpPr>
          <p:cNvPr id="3" name="Content Placeholder 2">
            <a:extLst>
              <a:ext uri="{FF2B5EF4-FFF2-40B4-BE49-F238E27FC236}">
                <a16:creationId xmlns:a16="http://schemas.microsoft.com/office/drawing/2014/main" id="{35CB1033-C837-2D45-AB28-F77CD73A949C}"/>
              </a:ext>
            </a:extLst>
          </p:cNvPr>
          <p:cNvSpPr>
            <a:spLocks noGrp="1"/>
          </p:cNvSpPr>
          <p:nvPr>
            <p:ph idx="1"/>
          </p:nvPr>
        </p:nvSpPr>
        <p:spPr/>
        <p:txBody>
          <a:bodyPr>
            <a:normAutofit fontScale="70000" lnSpcReduction="20000"/>
          </a:bodyPr>
          <a:lstStyle/>
          <a:p>
            <a:pPr marL="0" indent="0">
              <a:buNone/>
            </a:pPr>
            <a:r>
              <a:rPr lang="en-GB" dirty="0"/>
              <a:t>TAÏA: I first encountered movies on Moroccan television when I was a child. Egyptian films are very popular in the Arab world. I still love them a lot. When I discovered that I was homosexual and that there was no possibility to change, I understood that I had to hide this really impotent part of myself. Cinema helped me to deal with affliction and this killing of myself I was experiencing.  When I was thirteen, cinema represented a space where I could be exist as </a:t>
            </a:r>
            <a:r>
              <a:rPr lang="en-GB" dirty="0" err="1"/>
              <a:t>Abdellah</a:t>
            </a:r>
            <a:r>
              <a:rPr lang="en-GB" dirty="0"/>
              <a:t>–teenager, homosexual–in silence.  The movie </a:t>
            </a:r>
            <a:r>
              <a:rPr lang="en-GB" dirty="0" err="1"/>
              <a:t>theaters</a:t>
            </a:r>
            <a:r>
              <a:rPr lang="en-GB" dirty="0"/>
              <a:t> I used to go to only showed popular films, melodramas from India and martial arts movies from Hong Kong. Although they’re not considered masterpieces, these films were, for me, the essence of cinema. They entered though my body not though my intellect. These films are still in my heart and they influence for sure my way of writing and being in life. To be faithful to them is like being faithful to my family and is something I found in myself as I started writing a text or a novel.  I don’t think I am under the influence of movie directors like David Lean, Douglas </a:t>
            </a:r>
            <a:r>
              <a:rPr lang="en-GB" dirty="0" err="1"/>
              <a:t>Sirk</a:t>
            </a:r>
            <a:r>
              <a:rPr lang="en-GB" dirty="0"/>
              <a:t>, Fassbinder, or other great filmmakers. The cheap cinema is not cheap for me.  Later at seventeen, I fell in love with the French movie star Isabelle Adjani. She’s French but from an Algerian father and German mother. She is very beautiful in a strange and sublime way. When I first saw her images in movie magazines I told myself, she’s possessed like my sister. I can relate to that possession. Isabelle Adjani brought me the dream of Paris.  I am not comfortable when I say I am a writer, my books seem to me like movies. They are filled with images and dreams coming from cinema and Isabelle Adjani.</a:t>
            </a:r>
          </a:p>
          <a:p>
            <a:pPr marL="0" indent="0">
              <a:buNone/>
            </a:pPr>
            <a:endParaRPr lang="en-US" dirty="0"/>
          </a:p>
        </p:txBody>
      </p:sp>
    </p:spTree>
    <p:extLst>
      <p:ext uri="{BB962C8B-B14F-4D97-AF65-F5344CB8AC3E}">
        <p14:creationId xmlns:p14="http://schemas.microsoft.com/office/powerpoint/2010/main" val="12943953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FF6C4-5A7B-4748-883B-908BEE1CDCF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6C014D4-C473-4A40-82EE-5B4DD0D39EA7}"/>
              </a:ext>
            </a:extLst>
          </p:cNvPr>
          <p:cNvSpPr>
            <a:spLocks noGrp="1"/>
          </p:cNvSpPr>
          <p:nvPr>
            <p:ph idx="1"/>
          </p:nvPr>
        </p:nvSpPr>
        <p:spPr/>
        <p:txBody>
          <a:bodyPr>
            <a:normAutofit fontScale="92500" lnSpcReduction="10000"/>
          </a:bodyPr>
          <a:lstStyle/>
          <a:p>
            <a:pPr marL="0" indent="0">
              <a:buNone/>
            </a:pPr>
            <a:r>
              <a:rPr lang="en-US" dirty="0"/>
              <a:t>The obsession with cinema and its images sparked some thinking in me, allowed me to build techniques and structures that I still use in my own writing. I never thought about other books in order to write my own books. For me, </a:t>
            </a:r>
            <a:r>
              <a:rPr lang="en-US" b="1" dirty="0"/>
              <a:t>the sense of life is very cinematic</a:t>
            </a:r>
            <a:r>
              <a:rPr lang="en-US" dirty="0"/>
              <a:t>, but I am not influenced by French film-making, such as [Jean-Luc] Godard. </a:t>
            </a:r>
            <a:r>
              <a:rPr lang="en-US" b="1" dirty="0"/>
              <a:t>Cinema needs to feel real to me: concrete, sincere, complex and also melodramatic</a:t>
            </a:r>
            <a:r>
              <a:rPr lang="en-US" dirty="0"/>
              <a:t> – like family life, when your parents fight, or when you hear them having sex; this intensity in the house, how you deal with the drama: there is some structure in that. Why should I go to E.M. Forster or Harold Pinter? I just had to take the dramatic structures – narrative and aesthetic – that were already in my life and put them in my books and films. That’s how I made my first film [</a:t>
            </a:r>
            <a:r>
              <a:rPr lang="en-US" i="1" dirty="0"/>
              <a:t>Salvation Army</a:t>
            </a:r>
            <a:r>
              <a:rPr lang="en-US" dirty="0"/>
              <a:t>]. It comes from my own position in life, not from any influence.</a:t>
            </a:r>
          </a:p>
          <a:p>
            <a:pPr marL="0" indent="0">
              <a:buNone/>
            </a:pPr>
            <a:endParaRPr lang="en-US" dirty="0"/>
          </a:p>
        </p:txBody>
      </p:sp>
    </p:spTree>
    <p:extLst>
      <p:ext uri="{BB962C8B-B14F-4D97-AF65-F5344CB8AC3E}">
        <p14:creationId xmlns:p14="http://schemas.microsoft.com/office/powerpoint/2010/main" val="16407142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F1E13-DB51-AC4B-A923-7C54DD286219}"/>
              </a:ext>
            </a:extLst>
          </p:cNvPr>
          <p:cNvSpPr>
            <a:spLocks noGrp="1"/>
          </p:cNvSpPr>
          <p:nvPr>
            <p:ph type="title"/>
          </p:nvPr>
        </p:nvSpPr>
        <p:spPr/>
        <p:txBody>
          <a:bodyPr/>
          <a:lstStyle/>
          <a:p>
            <a:r>
              <a:rPr lang="en-US" dirty="0"/>
              <a:t>Opening scene / pp.13 - 15</a:t>
            </a:r>
          </a:p>
        </p:txBody>
      </p:sp>
      <p:sp>
        <p:nvSpPr>
          <p:cNvPr id="3" name="Content Placeholder 2">
            <a:extLst>
              <a:ext uri="{FF2B5EF4-FFF2-40B4-BE49-F238E27FC236}">
                <a16:creationId xmlns:a16="http://schemas.microsoft.com/office/drawing/2014/main" id="{7F0E9061-2D24-E142-9AFB-6A1A2119AE22}"/>
              </a:ext>
            </a:extLst>
          </p:cNvPr>
          <p:cNvSpPr>
            <a:spLocks noGrp="1"/>
          </p:cNvSpPr>
          <p:nvPr>
            <p:ph idx="1"/>
          </p:nvPr>
        </p:nvSpPr>
        <p:spPr/>
        <p:txBody>
          <a:bodyPr/>
          <a:lstStyle/>
          <a:p>
            <a:r>
              <a:rPr lang="en-US" dirty="0"/>
              <a:t>What exploration of claustrophobia?</a:t>
            </a:r>
          </a:p>
          <a:p>
            <a:r>
              <a:rPr lang="en-US" dirty="0"/>
              <a:t>The male / female gaze</a:t>
            </a:r>
          </a:p>
          <a:p>
            <a:r>
              <a:rPr lang="en-US" dirty="0"/>
              <a:t>Edmund White tells us ‘if the secret to great fiction, as the Russian Formalists argued, is defamiliarization, making </a:t>
            </a:r>
            <a:r>
              <a:rPr lang="en-US" dirty="0" err="1"/>
              <a:t>everythingknown</a:t>
            </a:r>
            <a:r>
              <a:rPr lang="en-US" dirty="0"/>
              <a:t> seem strange, then </a:t>
            </a:r>
            <a:r>
              <a:rPr lang="en-US" dirty="0" err="1"/>
              <a:t>otnig</a:t>
            </a:r>
            <a:r>
              <a:rPr lang="en-US" dirty="0"/>
              <a:t> could be more accomplished and persuasive </a:t>
            </a:r>
            <a:r>
              <a:rPr lang="en-US" dirty="0" err="1"/>
              <a:t>thatn</a:t>
            </a:r>
            <a:r>
              <a:rPr lang="en-US" dirty="0"/>
              <a:t> this mysterious novel. The boy himself is foreign to us, our world is foreign to him, everyone is a foreigner in love with the ‘other’ (whether that be a Swiss man or an older brother) (preface, p.8) How is foreignness evoked here?</a:t>
            </a:r>
          </a:p>
          <a:p>
            <a:endParaRPr lang="en-US" dirty="0"/>
          </a:p>
        </p:txBody>
      </p:sp>
    </p:spTree>
    <p:extLst>
      <p:ext uri="{BB962C8B-B14F-4D97-AF65-F5344CB8AC3E}">
        <p14:creationId xmlns:p14="http://schemas.microsoft.com/office/powerpoint/2010/main" val="29134628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42271-7495-EB4F-BCB2-E37D27DB8C2E}"/>
              </a:ext>
            </a:extLst>
          </p:cNvPr>
          <p:cNvSpPr>
            <a:spLocks noGrp="1"/>
          </p:cNvSpPr>
          <p:nvPr>
            <p:ph type="title"/>
          </p:nvPr>
        </p:nvSpPr>
        <p:spPr/>
        <p:txBody>
          <a:bodyPr>
            <a:normAutofit/>
          </a:bodyPr>
          <a:lstStyle/>
          <a:p>
            <a:r>
              <a:rPr lang="en-US" dirty="0"/>
              <a:t>41 – 44 minutes/pp.39 - 43 (masculine authority, male gaze, colonial tongues)</a:t>
            </a:r>
          </a:p>
        </p:txBody>
      </p:sp>
      <p:sp>
        <p:nvSpPr>
          <p:cNvPr id="3" name="Content Placeholder 2">
            <a:extLst>
              <a:ext uri="{FF2B5EF4-FFF2-40B4-BE49-F238E27FC236}">
                <a16:creationId xmlns:a16="http://schemas.microsoft.com/office/drawing/2014/main" id="{DBE08E9F-9D29-C740-B097-72E5DB174B5A}"/>
              </a:ext>
            </a:extLst>
          </p:cNvPr>
          <p:cNvSpPr>
            <a:spLocks noGrp="1"/>
          </p:cNvSpPr>
          <p:nvPr>
            <p:ph idx="1"/>
          </p:nvPr>
        </p:nvSpPr>
        <p:spPr/>
        <p:txBody>
          <a:bodyPr/>
          <a:lstStyle/>
          <a:p>
            <a:r>
              <a:rPr lang="en-US" dirty="0"/>
              <a:t>What power dynamics between men?</a:t>
            </a:r>
          </a:p>
          <a:p>
            <a:endParaRPr lang="en-US" dirty="0"/>
          </a:p>
          <a:p>
            <a:endParaRPr lang="en-US" dirty="0"/>
          </a:p>
        </p:txBody>
      </p:sp>
    </p:spTree>
    <p:extLst>
      <p:ext uri="{BB962C8B-B14F-4D97-AF65-F5344CB8AC3E}">
        <p14:creationId xmlns:p14="http://schemas.microsoft.com/office/powerpoint/2010/main" val="10662564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65E0F-0262-ED43-AF85-52A685284242}"/>
              </a:ext>
            </a:extLst>
          </p:cNvPr>
          <p:cNvSpPr>
            <a:spLocks noGrp="1"/>
          </p:cNvSpPr>
          <p:nvPr>
            <p:ph type="title"/>
          </p:nvPr>
        </p:nvSpPr>
        <p:spPr/>
        <p:txBody>
          <a:bodyPr/>
          <a:lstStyle/>
          <a:p>
            <a:r>
              <a:rPr lang="en-US" dirty="0"/>
              <a:t>46 – 48minutes/pp.54 – 56 Temptation, abandonment, liberation?</a:t>
            </a:r>
          </a:p>
        </p:txBody>
      </p:sp>
      <p:sp>
        <p:nvSpPr>
          <p:cNvPr id="3" name="Content Placeholder 2">
            <a:extLst>
              <a:ext uri="{FF2B5EF4-FFF2-40B4-BE49-F238E27FC236}">
                <a16:creationId xmlns:a16="http://schemas.microsoft.com/office/drawing/2014/main" id="{A7A00612-8768-D34E-9770-FF34832A026A}"/>
              </a:ext>
            </a:extLst>
          </p:cNvPr>
          <p:cNvSpPr>
            <a:spLocks noGrp="1"/>
          </p:cNvSpPr>
          <p:nvPr>
            <p:ph idx="1"/>
          </p:nvPr>
        </p:nvSpPr>
        <p:spPr/>
        <p:txBody>
          <a:bodyPr/>
          <a:lstStyle/>
          <a:p>
            <a:pPr marL="0" indent="0">
              <a:buNone/>
            </a:pPr>
            <a:r>
              <a:rPr lang="en-US" dirty="0"/>
              <a:t>p.59</a:t>
            </a:r>
          </a:p>
          <a:p>
            <a:pPr marL="0" indent="0">
              <a:buNone/>
            </a:pPr>
            <a:endParaRPr lang="en-US" dirty="0"/>
          </a:p>
          <a:p>
            <a:pPr marL="0" indent="0">
              <a:buNone/>
            </a:pPr>
            <a:r>
              <a:rPr lang="en-US" dirty="0"/>
              <a:t>From the kasbah, there is an extraordinary panoramic view of tangiers, the port, the strati, the Mediterranean, the Ocean. The horizon. The future. The happiness life holds. The promises. Let’s go for it! Really?</a:t>
            </a:r>
          </a:p>
        </p:txBody>
      </p:sp>
    </p:spTree>
    <p:extLst>
      <p:ext uri="{BB962C8B-B14F-4D97-AF65-F5344CB8AC3E}">
        <p14:creationId xmlns:p14="http://schemas.microsoft.com/office/powerpoint/2010/main" val="31103291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8C5E5-034A-B943-98EB-6CC2DC831116}"/>
              </a:ext>
            </a:extLst>
          </p:cNvPr>
          <p:cNvSpPr>
            <a:spLocks noGrp="1"/>
          </p:cNvSpPr>
          <p:nvPr>
            <p:ph type="title"/>
          </p:nvPr>
        </p:nvSpPr>
        <p:spPr/>
        <p:txBody>
          <a:bodyPr/>
          <a:lstStyle/>
          <a:p>
            <a:r>
              <a:rPr lang="en-US" dirty="0"/>
              <a:t>52.41–59 minutes / pp.69 – 72: Arrival in Europe</a:t>
            </a:r>
          </a:p>
        </p:txBody>
      </p:sp>
      <p:sp>
        <p:nvSpPr>
          <p:cNvPr id="3" name="Content Placeholder 2">
            <a:extLst>
              <a:ext uri="{FF2B5EF4-FFF2-40B4-BE49-F238E27FC236}">
                <a16:creationId xmlns:a16="http://schemas.microsoft.com/office/drawing/2014/main" id="{3217070E-B46B-494D-B467-09E96A6B9CB2}"/>
              </a:ext>
            </a:extLst>
          </p:cNvPr>
          <p:cNvSpPr>
            <a:spLocks noGrp="1"/>
          </p:cNvSpPr>
          <p:nvPr>
            <p:ph idx="1"/>
          </p:nvPr>
        </p:nvSpPr>
        <p:spPr/>
        <p:txBody>
          <a:bodyPr/>
          <a:lstStyle/>
          <a:p>
            <a:r>
              <a:rPr lang="en-US" dirty="0"/>
              <a:t>On the other shore</a:t>
            </a:r>
            <a:r>
              <a:rPr lang="en-US"/>
              <a:t>…. </a:t>
            </a:r>
          </a:p>
          <a:p>
            <a:endParaRPr lang="en-US" dirty="0"/>
          </a:p>
        </p:txBody>
      </p:sp>
    </p:spTree>
    <p:extLst>
      <p:ext uri="{BB962C8B-B14F-4D97-AF65-F5344CB8AC3E}">
        <p14:creationId xmlns:p14="http://schemas.microsoft.com/office/powerpoint/2010/main" val="37197970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3FA63-E479-9846-8207-9A4CB15F1F18}"/>
              </a:ext>
            </a:extLst>
          </p:cNvPr>
          <p:cNvSpPr>
            <a:spLocks noGrp="1"/>
          </p:cNvSpPr>
          <p:nvPr>
            <p:ph type="title"/>
          </p:nvPr>
        </p:nvSpPr>
        <p:spPr/>
        <p:txBody>
          <a:bodyPr/>
          <a:lstStyle/>
          <a:p>
            <a:r>
              <a:rPr lang="en-US" dirty="0"/>
              <a:t>1h – 1h07 / pp.92 – 94 / 103 - 107</a:t>
            </a:r>
          </a:p>
        </p:txBody>
      </p:sp>
      <p:sp>
        <p:nvSpPr>
          <p:cNvPr id="3" name="Content Placeholder 2">
            <a:extLst>
              <a:ext uri="{FF2B5EF4-FFF2-40B4-BE49-F238E27FC236}">
                <a16:creationId xmlns:a16="http://schemas.microsoft.com/office/drawing/2014/main" id="{C62CE85D-A115-DD43-985F-4005621DD81F}"/>
              </a:ext>
            </a:extLst>
          </p:cNvPr>
          <p:cNvSpPr>
            <a:spLocks noGrp="1"/>
          </p:cNvSpPr>
          <p:nvPr>
            <p:ph idx="1"/>
          </p:nvPr>
        </p:nvSpPr>
        <p:spPr/>
        <p:txBody>
          <a:bodyPr/>
          <a:lstStyle/>
          <a:p>
            <a:r>
              <a:rPr lang="en-US" dirty="0"/>
              <a:t>Meeting with Jean in Geneva</a:t>
            </a:r>
          </a:p>
          <a:p>
            <a:r>
              <a:rPr lang="en-US" dirty="0"/>
              <a:t>Collapse of the </a:t>
            </a:r>
            <a:r>
              <a:rPr lang="en-US"/>
              <a:t>orientalist gaze</a:t>
            </a:r>
            <a:endParaRPr lang="en-US" dirty="0"/>
          </a:p>
        </p:txBody>
      </p:sp>
    </p:spTree>
    <p:extLst>
      <p:ext uri="{BB962C8B-B14F-4D97-AF65-F5344CB8AC3E}">
        <p14:creationId xmlns:p14="http://schemas.microsoft.com/office/powerpoint/2010/main" val="34868994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B1350-27B2-FE44-99ED-CD9DA3D2E537}"/>
              </a:ext>
            </a:extLst>
          </p:cNvPr>
          <p:cNvSpPr>
            <a:spLocks noGrp="1"/>
          </p:cNvSpPr>
          <p:nvPr>
            <p:ph type="title"/>
          </p:nvPr>
        </p:nvSpPr>
        <p:spPr/>
        <p:txBody>
          <a:bodyPr>
            <a:normAutofit/>
          </a:bodyPr>
          <a:lstStyle/>
          <a:p>
            <a:r>
              <a:rPr lang="en-US" dirty="0" err="1"/>
              <a:t>Abdellah</a:t>
            </a:r>
            <a:r>
              <a:rPr lang="en-US" dirty="0"/>
              <a:t> </a:t>
            </a:r>
            <a:r>
              <a:rPr lang="en-US" dirty="0" err="1"/>
              <a:t>Taïa</a:t>
            </a:r>
            <a:r>
              <a:rPr lang="en-US" dirty="0"/>
              <a:t>, </a:t>
            </a:r>
            <a:r>
              <a:rPr lang="en-US" i="1" dirty="0"/>
              <a:t>Salvation Army (</a:t>
            </a:r>
            <a:r>
              <a:rPr lang="en-US" dirty="0"/>
              <a:t>New York: </a:t>
            </a:r>
            <a:r>
              <a:rPr lang="en-US" dirty="0" err="1"/>
              <a:t>Semiotexte</a:t>
            </a:r>
            <a:r>
              <a:rPr lang="en-US" dirty="0"/>
              <a:t>, 2009), pp.97 </a:t>
            </a:r>
            <a:r>
              <a:rPr lang="en-US"/>
              <a:t>– 99.</a:t>
            </a:r>
            <a:endParaRPr lang="en-US" dirty="0"/>
          </a:p>
        </p:txBody>
      </p:sp>
      <p:sp>
        <p:nvSpPr>
          <p:cNvPr id="3" name="Content Placeholder 2">
            <a:extLst>
              <a:ext uri="{FF2B5EF4-FFF2-40B4-BE49-F238E27FC236}">
                <a16:creationId xmlns:a16="http://schemas.microsoft.com/office/drawing/2014/main" id="{79E065A3-2676-7948-B561-93313F96150E}"/>
              </a:ext>
            </a:extLst>
          </p:cNvPr>
          <p:cNvSpPr>
            <a:spLocks noGrp="1"/>
          </p:cNvSpPr>
          <p:nvPr>
            <p:ph idx="1"/>
          </p:nvPr>
        </p:nvSpPr>
        <p:spPr/>
        <p:txBody>
          <a:bodyPr>
            <a:normAutofit/>
          </a:bodyPr>
          <a:lstStyle/>
          <a:p>
            <a:pPr marL="0" indent="0">
              <a:buNone/>
            </a:pPr>
            <a:r>
              <a:rPr lang="en-GB" sz="2800" dirty="0"/>
              <a:t>Foucault:  “I was confused, excited, I was immediately taken in […] it was so good to meet this man constructed of words  […] a man who wasn’t dead even if the real world said he was”.   </a:t>
            </a:r>
          </a:p>
          <a:p>
            <a:pPr marL="0" indent="0">
              <a:buNone/>
            </a:pPr>
            <a:endParaRPr lang="en-GB" sz="2800" dirty="0"/>
          </a:p>
          <a:p>
            <a:pPr marL="0" indent="0">
              <a:buNone/>
            </a:pPr>
            <a:endParaRPr lang="en-GB" sz="2800" dirty="0"/>
          </a:p>
        </p:txBody>
      </p:sp>
    </p:spTree>
    <p:extLst>
      <p:ext uri="{BB962C8B-B14F-4D97-AF65-F5344CB8AC3E}">
        <p14:creationId xmlns:p14="http://schemas.microsoft.com/office/powerpoint/2010/main" val="189055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quot;I am just a human being. They were ashamed of me. I always felt they were,&quot; said Abdellah Taia.">
            <a:extLst>
              <a:ext uri="{FF2B5EF4-FFF2-40B4-BE49-F238E27FC236}">
                <a16:creationId xmlns:a16="http://schemas.microsoft.com/office/drawing/2014/main" id="{8B2DE1CF-4528-D15B-A417-AA6608275CE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607" t="9091" r="14691"/>
          <a:stretch/>
        </p:blipFill>
        <p:spPr bwMode="auto">
          <a:xfrm>
            <a:off x="4501340" y="10"/>
            <a:ext cx="7690659"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3A54FEEC-0E14-E64F-ADE2-63D65182590D}"/>
              </a:ext>
            </a:extLst>
          </p:cNvPr>
          <p:cNvSpPr>
            <a:spLocks noGrp="1"/>
          </p:cNvSpPr>
          <p:nvPr>
            <p:ph type="title"/>
          </p:nvPr>
        </p:nvSpPr>
        <p:spPr>
          <a:xfrm>
            <a:off x="477981" y="1122363"/>
            <a:ext cx="4023360" cy="3204134"/>
          </a:xfrm>
        </p:spPr>
        <p:txBody>
          <a:bodyPr vert="horz" lIns="91440" tIns="45720" rIns="91440" bIns="45720" rtlCol="0" anchor="b">
            <a:normAutofit fontScale="90000"/>
          </a:bodyPr>
          <a:lstStyle/>
          <a:p>
            <a:r>
              <a:rPr lang="en-GB" sz="2400" b="0" i="0" u="none" strike="noStrike" dirty="0">
                <a:solidFill>
                  <a:srgbClr val="363636"/>
                </a:solidFill>
                <a:effectLst/>
                <a:latin typeface="nyt-imperial"/>
              </a:rPr>
              <a:t>“A lot of men in Morocco have sexual relations with men, but I looked feminine so I was the only homosexual,” he said. “In Morocco, sexual tension is everywhere and I wanted to show that in my film without having crude sex scenes; to stay true to these secretive </a:t>
            </a:r>
            <a:r>
              <a:rPr lang="en-GB" sz="2400" b="0" i="0" u="none" strike="noStrike" dirty="0" err="1">
                <a:solidFill>
                  <a:srgbClr val="363636"/>
                </a:solidFill>
                <a:effectLst/>
                <a:latin typeface="nyt-imperial"/>
              </a:rPr>
              <a:t>behaviors</a:t>
            </a:r>
            <a:r>
              <a:rPr lang="en-GB" sz="2400" b="0" i="0" u="none" strike="noStrike" dirty="0">
                <a:solidFill>
                  <a:srgbClr val="363636"/>
                </a:solidFill>
                <a:effectLst/>
                <a:latin typeface="nyt-imperial"/>
              </a:rPr>
              <a:t>.” </a:t>
            </a:r>
            <a:r>
              <a:rPr lang="en-GB" sz="2400" b="0" i="1" u="none" strike="noStrike" dirty="0">
                <a:solidFill>
                  <a:srgbClr val="363636"/>
                </a:solidFill>
                <a:effectLst/>
                <a:latin typeface="nyt-imperial"/>
              </a:rPr>
              <a:t>The New York Times</a:t>
            </a:r>
            <a:r>
              <a:rPr lang="en-GB" sz="2400" b="0" i="0" u="none" strike="noStrike" dirty="0">
                <a:solidFill>
                  <a:srgbClr val="363636"/>
                </a:solidFill>
                <a:effectLst/>
                <a:latin typeface="nyt-imperial"/>
              </a:rPr>
              <a:t>, 2015.</a:t>
            </a:r>
            <a:endParaRPr lang="en-US" sz="1600" dirty="0"/>
          </a:p>
        </p:txBody>
      </p:sp>
    </p:spTree>
    <p:extLst>
      <p:ext uri="{BB962C8B-B14F-4D97-AF65-F5344CB8AC3E}">
        <p14:creationId xmlns:p14="http://schemas.microsoft.com/office/powerpoint/2010/main" val="3939680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Slide Background">
            <a:extLst>
              <a:ext uri="{FF2B5EF4-FFF2-40B4-BE49-F238E27FC236}">
                <a16:creationId xmlns:a16="http://schemas.microsoft.com/office/drawing/2014/main" id="{EEDFD83B-474E-42D8-99FD-250991624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4" name="Rectangle 13">
            <a:extLst>
              <a:ext uri="{FF2B5EF4-FFF2-40B4-BE49-F238E27FC236}">
                <a16:creationId xmlns:a16="http://schemas.microsoft.com/office/drawing/2014/main" id="{E18AC0D4-F32D-4067-9F63-E553F4AFF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3429000"/>
          </a:xfrm>
          <a:prstGeom prst="rect">
            <a:avLst/>
          </a:prstGeom>
          <a:ln>
            <a:noFill/>
          </a:ln>
          <a:effectLst>
            <a:outerShdw blurRad="203200" dist="127000" dir="5400000" sx="94000" sy="94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6A06007-A467-4396-9D90-2D8CFCEC12CE}"/>
              </a:ext>
            </a:extLst>
          </p:cNvPr>
          <p:cNvSpPr>
            <a:spLocks noGrp="1"/>
          </p:cNvSpPr>
          <p:nvPr>
            <p:ph idx="1"/>
          </p:nvPr>
        </p:nvSpPr>
        <p:spPr>
          <a:xfrm>
            <a:off x="359229" y="737419"/>
            <a:ext cx="10994571" cy="2816942"/>
          </a:xfrm>
        </p:spPr>
        <p:txBody>
          <a:bodyPr anchor="ctr">
            <a:normAutofit fontScale="92500" lnSpcReduction="20000"/>
          </a:bodyPr>
          <a:lstStyle/>
          <a:p>
            <a:pPr>
              <a:buFont typeface="Arial" panose="020B0604020202020204" pitchFamily="34" charset="0"/>
              <a:buChar char="•"/>
            </a:pPr>
            <a:r>
              <a:rPr lang="en-GB" sz="1600" b="0" i="0" u="none" strike="noStrike" dirty="0">
                <a:effectLst/>
                <a:latin typeface="Calibri" panose="020F0502020204030204" pitchFamily="34" charset="0"/>
              </a:rPr>
              <a:t>Biographical context is singular for a writer who has now become part of a francophone canon: impoverished upbringing in </a:t>
            </a:r>
            <a:r>
              <a:rPr lang="en-GB" sz="1600" b="0" i="0" u="none" strike="noStrike" dirty="0" err="1">
                <a:effectLst/>
                <a:latin typeface="Calibri" panose="020F0502020204030204" pitchFamily="34" charset="0"/>
              </a:rPr>
              <a:t>Salé</a:t>
            </a:r>
            <a:r>
              <a:rPr lang="en-GB" sz="1600" b="0" i="0" u="none" strike="noStrike" dirty="0">
                <a:effectLst/>
                <a:latin typeface="Calibri" panose="020F0502020204030204" pitchFamily="34" charset="0"/>
              </a:rPr>
              <a:t>, Morocco, keenly interested in how an engaged form of political writing can challenge intersectional spaces of oppression and domination. </a:t>
            </a:r>
          </a:p>
          <a:p>
            <a:pPr>
              <a:buFont typeface="Arial" panose="020B0604020202020204" pitchFamily="34" charset="0"/>
              <a:buChar char="•"/>
            </a:pPr>
            <a:r>
              <a:rPr lang="en-GB" sz="1600" b="0" i="0" u="none" strike="noStrike" dirty="0">
                <a:effectLst/>
                <a:latin typeface="Calibri" panose="020F0502020204030204" pitchFamily="34" charset="0"/>
              </a:rPr>
              <a:t>Author of 10 novels, including </a:t>
            </a:r>
            <a:r>
              <a:rPr lang="en-GB" sz="1600" b="0" i="1" u="none" strike="noStrike" dirty="0">
                <a:effectLst/>
                <a:latin typeface="Calibri" panose="020F0502020204030204" pitchFamily="34" charset="0"/>
              </a:rPr>
              <a:t>Salvation Army </a:t>
            </a:r>
            <a:r>
              <a:rPr lang="en-GB" sz="1600" b="0" i="0" u="none" strike="noStrike" dirty="0">
                <a:effectLst/>
                <a:latin typeface="Calibri" panose="020F0502020204030204" pitchFamily="34" charset="0"/>
              </a:rPr>
              <a:t>and </a:t>
            </a:r>
            <a:r>
              <a:rPr lang="en-GB" sz="1600" b="0" i="1" u="none" strike="noStrike" dirty="0">
                <a:effectLst/>
                <a:latin typeface="Calibri" panose="020F0502020204030204" pitchFamily="34" charset="0"/>
              </a:rPr>
              <a:t>An Arab Melancholia</a:t>
            </a:r>
            <a:r>
              <a:rPr lang="en-GB" sz="1600" b="0" i="0" u="none" strike="noStrike" dirty="0">
                <a:effectLst/>
                <a:latin typeface="Calibri" panose="020F0502020204030204" pitchFamily="34" charset="0"/>
              </a:rPr>
              <a:t>, both published by </a:t>
            </a:r>
            <a:r>
              <a:rPr lang="en-GB" sz="1600" b="0" i="0" u="none" strike="noStrike" dirty="0" err="1">
                <a:effectLst/>
                <a:latin typeface="Calibri" panose="020F0502020204030204" pitchFamily="34" charset="0"/>
              </a:rPr>
              <a:t>Semiotext</a:t>
            </a:r>
            <a:r>
              <a:rPr lang="en-GB" sz="1600" b="0" i="0" u="none" strike="noStrike" dirty="0">
                <a:effectLst/>
                <a:latin typeface="Calibri" panose="020F0502020204030204" pitchFamily="34" charset="0"/>
              </a:rPr>
              <a:t>(e), and </a:t>
            </a:r>
            <a:r>
              <a:rPr lang="en-GB" sz="1600" b="0" i="1" u="none" strike="noStrike" dirty="0">
                <a:effectLst/>
                <a:latin typeface="Calibri" panose="020F0502020204030204" pitchFamily="34" charset="0"/>
              </a:rPr>
              <a:t>Infidels</a:t>
            </a:r>
            <a:r>
              <a:rPr lang="en-GB" sz="1600" b="0" i="0" u="none" strike="noStrike" dirty="0">
                <a:effectLst/>
                <a:latin typeface="Calibri" panose="020F0502020204030204" pitchFamily="34" charset="0"/>
              </a:rPr>
              <a:t>. His novel </a:t>
            </a:r>
            <a:r>
              <a:rPr lang="en-GB" sz="1600" b="0" i="1" u="none" strike="noStrike" dirty="0">
                <a:effectLst/>
                <a:latin typeface="Calibri" panose="020F0502020204030204" pitchFamily="34" charset="0"/>
              </a:rPr>
              <a:t>Le jour du </a:t>
            </a:r>
            <a:r>
              <a:rPr lang="en-GB" sz="1600" b="0" i="1" u="none" strike="noStrike" dirty="0" err="1">
                <a:effectLst/>
                <a:latin typeface="Calibri" panose="020F0502020204030204" pitchFamily="34" charset="0"/>
              </a:rPr>
              <a:t>roi</a:t>
            </a:r>
            <a:r>
              <a:rPr lang="en-GB" sz="1600" b="0" i="0" u="none" strike="noStrike" dirty="0">
                <a:effectLst/>
                <a:latin typeface="Calibri" panose="020F0502020204030204" pitchFamily="34" charset="0"/>
              </a:rPr>
              <a:t>, about the death of Morocco’s repressive dictator, King Hassan II, won the 2010 Prix de </a:t>
            </a:r>
            <a:r>
              <a:rPr lang="en-GB" sz="1600" b="0" i="0" u="none" strike="noStrike" dirty="0" err="1">
                <a:effectLst/>
                <a:latin typeface="Calibri" panose="020F0502020204030204" pitchFamily="34" charset="0"/>
              </a:rPr>
              <a:t>Flore</a:t>
            </a:r>
            <a:r>
              <a:rPr lang="en-GB" sz="1600" b="0" i="0" u="none" strike="noStrike" dirty="0">
                <a:effectLst/>
                <a:latin typeface="Calibri" panose="020F0502020204030204" pitchFamily="34" charset="0"/>
              </a:rPr>
              <a:t>. He also directed and wrote the screenplay for the 2013 film adaptation of </a:t>
            </a:r>
            <a:r>
              <a:rPr lang="en-GB" sz="1600" b="0" i="1" u="none" strike="noStrike" dirty="0">
                <a:effectLst/>
                <a:latin typeface="Calibri" panose="020F0502020204030204" pitchFamily="34" charset="0"/>
              </a:rPr>
              <a:t>Salvation Army</a:t>
            </a:r>
            <a:endParaRPr lang="en-GB" sz="1600" b="0" i="0" u="none" strike="noStrike" dirty="0">
              <a:effectLst/>
              <a:latin typeface="Calibri" panose="020F0502020204030204" pitchFamily="34" charset="0"/>
            </a:endParaRPr>
          </a:p>
          <a:p>
            <a:pPr>
              <a:buFont typeface="Arial" panose="020B0604020202020204" pitchFamily="34" charset="0"/>
              <a:buChar char="•"/>
            </a:pPr>
            <a:r>
              <a:rPr lang="en-GB" sz="1600" b="0" i="0" u="none" strike="noStrike" dirty="0">
                <a:effectLst/>
                <a:latin typeface="inherit"/>
              </a:rPr>
              <a:t>French Protectorate in Morocco and the violence of the colonial tongue: </a:t>
            </a:r>
            <a:r>
              <a:rPr lang="en-GB" sz="1600" b="0" i="0" u="none" strike="noStrike" dirty="0" err="1">
                <a:effectLst/>
                <a:latin typeface="inherit"/>
              </a:rPr>
              <a:t>Taia</a:t>
            </a:r>
            <a:r>
              <a:rPr lang="en-GB" sz="1600" b="0" i="0" u="none" strike="noStrike" dirty="0">
                <a:effectLst/>
                <a:latin typeface="inherit"/>
              </a:rPr>
              <a:t> is conscious of the legacies and traumas of colonization that are still present in the French language that is commonly spoken in Morocco, much to the detriment of an Arabic heritage. </a:t>
            </a:r>
            <a:r>
              <a:rPr lang="en-GB" sz="1600" b="0" i="0" u="none" strike="noStrike" dirty="0" err="1">
                <a:effectLst/>
                <a:latin typeface="Calibri" panose="020F0502020204030204" pitchFamily="34" charset="0"/>
              </a:rPr>
              <a:t>Taïa</a:t>
            </a:r>
            <a:r>
              <a:rPr lang="en-GB" sz="1600" b="0" i="0" u="none" strike="noStrike" dirty="0">
                <a:effectLst/>
                <a:latin typeface="Calibri" panose="020F0502020204030204" pitchFamily="34" charset="0"/>
              </a:rPr>
              <a:t> defines himself in relation to and against a different ‘secular’ heritage that gets transmitted to new generations – namely, one of literary and cinematic figures and their respective transgressive acts. </a:t>
            </a:r>
          </a:p>
          <a:p>
            <a:pPr>
              <a:buFont typeface="Arial" panose="020B0604020202020204" pitchFamily="34" charset="0"/>
              <a:buChar char="•"/>
            </a:pPr>
            <a:r>
              <a:rPr lang="en-GB" sz="1600" b="0" i="0" u="none" strike="noStrike" dirty="0">
                <a:effectLst/>
                <a:latin typeface="Calibri" panose="020F0502020204030204" pitchFamily="34" charset="0"/>
              </a:rPr>
              <a:t>Fragmentary aesthetic: using minimalism, motifs, fracture, and fragmentation to transform visual and textual motifs (which could easily be a blunted tool) into instruments of violence to those political and familial settings that have done harm to marginalised, postcolonial, migrant, queer subjects. </a:t>
            </a:r>
          </a:p>
        </p:txBody>
      </p:sp>
      <p:pic>
        <p:nvPicPr>
          <p:cNvPr id="5" name="Picture 4" descr="A red and black rectangular sign&#10;&#10;Description automatically generated">
            <a:extLst>
              <a:ext uri="{FF2B5EF4-FFF2-40B4-BE49-F238E27FC236}">
                <a16:creationId xmlns:a16="http://schemas.microsoft.com/office/drawing/2014/main" id="{F82AC4D5-EA6A-716C-5575-4F3B53C93FB1}"/>
              </a:ext>
            </a:extLst>
          </p:cNvPr>
          <p:cNvPicPr>
            <a:picLocks noChangeAspect="1"/>
          </p:cNvPicPr>
          <p:nvPr/>
        </p:nvPicPr>
        <p:blipFill>
          <a:blip r:embed="rId2"/>
          <a:stretch>
            <a:fillRect/>
          </a:stretch>
        </p:blipFill>
        <p:spPr>
          <a:xfrm>
            <a:off x="177681" y="4162903"/>
            <a:ext cx="6869051" cy="1957678"/>
          </a:xfrm>
          <a:prstGeom prst="rect">
            <a:avLst/>
          </a:prstGeom>
          <a:effectLst/>
        </p:spPr>
      </p:pic>
      <p:pic>
        <p:nvPicPr>
          <p:cNvPr id="7" name="Picture 6" descr="A red and white sign with black text&#10;&#10;Description automatically generated">
            <a:extLst>
              <a:ext uri="{FF2B5EF4-FFF2-40B4-BE49-F238E27FC236}">
                <a16:creationId xmlns:a16="http://schemas.microsoft.com/office/drawing/2014/main" id="{4F16EF20-7A87-9F32-751D-76198F6ABFAA}"/>
              </a:ext>
            </a:extLst>
          </p:cNvPr>
          <p:cNvPicPr>
            <a:picLocks noChangeAspect="1"/>
          </p:cNvPicPr>
          <p:nvPr/>
        </p:nvPicPr>
        <p:blipFill>
          <a:blip r:embed="rId3"/>
          <a:stretch>
            <a:fillRect/>
          </a:stretch>
        </p:blipFill>
        <p:spPr>
          <a:xfrm>
            <a:off x="7082513" y="4162902"/>
            <a:ext cx="5109485" cy="1826640"/>
          </a:xfrm>
          <a:prstGeom prst="rect">
            <a:avLst/>
          </a:prstGeom>
          <a:effectLst/>
        </p:spPr>
      </p:pic>
    </p:spTree>
    <p:extLst>
      <p:ext uri="{BB962C8B-B14F-4D97-AF65-F5344CB8AC3E}">
        <p14:creationId xmlns:p14="http://schemas.microsoft.com/office/powerpoint/2010/main" val="447144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8D41CF8-5232-42BC-8D05-AFEDE21539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56"/>
            <a:ext cx="12192000" cy="6869256"/>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ed Rectangle 5">
            <a:extLst>
              <a:ext uri="{FF2B5EF4-FFF2-40B4-BE49-F238E27FC236}">
                <a16:creationId xmlns:a16="http://schemas.microsoft.com/office/drawing/2014/main" id="{49237091-E62C-4878-AA4C-0B9995ADB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28801"/>
            <a:ext cx="10515600" cy="436245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up of a person's head&#10;&#10;Description automatically generated">
            <a:extLst>
              <a:ext uri="{FF2B5EF4-FFF2-40B4-BE49-F238E27FC236}">
                <a16:creationId xmlns:a16="http://schemas.microsoft.com/office/drawing/2014/main" id="{9A5F3BE3-0C4C-6F6D-AC8D-5BE8B51FB70D}"/>
              </a:ext>
            </a:extLst>
          </p:cNvPr>
          <p:cNvPicPr>
            <a:picLocks noChangeAspect="1"/>
          </p:cNvPicPr>
          <p:nvPr/>
        </p:nvPicPr>
        <p:blipFill>
          <a:blip r:embed="rId2"/>
          <a:stretch>
            <a:fillRect/>
          </a:stretch>
        </p:blipFill>
        <p:spPr>
          <a:xfrm>
            <a:off x="1157288" y="2344738"/>
            <a:ext cx="2274888" cy="3327400"/>
          </a:xfrm>
          <a:prstGeom prst="rect">
            <a:avLst/>
          </a:prstGeom>
        </p:spPr>
      </p:pic>
      <p:pic>
        <p:nvPicPr>
          <p:cNvPr id="4" name="Content Placeholder 3">
            <a:extLst>
              <a:ext uri="{FF2B5EF4-FFF2-40B4-BE49-F238E27FC236}">
                <a16:creationId xmlns:a16="http://schemas.microsoft.com/office/drawing/2014/main" id="{563EFA6E-DE99-053B-02ED-063DD044B58D}"/>
              </a:ext>
            </a:extLst>
          </p:cNvPr>
          <p:cNvPicPr>
            <a:picLocks noGrp="1" noChangeAspect="1"/>
          </p:cNvPicPr>
          <p:nvPr>
            <p:ph idx="1"/>
          </p:nvPr>
        </p:nvPicPr>
        <p:blipFill>
          <a:blip r:embed="rId3"/>
          <a:stretch>
            <a:fillRect/>
          </a:stretch>
        </p:blipFill>
        <p:spPr>
          <a:xfrm>
            <a:off x="3498850" y="2344738"/>
            <a:ext cx="7532688" cy="3327400"/>
          </a:xfrm>
          <a:prstGeom prst="rect">
            <a:avLst/>
          </a:prstGeom>
        </p:spPr>
      </p:pic>
      <p:sp>
        <p:nvSpPr>
          <p:cNvPr id="2" name="Title 1">
            <a:extLst>
              <a:ext uri="{FF2B5EF4-FFF2-40B4-BE49-F238E27FC236}">
                <a16:creationId xmlns:a16="http://schemas.microsoft.com/office/drawing/2014/main" id="{E62461DE-04BD-A7CC-6665-2B85BF345F19}"/>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kern="1200">
                <a:solidFill>
                  <a:schemeClr val="tx1"/>
                </a:solidFill>
                <a:latin typeface="+mj-lt"/>
                <a:ea typeface="+mj-ea"/>
                <a:cs typeface="+mj-cs"/>
              </a:rPr>
              <a:t>Siham Bouamer, ‘He loves me, he loves me not’ (2021: 118)</a:t>
            </a:r>
          </a:p>
        </p:txBody>
      </p:sp>
    </p:spTree>
    <p:extLst>
      <p:ext uri="{BB962C8B-B14F-4D97-AF65-F5344CB8AC3E}">
        <p14:creationId xmlns:p14="http://schemas.microsoft.com/office/powerpoint/2010/main" val="1094211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0C421-4D8D-EA4E-9CB4-2DA9260D5BBC}"/>
              </a:ext>
            </a:extLst>
          </p:cNvPr>
          <p:cNvSpPr>
            <a:spLocks noGrp="1"/>
          </p:cNvSpPr>
          <p:nvPr>
            <p:ph type="title"/>
          </p:nvPr>
        </p:nvSpPr>
        <p:spPr>
          <a:xfrm>
            <a:off x="871220" y="860028"/>
            <a:ext cx="6006192" cy="1324907"/>
          </a:xfrm>
        </p:spPr>
        <p:txBody>
          <a:bodyPr>
            <a:noAutofit/>
          </a:bodyPr>
          <a:lstStyle/>
          <a:p>
            <a:r>
              <a:rPr lang="en-GB" sz="2400" dirty="0">
                <a:solidFill>
                  <a:srgbClr val="433A50"/>
                </a:solidFill>
              </a:rPr>
              <a:t>“</a:t>
            </a:r>
            <a:r>
              <a:rPr lang="en-GB" sz="2400" dirty="0" err="1">
                <a:solidFill>
                  <a:srgbClr val="433A50"/>
                </a:solidFill>
              </a:rPr>
              <a:t>Homosexuel</a:t>
            </a:r>
            <a:r>
              <a:rPr lang="en-GB" sz="2400" dirty="0">
                <a:solidFill>
                  <a:srgbClr val="433A50"/>
                </a:solidFill>
              </a:rPr>
              <a:t>, </a:t>
            </a:r>
            <a:r>
              <a:rPr lang="en-GB" sz="2400" dirty="0" err="1">
                <a:solidFill>
                  <a:srgbClr val="433A50"/>
                </a:solidFill>
              </a:rPr>
              <a:t>envers</a:t>
            </a:r>
            <a:r>
              <a:rPr lang="en-GB" sz="2400" dirty="0">
                <a:solidFill>
                  <a:srgbClr val="433A50"/>
                </a:solidFill>
              </a:rPr>
              <a:t> et </a:t>
            </a:r>
            <a:r>
              <a:rPr lang="en-GB" sz="2400" dirty="0" err="1">
                <a:solidFill>
                  <a:srgbClr val="433A50"/>
                </a:solidFill>
              </a:rPr>
              <a:t>contre</a:t>
            </a:r>
            <a:r>
              <a:rPr lang="en-GB" sz="2400" dirty="0">
                <a:solidFill>
                  <a:srgbClr val="433A50"/>
                </a:solidFill>
              </a:rPr>
              <a:t> </a:t>
            </a:r>
            <a:r>
              <a:rPr lang="en-GB" sz="2400" dirty="0" err="1">
                <a:solidFill>
                  <a:srgbClr val="433A50"/>
                </a:solidFill>
              </a:rPr>
              <a:t>tous</a:t>
            </a:r>
            <a:r>
              <a:rPr lang="en-GB" sz="2400" dirty="0">
                <a:solidFill>
                  <a:srgbClr val="433A50"/>
                </a:solidFill>
              </a:rPr>
              <a:t>” [Homosexual, against all odds]. </a:t>
            </a:r>
            <a:endParaRPr lang="en-US" sz="2400" dirty="0">
              <a:solidFill>
                <a:srgbClr val="433A50"/>
              </a:solidFill>
            </a:endParaRPr>
          </a:p>
        </p:txBody>
      </p:sp>
      <p:sp>
        <p:nvSpPr>
          <p:cNvPr id="3" name="Content Placeholder 2">
            <a:extLst>
              <a:ext uri="{FF2B5EF4-FFF2-40B4-BE49-F238E27FC236}">
                <a16:creationId xmlns:a16="http://schemas.microsoft.com/office/drawing/2014/main" id="{719684F5-155D-C842-A945-D8FEEB79F2B5}"/>
              </a:ext>
            </a:extLst>
          </p:cNvPr>
          <p:cNvSpPr>
            <a:spLocks noGrp="1"/>
          </p:cNvSpPr>
          <p:nvPr>
            <p:ph idx="1"/>
          </p:nvPr>
        </p:nvSpPr>
        <p:spPr>
          <a:xfrm>
            <a:off x="871220" y="2248823"/>
            <a:ext cx="6006192" cy="4805120"/>
          </a:xfrm>
        </p:spPr>
        <p:txBody>
          <a:bodyPr>
            <a:normAutofit fontScale="77500" lnSpcReduction="20000"/>
          </a:bodyPr>
          <a:lstStyle/>
          <a:p>
            <a:pPr marL="0" indent="0" fontAlgn="base">
              <a:buNone/>
            </a:pPr>
            <a:r>
              <a:rPr lang="en-GB" dirty="0">
                <a:solidFill>
                  <a:srgbClr val="433A50"/>
                </a:solidFill>
              </a:rPr>
              <a:t>“I did my coming out in the </a:t>
            </a:r>
            <a:r>
              <a:rPr lang="en-GB" b="1" dirty="0">
                <a:solidFill>
                  <a:srgbClr val="433A50"/>
                </a:solidFill>
              </a:rPr>
              <a:t>Moroccan media in 2006</a:t>
            </a:r>
            <a:r>
              <a:rPr lang="en-GB" dirty="0">
                <a:solidFill>
                  <a:srgbClr val="433A50"/>
                </a:solidFill>
              </a:rPr>
              <a:t>. I felt that the more I was speaking the more it was not heard. I was seen like someone outside society, not belonging to the same Morocco as the rest of Moroccan people,” he says. “And it’s not true: I come from the same world, with the same tastes as them, as my family, as my friends when I was in high school. I had to write this letter to say, again and again, that I am normal. Gay people are normal.”</a:t>
            </a:r>
            <a:br>
              <a:rPr lang="en-GB" dirty="0">
                <a:solidFill>
                  <a:srgbClr val="433A50"/>
                </a:solidFill>
              </a:rPr>
            </a:br>
            <a:endParaRPr lang="en-GB" dirty="0">
              <a:solidFill>
                <a:srgbClr val="433A50"/>
              </a:solidFill>
            </a:endParaRPr>
          </a:p>
          <a:p>
            <a:pPr marL="0" indent="0" fontAlgn="base">
              <a:buNone/>
            </a:pPr>
            <a:r>
              <a:rPr lang="en-GB" dirty="0">
                <a:solidFill>
                  <a:srgbClr val="433A50"/>
                </a:solidFill>
              </a:rPr>
              <a:t>“Today, I really don’t know if they got the message. If they changed their mind. To be a homosexual is to to accept you will be alone all your life ... I had this revelation when I was 15. I am today 41 and I am still saying and believing in the same thing.”</a:t>
            </a:r>
          </a:p>
          <a:p>
            <a:pPr marL="0" indent="0">
              <a:buNone/>
            </a:pPr>
            <a:endParaRPr lang="en-US" dirty="0">
              <a:solidFill>
                <a:srgbClr val="433A50"/>
              </a:solidFill>
            </a:endParaRPr>
          </a:p>
        </p:txBody>
      </p:sp>
      <p:pic>
        <p:nvPicPr>
          <p:cNvPr id="4" name="Picture 2" descr="Abdellah Taia, homosexuel enver en contre tous">
            <a:extLst>
              <a:ext uri="{FF2B5EF4-FFF2-40B4-BE49-F238E27FC236}">
                <a16:creationId xmlns:a16="http://schemas.microsoft.com/office/drawing/2014/main" id="{5C38DA1C-12D5-2228-06CA-C9C5E73F288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29" r="1" b="1"/>
          <a:stretch/>
        </p:blipFill>
        <p:spPr bwMode="auto">
          <a:xfrm>
            <a:off x="7523826" y="862763"/>
            <a:ext cx="3788081" cy="5151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5566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74164B-ACBE-1C41-BFB8-41DEF2FBFBE0}"/>
              </a:ext>
            </a:extLst>
          </p:cNvPr>
          <p:cNvSpPr>
            <a:spLocks noGrp="1"/>
          </p:cNvSpPr>
          <p:nvPr>
            <p:ph idx="1"/>
          </p:nvPr>
        </p:nvSpPr>
        <p:spPr>
          <a:xfrm>
            <a:off x="5120640" y="722376"/>
            <a:ext cx="6516789" cy="5664412"/>
          </a:xfrm>
        </p:spPr>
        <p:txBody>
          <a:bodyPr>
            <a:normAutofit fontScale="92500"/>
          </a:bodyPr>
          <a:lstStyle/>
          <a:p>
            <a:pPr marL="0" indent="0">
              <a:buNone/>
            </a:pPr>
            <a:r>
              <a:rPr lang="en-GB" sz="2000" i="1" dirty="0"/>
              <a:t>Salvation Army </a:t>
            </a:r>
            <a:r>
              <a:rPr lang="en-GB" sz="2000" dirty="0"/>
              <a:t>is a coming-of-age novel that tells the story of </a:t>
            </a:r>
            <a:r>
              <a:rPr lang="en-GB" sz="2000" dirty="0" err="1"/>
              <a:t>Taïa's</a:t>
            </a:r>
            <a:r>
              <a:rPr lang="en-GB" sz="2000" dirty="0"/>
              <a:t> life with complete disclosure—from a childhood bound by family order and latent (homo)sexual tensions in the poor city of </a:t>
            </a:r>
            <a:r>
              <a:rPr lang="en-GB" sz="2000" dirty="0" err="1"/>
              <a:t>Salé</a:t>
            </a:r>
            <a:r>
              <a:rPr lang="en-GB" sz="2000" dirty="0"/>
              <a:t>, through an adolescence in Tangier charged by the young writer's attraction to his eldest brother, to a disappointing arrival in the Western world to study in Geneva in adulthood. </a:t>
            </a:r>
          </a:p>
          <a:p>
            <a:pPr marL="0" indent="0">
              <a:buNone/>
            </a:pPr>
            <a:endParaRPr lang="en-GB" sz="2000" dirty="0"/>
          </a:p>
          <a:p>
            <a:pPr marL="0" indent="0">
              <a:buNone/>
            </a:pPr>
            <a:r>
              <a:rPr lang="en-GB" sz="2000" dirty="0"/>
              <a:t>In so doing, </a:t>
            </a:r>
            <a:r>
              <a:rPr lang="en-GB" sz="2000" i="1" dirty="0"/>
              <a:t>Salvation Army</a:t>
            </a:r>
            <a:r>
              <a:rPr lang="en-GB" sz="2000" dirty="0"/>
              <a:t> manages to burn through the author's first-person singularity to embody the complex mélange of fear and desire projected by Arabs on Western culture. </a:t>
            </a:r>
          </a:p>
          <a:p>
            <a:pPr marL="0" indent="0">
              <a:buNone/>
            </a:pPr>
            <a:endParaRPr lang="en-GB" sz="2000" dirty="0"/>
          </a:p>
          <a:p>
            <a:pPr marL="0" indent="0">
              <a:buNone/>
            </a:pPr>
            <a:r>
              <a:rPr lang="en-GB" sz="2000" dirty="0"/>
              <a:t>The persistence of prejudices on all sides of the Mediterranean and Atlantic makes the translation of </a:t>
            </a:r>
            <a:r>
              <a:rPr lang="en-GB" sz="2000" dirty="0" err="1"/>
              <a:t>Taïa's</a:t>
            </a:r>
            <a:r>
              <a:rPr lang="en-GB" sz="2000" dirty="0"/>
              <a:t> work both a literary and political event. The arrival of </a:t>
            </a:r>
            <a:r>
              <a:rPr lang="en-GB" sz="2000" i="1" dirty="0"/>
              <a:t>Salvation Army</a:t>
            </a:r>
            <a:r>
              <a:rPr lang="en-GB" sz="2000" dirty="0"/>
              <a:t>(published in French in 2006) in English will be welcomed by an American audience already familiar with a growing cadre of talented Arab writers working in French (including Muhammad Dib, </a:t>
            </a:r>
            <a:r>
              <a:rPr lang="en-GB" sz="2000" dirty="0" err="1"/>
              <a:t>Assia</a:t>
            </a:r>
            <a:r>
              <a:rPr lang="en-GB" sz="2000" dirty="0"/>
              <a:t> Djebar, </a:t>
            </a:r>
            <a:r>
              <a:rPr lang="en-GB" sz="2000" dirty="0" err="1"/>
              <a:t>Tahar</a:t>
            </a:r>
            <a:r>
              <a:rPr lang="en-GB" sz="2000" dirty="0"/>
              <a:t> Ben </a:t>
            </a:r>
            <a:r>
              <a:rPr lang="en-GB" sz="2000" dirty="0" err="1"/>
              <a:t>Jelloun</a:t>
            </a:r>
            <a:r>
              <a:rPr lang="en-GB" sz="2000" dirty="0"/>
              <a:t>, </a:t>
            </a:r>
            <a:r>
              <a:rPr lang="en-GB" sz="2000" dirty="0" err="1"/>
              <a:t>Abdelkebir</a:t>
            </a:r>
            <a:r>
              <a:rPr lang="en-GB" sz="2000" dirty="0"/>
              <a:t> </a:t>
            </a:r>
            <a:r>
              <a:rPr lang="en-GB" sz="2000" dirty="0" err="1"/>
              <a:t>Khatibi</a:t>
            </a:r>
            <a:r>
              <a:rPr lang="en-GB" sz="2000" dirty="0"/>
              <a:t>, and </a:t>
            </a:r>
            <a:r>
              <a:rPr lang="en-GB" sz="2000" dirty="0" err="1"/>
              <a:t>Katib</a:t>
            </a:r>
            <a:r>
              <a:rPr lang="en-GB" sz="2000" dirty="0"/>
              <a:t> Yasin).</a:t>
            </a:r>
          </a:p>
        </p:txBody>
      </p:sp>
      <p:pic>
        <p:nvPicPr>
          <p:cNvPr id="8" name="Picture 2" descr="Salvation Army">
            <a:extLst>
              <a:ext uri="{FF2B5EF4-FFF2-40B4-BE49-F238E27FC236}">
                <a16:creationId xmlns:a16="http://schemas.microsoft.com/office/drawing/2014/main" id="{DEE3E6D5-79B5-C04D-93DE-D417063AF21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56" r="5576" b="-1"/>
          <a:stretch/>
        </p:blipFill>
        <p:spPr bwMode="auto">
          <a:xfrm>
            <a:off x="649224" y="722376"/>
            <a:ext cx="3337560" cy="5413248"/>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8847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6F482FB-F620-2D4A-B9F6-0399230BA3E8}"/>
              </a:ext>
            </a:extLst>
          </p:cNvPr>
          <p:cNvSpPr>
            <a:spLocks noGrp="1"/>
          </p:cNvSpPr>
          <p:nvPr>
            <p:ph type="title"/>
          </p:nvPr>
        </p:nvSpPr>
        <p:spPr/>
        <p:txBody>
          <a:bodyPr/>
          <a:lstStyle/>
          <a:p>
            <a:r>
              <a:rPr lang="en-US" dirty="0" err="1"/>
              <a:t>Homonationalism</a:t>
            </a:r>
            <a:r>
              <a:rPr lang="en-US" dirty="0"/>
              <a:t>: silenced by the Hetero-Nation</a:t>
            </a:r>
          </a:p>
        </p:txBody>
      </p:sp>
      <p:sp>
        <p:nvSpPr>
          <p:cNvPr id="8" name="Content Placeholder 7">
            <a:extLst>
              <a:ext uri="{FF2B5EF4-FFF2-40B4-BE49-F238E27FC236}">
                <a16:creationId xmlns:a16="http://schemas.microsoft.com/office/drawing/2014/main" id="{3ED64210-A652-7645-903A-55597D0A0A77}"/>
              </a:ext>
            </a:extLst>
          </p:cNvPr>
          <p:cNvSpPr>
            <a:spLocks noGrp="1"/>
          </p:cNvSpPr>
          <p:nvPr>
            <p:ph idx="1"/>
          </p:nvPr>
        </p:nvSpPr>
        <p:spPr/>
        <p:txBody>
          <a:bodyPr>
            <a:normAutofit/>
          </a:bodyPr>
          <a:lstStyle/>
          <a:p>
            <a:pPr marL="0" indent="0">
              <a:buNone/>
            </a:pPr>
            <a:r>
              <a:rPr lang="en-US" dirty="0"/>
              <a:t>National identity and the fiction of anchoring the nation in an </a:t>
            </a:r>
            <a:r>
              <a:rPr lang="en-US" dirty="0" err="1"/>
              <a:t>originary</a:t>
            </a:r>
            <a:r>
              <a:rPr lang="en-US" dirty="0"/>
              <a:t> past has excluded not only on the basis of ethnicity and religion but also on the basis of political belief, gender and sexuality. </a:t>
            </a:r>
          </a:p>
          <a:p>
            <a:pPr marL="0" indent="0">
              <a:buNone/>
            </a:pPr>
            <a:r>
              <a:rPr lang="en-US" dirty="0"/>
              <a:t>The need to actively exclude the queer from the narration of the ‘nation’ presupposes that the queer is always already there. </a:t>
            </a:r>
          </a:p>
          <a:p>
            <a:pPr marL="0" indent="0">
              <a:buNone/>
            </a:pPr>
            <a:r>
              <a:rPr lang="en-US" dirty="0"/>
              <a:t>Jarrod Hayes (2015) argues that sexual transgression in Maghrebin novels contaminate monologic and heteronormative narration of the nation.</a:t>
            </a:r>
          </a:p>
        </p:txBody>
      </p:sp>
    </p:spTree>
    <p:extLst>
      <p:ext uri="{BB962C8B-B14F-4D97-AF65-F5344CB8AC3E}">
        <p14:creationId xmlns:p14="http://schemas.microsoft.com/office/powerpoint/2010/main" val="2792123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CC464-E34B-D84B-8BA6-2CD7732464D1}"/>
              </a:ext>
            </a:extLst>
          </p:cNvPr>
          <p:cNvSpPr>
            <a:spLocks noGrp="1"/>
          </p:cNvSpPr>
          <p:nvPr>
            <p:ph type="title"/>
          </p:nvPr>
        </p:nvSpPr>
        <p:spPr>
          <a:xfrm>
            <a:off x="804672" y="978776"/>
            <a:ext cx="5925310" cy="1174991"/>
          </a:xfrm>
        </p:spPr>
        <p:txBody>
          <a:bodyPr>
            <a:normAutofit/>
          </a:bodyPr>
          <a:lstStyle/>
          <a:p>
            <a:r>
              <a:rPr lang="en-US" sz="2400" dirty="0" err="1"/>
              <a:t>Jasbir</a:t>
            </a:r>
            <a:r>
              <a:rPr lang="en-US" sz="2400" dirty="0"/>
              <a:t> Puar (2007): </a:t>
            </a:r>
            <a:r>
              <a:rPr lang="en-GB" sz="2400" dirty="0">
                <a:effectLst/>
                <a:latin typeface="CyclesRegularRoman"/>
              </a:rPr>
              <a:t>how queerness folds into racialization</a:t>
            </a:r>
            <a:endParaRPr lang="en-US" sz="2400" dirty="0"/>
          </a:p>
        </p:txBody>
      </p:sp>
      <p:sp>
        <p:nvSpPr>
          <p:cNvPr id="3" name="Content Placeholder 2">
            <a:extLst>
              <a:ext uri="{FF2B5EF4-FFF2-40B4-BE49-F238E27FC236}">
                <a16:creationId xmlns:a16="http://schemas.microsoft.com/office/drawing/2014/main" id="{770D6504-3CE7-084E-9619-3053AA973E67}"/>
              </a:ext>
            </a:extLst>
          </p:cNvPr>
          <p:cNvSpPr>
            <a:spLocks noGrp="1"/>
          </p:cNvSpPr>
          <p:nvPr>
            <p:ph idx="1"/>
          </p:nvPr>
        </p:nvSpPr>
        <p:spPr>
          <a:xfrm>
            <a:off x="804672" y="2153767"/>
            <a:ext cx="5925310" cy="3742177"/>
          </a:xfrm>
        </p:spPr>
        <p:txBody>
          <a:bodyPr>
            <a:normAutofit fontScale="62500" lnSpcReduction="20000"/>
          </a:bodyPr>
          <a:lstStyle/>
          <a:p>
            <a:pPr marL="0" indent="0">
              <a:buNone/>
            </a:pPr>
            <a:r>
              <a:rPr lang="en-US" sz="2800" dirty="0" err="1"/>
              <a:t>Homonationalism</a:t>
            </a:r>
            <a:r>
              <a:rPr lang="en-US" sz="2800" dirty="0"/>
              <a:t> is a form of sexual exceptionalism – the emergence of national homosexuality […] it becomes a regulatory script not only of normative gayness, queerness, or homosexuality, but also of the racial and national norms that reinforce these sexual subjects (Puar, 2007, p.2).</a:t>
            </a:r>
          </a:p>
          <a:p>
            <a:pPr marL="0" indent="0">
              <a:buNone/>
            </a:pPr>
            <a:endParaRPr lang="en-US" dirty="0"/>
          </a:p>
          <a:p>
            <a:pPr marL="0" indent="0">
              <a:buNone/>
            </a:pPr>
            <a:r>
              <a:rPr lang="en-US" dirty="0" err="1"/>
              <a:t>Homonationalism</a:t>
            </a:r>
            <a:r>
              <a:rPr lang="en-US" dirty="0"/>
              <a:t>, as defined by </a:t>
            </a:r>
            <a:r>
              <a:rPr lang="en-US" dirty="0" err="1"/>
              <a:t>Jasbir</a:t>
            </a:r>
            <a:r>
              <a:rPr lang="en-US" dirty="0"/>
              <a:t> Puar, refers to the growing embrace of LGBT rights by (mostly Western) nations, as well as the parallel complicity of lesbian, gay, bisexual, and transgender (LGBT) individuals and associations with nationalist politics.</a:t>
            </a:r>
          </a:p>
          <a:p>
            <a:pPr marL="0" indent="0">
              <a:buNone/>
            </a:pPr>
            <a:endParaRPr lang="en-US" dirty="0"/>
          </a:p>
          <a:p>
            <a:pPr marL="0" indent="0">
              <a:buNone/>
            </a:pPr>
            <a:r>
              <a:rPr lang="en-US" dirty="0"/>
              <a:t>A simplistic opposition is set up between a homogeneously modern and LGBT-friendly “us” and an equally homogeneous antimodern homophobic “them.” </a:t>
            </a:r>
          </a:p>
        </p:txBody>
      </p:sp>
      <p:pic>
        <p:nvPicPr>
          <p:cNvPr id="7170" name="Picture 2" descr="Terrorist Assemblages">
            <a:extLst>
              <a:ext uri="{FF2B5EF4-FFF2-40B4-BE49-F238E27FC236}">
                <a16:creationId xmlns:a16="http://schemas.microsoft.com/office/drawing/2014/main" id="{223EFF8C-02EA-F14A-88CA-42B1FAD0DDA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1709"/>
          <a:stretch/>
        </p:blipFill>
        <p:spPr bwMode="auto">
          <a:xfrm>
            <a:off x="7534654" y="10"/>
            <a:ext cx="4657345"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37679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1746</TotalTime>
  <Words>3204</Words>
  <Application>Microsoft Macintosh PowerPoint</Application>
  <PresentationFormat>Widescreen</PresentationFormat>
  <Paragraphs>86</Paragraphs>
  <Slides>27</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Arial</vt:lpstr>
      <vt:lpstr>Calibri</vt:lpstr>
      <vt:lpstr>Calibri Light</vt:lpstr>
      <vt:lpstr>CyclesRegularItalic</vt:lpstr>
      <vt:lpstr>CyclesRegularRoman</vt:lpstr>
      <vt:lpstr>Georgia</vt:lpstr>
      <vt:lpstr>inherit</vt:lpstr>
      <vt:lpstr>nyt-imperial</vt:lpstr>
      <vt:lpstr>Open Sans</vt:lpstr>
      <vt:lpstr>Oswald</vt:lpstr>
      <vt:lpstr>Office Theme</vt:lpstr>
      <vt:lpstr>Abdellah Taia: Queer Diaspora</vt:lpstr>
      <vt:lpstr>Today’s class</vt:lpstr>
      <vt:lpstr>“A lot of men in Morocco have sexual relations with men, but I looked feminine so I was the only homosexual,” he said. “In Morocco, sexual tension is everywhere and I wanted to show that in my film without having crude sex scenes; to stay true to these secretive behaviors.” The New York Times, 2015.</vt:lpstr>
      <vt:lpstr>PowerPoint Presentation</vt:lpstr>
      <vt:lpstr>Siham Bouamer, ‘He loves me, he loves me not’ (2021: 118)</vt:lpstr>
      <vt:lpstr>“Homosexuel, envers et contre tous” [Homosexual, against all odds]. </vt:lpstr>
      <vt:lpstr>PowerPoint Presentation</vt:lpstr>
      <vt:lpstr>Homonationalism: silenced by the Hetero-Nation</vt:lpstr>
      <vt:lpstr>Jasbir Puar (2007): how queerness folds into racialization</vt:lpstr>
      <vt:lpstr>Jasbir Puar (2007) ‘Homonationalism'</vt:lpstr>
      <vt:lpstr>Edward Said, Orientalism (1978)</vt:lpstr>
      <vt:lpstr>Desiring Arabs (2007)</vt:lpstr>
      <vt:lpstr>José Esteban Munoz (Disidentifications: Queers of Color and the Performance of Politics, 1999)</vt:lpstr>
      <vt:lpstr>Judith Butler (1993, 308)</vt:lpstr>
      <vt:lpstr>PowerPoint Presentation</vt:lpstr>
      <vt:lpstr>PowerPoint Presentation</vt:lpstr>
      <vt:lpstr>PowerPoint Presentation</vt:lpstr>
      <vt:lpstr>PowerPoint Presentation</vt:lpstr>
      <vt:lpstr>PowerPoint Presentation</vt:lpstr>
      <vt:lpstr>The importance of cinema</vt:lpstr>
      <vt:lpstr>PowerPoint Presentation</vt:lpstr>
      <vt:lpstr>Opening scene / pp.13 - 15</vt:lpstr>
      <vt:lpstr>41 – 44 minutes/pp.39 - 43 (masculine authority, male gaze, colonial tongues)</vt:lpstr>
      <vt:lpstr>46 – 48minutes/pp.54 – 56 Temptation, abandonment, liberation?</vt:lpstr>
      <vt:lpstr>52.41–59 minutes / pp.69 – 72: Arrival in Europe</vt:lpstr>
      <vt:lpstr>1h – 1h07 / pp.92 – 94 / 103 - 107</vt:lpstr>
      <vt:lpstr>Abdellah Taïa, Salvation Army (New York: Semiotexte, 2009), pp.97 – 99.</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Abdallah Taïa and queer Morocco (Part 2)</dc:title>
  <dc:creator>Joanne Brueton</dc:creator>
  <cp:lastModifiedBy>Joanne Brueton</cp:lastModifiedBy>
  <cp:revision>20</cp:revision>
  <dcterms:created xsi:type="dcterms:W3CDTF">2021-03-22T18:57:37Z</dcterms:created>
  <dcterms:modified xsi:type="dcterms:W3CDTF">2024-03-18T08:27:23Z</dcterms:modified>
</cp:coreProperties>
</file>