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8"/>
  </p:notesMasterIdLst>
  <p:handoutMasterIdLst>
    <p:handoutMasterId r:id="rId39"/>
  </p:handoutMasterIdLst>
  <p:sldIdLst>
    <p:sldId id="280" r:id="rId5"/>
    <p:sldId id="473" r:id="rId6"/>
    <p:sldId id="351" r:id="rId7"/>
    <p:sldId id="421" r:id="rId8"/>
    <p:sldId id="471" r:id="rId9"/>
    <p:sldId id="472" r:id="rId10"/>
    <p:sldId id="470" r:id="rId11"/>
    <p:sldId id="474" r:id="rId12"/>
    <p:sldId id="475" r:id="rId13"/>
    <p:sldId id="476" r:id="rId14"/>
    <p:sldId id="480" r:id="rId15"/>
    <p:sldId id="481" r:id="rId16"/>
    <p:sldId id="482" r:id="rId17"/>
    <p:sldId id="483" r:id="rId18"/>
    <p:sldId id="484" r:id="rId19"/>
    <p:sldId id="485" r:id="rId20"/>
    <p:sldId id="486" r:id="rId21"/>
    <p:sldId id="479" r:id="rId22"/>
    <p:sldId id="488" r:id="rId23"/>
    <p:sldId id="463" r:id="rId24"/>
    <p:sldId id="464" r:id="rId25"/>
    <p:sldId id="469" r:id="rId26"/>
    <p:sldId id="423" r:id="rId27"/>
    <p:sldId id="454" r:id="rId28"/>
    <p:sldId id="467" r:id="rId29"/>
    <p:sldId id="465" r:id="rId30"/>
    <p:sldId id="466" r:id="rId31"/>
    <p:sldId id="409" r:id="rId32"/>
    <p:sldId id="460" r:id="rId33"/>
    <p:sldId id="453" r:id="rId34"/>
    <p:sldId id="468" r:id="rId35"/>
    <p:sldId id="452" r:id="rId36"/>
    <p:sldId id="462" r:id="rId37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4">
          <p15:clr>
            <a:srgbClr val="A4A3A4"/>
          </p15:clr>
        </p15:guide>
        <p15:guide id="4" orient="horz" pos="555">
          <p15:clr>
            <a:srgbClr val="A4A3A4"/>
          </p15:clr>
        </p15:guide>
        <p15:guide id="5" orient="horz" pos="900">
          <p15:clr>
            <a:srgbClr val="A4A3A4"/>
          </p15:clr>
        </p15:guide>
        <p15:guide id="6" orient="horz" pos="3655">
          <p15:clr>
            <a:srgbClr val="A4A3A4"/>
          </p15:clr>
        </p15:guide>
        <p15:guide id="7" pos="318">
          <p15:clr>
            <a:srgbClr val="A4A3A4"/>
          </p15:clr>
        </p15:guide>
        <p15:guide id="8" pos="54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8CF"/>
    <a:srgbClr val="658190"/>
    <a:srgbClr val="094A8B"/>
    <a:srgbClr val="3333CC"/>
    <a:srgbClr val="004A8B"/>
    <a:srgbClr val="BC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774" autoAdjust="0"/>
  </p:normalViewPr>
  <p:slideViewPr>
    <p:cSldViewPr snapToGrid="0" snapToObjects="1">
      <p:cViewPr varScale="1">
        <p:scale>
          <a:sx n="56" d="100"/>
          <a:sy n="56" d="100"/>
        </p:scale>
        <p:origin x="1604" y="44"/>
      </p:cViewPr>
      <p:guideLst>
        <p:guide orient="horz" pos="1620"/>
        <p:guide pos="2880"/>
        <p:guide orient="horz" pos="324"/>
        <p:guide orient="horz" pos="555"/>
        <p:guide orient="horz" pos="900"/>
        <p:guide orient="horz" pos="3655"/>
        <p:guide pos="318"/>
        <p:guide pos="54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6" y="4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r">
              <a:defRPr sz="1200"/>
            </a:lvl1pPr>
          </a:lstStyle>
          <a:p>
            <a:fld id="{104A58E1-3D30-4150-83B2-D3545080C087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721111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6" y="9721111"/>
            <a:ext cx="3076363" cy="511731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r">
              <a:defRPr sz="1200"/>
            </a:lvl1pPr>
          </a:lstStyle>
          <a:p>
            <a:fld id="{B798712A-46C4-43A4-8DB1-72964A591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1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3076363" cy="513508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5"/>
            <a:ext cx="3076363" cy="513508"/>
          </a:xfrm>
          <a:prstGeom prst="rect">
            <a:avLst/>
          </a:prstGeom>
        </p:spPr>
        <p:txBody>
          <a:bodyPr vert="horz" lIns="94745" tIns="47373" rIns="94745" bIns="47373" rtlCol="0"/>
          <a:lstStyle>
            <a:lvl1pPr algn="r">
              <a:defRPr sz="1200"/>
            </a:lvl1pPr>
          </a:lstStyle>
          <a:p>
            <a:fld id="{D157F7B8-6B3B-4964-A7D7-1224FB4B24B9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5" tIns="47373" rIns="94745" bIns="473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80"/>
          </a:xfrm>
          <a:prstGeom prst="rect">
            <a:avLst/>
          </a:prstGeom>
        </p:spPr>
        <p:txBody>
          <a:bodyPr vert="horz" lIns="94745" tIns="47373" rIns="94745" bIns="47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6363" cy="513507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3507"/>
          </a:xfrm>
          <a:prstGeom prst="rect">
            <a:avLst/>
          </a:prstGeom>
        </p:spPr>
        <p:txBody>
          <a:bodyPr vert="horz" lIns="94745" tIns="47373" rIns="94745" bIns="47373" rtlCol="0" anchor="b"/>
          <a:lstStyle>
            <a:lvl1pPr algn="r">
              <a:defRPr sz="1200"/>
            </a:lvl1pPr>
          </a:lstStyle>
          <a:p>
            <a:fld id="{0AFCF9F9-1DDC-4987-B707-0CCEC936E2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9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56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999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390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169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6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48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45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743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2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93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18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337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05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46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798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901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50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317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lang="en-GB" sz="12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F95F-47AD-4747-A80F-DD8E4BEDD0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3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29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862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62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409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963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32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713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72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642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630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605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1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98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CF9F9-1DDC-4987-B707-0CCEC936E26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94A8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7" name="Picture 6" descr="Crown_right_half.png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66145" cy="6501341"/>
          </a:xfrm>
          <a:prstGeom prst="rect">
            <a:avLst/>
          </a:prstGeom>
        </p:spPr>
      </p:pic>
      <p:pic>
        <p:nvPicPr>
          <p:cNvPr id="10" name="Picture 9" descr="Crown_right_half.png"/>
          <p:cNvPicPr>
            <a:picLocks noChangeAspect="1"/>
          </p:cNvPicPr>
          <p:nvPr userDrawn="1"/>
        </p:nvPicPr>
        <p:blipFill rotWithShape="1"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" t="1" b="88300"/>
          <a:stretch/>
        </p:blipFill>
        <p:spPr>
          <a:xfrm>
            <a:off x="1" y="6501341"/>
            <a:ext cx="3666145" cy="7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1698-88BC-494E-B499-C549BB1D2E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0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2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750" noProof="0" dirty="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2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6C0488-217C-405E-84A7-2C6B75A710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4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1698-88BC-494E-B499-C549BB1D2E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BD2B-02A1-FC4A-9B44-D47E63F1D4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Crown_right_half.png"/>
          <p:cNvPicPr>
            <a:picLocks noChangeAspect="1"/>
          </p:cNvPicPr>
          <p:nvPr userDrawn="1"/>
        </p:nvPicPr>
        <p:blipFill>
          <a:blip r:embed="rId6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666145" cy="6501341"/>
          </a:xfrm>
          <a:prstGeom prst="rect">
            <a:avLst/>
          </a:prstGeom>
        </p:spPr>
      </p:pic>
      <p:pic>
        <p:nvPicPr>
          <p:cNvPr id="9" name="Picture 8" descr="Untitled-1.pn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2"/>
          <a:stretch/>
        </p:blipFill>
        <p:spPr>
          <a:xfrm>
            <a:off x="0" y="5980014"/>
            <a:ext cx="9144000" cy="887139"/>
          </a:xfrm>
          <a:prstGeom prst="rect">
            <a:avLst/>
          </a:prstGeom>
        </p:spPr>
      </p:pic>
      <p:pic>
        <p:nvPicPr>
          <p:cNvPr id="10" name="Picture 6" descr="QMUL_Logo_White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80" y="6216020"/>
            <a:ext cx="1553671" cy="41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2532806" y="6238917"/>
            <a:ext cx="244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www.maths.qmul.ac.uk</a:t>
            </a:r>
          </a:p>
        </p:txBody>
      </p:sp>
    </p:spTree>
    <p:extLst>
      <p:ext uri="{BB962C8B-B14F-4D97-AF65-F5344CB8AC3E}">
        <p14:creationId xmlns:p14="http://schemas.microsoft.com/office/powerpoint/2010/main" val="7802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ifrs17explained.com/2019/08/09/an-introduction-to-ifrs-9-and-ifrs-17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vestopedia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0100" y="3076856"/>
            <a:ext cx="75438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37931725" indent="-37474525" defTabSz="4572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defTabSz="4572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defTabSz="4572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defTabSz="4572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rgbClr val="FFFFFF"/>
                </a:solidFill>
                <a:latin typeface="Tahoma" charset="0"/>
                <a:cs typeface="Tahoma" charset="0"/>
              </a:rPr>
              <a:t>MTH 4112: Semester B, Week 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800" b="1" dirty="0">
              <a:solidFill>
                <a:srgbClr val="FFFFFF"/>
              </a:solidFill>
              <a:latin typeface="Tahoma" charset="0"/>
              <a:cs typeface="Tahoma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900" dirty="0">
                <a:solidFill>
                  <a:srgbClr val="FFFFFF"/>
                </a:solidFill>
                <a:latin typeface="Tahoma" charset="0"/>
                <a:cs typeface="Tahoma" charset="0"/>
              </a:rPr>
              <a:t>Masimba Zata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900" dirty="0">
                <a:solidFill>
                  <a:srgbClr val="FFFFFF"/>
                </a:solidFill>
                <a:latin typeface="Tahoma" charset="0"/>
                <a:cs typeface="Tahoma" charset="0"/>
              </a:rPr>
              <a:t>19 March 2023</a:t>
            </a:r>
            <a:endParaRPr lang="en-GB" altLang="en-US" sz="2000" dirty="0">
              <a:solidFill>
                <a:srgbClr val="FFFFFF"/>
              </a:solidFill>
              <a:latin typeface="Tahoma" charset="0"/>
              <a:cs typeface="Tahoma" charset="0"/>
            </a:endParaRPr>
          </a:p>
        </p:txBody>
      </p:sp>
      <p:pic>
        <p:nvPicPr>
          <p:cNvPr id="5" name="Picture 6" descr="QMUL_Logo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619" y="991362"/>
            <a:ext cx="6158761" cy="164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77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586129"/>
              </p:ext>
            </p:extLst>
          </p:nvPr>
        </p:nvGraphicFramePr>
        <p:xfrm>
          <a:off x="190919" y="926561"/>
          <a:ext cx="8711920" cy="4980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20382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265878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97634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4313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97634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4313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431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58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872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872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38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91954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033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826506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(if paying monthly)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280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5328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(if paying monthly)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008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841014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(if paying monthly)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637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15890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(if paying monthly)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302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39462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(if paying monthly)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23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48532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(if paying monthly)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sym typeface="Wingdings" panose="05000000000000000000" pitchFamily="2" charset="2"/>
                        </a:rPr>
                        <a:t> (savings)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495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21276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(if paying monthly)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(savings)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(savings)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995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Quiz: Monthly Personal Finances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AAEAFEB-5A7C-4C9C-AA54-AD2C7F456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39858"/>
              </p:ext>
            </p:extLst>
          </p:nvPr>
        </p:nvGraphicFramePr>
        <p:xfrm>
          <a:off x="190919" y="926561"/>
          <a:ext cx="8711920" cy="502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560">
                  <a:extLst>
                    <a:ext uri="{9D8B030D-6E8A-4147-A177-3AD203B41FA5}">
                      <a16:colId xmlns:a16="http://schemas.microsoft.com/office/drawing/2014/main" val="350321642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178566567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96722917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71484396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3899513113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4178210689"/>
                    </a:ext>
                  </a:extLst>
                </a:gridCol>
                <a:gridCol w="1244560">
                  <a:extLst>
                    <a:ext uri="{9D8B030D-6E8A-4147-A177-3AD203B41FA5}">
                      <a16:colId xmlns:a16="http://schemas.microsoft.com/office/drawing/2014/main" val="2634967959"/>
                    </a:ext>
                  </a:extLst>
                </a:gridCol>
              </a:tblGrid>
              <a:tr h="612514">
                <a:tc>
                  <a:txBody>
                    <a:bodyPr/>
                    <a:lstStyle/>
                    <a:p>
                      <a:r>
                        <a:rPr lang="en-US" sz="12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Balance Sheet: 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Balance Sheet: Liability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Income Statement: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Inflow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Cashflow Statement: Outflow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94333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Mobile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35207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Repayments for mobile phone Loan (if applicable)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(if paying monthly)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5516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Payments for sim card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30270"/>
                  </a:ext>
                </a:extLst>
              </a:tr>
              <a:tr h="787518">
                <a:tc>
                  <a:txBody>
                    <a:bodyPr/>
                    <a:lstStyle/>
                    <a:p>
                      <a:r>
                        <a:rPr lang="en-US" sz="1200" dirty="0"/>
                        <a:t>Rent (calculated weekly, but payable per semester)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68974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r>
                        <a:rPr lang="en-US" sz="1200" dirty="0"/>
                        <a:t>Student Loan, during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243237"/>
                  </a:ext>
                </a:extLst>
              </a:tr>
              <a:tr h="4375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Student Loan, after graduation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070978"/>
                  </a:ext>
                </a:extLst>
              </a:tr>
              <a:tr h="2625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(savings)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53846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Cash from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 (savings)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47649"/>
                  </a:ext>
                </a:extLst>
              </a:tr>
              <a:tr h="3256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Night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62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4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YC Office of the Actuary pe Twitter: „.@NYCActuary Chan was the keynote  speaker at @IntActuarial #IACA's first digital roundtable of actuaries from  Cape Town, Jamaica, NYC. “The actuary who is only an">
            <a:extLst>
              <a:ext uri="{FF2B5EF4-FFF2-40B4-BE49-F238E27FC236}">
                <a16:creationId xmlns:a16="http://schemas.microsoft.com/office/drawing/2014/main" id="{D5132857-2CCC-4701-A8A0-E237FCD3A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39" y="596187"/>
            <a:ext cx="8281149" cy="494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395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 Financial Reporting Standards (IFRS)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712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are IFRS’?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International Financial Reporting Standards (IFRS) were created to bring consistency and integrity to accounting standards and practices, regardless of the company or the country.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6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They were issued by the London-based Accounting Standards Board (IASB) and address record keeping, account reporting, and other aspects of financial reporting.</a:t>
            </a:r>
          </a:p>
        </p:txBody>
      </p:sp>
    </p:spTree>
    <p:extLst>
      <p:ext uri="{BB962C8B-B14F-4D97-AF65-F5344CB8AC3E}">
        <p14:creationId xmlns:p14="http://schemas.microsoft.com/office/powerpoint/2010/main" val="2569420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are IFRS’?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The IFRS system replaced the International Accounting Standards (IAS) in 2001.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6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IFRS fosters greater corporate transparency.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6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111111"/>
                </a:solidFill>
                <a:effectLst/>
                <a:latin typeface="+mj-lt"/>
              </a:rPr>
              <a:t>IFRS is not used by all countries; for example, the U.S. uses generally accepted accounting principles (GAAP).</a:t>
            </a:r>
          </a:p>
        </p:txBody>
      </p:sp>
    </p:spTree>
    <p:extLst>
      <p:ext uri="{BB962C8B-B14F-4D97-AF65-F5344CB8AC3E}">
        <p14:creationId xmlns:p14="http://schemas.microsoft.com/office/powerpoint/2010/main" val="3494297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IFRS 9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63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IFRS 9?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latin typeface="+mj-lt"/>
              </a:rPr>
              <a:t>International Financial Reporting Standard number 9 (IFRS9):</a:t>
            </a: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pPr marL="0" indent="0">
              <a:buNone/>
            </a:pPr>
            <a:r>
              <a:rPr lang="en-US" sz="2600" b="0" i="0" dirty="0">
                <a:effectLst/>
                <a:latin typeface="+mj-lt"/>
              </a:rPr>
              <a:t>explains the classification and the measurement of financial instruments (in our context, </a:t>
            </a:r>
            <a:r>
              <a:rPr lang="en-US" sz="2600" b="1" i="0" dirty="0">
                <a:effectLst/>
                <a:latin typeface="+mj-lt"/>
              </a:rPr>
              <a:t>Insurance Assets</a:t>
            </a:r>
            <a:r>
              <a:rPr lang="en-US" sz="2600" b="0" i="0" dirty="0">
                <a:effectLst/>
                <a:latin typeface="+mj-lt"/>
              </a:rPr>
              <a:t>) e.g.</a:t>
            </a:r>
          </a:p>
          <a:p>
            <a:pPr marL="0" indent="0">
              <a:buNone/>
            </a:pPr>
            <a:r>
              <a:rPr lang="en-US" sz="2600" dirty="0">
                <a:latin typeface="+mj-lt"/>
              </a:rPr>
              <a:t>Equities 										Sovereign Debt/Bonds</a:t>
            </a:r>
          </a:p>
          <a:p>
            <a:pPr marL="0" indent="0">
              <a:buNone/>
            </a:pPr>
            <a:r>
              <a:rPr lang="en-US" sz="2600" dirty="0">
                <a:latin typeface="+mj-lt"/>
              </a:rPr>
              <a:t>Property/Real Estate 						Corporate Debt/Bonds</a:t>
            </a:r>
          </a:p>
          <a:p>
            <a:pPr marL="0" indent="0">
              <a:buNone/>
            </a:pPr>
            <a:endParaRPr lang="en-US" sz="1800" b="0" i="0" dirty="0">
              <a:effectLst/>
              <a:latin typeface="+mj-lt"/>
            </a:endParaRPr>
          </a:p>
          <a:p>
            <a:pPr marL="0" indent="0">
              <a:buNone/>
            </a:pPr>
            <a:r>
              <a:rPr lang="en-US" sz="2600" dirty="0">
                <a:latin typeface="+mj-lt"/>
              </a:rPr>
              <a:t>Two main categories of asset valuations:</a:t>
            </a:r>
          </a:p>
          <a:p>
            <a:r>
              <a:rPr lang="en-US" sz="2600" b="0" i="0" dirty="0">
                <a:effectLst/>
                <a:latin typeface="+mj-lt"/>
              </a:rPr>
              <a:t>Amortized Cost</a:t>
            </a:r>
          </a:p>
          <a:p>
            <a:r>
              <a:rPr lang="en-US" sz="2600" dirty="0">
                <a:latin typeface="+mj-lt"/>
              </a:rPr>
              <a:t>Fair (or Market) Value</a:t>
            </a:r>
          </a:p>
          <a:p>
            <a:pPr marL="0" indent="0">
              <a:buNone/>
            </a:pPr>
            <a:endParaRPr lang="en-US" sz="2000" b="0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4061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IFRS 9?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>
                <a:latin typeface="+mj-lt"/>
              </a:rPr>
              <a:t>Fair value assets have two further sub-categories:</a:t>
            </a:r>
          </a:p>
          <a:p>
            <a:pPr marL="0" indent="0">
              <a:buNone/>
            </a:pPr>
            <a:endParaRPr lang="en-US" sz="2600" dirty="0">
              <a:latin typeface="+mj-lt"/>
            </a:endParaRPr>
          </a:p>
          <a:p>
            <a:pPr marL="0" indent="0">
              <a:buNone/>
            </a:pPr>
            <a:r>
              <a:rPr lang="en-US" sz="2600" b="1" dirty="0">
                <a:latin typeface="+mj-lt"/>
              </a:rPr>
              <a:t>Fair Value through P&amp;L</a:t>
            </a:r>
            <a:r>
              <a:rPr lang="en-US" sz="2600" dirty="0">
                <a:latin typeface="+mj-lt"/>
              </a:rPr>
              <a:t>: which outline whether earnings are immediately reported as a profit or loss by the company, or </a:t>
            </a:r>
          </a:p>
          <a:p>
            <a:pPr marL="0" indent="0">
              <a:buNone/>
            </a:pPr>
            <a:endParaRPr lang="en-US" sz="2600" dirty="0">
              <a:latin typeface="+mj-lt"/>
            </a:endParaRPr>
          </a:p>
          <a:p>
            <a:pPr marL="0" indent="0">
              <a:buNone/>
            </a:pPr>
            <a:r>
              <a:rPr lang="en-US" sz="2600" b="1" dirty="0">
                <a:latin typeface="+mj-lt"/>
              </a:rPr>
              <a:t>Fair Value through OCI</a:t>
            </a:r>
            <a:r>
              <a:rPr lang="en-US" sz="2600" dirty="0">
                <a:latin typeface="+mj-lt"/>
              </a:rPr>
              <a:t>: whether this is held in reserve (</a:t>
            </a:r>
            <a:r>
              <a:rPr lang="en-US" sz="2600" dirty="0" err="1">
                <a:latin typeface="+mj-lt"/>
              </a:rPr>
              <a:t>a.k.a</a:t>
            </a:r>
            <a:r>
              <a:rPr lang="en-US" sz="2600" dirty="0">
                <a:latin typeface="+mj-lt"/>
              </a:rPr>
              <a:t> Balance Sheet) and released over time (also known as other comprehensive income, or OCI)</a:t>
            </a:r>
          </a:p>
          <a:p>
            <a:pPr marL="0" indent="0">
              <a:buNone/>
            </a:pPr>
            <a:endParaRPr lang="en-US" sz="1200" b="0" i="0" dirty="0">
              <a:effectLst/>
              <a:latin typeface="Work Sans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70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IFRS 17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30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IFRS 17?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096" y="10185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0">
              <a:spcAft>
                <a:spcPts val="0"/>
              </a:spcAft>
              <a:buClr>
                <a:schemeClr val="dk1"/>
              </a:buClr>
              <a:buSzPct val="25000"/>
            </a:pPr>
            <a:r>
              <a:rPr lang="en-US" sz="2000" b="1" i="1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What is IFRS 17?</a:t>
            </a:r>
          </a:p>
          <a:p>
            <a:pPr marL="342900" lvl="0" indent="-342900"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comprehensive standard to account for </a:t>
            </a:r>
            <a:r>
              <a:rPr lang="en-US" sz="20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insurance liabilities </a:t>
            </a: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applicable to companies that prepare financial statements under IFRS.  </a:t>
            </a:r>
          </a:p>
          <a:p>
            <a:pPr lvl="1" indent="-342900"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Actuaries play a central role in helping insurance companies comply with this standard</a:t>
            </a:r>
          </a:p>
          <a:p>
            <a:pPr lvl="0" indent="0">
              <a:spcAft>
                <a:spcPts val="0"/>
              </a:spcAft>
              <a:buClr>
                <a:schemeClr val="dk1"/>
              </a:buClr>
              <a:buSzPct val="25000"/>
            </a:pPr>
            <a:endParaRPr lang="en-US"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indent="0">
              <a:spcAft>
                <a:spcPts val="0"/>
              </a:spcAft>
              <a:buClr>
                <a:schemeClr val="dk1"/>
              </a:buClr>
              <a:buSzPct val="25000"/>
            </a:pPr>
            <a:r>
              <a:rPr lang="en-US" sz="2000" b="1" i="1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Why was IFRS 17 developed?</a:t>
            </a:r>
          </a:p>
          <a:p>
            <a:pPr marL="342900" lvl="0" indent="-342900"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bring consistency to financial reporting around the globe for companies reporting under IFRS 17, and to better compare those insurance companies to those operating in other sectors of industry</a:t>
            </a:r>
          </a:p>
          <a:p>
            <a:pPr lvl="0" indent="0">
              <a:spcAft>
                <a:spcPts val="0"/>
              </a:spcAft>
              <a:buClr>
                <a:schemeClr val="dk1"/>
              </a:buClr>
              <a:buSzPct val="25000"/>
            </a:pPr>
            <a:endParaRPr lang="en-US"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indent="0">
              <a:spcAft>
                <a:spcPts val="0"/>
              </a:spcAft>
              <a:buClr>
                <a:schemeClr val="dk1"/>
              </a:buClr>
              <a:buSzPct val="25000"/>
            </a:pPr>
            <a:r>
              <a:rPr lang="en-US" sz="2000" b="1" i="1" dirty="0">
                <a:solidFill>
                  <a:schemeClr val="tx2"/>
                </a:solidFill>
                <a:latin typeface="Georgia"/>
                <a:ea typeface="Georgia"/>
                <a:cs typeface="Georgia"/>
                <a:sym typeface="Georgia"/>
              </a:rPr>
              <a:t>What is the most fundamental element of change that IFRS 17 brings?</a:t>
            </a:r>
          </a:p>
          <a:p>
            <a:pPr marL="342900" lvl="0" indent="-342900"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Closer alignment of the accounting to the underlying economics of insurance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595959"/>
                </a:solidFill>
                <a:latin typeface="Work Sans" panose="020B0604020202020204" pitchFamily="2" charset="0"/>
              </a:rPr>
              <a:t>income, or OCI)</a:t>
            </a:r>
          </a:p>
          <a:p>
            <a:pPr marL="0" indent="0">
              <a:buNone/>
            </a:pPr>
            <a:endParaRPr lang="en-US" sz="1200" b="0" i="0" dirty="0">
              <a:solidFill>
                <a:srgbClr val="595959"/>
              </a:solidFill>
              <a:effectLst/>
              <a:latin typeface="Work Sans" panose="020B0604020202020204" pitchFamily="2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595959"/>
                </a:solidFill>
                <a:latin typeface="Work Sans" panose="020B0604020202020204" pitchFamily="2" charset="0"/>
              </a:rPr>
              <a:t>Used any </a:t>
            </a:r>
            <a:endParaRPr lang="en-US" sz="1200" b="0" i="0" dirty="0">
              <a:solidFill>
                <a:srgbClr val="595959"/>
              </a:solidFill>
              <a:effectLst/>
              <a:latin typeface="Work Sans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32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33" y="400255"/>
            <a:ext cx="8077200" cy="690513"/>
          </a:xfrm>
        </p:spPr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DC6900"/>
                </a:solidFill>
              </a:rPr>
              <a:t>Measurement</a:t>
            </a:r>
            <a:br>
              <a:rPr lang="en-US" sz="2200" dirty="0">
                <a:solidFill>
                  <a:srgbClr val="DC6900"/>
                </a:solidFill>
              </a:rPr>
            </a:br>
            <a:r>
              <a:rPr lang="en-US" b="0" i="0" dirty="0">
                <a:solidFill>
                  <a:srgbClr val="DC6900"/>
                </a:solidFill>
              </a:rPr>
              <a:t>Overview of measurement models</a:t>
            </a:r>
            <a:endParaRPr lang="en-US" dirty="0">
              <a:solidFill>
                <a:srgbClr val="DC6900"/>
              </a:solidFill>
            </a:endParaRPr>
          </a:p>
        </p:txBody>
      </p:sp>
      <p:sp>
        <p:nvSpPr>
          <p:cNvPr id="4" name="Shape 1685"/>
          <p:cNvSpPr txBox="1">
            <a:spLocks noGrp="1"/>
          </p:cNvSpPr>
          <p:nvPr>
            <p:ph type="sldNum" idx="4294967295"/>
          </p:nvPr>
        </p:nvSpPr>
        <p:spPr>
          <a:xfrm>
            <a:off x="7086600" y="6534474"/>
            <a:ext cx="1524000" cy="10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7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lang="en" sz="7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Rectangle 43"/>
          <p:cNvSpPr/>
          <p:nvPr/>
        </p:nvSpPr>
        <p:spPr bwMode="ltGray">
          <a:xfrm>
            <a:off x="279731" y="1898348"/>
            <a:ext cx="1660581" cy="13056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E061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 i="1" dirty="0">
                <a:solidFill>
                  <a:schemeClr val="bg1"/>
                </a:solidFill>
                <a:latin typeface="Georgia" pitchFamily="18" charset="0"/>
              </a:rPr>
              <a:t>Why is it needed?</a:t>
            </a:r>
          </a:p>
        </p:txBody>
      </p:sp>
      <p:sp>
        <p:nvSpPr>
          <p:cNvPr id="45" name="Rectangle 44"/>
          <p:cNvSpPr/>
          <p:nvPr/>
        </p:nvSpPr>
        <p:spPr bwMode="ltGray">
          <a:xfrm>
            <a:off x="279731" y="3271057"/>
            <a:ext cx="1660581" cy="20634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E061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 i="1" dirty="0">
                <a:solidFill>
                  <a:schemeClr val="bg1"/>
                </a:solidFill>
                <a:latin typeface="Georgia" pitchFamily="18" charset="0"/>
              </a:rPr>
              <a:t>Types of contract</a:t>
            </a:r>
          </a:p>
        </p:txBody>
      </p:sp>
      <p:sp>
        <p:nvSpPr>
          <p:cNvPr id="46" name="Rectangle 45"/>
          <p:cNvSpPr/>
          <p:nvPr/>
        </p:nvSpPr>
        <p:spPr bwMode="ltGray">
          <a:xfrm>
            <a:off x="2049068" y="1939041"/>
            <a:ext cx="1962055" cy="1264916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spcAft>
                <a:spcPts val="400"/>
              </a:spcAft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Default model for all insurance contracts</a:t>
            </a:r>
          </a:p>
        </p:txBody>
      </p:sp>
      <p:sp>
        <p:nvSpPr>
          <p:cNvPr id="47" name="Rectangle 46"/>
          <p:cNvSpPr/>
          <p:nvPr/>
        </p:nvSpPr>
        <p:spPr bwMode="ltGray">
          <a:xfrm>
            <a:off x="2049069" y="3276977"/>
            <a:ext cx="1962054" cy="2058975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Long-term and whole life insurance, protection business</a:t>
            </a:r>
          </a:p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Certain annuities</a:t>
            </a:r>
          </a:p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US style universal life</a:t>
            </a:r>
          </a:p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Reinsurance written </a:t>
            </a:r>
          </a:p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Certain general insurance contracts</a:t>
            </a:r>
          </a:p>
        </p:txBody>
      </p:sp>
      <p:sp>
        <p:nvSpPr>
          <p:cNvPr id="48" name="Rectangle 47"/>
          <p:cNvSpPr/>
          <p:nvPr/>
        </p:nvSpPr>
        <p:spPr bwMode="ltGray">
          <a:xfrm>
            <a:off x="4102164" y="1939041"/>
            <a:ext cx="1853175" cy="1264915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spcAft>
                <a:spcPts val="400"/>
              </a:spcAft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To simplify for short term contracts with little variability </a:t>
            </a:r>
          </a:p>
        </p:txBody>
      </p:sp>
      <p:sp>
        <p:nvSpPr>
          <p:cNvPr id="49" name="Rectangle 48"/>
          <p:cNvSpPr/>
          <p:nvPr/>
        </p:nvSpPr>
        <p:spPr bwMode="ltGray">
          <a:xfrm>
            <a:off x="4102164" y="3276977"/>
            <a:ext cx="1853175" cy="2058975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General insurance</a:t>
            </a:r>
          </a:p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Short-term life and certain group contracts </a:t>
            </a:r>
          </a:p>
        </p:txBody>
      </p:sp>
      <p:sp>
        <p:nvSpPr>
          <p:cNvPr id="50" name="Rectangle 49"/>
          <p:cNvSpPr/>
          <p:nvPr/>
        </p:nvSpPr>
        <p:spPr bwMode="ltGray">
          <a:xfrm>
            <a:off x="6064096" y="1939042"/>
            <a:ext cx="2263272" cy="1264915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b"/>
          <a:lstStyle/>
          <a:p>
            <a:pPr algn="ctr">
              <a:spcAft>
                <a:spcPts val="400"/>
              </a:spcAft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To deal with participating business where payments to policyholders are linked to underlying items like assets</a:t>
            </a:r>
          </a:p>
        </p:txBody>
      </p:sp>
      <p:sp>
        <p:nvSpPr>
          <p:cNvPr id="51" name="Rectangle 50"/>
          <p:cNvSpPr/>
          <p:nvPr/>
        </p:nvSpPr>
        <p:spPr bwMode="ltGray">
          <a:xfrm>
            <a:off x="6064096" y="3275438"/>
            <a:ext cx="2263272" cy="2060010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Unit-linked contracts, US variable annuities and equity index-linked contracts</a:t>
            </a:r>
          </a:p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Continental European 90/10 contract</a:t>
            </a:r>
          </a:p>
          <a:p>
            <a:pPr marL="111125" indent="-1111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UK with profits contracts</a:t>
            </a:r>
          </a:p>
        </p:txBody>
      </p:sp>
      <p:sp>
        <p:nvSpPr>
          <p:cNvPr id="52" name="Rectangle 51"/>
          <p:cNvSpPr/>
          <p:nvPr/>
        </p:nvSpPr>
        <p:spPr bwMode="ltGray">
          <a:xfrm>
            <a:off x="279730" y="5398629"/>
            <a:ext cx="1660581" cy="4495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E061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 i="1" dirty="0">
                <a:solidFill>
                  <a:schemeClr val="bg1"/>
                </a:solidFill>
                <a:latin typeface="Georgia" pitchFamily="18" charset="0"/>
              </a:rPr>
              <a:t>Mandatory?</a:t>
            </a:r>
          </a:p>
        </p:txBody>
      </p:sp>
      <p:sp>
        <p:nvSpPr>
          <p:cNvPr id="53" name="Rectangle 52"/>
          <p:cNvSpPr/>
          <p:nvPr/>
        </p:nvSpPr>
        <p:spPr bwMode="ltGray">
          <a:xfrm>
            <a:off x="2049068" y="5404548"/>
            <a:ext cx="1962054" cy="448544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spcAft>
                <a:spcPts val="400"/>
              </a:spcAft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Mandatory</a:t>
            </a:r>
          </a:p>
        </p:txBody>
      </p:sp>
      <p:sp>
        <p:nvSpPr>
          <p:cNvPr id="54" name="Rectangle 53"/>
          <p:cNvSpPr/>
          <p:nvPr/>
        </p:nvSpPr>
        <p:spPr bwMode="ltGray">
          <a:xfrm>
            <a:off x="4102163" y="5404548"/>
            <a:ext cx="1853175" cy="448544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spcAft>
                <a:spcPts val="400"/>
              </a:spcAft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Optional</a:t>
            </a:r>
          </a:p>
        </p:txBody>
      </p:sp>
      <p:sp>
        <p:nvSpPr>
          <p:cNvPr id="55" name="Rectangle 54"/>
          <p:cNvSpPr/>
          <p:nvPr/>
        </p:nvSpPr>
        <p:spPr bwMode="ltGray">
          <a:xfrm>
            <a:off x="6064095" y="5403008"/>
            <a:ext cx="2263272" cy="448769"/>
          </a:xfrm>
          <a:prstGeom prst="rect">
            <a:avLst/>
          </a:prstGeom>
          <a:solidFill>
            <a:srgbClr val="EAE8E2"/>
          </a:solidFill>
          <a:ln w="12700">
            <a:solidFill>
              <a:srgbClr val="EAE8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spcAft>
                <a:spcPts val="400"/>
              </a:spcAft>
            </a:pPr>
            <a:r>
              <a:rPr lang="en-GB" sz="1400" dirty="0">
                <a:solidFill>
                  <a:schemeClr val="tx1"/>
                </a:solidFill>
                <a:latin typeface="Georgia" pitchFamily="18" charset="0"/>
              </a:rPr>
              <a:t>Mandatory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2981467" y="1345028"/>
            <a:ext cx="615129" cy="615129"/>
            <a:chOff x="2329571" y="1245191"/>
            <a:chExt cx="615129" cy="615129"/>
          </a:xfrm>
        </p:grpSpPr>
        <p:sp>
          <p:nvSpPr>
            <p:cNvPr id="57" name="Oval 56"/>
            <p:cNvSpPr/>
            <p:nvPr/>
          </p:nvSpPr>
          <p:spPr bwMode="ltGray">
            <a:xfrm>
              <a:off x="2329571" y="1245191"/>
              <a:ext cx="615129" cy="615129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2"/>
              </a:solidFill>
            </a:ln>
            <a:effectLst>
              <a:outerShdw blurRad="127000" dir="16200000" sx="103000" sy="103000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2428577" y="1316264"/>
              <a:ext cx="422313" cy="409885"/>
              <a:chOff x="1763688" y="1443622"/>
              <a:chExt cx="433164" cy="420416"/>
            </a:xfrm>
            <a:solidFill>
              <a:schemeClr val="bg1">
                <a:lumMod val="50000"/>
              </a:schemeClr>
            </a:solidFill>
          </p:grpSpPr>
          <p:sp>
            <p:nvSpPr>
              <p:cNvPr id="59" name="Freeform 5"/>
              <p:cNvSpPr>
                <a:spLocks/>
              </p:cNvSpPr>
              <p:nvPr/>
            </p:nvSpPr>
            <p:spPr bwMode="auto">
              <a:xfrm>
                <a:off x="1763688" y="1733847"/>
                <a:ext cx="136476" cy="130191"/>
              </a:xfrm>
              <a:custGeom>
                <a:avLst/>
                <a:gdLst>
                  <a:gd name="T0" fmla="*/ 27 w 128"/>
                  <a:gd name="T1" fmla="*/ 0 h 122"/>
                  <a:gd name="T2" fmla="*/ 102 w 128"/>
                  <a:gd name="T3" fmla="*/ 0 h 122"/>
                  <a:gd name="T4" fmla="*/ 128 w 128"/>
                  <a:gd name="T5" fmla="*/ 27 h 122"/>
                  <a:gd name="T6" fmla="*/ 128 w 128"/>
                  <a:gd name="T7" fmla="*/ 95 h 122"/>
                  <a:gd name="T8" fmla="*/ 102 w 128"/>
                  <a:gd name="T9" fmla="*/ 122 h 122"/>
                  <a:gd name="T10" fmla="*/ 27 w 128"/>
                  <a:gd name="T11" fmla="*/ 122 h 122"/>
                  <a:gd name="T12" fmla="*/ 0 w 128"/>
                  <a:gd name="T13" fmla="*/ 95 h 122"/>
                  <a:gd name="T14" fmla="*/ 0 w 128"/>
                  <a:gd name="T15" fmla="*/ 27 h 122"/>
                  <a:gd name="T16" fmla="*/ 27 w 128"/>
                  <a:gd name="T17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2">
                    <a:moveTo>
                      <a:pt x="27" y="0"/>
                    </a:moveTo>
                    <a:cubicBezTo>
                      <a:pt x="102" y="0"/>
                      <a:pt x="102" y="0"/>
                      <a:pt x="102" y="0"/>
                    </a:cubicBezTo>
                    <a:cubicBezTo>
                      <a:pt x="116" y="0"/>
                      <a:pt x="128" y="12"/>
                      <a:pt x="128" y="27"/>
                    </a:cubicBezTo>
                    <a:cubicBezTo>
                      <a:pt x="128" y="95"/>
                      <a:pt x="128" y="95"/>
                      <a:pt x="128" y="95"/>
                    </a:cubicBezTo>
                    <a:cubicBezTo>
                      <a:pt x="128" y="110"/>
                      <a:pt x="116" y="122"/>
                      <a:pt x="102" y="122"/>
                    </a:cubicBezTo>
                    <a:cubicBezTo>
                      <a:pt x="27" y="122"/>
                      <a:pt x="27" y="122"/>
                      <a:pt x="27" y="122"/>
                    </a:cubicBezTo>
                    <a:cubicBezTo>
                      <a:pt x="12" y="122"/>
                      <a:pt x="0" y="110"/>
                      <a:pt x="0" y="9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0" name="Freeform 6"/>
              <p:cNvSpPr>
                <a:spLocks/>
              </p:cNvSpPr>
              <p:nvPr/>
            </p:nvSpPr>
            <p:spPr bwMode="auto">
              <a:xfrm>
                <a:off x="1912032" y="1733847"/>
                <a:ext cx="136476" cy="130191"/>
              </a:xfrm>
              <a:custGeom>
                <a:avLst/>
                <a:gdLst>
                  <a:gd name="T0" fmla="*/ 27 w 128"/>
                  <a:gd name="T1" fmla="*/ 0 h 122"/>
                  <a:gd name="T2" fmla="*/ 101 w 128"/>
                  <a:gd name="T3" fmla="*/ 0 h 122"/>
                  <a:gd name="T4" fmla="*/ 128 w 128"/>
                  <a:gd name="T5" fmla="*/ 27 h 122"/>
                  <a:gd name="T6" fmla="*/ 128 w 128"/>
                  <a:gd name="T7" fmla="*/ 95 h 122"/>
                  <a:gd name="T8" fmla="*/ 101 w 128"/>
                  <a:gd name="T9" fmla="*/ 122 h 122"/>
                  <a:gd name="T10" fmla="*/ 27 w 128"/>
                  <a:gd name="T11" fmla="*/ 122 h 122"/>
                  <a:gd name="T12" fmla="*/ 0 w 128"/>
                  <a:gd name="T13" fmla="*/ 95 h 122"/>
                  <a:gd name="T14" fmla="*/ 0 w 128"/>
                  <a:gd name="T15" fmla="*/ 27 h 122"/>
                  <a:gd name="T16" fmla="*/ 27 w 128"/>
                  <a:gd name="T17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2">
                    <a:moveTo>
                      <a:pt x="27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16" y="0"/>
                      <a:pt x="128" y="12"/>
                      <a:pt x="128" y="27"/>
                    </a:cubicBezTo>
                    <a:cubicBezTo>
                      <a:pt x="128" y="95"/>
                      <a:pt x="128" y="95"/>
                      <a:pt x="128" y="95"/>
                    </a:cubicBezTo>
                    <a:cubicBezTo>
                      <a:pt x="128" y="110"/>
                      <a:pt x="116" y="122"/>
                      <a:pt x="101" y="122"/>
                    </a:cubicBezTo>
                    <a:cubicBezTo>
                      <a:pt x="27" y="122"/>
                      <a:pt x="27" y="122"/>
                      <a:pt x="27" y="122"/>
                    </a:cubicBezTo>
                    <a:cubicBezTo>
                      <a:pt x="12" y="122"/>
                      <a:pt x="0" y="110"/>
                      <a:pt x="0" y="9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1" name="Freeform 7"/>
              <p:cNvSpPr>
                <a:spLocks/>
              </p:cNvSpPr>
              <p:nvPr/>
            </p:nvSpPr>
            <p:spPr bwMode="auto">
              <a:xfrm>
                <a:off x="2060376" y="1733847"/>
                <a:ext cx="136476" cy="130191"/>
              </a:xfrm>
              <a:custGeom>
                <a:avLst/>
                <a:gdLst>
                  <a:gd name="T0" fmla="*/ 27 w 128"/>
                  <a:gd name="T1" fmla="*/ 0 h 122"/>
                  <a:gd name="T2" fmla="*/ 101 w 128"/>
                  <a:gd name="T3" fmla="*/ 0 h 122"/>
                  <a:gd name="T4" fmla="*/ 128 w 128"/>
                  <a:gd name="T5" fmla="*/ 27 h 122"/>
                  <a:gd name="T6" fmla="*/ 128 w 128"/>
                  <a:gd name="T7" fmla="*/ 95 h 122"/>
                  <a:gd name="T8" fmla="*/ 101 w 128"/>
                  <a:gd name="T9" fmla="*/ 122 h 122"/>
                  <a:gd name="T10" fmla="*/ 27 w 128"/>
                  <a:gd name="T11" fmla="*/ 122 h 122"/>
                  <a:gd name="T12" fmla="*/ 0 w 128"/>
                  <a:gd name="T13" fmla="*/ 95 h 122"/>
                  <a:gd name="T14" fmla="*/ 0 w 128"/>
                  <a:gd name="T15" fmla="*/ 27 h 122"/>
                  <a:gd name="T16" fmla="*/ 27 w 128"/>
                  <a:gd name="T17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2">
                    <a:moveTo>
                      <a:pt x="27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16" y="0"/>
                      <a:pt x="128" y="12"/>
                      <a:pt x="128" y="27"/>
                    </a:cubicBezTo>
                    <a:cubicBezTo>
                      <a:pt x="128" y="95"/>
                      <a:pt x="128" y="95"/>
                      <a:pt x="128" y="95"/>
                    </a:cubicBezTo>
                    <a:cubicBezTo>
                      <a:pt x="128" y="110"/>
                      <a:pt x="116" y="122"/>
                      <a:pt x="101" y="122"/>
                    </a:cubicBezTo>
                    <a:cubicBezTo>
                      <a:pt x="27" y="122"/>
                      <a:pt x="27" y="122"/>
                      <a:pt x="27" y="122"/>
                    </a:cubicBezTo>
                    <a:cubicBezTo>
                      <a:pt x="12" y="122"/>
                      <a:pt x="0" y="110"/>
                      <a:pt x="0" y="9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2" name="Freeform 8"/>
              <p:cNvSpPr>
                <a:spLocks/>
              </p:cNvSpPr>
              <p:nvPr/>
            </p:nvSpPr>
            <p:spPr bwMode="auto">
              <a:xfrm>
                <a:off x="1991885" y="1591173"/>
                <a:ext cx="136476" cy="129293"/>
              </a:xfrm>
              <a:custGeom>
                <a:avLst/>
                <a:gdLst>
                  <a:gd name="T0" fmla="*/ 27 w 128"/>
                  <a:gd name="T1" fmla="*/ 0 h 121"/>
                  <a:gd name="T2" fmla="*/ 101 w 128"/>
                  <a:gd name="T3" fmla="*/ 0 h 121"/>
                  <a:gd name="T4" fmla="*/ 128 w 128"/>
                  <a:gd name="T5" fmla="*/ 26 h 121"/>
                  <a:gd name="T6" fmla="*/ 128 w 128"/>
                  <a:gd name="T7" fmla="*/ 95 h 121"/>
                  <a:gd name="T8" fmla="*/ 101 w 128"/>
                  <a:gd name="T9" fmla="*/ 121 h 121"/>
                  <a:gd name="T10" fmla="*/ 27 w 128"/>
                  <a:gd name="T11" fmla="*/ 121 h 121"/>
                  <a:gd name="T12" fmla="*/ 0 w 128"/>
                  <a:gd name="T13" fmla="*/ 95 h 121"/>
                  <a:gd name="T14" fmla="*/ 0 w 128"/>
                  <a:gd name="T15" fmla="*/ 26 h 121"/>
                  <a:gd name="T16" fmla="*/ 27 w 128"/>
                  <a:gd name="T1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1">
                    <a:moveTo>
                      <a:pt x="27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16" y="0"/>
                      <a:pt x="128" y="12"/>
                      <a:pt x="128" y="26"/>
                    </a:cubicBezTo>
                    <a:cubicBezTo>
                      <a:pt x="128" y="95"/>
                      <a:pt x="128" y="95"/>
                      <a:pt x="128" y="95"/>
                    </a:cubicBezTo>
                    <a:cubicBezTo>
                      <a:pt x="128" y="109"/>
                      <a:pt x="116" y="121"/>
                      <a:pt x="101" y="121"/>
                    </a:cubicBezTo>
                    <a:cubicBezTo>
                      <a:pt x="27" y="121"/>
                      <a:pt x="27" y="121"/>
                      <a:pt x="27" y="121"/>
                    </a:cubicBezTo>
                    <a:cubicBezTo>
                      <a:pt x="12" y="121"/>
                      <a:pt x="0" y="109"/>
                      <a:pt x="0" y="95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7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3" name="Freeform 9"/>
              <p:cNvSpPr>
                <a:spLocks/>
              </p:cNvSpPr>
              <p:nvPr/>
            </p:nvSpPr>
            <p:spPr bwMode="auto">
              <a:xfrm>
                <a:off x="1843345" y="1591103"/>
                <a:ext cx="137374" cy="129293"/>
              </a:xfrm>
              <a:custGeom>
                <a:avLst/>
                <a:gdLst>
                  <a:gd name="T0" fmla="*/ 26 w 128"/>
                  <a:gd name="T1" fmla="*/ 0 h 121"/>
                  <a:gd name="T2" fmla="*/ 101 w 128"/>
                  <a:gd name="T3" fmla="*/ 0 h 121"/>
                  <a:gd name="T4" fmla="*/ 128 w 128"/>
                  <a:gd name="T5" fmla="*/ 26 h 121"/>
                  <a:gd name="T6" fmla="*/ 128 w 128"/>
                  <a:gd name="T7" fmla="*/ 95 h 121"/>
                  <a:gd name="T8" fmla="*/ 101 w 128"/>
                  <a:gd name="T9" fmla="*/ 121 h 121"/>
                  <a:gd name="T10" fmla="*/ 26 w 128"/>
                  <a:gd name="T11" fmla="*/ 121 h 121"/>
                  <a:gd name="T12" fmla="*/ 0 w 128"/>
                  <a:gd name="T13" fmla="*/ 95 h 121"/>
                  <a:gd name="T14" fmla="*/ 0 w 128"/>
                  <a:gd name="T15" fmla="*/ 26 h 121"/>
                  <a:gd name="T16" fmla="*/ 26 w 128"/>
                  <a:gd name="T1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1">
                    <a:moveTo>
                      <a:pt x="26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16" y="0"/>
                      <a:pt x="128" y="12"/>
                      <a:pt x="128" y="26"/>
                    </a:cubicBezTo>
                    <a:cubicBezTo>
                      <a:pt x="128" y="95"/>
                      <a:pt x="128" y="95"/>
                      <a:pt x="128" y="95"/>
                    </a:cubicBezTo>
                    <a:cubicBezTo>
                      <a:pt x="128" y="109"/>
                      <a:pt x="116" y="121"/>
                      <a:pt x="101" y="121"/>
                    </a:cubicBezTo>
                    <a:cubicBezTo>
                      <a:pt x="26" y="121"/>
                      <a:pt x="26" y="121"/>
                      <a:pt x="26" y="121"/>
                    </a:cubicBezTo>
                    <a:cubicBezTo>
                      <a:pt x="12" y="121"/>
                      <a:pt x="0" y="109"/>
                      <a:pt x="0" y="95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6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4" name="Freeform 10"/>
              <p:cNvSpPr>
                <a:spLocks/>
              </p:cNvSpPr>
              <p:nvPr/>
            </p:nvSpPr>
            <p:spPr bwMode="auto">
              <a:xfrm>
                <a:off x="1915573" y="1443622"/>
                <a:ext cx="136476" cy="130191"/>
              </a:xfrm>
              <a:custGeom>
                <a:avLst/>
                <a:gdLst>
                  <a:gd name="T0" fmla="*/ 27 w 128"/>
                  <a:gd name="T1" fmla="*/ 0 h 122"/>
                  <a:gd name="T2" fmla="*/ 101 w 128"/>
                  <a:gd name="T3" fmla="*/ 0 h 122"/>
                  <a:gd name="T4" fmla="*/ 128 w 128"/>
                  <a:gd name="T5" fmla="*/ 27 h 122"/>
                  <a:gd name="T6" fmla="*/ 128 w 128"/>
                  <a:gd name="T7" fmla="*/ 95 h 122"/>
                  <a:gd name="T8" fmla="*/ 101 w 128"/>
                  <a:gd name="T9" fmla="*/ 122 h 122"/>
                  <a:gd name="T10" fmla="*/ 27 w 128"/>
                  <a:gd name="T11" fmla="*/ 122 h 122"/>
                  <a:gd name="T12" fmla="*/ 0 w 128"/>
                  <a:gd name="T13" fmla="*/ 95 h 122"/>
                  <a:gd name="T14" fmla="*/ 0 w 128"/>
                  <a:gd name="T15" fmla="*/ 27 h 122"/>
                  <a:gd name="T16" fmla="*/ 27 w 128"/>
                  <a:gd name="T17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22">
                    <a:moveTo>
                      <a:pt x="27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16" y="0"/>
                      <a:pt x="128" y="12"/>
                      <a:pt x="128" y="27"/>
                    </a:cubicBezTo>
                    <a:cubicBezTo>
                      <a:pt x="128" y="95"/>
                      <a:pt x="128" y="95"/>
                      <a:pt x="128" y="95"/>
                    </a:cubicBezTo>
                    <a:cubicBezTo>
                      <a:pt x="128" y="110"/>
                      <a:pt x="116" y="122"/>
                      <a:pt x="101" y="122"/>
                    </a:cubicBezTo>
                    <a:cubicBezTo>
                      <a:pt x="27" y="122"/>
                      <a:pt x="27" y="122"/>
                      <a:pt x="27" y="122"/>
                    </a:cubicBezTo>
                    <a:cubicBezTo>
                      <a:pt x="12" y="122"/>
                      <a:pt x="0" y="110"/>
                      <a:pt x="0" y="9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2049068" y="1268653"/>
            <a:ext cx="1962055" cy="838980"/>
            <a:chOff x="1667474" y="1763999"/>
            <a:chExt cx="2052000" cy="735896"/>
          </a:xfrm>
          <a:effectLst>
            <a:outerShdw blurRad="63500" dist="63500" dir="5400000" sx="91000" sy="91000" rotWithShape="0">
              <a:prstClr val="black">
                <a:alpha val="15000"/>
              </a:prstClr>
            </a:outerShdw>
          </a:effectLst>
        </p:grpSpPr>
        <p:sp>
          <p:nvSpPr>
            <p:cNvPr id="66" name="Rectangle 65"/>
            <p:cNvSpPr/>
            <p:nvPr/>
          </p:nvSpPr>
          <p:spPr bwMode="ltGray">
            <a:xfrm>
              <a:off x="1667474" y="1763999"/>
              <a:ext cx="2052000" cy="588021"/>
            </a:xfrm>
            <a:prstGeom prst="rect">
              <a:avLst/>
            </a:prstGeom>
            <a:solidFill>
              <a:srgbClr val="E06161"/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GB" sz="1400" b="1" i="1" dirty="0">
                  <a:solidFill>
                    <a:schemeClr val="bg1"/>
                  </a:solidFill>
                  <a:latin typeface="Georgia" pitchFamily="18" charset="0"/>
                </a:rPr>
                <a:t>General Measurement model (GMM)</a:t>
              </a:r>
            </a:p>
          </p:txBody>
        </p:sp>
        <p:sp>
          <p:nvSpPr>
            <p:cNvPr id="67" name="Isosceles Triangle 17"/>
            <p:cNvSpPr/>
            <p:nvPr/>
          </p:nvSpPr>
          <p:spPr bwMode="ltGray">
            <a:xfrm rot="16200000">
              <a:off x="1699648" y="2323706"/>
              <a:ext cx="144015" cy="208363"/>
            </a:xfrm>
            <a:custGeom>
              <a:avLst/>
              <a:gdLst>
                <a:gd name="connsiteX0" fmla="*/ 0 w 236176"/>
                <a:gd name="connsiteY0" fmla="*/ 203600 h 203600"/>
                <a:gd name="connsiteX1" fmla="*/ 118088 w 236176"/>
                <a:gd name="connsiteY1" fmla="*/ 0 h 203600"/>
                <a:gd name="connsiteX2" fmla="*/ 236176 w 236176"/>
                <a:gd name="connsiteY2" fmla="*/ 203600 h 203600"/>
                <a:gd name="connsiteX3" fmla="*/ 0 w 236176"/>
                <a:gd name="connsiteY3" fmla="*/ 203600 h 203600"/>
                <a:gd name="connsiteX0" fmla="*/ 0 w 236176"/>
                <a:gd name="connsiteY0" fmla="*/ 208363 h 208363"/>
                <a:gd name="connsiteX1" fmla="*/ 234770 w 236176"/>
                <a:gd name="connsiteY1" fmla="*/ 0 h 208363"/>
                <a:gd name="connsiteX2" fmla="*/ 236176 w 236176"/>
                <a:gd name="connsiteY2" fmla="*/ 208363 h 208363"/>
                <a:gd name="connsiteX3" fmla="*/ 0 w 236176"/>
                <a:gd name="connsiteY3" fmla="*/ 208363 h 208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176" h="208363">
                  <a:moveTo>
                    <a:pt x="0" y="208363"/>
                  </a:moveTo>
                  <a:lnTo>
                    <a:pt x="234770" y="0"/>
                  </a:lnTo>
                  <a:cubicBezTo>
                    <a:pt x="235239" y="69454"/>
                    <a:pt x="235707" y="138909"/>
                    <a:pt x="236176" y="208363"/>
                  </a:cubicBezTo>
                  <a:lnTo>
                    <a:pt x="0" y="20836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158467" y="1345024"/>
            <a:ext cx="615129" cy="615129"/>
            <a:chOff x="7151011" y="1245190"/>
            <a:chExt cx="615129" cy="615129"/>
          </a:xfrm>
        </p:grpSpPr>
        <p:sp>
          <p:nvSpPr>
            <p:cNvPr id="69" name="Oval 68"/>
            <p:cNvSpPr/>
            <p:nvPr/>
          </p:nvSpPr>
          <p:spPr bwMode="ltGray">
            <a:xfrm>
              <a:off x="7151011" y="1245190"/>
              <a:ext cx="615129" cy="615129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2"/>
              </a:solidFill>
            </a:ln>
            <a:effectLst>
              <a:outerShdw blurRad="127000" dir="16200000" sx="103000" sy="103000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7269662" y="1334959"/>
              <a:ext cx="377825" cy="376237"/>
            </a:xfrm>
            <a:custGeom>
              <a:avLst/>
              <a:gdLst>
                <a:gd name="T0" fmla="*/ 288 w 320"/>
                <a:gd name="T1" fmla="*/ 0 h 318"/>
                <a:gd name="T2" fmla="*/ 256 w 320"/>
                <a:gd name="T3" fmla="*/ 32 h 318"/>
                <a:gd name="T4" fmla="*/ 266 w 320"/>
                <a:gd name="T5" fmla="*/ 55 h 318"/>
                <a:gd name="T6" fmla="*/ 272 w 320"/>
                <a:gd name="T7" fmla="*/ 60 h 318"/>
                <a:gd name="T8" fmla="*/ 272 w 320"/>
                <a:gd name="T9" fmla="*/ 60 h 318"/>
                <a:gd name="T10" fmla="*/ 235 w 320"/>
                <a:gd name="T11" fmla="*/ 163 h 318"/>
                <a:gd name="T12" fmla="*/ 230 w 320"/>
                <a:gd name="T13" fmla="*/ 163 h 318"/>
                <a:gd name="T14" fmla="*/ 200 w 320"/>
                <a:gd name="T15" fmla="*/ 184 h 318"/>
                <a:gd name="T16" fmla="*/ 129 w 320"/>
                <a:gd name="T17" fmla="*/ 154 h 318"/>
                <a:gd name="T18" fmla="*/ 129 w 320"/>
                <a:gd name="T19" fmla="*/ 150 h 318"/>
                <a:gd name="T20" fmla="*/ 97 w 320"/>
                <a:gd name="T21" fmla="*/ 118 h 318"/>
                <a:gd name="T22" fmla="*/ 65 w 320"/>
                <a:gd name="T23" fmla="*/ 150 h 318"/>
                <a:gd name="T24" fmla="*/ 74 w 320"/>
                <a:gd name="T25" fmla="*/ 171 h 318"/>
                <a:gd name="T26" fmla="*/ 28 w 320"/>
                <a:gd name="T27" fmla="*/ 254 h 318"/>
                <a:gd name="T28" fmla="*/ 0 w 320"/>
                <a:gd name="T29" fmla="*/ 286 h 318"/>
                <a:gd name="T30" fmla="*/ 32 w 320"/>
                <a:gd name="T31" fmla="*/ 318 h 318"/>
                <a:gd name="T32" fmla="*/ 64 w 320"/>
                <a:gd name="T33" fmla="*/ 286 h 318"/>
                <a:gd name="T34" fmla="*/ 53 w 320"/>
                <a:gd name="T35" fmla="*/ 262 h 318"/>
                <a:gd name="T36" fmla="*/ 45 w 320"/>
                <a:gd name="T37" fmla="*/ 257 h 318"/>
                <a:gd name="T38" fmla="*/ 87 w 320"/>
                <a:gd name="T39" fmla="*/ 180 h 318"/>
                <a:gd name="T40" fmla="*/ 98 w 320"/>
                <a:gd name="T41" fmla="*/ 182 h 318"/>
                <a:gd name="T42" fmla="*/ 123 w 320"/>
                <a:gd name="T43" fmla="*/ 169 h 318"/>
                <a:gd name="T44" fmla="*/ 200 w 320"/>
                <a:gd name="T45" fmla="*/ 201 h 318"/>
                <a:gd name="T46" fmla="*/ 231 w 320"/>
                <a:gd name="T47" fmla="*/ 227 h 318"/>
                <a:gd name="T48" fmla="*/ 263 w 320"/>
                <a:gd name="T49" fmla="*/ 195 h 318"/>
                <a:gd name="T50" fmla="*/ 250 w 320"/>
                <a:gd name="T51" fmla="*/ 170 h 318"/>
                <a:gd name="T52" fmla="*/ 288 w 320"/>
                <a:gd name="T53" fmla="*/ 64 h 318"/>
                <a:gd name="T54" fmla="*/ 320 w 320"/>
                <a:gd name="T55" fmla="*/ 37 h 318"/>
                <a:gd name="T56" fmla="*/ 320 w 320"/>
                <a:gd name="T57" fmla="*/ 32 h 318"/>
                <a:gd name="T58" fmla="*/ 288 w 320"/>
                <a:gd name="T5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0" h="318">
                  <a:moveTo>
                    <a:pt x="288" y="0"/>
                  </a:moveTo>
                  <a:cubicBezTo>
                    <a:pt x="270" y="0"/>
                    <a:pt x="256" y="15"/>
                    <a:pt x="256" y="32"/>
                  </a:cubicBezTo>
                  <a:cubicBezTo>
                    <a:pt x="256" y="41"/>
                    <a:pt x="259" y="49"/>
                    <a:pt x="266" y="55"/>
                  </a:cubicBezTo>
                  <a:cubicBezTo>
                    <a:pt x="268" y="57"/>
                    <a:pt x="270" y="59"/>
                    <a:pt x="272" y="60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35" y="163"/>
                    <a:pt x="235" y="163"/>
                    <a:pt x="235" y="163"/>
                  </a:cubicBezTo>
                  <a:cubicBezTo>
                    <a:pt x="234" y="163"/>
                    <a:pt x="232" y="163"/>
                    <a:pt x="230" y="163"/>
                  </a:cubicBezTo>
                  <a:cubicBezTo>
                    <a:pt x="217" y="163"/>
                    <a:pt x="205" y="171"/>
                    <a:pt x="200" y="184"/>
                  </a:cubicBezTo>
                  <a:cubicBezTo>
                    <a:pt x="129" y="154"/>
                    <a:pt x="129" y="154"/>
                    <a:pt x="129" y="154"/>
                  </a:cubicBezTo>
                  <a:cubicBezTo>
                    <a:pt x="129" y="153"/>
                    <a:pt x="129" y="151"/>
                    <a:pt x="129" y="150"/>
                  </a:cubicBezTo>
                  <a:cubicBezTo>
                    <a:pt x="129" y="132"/>
                    <a:pt x="115" y="118"/>
                    <a:pt x="97" y="118"/>
                  </a:cubicBezTo>
                  <a:cubicBezTo>
                    <a:pt x="80" y="118"/>
                    <a:pt x="65" y="132"/>
                    <a:pt x="65" y="150"/>
                  </a:cubicBezTo>
                  <a:cubicBezTo>
                    <a:pt x="65" y="158"/>
                    <a:pt x="68" y="165"/>
                    <a:pt x="74" y="171"/>
                  </a:cubicBezTo>
                  <a:cubicBezTo>
                    <a:pt x="28" y="254"/>
                    <a:pt x="28" y="254"/>
                    <a:pt x="28" y="254"/>
                  </a:cubicBezTo>
                  <a:cubicBezTo>
                    <a:pt x="12" y="256"/>
                    <a:pt x="0" y="270"/>
                    <a:pt x="0" y="286"/>
                  </a:cubicBezTo>
                  <a:cubicBezTo>
                    <a:pt x="0" y="303"/>
                    <a:pt x="14" y="318"/>
                    <a:pt x="32" y="318"/>
                  </a:cubicBezTo>
                  <a:cubicBezTo>
                    <a:pt x="50" y="318"/>
                    <a:pt x="64" y="303"/>
                    <a:pt x="64" y="286"/>
                  </a:cubicBezTo>
                  <a:cubicBezTo>
                    <a:pt x="64" y="277"/>
                    <a:pt x="60" y="268"/>
                    <a:pt x="53" y="262"/>
                  </a:cubicBezTo>
                  <a:cubicBezTo>
                    <a:pt x="51" y="259"/>
                    <a:pt x="48" y="258"/>
                    <a:pt x="45" y="257"/>
                  </a:cubicBezTo>
                  <a:cubicBezTo>
                    <a:pt x="87" y="180"/>
                    <a:pt x="87" y="180"/>
                    <a:pt x="87" y="180"/>
                  </a:cubicBezTo>
                  <a:cubicBezTo>
                    <a:pt x="90" y="181"/>
                    <a:pt x="94" y="182"/>
                    <a:pt x="98" y="182"/>
                  </a:cubicBezTo>
                  <a:cubicBezTo>
                    <a:pt x="108" y="182"/>
                    <a:pt x="117" y="177"/>
                    <a:pt x="123" y="169"/>
                  </a:cubicBezTo>
                  <a:cubicBezTo>
                    <a:pt x="200" y="201"/>
                    <a:pt x="200" y="201"/>
                    <a:pt x="200" y="201"/>
                  </a:cubicBezTo>
                  <a:cubicBezTo>
                    <a:pt x="202" y="215"/>
                    <a:pt x="215" y="227"/>
                    <a:pt x="231" y="227"/>
                  </a:cubicBezTo>
                  <a:cubicBezTo>
                    <a:pt x="249" y="227"/>
                    <a:pt x="263" y="213"/>
                    <a:pt x="263" y="195"/>
                  </a:cubicBezTo>
                  <a:cubicBezTo>
                    <a:pt x="263" y="185"/>
                    <a:pt x="258" y="176"/>
                    <a:pt x="250" y="170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304" y="64"/>
                    <a:pt x="317" y="53"/>
                    <a:pt x="320" y="37"/>
                  </a:cubicBezTo>
                  <a:cubicBezTo>
                    <a:pt x="320" y="35"/>
                    <a:pt x="320" y="34"/>
                    <a:pt x="320" y="32"/>
                  </a:cubicBezTo>
                  <a:cubicBezTo>
                    <a:pt x="320" y="15"/>
                    <a:pt x="306" y="0"/>
                    <a:pt x="2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064094" y="1268652"/>
            <a:ext cx="2263273" cy="834580"/>
            <a:chOff x="6437075" y="1764000"/>
            <a:chExt cx="2052000" cy="732037"/>
          </a:xfrm>
          <a:solidFill>
            <a:srgbClr val="E06161"/>
          </a:solidFill>
          <a:effectLst>
            <a:outerShdw blurRad="63500" dist="63500" dir="5400000" sx="91000" sy="91000" rotWithShape="0">
              <a:prstClr val="black">
                <a:alpha val="15000"/>
              </a:prstClr>
            </a:outerShdw>
          </a:effectLst>
        </p:grpSpPr>
        <p:sp>
          <p:nvSpPr>
            <p:cNvPr id="72" name="Rectangle 71"/>
            <p:cNvSpPr/>
            <p:nvPr/>
          </p:nvSpPr>
          <p:spPr bwMode="ltGray">
            <a:xfrm>
              <a:off x="6437075" y="1764000"/>
              <a:ext cx="2052000" cy="588021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GB" sz="1400" b="1" i="1" dirty="0">
                  <a:solidFill>
                    <a:schemeClr val="bg1"/>
                  </a:solidFill>
                  <a:latin typeface="Georgia" pitchFamily="18" charset="0"/>
                </a:rPr>
                <a:t>Variable fee </a:t>
              </a:r>
            </a:p>
            <a:p>
              <a:pPr algn="ctr"/>
              <a:r>
                <a:rPr lang="en-GB" sz="1400" b="1" i="1" dirty="0">
                  <a:solidFill>
                    <a:schemeClr val="bg1"/>
                  </a:solidFill>
                  <a:latin typeface="Georgia" pitchFamily="18" charset="0"/>
                </a:rPr>
                <a:t>Approach (VFA)</a:t>
              </a:r>
            </a:p>
          </p:txBody>
        </p:sp>
        <p:sp>
          <p:nvSpPr>
            <p:cNvPr id="73" name="Isosceles Triangle 17"/>
            <p:cNvSpPr/>
            <p:nvPr/>
          </p:nvSpPr>
          <p:spPr bwMode="ltGray">
            <a:xfrm rot="16200000">
              <a:off x="6469249" y="2319848"/>
              <a:ext cx="144015" cy="208363"/>
            </a:xfrm>
            <a:custGeom>
              <a:avLst/>
              <a:gdLst>
                <a:gd name="connsiteX0" fmla="*/ 0 w 236176"/>
                <a:gd name="connsiteY0" fmla="*/ 203600 h 203600"/>
                <a:gd name="connsiteX1" fmla="*/ 118088 w 236176"/>
                <a:gd name="connsiteY1" fmla="*/ 0 h 203600"/>
                <a:gd name="connsiteX2" fmla="*/ 236176 w 236176"/>
                <a:gd name="connsiteY2" fmla="*/ 203600 h 203600"/>
                <a:gd name="connsiteX3" fmla="*/ 0 w 236176"/>
                <a:gd name="connsiteY3" fmla="*/ 203600 h 203600"/>
                <a:gd name="connsiteX0" fmla="*/ 0 w 236176"/>
                <a:gd name="connsiteY0" fmla="*/ 208363 h 208363"/>
                <a:gd name="connsiteX1" fmla="*/ 234770 w 236176"/>
                <a:gd name="connsiteY1" fmla="*/ 0 h 208363"/>
                <a:gd name="connsiteX2" fmla="*/ 236176 w 236176"/>
                <a:gd name="connsiteY2" fmla="*/ 208363 h 208363"/>
                <a:gd name="connsiteX3" fmla="*/ 0 w 236176"/>
                <a:gd name="connsiteY3" fmla="*/ 208363 h 208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176" h="208363">
                  <a:moveTo>
                    <a:pt x="0" y="208363"/>
                  </a:moveTo>
                  <a:lnTo>
                    <a:pt x="234770" y="0"/>
                  </a:lnTo>
                  <a:cubicBezTo>
                    <a:pt x="235239" y="69454"/>
                    <a:pt x="235707" y="138909"/>
                    <a:pt x="236176" y="208363"/>
                  </a:cubicBezTo>
                  <a:lnTo>
                    <a:pt x="0" y="20836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029912" y="1345024"/>
            <a:ext cx="615129" cy="615129"/>
            <a:chOff x="4771772" y="1245190"/>
            <a:chExt cx="615129" cy="615129"/>
          </a:xfrm>
        </p:grpSpPr>
        <p:sp>
          <p:nvSpPr>
            <p:cNvPr id="75" name="Oval 74"/>
            <p:cNvSpPr/>
            <p:nvPr/>
          </p:nvSpPr>
          <p:spPr bwMode="ltGray">
            <a:xfrm>
              <a:off x="4771772" y="1245190"/>
              <a:ext cx="615129" cy="615129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2"/>
              </a:solidFill>
            </a:ln>
            <a:effectLst>
              <a:outerShdw blurRad="127000" dir="16200000" sx="103000" sy="103000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76" name="Freeform 18"/>
            <p:cNvSpPr>
              <a:spLocks noEditPoints="1"/>
            </p:cNvSpPr>
            <p:nvPr/>
          </p:nvSpPr>
          <p:spPr bwMode="auto">
            <a:xfrm>
              <a:off x="4891239" y="1377009"/>
              <a:ext cx="364040" cy="320010"/>
            </a:xfrm>
            <a:custGeom>
              <a:avLst/>
              <a:gdLst>
                <a:gd name="T0" fmla="*/ 300 w 394"/>
                <a:gd name="T1" fmla="*/ 125 h 346"/>
                <a:gd name="T2" fmla="*/ 0 w 394"/>
                <a:gd name="T3" fmla="*/ 125 h 346"/>
                <a:gd name="T4" fmla="*/ 0 w 394"/>
                <a:gd name="T5" fmla="*/ 113 h 346"/>
                <a:gd name="T6" fmla="*/ 32 w 394"/>
                <a:gd name="T7" fmla="*/ 81 h 346"/>
                <a:gd name="T8" fmla="*/ 32 w 394"/>
                <a:gd name="T9" fmla="*/ 81 h 346"/>
                <a:gd name="T10" fmla="*/ 268 w 394"/>
                <a:gd name="T11" fmla="*/ 81 h 346"/>
                <a:gd name="T12" fmla="*/ 300 w 394"/>
                <a:gd name="T13" fmla="*/ 113 h 346"/>
                <a:gd name="T14" fmla="*/ 300 w 394"/>
                <a:gd name="T15" fmla="*/ 125 h 346"/>
                <a:gd name="T16" fmla="*/ 346 w 394"/>
                <a:gd name="T17" fmla="*/ 0 h 346"/>
                <a:gd name="T18" fmla="*/ 100 w 394"/>
                <a:gd name="T19" fmla="*/ 0 h 346"/>
                <a:gd name="T20" fmla="*/ 68 w 394"/>
                <a:gd name="T21" fmla="*/ 32 h 346"/>
                <a:gd name="T22" fmla="*/ 68 w 394"/>
                <a:gd name="T23" fmla="*/ 57 h 346"/>
                <a:gd name="T24" fmla="*/ 103 w 394"/>
                <a:gd name="T25" fmla="*/ 57 h 346"/>
                <a:gd name="T26" fmla="*/ 103 w 394"/>
                <a:gd name="T27" fmla="*/ 34 h 346"/>
                <a:gd name="T28" fmla="*/ 344 w 394"/>
                <a:gd name="T29" fmla="*/ 34 h 346"/>
                <a:gd name="T30" fmla="*/ 344 w 394"/>
                <a:gd name="T31" fmla="*/ 153 h 346"/>
                <a:gd name="T32" fmla="*/ 378 w 394"/>
                <a:gd name="T33" fmla="*/ 173 h 346"/>
                <a:gd name="T34" fmla="*/ 378 w 394"/>
                <a:gd name="T35" fmla="*/ 32 h 346"/>
                <a:gd name="T36" fmla="*/ 346 w 394"/>
                <a:gd name="T37" fmla="*/ 0 h 346"/>
                <a:gd name="T38" fmla="*/ 0 w 394"/>
                <a:gd name="T39" fmla="*/ 258 h 346"/>
                <a:gd name="T40" fmla="*/ 32 w 394"/>
                <a:gd name="T41" fmla="*/ 290 h 346"/>
                <a:gd name="T42" fmla="*/ 32 w 394"/>
                <a:gd name="T43" fmla="*/ 290 h 346"/>
                <a:gd name="T44" fmla="*/ 229 w 394"/>
                <a:gd name="T45" fmla="*/ 290 h 346"/>
                <a:gd name="T46" fmla="*/ 229 w 394"/>
                <a:gd name="T47" fmla="*/ 261 h 346"/>
                <a:gd name="T48" fmla="*/ 243 w 394"/>
                <a:gd name="T49" fmla="*/ 230 h 346"/>
                <a:gd name="T50" fmla="*/ 243 w 394"/>
                <a:gd name="T51" fmla="*/ 230 h 346"/>
                <a:gd name="T52" fmla="*/ 286 w 394"/>
                <a:gd name="T53" fmla="*/ 159 h 346"/>
                <a:gd name="T54" fmla="*/ 0 w 394"/>
                <a:gd name="T55" fmla="*/ 159 h 346"/>
                <a:gd name="T56" fmla="*/ 0 w 394"/>
                <a:gd name="T57" fmla="*/ 258 h 346"/>
                <a:gd name="T58" fmla="*/ 380 w 394"/>
                <a:gd name="T59" fmla="*/ 231 h 346"/>
                <a:gd name="T60" fmla="*/ 380 w 394"/>
                <a:gd name="T61" fmla="*/ 244 h 346"/>
                <a:gd name="T62" fmla="*/ 394 w 394"/>
                <a:gd name="T63" fmla="*/ 262 h 346"/>
                <a:gd name="T64" fmla="*/ 394 w 394"/>
                <a:gd name="T65" fmla="*/ 328 h 346"/>
                <a:gd name="T66" fmla="*/ 376 w 394"/>
                <a:gd name="T67" fmla="*/ 346 h 346"/>
                <a:gd name="T68" fmla="*/ 270 w 394"/>
                <a:gd name="T69" fmla="*/ 346 h 346"/>
                <a:gd name="T70" fmla="*/ 252 w 394"/>
                <a:gd name="T71" fmla="*/ 328 h 346"/>
                <a:gd name="T72" fmla="*/ 252 w 394"/>
                <a:gd name="T73" fmla="*/ 262 h 346"/>
                <a:gd name="T74" fmla="*/ 266 w 394"/>
                <a:gd name="T75" fmla="*/ 244 h 346"/>
                <a:gd name="T76" fmla="*/ 266 w 394"/>
                <a:gd name="T77" fmla="*/ 231 h 346"/>
                <a:gd name="T78" fmla="*/ 266 w 394"/>
                <a:gd name="T79" fmla="*/ 231 h 346"/>
                <a:gd name="T80" fmla="*/ 266 w 394"/>
                <a:gd name="T81" fmla="*/ 230 h 346"/>
                <a:gd name="T82" fmla="*/ 283 w 394"/>
                <a:gd name="T83" fmla="*/ 189 h 346"/>
                <a:gd name="T84" fmla="*/ 323 w 394"/>
                <a:gd name="T85" fmla="*/ 173 h 346"/>
                <a:gd name="T86" fmla="*/ 325 w 394"/>
                <a:gd name="T87" fmla="*/ 173 h 346"/>
                <a:gd name="T88" fmla="*/ 380 w 394"/>
                <a:gd name="T89" fmla="*/ 231 h 346"/>
                <a:gd name="T90" fmla="*/ 348 w 394"/>
                <a:gd name="T91" fmla="*/ 231 h 346"/>
                <a:gd name="T92" fmla="*/ 326 w 394"/>
                <a:gd name="T93" fmla="*/ 205 h 346"/>
                <a:gd name="T94" fmla="*/ 323 w 394"/>
                <a:gd name="T95" fmla="*/ 205 h 346"/>
                <a:gd name="T96" fmla="*/ 306 w 394"/>
                <a:gd name="T97" fmla="*/ 211 h 346"/>
                <a:gd name="T98" fmla="*/ 298 w 394"/>
                <a:gd name="T99" fmla="*/ 230 h 346"/>
                <a:gd name="T100" fmla="*/ 298 w 394"/>
                <a:gd name="T101" fmla="*/ 243 h 346"/>
                <a:gd name="T102" fmla="*/ 348 w 394"/>
                <a:gd name="T103" fmla="*/ 243 h 346"/>
                <a:gd name="T104" fmla="*/ 348 w 394"/>
                <a:gd name="T105" fmla="*/ 231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94" h="346">
                  <a:moveTo>
                    <a:pt x="300" y="125"/>
                  </a:moveTo>
                  <a:cubicBezTo>
                    <a:pt x="0" y="125"/>
                    <a:pt x="0" y="125"/>
                    <a:pt x="0" y="125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95"/>
                    <a:pt x="14" y="81"/>
                    <a:pt x="32" y="81"/>
                  </a:cubicBezTo>
                  <a:cubicBezTo>
                    <a:pt x="32" y="81"/>
                    <a:pt x="32" y="81"/>
                    <a:pt x="32" y="81"/>
                  </a:cubicBezTo>
                  <a:cubicBezTo>
                    <a:pt x="268" y="81"/>
                    <a:pt x="268" y="81"/>
                    <a:pt x="268" y="81"/>
                  </a:cubicBezTo>
                  <a:cubicBezTo>
                    <a:pt x="285" y="81"/>
                    <a:pt x="300" y="95"/>
                    <a:pt x="300" y="113"/>
                  </a:cubicBezTo>
                  <a:lnTo>
                    <a:pt x="300" y="125"/>
                  </a:lnTo>
                  <a:close/>
                  <a:moveTo>
                    <a:pt x="346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83" y="0"/>
                    <a:pt x="68" y="14"/>
                    <a:pt x="68" y="32"/>
                  </a:cubicBezTo>
                  <a:cubicBezTo>
                    <a:pt x="68" y="57"/>
                    <a:pt x="68" y="57"/>
                    <a:pt x="68" y="57"/>
                  </a:cubicBezTo>
                  <a:cubicBezTo>
                    <a:pt x="103" y="57"/>
                    <a:pt x="103" y="57"/>
                    <a:pt x="103" y="57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344" y="34"/>
                    <a:pt x="344" y="34"/>
                    <a:pt x="344" y="34"/>
                  </a:cubicBezTo>
                  <a:cubicBezTo>
                    <a:pt x="344" y="153"/>
                    <a:pt x="344" y="153"/>
                    <a:pt x="344" y="153"/>
                  </a:cubicBezTo>
                  <a:cubicBezTo>
                    <a:pt x="357" y="157"/>
                    <a:pt x="369" y="164"/>
                    <a:pt x="378" y="173"/>
                  </a:cubicBezTo>
                  <a:cubicBezTo>
                    <a:pt x="378" y="32"/>
                    <a:pt x="378" y="32"/>
                    <a:pt x="378" y="32"/>
                  </a:cubicBezTo>
                  <a:cubicBezTo>
                    <a:pt x="378" y="14"/>
                    <a:pt x="364" y="0"/>
                    <a:pt x="346" y="0"/>
                  </a:cubicBezTo>
                  <a:close/>
                  <a:moveTo>
                    <a:pt x="0" y="258"/>
                  </a:moveTo>
                  <a:cubicBezTo>
                    <a:pt x="0" y="275"/>
                    <a:pt x="14" y="290"/>
                    <a:pt x="32" y="290"/>
                  </a:cubicBezTo>
                  <a:cubicBezTo>
                    <a:pt x="32" y="290"/>
                    <a:pt x="32" y="290"/>
                    <a:pt x="32" y="290"/>
                  </a:cubicBezTo>
                  <a:cubicBezTo>
                    <a:pt x="229" y="290"/>
                    <a:pt x="229" y="290"/>
                    <a:pt x="229" y="290"/>
                  </a:cubicBezTo>
                  <a:cubicBezTo>
                    <a:pt x="229" y="261"/>
                    <a:pt x="229" y="261"/>
                    <a:pt x="229" y="261"/>
                  </a:cubicBezTo>
                  <a:cubicBezTo>
                    <a:pt x="229" y="249"/>
                    <a:pt x="234" y="238"/>
                    <a:pt x="243" y="230"/>
                  </a:cubicBezTo>
                  <a:cubicBezTo>
                    <a:pt x="243" y="230"/>
                    <a:pt x="243" y="230"/>
                    <a:pt x="243" y="230"/>
                  </a:cubicBezTo>
                  <a:cubicBezTo>
                    <a:pt x="243" y="200"/>
                    <a:pt x="259" y="173"/>
                    <a:pt x="286" y="159"/>
                  </a:cubicBezTo>
                  <a:cubicBezTo>
                    <a:pt x="0" y="159"/>
                    <a:pt x="0" y="159"/>
                    <a:pt x="0" y="159"/>
                  </a:cubicBezTo>
                  <a:lnTo>
                    <a:pt x="0" y="258"/>
                  </a:lnTo>
                  <a:close/>
                  <a:moveTo>
                    <a:pt x="380" y="231"/>
                  </a:moveTo>
                  <a:cubicBezTo>
                    <a:pt x="380" y="244"/>
                    <a:pt x="380" y="244"/>
                    <a:pt x="380" y="244"/>
                  </a:cubicBezTo>
                  <a:cubicBezTo>
                    <a:pt x="388" y="245"/>
                    <a:pt x="394" y="253"/>
                    <a:pt x="394" y="262"/>
                  </a:cubicBezTo>
                  <a:cubicBezTo>
                    <a:pt x="394" y="328"/>
                    <a:pt x="394" y="328"/>
                    <a:pt x="394" y="328"/>
                  </a:cubicBezTo>
                  <a:cubicBezTo>
                    <a:pt x="394" y="338"/>
                    <a:pt x="386" y="346"/>
                    <a:pt x="376" y="346"/>
                  </a:cubicBezTo>
                  <a:cubicBezTo>
                    <a:pt x="270" y="346"/>
                    <a:pt x="270" y="346"/>
                    <a:pt x="270" y="346"/>
                  </a:cubicBezTo>
                  <a:cubicBezTo>
                    <a:pt x="260" y="346"/>
                    <a:pt x="252" y="338"/>
                    <a:pt x="252" y="328"/>
                  </a:cubicBezTo>
                  <a:cubicBezTo>
                    <a:pt x="252" y="262"/>
                    <a:pt x="252" y="262"/>
                    <a:pt x="252" y="262"/>
                  </a:cubicBezTo>
                  <a:cubicBezTo>
                    <a:pt x="252" y="253"/>
                    <a:pt x="258" y="246"/>
                    <a:pt x="266" y="244"/>
                  </a:cubicBezTo>
                  <a:cubicBezTo>
                    <a:pt x="266" y="231"/>
                    <a:pt x="266" y="231"/>
                    <a:pt x="266" y="231"/>
                  </a:cubicBezTo>
                  <a:cubicBezTo>
                    <a:pt x="266" y="231"/>
                    <a:pt x="266" y="231"/>
                    <a:pt x="266" y="231"/>
                  </a:cubicBezTo>
                  <a:cubicBezTo>
                    <a:pt x="266" y="230"/>
                    <a:pt x="266" y="230"/>
                    <a:pt x="266" y="230"/>
                  </a:cubicBezTo>
                  <a:cubicBezTo>
                    <a:pt x="266" y="214"/>
                    <a:pt x="272" y="200"/>
                    <a:pt x="283" y="189"/>
                  </a:cubicBezTo>
                  <a:cubicBezTo>
                    <a:pt x="294" y="179"/>
                    <a:pt x="308" y="173"/>
                    <a:pt x="323" y="173"/>
                  </a:cubicBezTo>
                  <a:cubicBezTo>
                    <a:pt x="325" y="173"/>
                    <a:pt x="325" y="173"/>
                    <a:pt x="325" y="173"/>
                  </a:cubicBezTo>
                  <a:cubicBezTo>
                    <a:pt x="355" y="174"/>
                    <a:pt x="380" y="200"/>
                    <a:pt x="380" y="231"/>
                  </a:cubicBezTo>
                  <a:close/>
                  <a:moveTo>
                    <a:pt x="348" y="231"/>
                  </a:moveTo>
                  <a:cubicBezTo>
                    <a:pt x="348" y="218"/>
                    <a:pt x="338" y="207"/>
                    <a:pt x="326" y="205"/>
                  </a:cubicBezTo>
                  <a:cubicBezTo>
                    <a:pt x="325" y="205"/>
                    <a:pt x="324" y="205"/>
                    <a:pt x="323" y="205"/>
                  </a:cubicBezTo>
                  <a:cubicBezTo>
                    <a:pt x="317" y="205"/>
                    <a:pt x="311" y="207"/>
                    <a:pt x="306" y="211"/>
                  </a:cubicBezTo>
                  <a:cubicBezTo>
                    <a:pt x="301" y="216"/>
                    <a:pt x="298" y="223"/>
                    <a:pt x="298" y="230"/>
                  </a:cubicBezTo>
                  <a:cubicBezTo>
                    <a:pt x="298" y="243"/>
                    <a:pt x="298" y="243"/>
                    <a:pt x="298" y="243"/>
                  </a:cubicBezTo>
                  <a:cubicBezTo>
                    <a:pt x="348" y="243"/>
                    <a:pt x="348" y="243"/>
                    <a:pt x="348" y="243"/>
                  </a:cubicBezTo>
                  <a:lnTo>
                    <a:pt x="348" y="2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04484" y="1268652"/>
            <a:ext cx="1850856" cy="834579"/>
            <a:chOff x="3993811" y="1764002"/>
            <a:chExt cx="2054125" cy="732036"/>
          </a:xfrm>
          <a:solidFill>
            <a:srgbClr val="E06161"/>
          </a:solidFill>
          <a:effectLst>
            <a:outerShdw blurRad="63500" dist="63500" dir="5400000" sx="91000" sy="91000" rotWithShape="0">
              <a:prstClr val="black">
                <a:alpha val="15000"/>
              </a:prstClr>
            </a:outerShdw>
          </a:effectLst>
        </p:grpSpPr>
        <p:sp>
          <p:nvSpPr>
            <p:cNvPr id="78" name="Rectangle 77"/>
            <p:cNvSpPr/>
            <p:nvPr/>
          </p:nvSpPr>
          <p:spPr bwMode="ltGray">
            <a:xfrm>
              <a:off x="3995936" y="1764002"/>
              <a:ext cx="2052000" cy="588021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GB" sz="1400" b="1" i="1" dirty="0">
                  <a:solidFill>
                    <a:schemeClr val="bg1"/>
                  </a:solidFill>
                  <a:latin typeface="Georgia" pitchFamily="18" charset="0"/>
                </a:rPr>
                <a:t>Premium allocation approach (PAA)</a:t>
              </a:r>
              <a:endParaRPr lang="en-GB" sz="1400" b="1" i="1" baseline="300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79" name="Isosceles Triangle 17"/>
            <p:cNvSpPr/>
            <p:nvPr/>
          </p:nvSpPr>
          <p:spPr bwMode="ltGray">
            <a:xfrm rot="16200000">
              <a:off x="4025985" y="2319849"/>
              <a:ext cx="144015" cy="208363"/>
            </a:xfrm>
            <a:custGeom>
              <a:avLst/>
              <a:gdLst>
                <a:gd name="connsiteX0" fmla="*/ 0 w 236176"/>
                <a:gd name="connsiteY0" fmla="*/ 203600 h 203600"/>
                <a:gd name="connsiteX1" fmla="*/ 118088 w 236176"/>
                <a:gd name="connsiteY1" fmla="*/ 0 h 203600"/>
                <a:gd name="connsiteX2" fmla="*/ 236176 w 236176"/>
                <a:gd name="connsiteY2" fmla="*/ 203600 h 203600"/>
                <a:gd name="connsiteX3" fmla="*/ 0 w 236176"/>
                <a:gd name="connsiteY3" fmla="*/ 203600 h 203600"/>
                <a:gd name="connsiteX0" fmla="*/ 0 w 236176"/>
                <a:gd name="connsiteY0" fmla="*/ 208363 h 208363"/>
                <a:gd name="connsiteX1" fmla="*/ 234770 w 236176"/>
                <a:gd name="connsiteY1" fmla="*/ 0 h 208363"/>
                <a:gd name="connsiteX2" fmla="*/ 236176 w 236176"/>
                <a:gd name="connsiteY2" fmla="*/ 208363 h 208363"/>
                <a:gd name="connsiteX3" fmla="*/ 0 w 236176"/>
                <a:gd name="connsiteY3" fmla="*/ 208363 h 208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176" h="208363">
                  <a:moveTo>
                    <a:pt x="0" y="208363"/>
                  </a:moveTo>
                  <a:lnTo>
                    <a:pt x="234770" y="0"/>
                  </a:lnTo>
                  <a:cubicBezTo>
                    <a:pt x="235239" y="69454"/>
                    <a:pt x="235707" y="138909"/>
                    <a:pt x="236176" y="208363"/>
                  </a:cubicBezTo>
                  <a:lnTo>
                    <a:pt x="0" y="20836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33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IFRS 9 &amp; IFRS 17: Combined for Insurance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7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Career Foundation: Insurance Accounting &amp; Reporting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73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55061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 are IFRS 9 and IFRS 17 implemented together?</a:t>
            </a:r>
            <a:endParaRPr lang="en-GB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2395094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b="0" i="0" dirty="0">
                <a:solidFill>
                  <a:srgbClr val="595959"/>
                </a:solidFill>
                <a:effectLst/>
                <a:latin typeface="+mj-lt"/>
              </a:rPr>
              <a:t>The insurance liability (IFRS 17) is always closely connected to the financial instruments (IFRS 9) within insurers. </a:t>
            </a:r>
          </a:p>
          <a:p>
            <a:pPr algn="just"/>
            <a:endParaRPr lang="en-US" sz="2600" b="0" i="0" dirty="0">
              <a:solidFill>
                <a:srgbClr val="595959"/>
              </a:solidFill>
              <a:effectLst/>
              <a:latin typeface="+mj-lt"/>
            </a:endParaRPr>
          </a:p>
          <a:p>
            <a:pPr algn="just"/>
            <a:r>
              <a:rPr lang="en-US" sz="2600" b="0" i="0" dirty="0">
                <a:solidFill>
                  <a:srgbClr val="595959"/>
                </a:solidFill>
                <a:effectLst/>
                <a:latin typeface="+mj-lt"/>
              </a:rPr>
              <a:t>When a client buys an insurance policy, the insurance liability is created and with the paid premiums are financial instruments bought. </a:t>
            </a:r>
          </a:p>
        </p:txBody>
      </p:sp>
    </p:spTree>
    <p:extLst>
      <p:ext uri="{BB962C8B-B14F-4D97-AF65-F5344CB8AC3E}">
        <p14:creationId xmlns:p14="http://schemas.microsoft.com/office/powerpoint/2010/main" val="109419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55061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Why are IFRS 9 and IFRS 17 implemented together?</a:t>
            </a:r>
            <a:endParaRPr lang="en-GB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1" y="2161288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b="0" i="0" dirty="0">
                <a:solidFill>
                  <a:srgbClr val="595959"/>
                </a:solidFill>
                <a:effectLst/>
                <a:latin typeface="+mj-lt"/>
              </a:rPr>
              <a:t>Insurers want to reduce the volatility in their earnings and there are some choices within IFRS 9 and IFRS 17 which they can make which can impact the volatility. </a:t>
            </a:r>
          </a:p>
          <a:p>
            <a:pPr algn="just"/>
            <a:endParaRPr lang="en-US" sz="2600" b="0" i="0" dirty="0">
              <a:solidFill>
                <a:srgbClr val="595959"/>
              </a:solidFill>
              <a:effectLst/>
              <a:latin typeface="+mj-lt"/>
            </a:endParaRPr>
          </a:p>
          <a:p>
            <a:pPr algn="just"/>
            <a:r>
              <a:rPr lang="en-US" sz="2600" b="0" i="0" dirty="0">
                <a:solidFill>
                  <a:srgbClr val="595959"/>
                </a:solidFill>
                <a:effectLst/>
                <a:latin typeface="+mj-lt"/>
              </a:rPr>
              <a:t>Both standards will impact earning volatility and hence balance sheet management choices are connected. </a:t>
            </a:r>
          </a:p>
        </p:txBody>
      </p:sp>
    </p:spTree>
    <p:extLst>
      <p:ext uri="{BB962C8B-B14F-4D97-AF65-F5344CB8AC3E}">
        <p14:creationId xmlns:p14="http://schemas.microsoft.com/office/powerpoint/2010/main" val="63548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QUESTIONS?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967C07-BCAD-4176-9400-6B1C5BAE559A}"/>
              </a:ext>
            </a:extLst>
          </p:cNvPr>
          <p:cNvSpPr txBox="1"/>
          <p:nvPr/>
        </p:nvSpPr>
        <p:spPr>
          <a:xfrm>
            <a:off x="6572110" y="5537200"/>
            <a:ext cx="287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m.zata@qmul.ac.uk</a:t>
            </a:r>
          </a:p>
        </p:txBody>
      </p:sp>
    </p:spTree>
    <p:extLst>
      <p:ext uri="{BB962C8B-B14F-4D97-AF65-F5344CB8AC3E}">
        <p14:creationId xmlns:p14="http://schemas.microsoft.com/office/powerpoint/2010/main" val="161018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PwC:  </a:t>
            </a:r>
            <a:r>
              <a:rPr lang="en-US" sz="1600" dirty="0"/>
              <a:t>IABA annual meeting 2018</a:t>
            </a:r>
            <a:r>
              <a:rPr lang="en-GB" sz="1600" b="1" dirty="0"/>
              <a:t>, </a:t>
            </a:r>
            <a:r>
              <a:rPr lang="en-US" sz="1600" dirty="0"/>
              <a:t>IFRS 17 Insurance Contracts – the final standard is here!, </a:t>
            </a:r>
            <a:r>
              <a:rPr lang="en-US" sz="1600" i="1" dirty="0"/>
              <a:t>Introduction on the final standard and what it means to actuaries, </a:t>
            </a:r>
            <a:r>
              <a:rPr lang="en-US" sz="1050" dirty="0"/>
              <a:t>July 27, 2018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1600" b="1" dirty="0"/>
              <a:t>IFRS17 Explained</a:t>
            </a:r>
            <a:r>
              <a:rPr lang="en-US" sz="1600" dirty="0"/>
              <a:t>: </a:t>
            </a:r>
            <a:r>
              <a:rPr lang="en-US" sz="1600" dirty="0">
                <a:hlinkClick r:id="rId3"/>
              </a:rPr>
              <a:t>https://ifrs17explained.com/2019/08/09/an-introduction-to-ifrs-9-and-ifrs-17/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https://www.investopedia.com/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94441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143000"/>
            <a:ext cx="9061807" cy="46348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Accounting Principles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IFRS Overview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IFRS 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IFRS 17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IFRS 9 &amp; IFRS 17 Combined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Questions?</a:t>
            </a:r>
            <a:endParaRPr lang="en-GB" sz="2500" dirty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10009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6870" y="2481809"/>
            <a:ext cx="813329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Accounting Principles</a:t>
            </a:r>
            <a:endParaRPr lang="en-GB" sz="5400" b="1" dirty="0">
              <a:solidFill>
                <a:srgbClr val="1D88C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3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Three Pillars of Accounting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rabicPeriod"/>
            </a:pPr>
            <a:r>
              <a:rPr lang="en-US" sz="2400" b="1" dirty="0">
                <a:solidFill>
                  <a:srgbClr val="111111"/>
                </a:solidFill>
                <a:latin typeface="+mj-lt"/>
              </a:rPr>
              <a:t>Balance Sheet</a:t>
            </a:r>
          </a:p>
          <a:p>
            <a:pPr marL="457200" indent="-457200" algn="l">
              <a:buAutoNum type="arabicPeriod"/>
            </a:pPr>
            <a:endParaRPr lang="en-US" sz="2400" b="1" i="0" dirty="0">
              <a:solidFill>
                <a:srgbClr val="111111"/>
              </a:solidFill>
              <a:effectLst/>
              <a:latin typeface="+mj-lt"/>
            </a:endParaRPr>
          </a:p>
          <a:p>
            <a:pPr marL="457200" indent="-457200" algn="l">
              <a:buAutoNum type="arabicPeriod"/>
            </a:pPr>
            <a:r>
              <a:rPr lang="en-US" sz="2400" b="1" dirty="0">
                <a:solidFill>
                  <a:srgbClr val="111111"/>
                </a:solidFill>
                <a:latin typeface="+mj-lt"/>
              </a:rPr>
              <a:t>Profit &amp; Loss Account (</a:t>
            </a:r>
            <a:r>
              <a:rPr lang="en-US" sz="2400" b="1" dirty="0" err="1">
                <a:solidFill>
                  <a:srgbClr val="111111"/>
                </a:solidFill>
                <a:latin typeface="+mj-lt"/>
              </a:rPr>
              <a:t>a.k.a</a:t>
            </a:r>
            <a:r>
              <a:rPr lang="en-US" sz="2400" b="1" dirty="0">
                <a:solidFill>
                  <a:srgbClr val="111111"/>
                </a:solidFill>
                <a:latin typeface="+mj-lt"/>
              </a:rPr>
              <a:t> P&amp;L, or Income Statement)</a:t>
            </a:r>
          </a:p>
          <a:p>
            <a:pPr marL="457200" indent="-457200" algn="l">
              <a:buAutoNum type="arabicPeriod"/>
            </a:pPr>
            <a:endParaRPr lang="en-US" sz="2400" b="1" dirty="0">
              <a:solidFill>
                <a:srgbClr val="111111"/>
              </a:solidFill>
              <a:latin typeface="+mj-lt"/>
            </a:endParaRPr>
          </a:p>
          <a:p>
            <a:pPr marL="457200" indent="-457200" algn="l">
              <a:buAutoNum type="arabicPeriod"/>
            </a:pPr>
            <a:r>
              <a:rPr lang="en-US" sz="2400" b="1" dirty="0">
                <a:solidFill>
                  <a:srgbClr val="111111"/>
                </a:solidFill>
                <a:latin typeface="+mj-lt"/>
              </a:rPr>
              <a:t>Statement of Cashflows </a:t>
            </a:r>
          </a:p>
          <a:p>
            <a:pPr marL="457200" indent="-457200" algn="l">
              <a:buAutoNum type="arabicPeriod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marL="457200" indent="-457200" algn="l">
              <a:buAutoNum type="arabicPeriod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726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Balance Sheet Overview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A balance sheet is a financial statement that reports a company's assets, liabilities, and shareholder equity.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It provides a snapshot of a company's finances (what it owns and owes) as of the date of publication.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The balance sheet adheres to an equation that equates assets with the sum of liabilities and shareholder equity.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Financial analysts use balance sheets to calculate financial ratios.</a:t>
            </a:r>
          </a:p>
        </p:txBody>
      </p:sp>
    </p:spTree>
    <p:extLst>
      <p:ext uri="{BB962C8B-B14F-4D97-AF65-F5344CB8AC3E}">
        <p14:creationId xmlns:p14="http://schemas.microsoft.com/office/powerpoint/2010/main" val="407581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P&amp;L/Income Statement Overview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An income statement is one of the three major financial statements, along with the balance sheet and the cash flow statement, that report a company’s financial performance over a specific accounting period.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The income statement focuses on the revenue, expenses, gains, and losses of a company during a particular period.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An income statement provides valuable insights into a company’s operations, the efficiency of its management, underperforming sectors, and its performance relative to industry peers.</a:t>
            </a:r>
          </a:p>
        </p:txBody>
      </p:sp>
    </p:spTree>
    <p:extLst>
      <p:ext uri="{BB962C8B-B14F-4D97-AF65-F5344CB8AC3E}">
        <p14:creationId xmlns:p14="http://schemas.microsoft.com/office/powerpoint/2010/main" val="731734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solidFill>
                  <a:srgbClr val="1D88C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Cashflow Statement Overview</a:t>
            </a:r>
          </a:p>
        </p:txBody>
      </p:sp>
      <p:sp>
        <p:nvSpPr>
          <p:cNvPr id="5" name="AutoShape 4" descr="Image result for university clipart"/>
          <p:cNvSpPr>
            <a:spLocks noChangeAspect="1" noChangeArrowheads="1"/>
          </p:cNvSpPr>
          <p:nvPr/>
        </p:nvSpPr>
        <p:spPr bwMode="auto">
          <a:xfrm>
            <a:off x="2847975" y="2852737"/>
            <a:ext cx="3078692" cy="30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75710"/>
            <a:ext cx="9061807" cy="4302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A cash flow statement (CFS) summarizes the amount of cash and cash equivalents entering and leaving a company.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The CFS highlights a company's cash management, including how well it generates cash (e.g. versus invoices).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This CFS complements the balance sheet and the income statement.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111111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11111"/>
                </a:solidFill>
                <a:effectLst/>
                <a:latin typeface="+mj-lt"/>
              </a:rPr>
              <a:t>The main components of the CFS are cash from three areas: Operating activities, investing activities, and financing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38398634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29F2139B3D24DAFB38F2698EE492C" ma:contentTypeVersion="13" ma:contentTypeDescription="Create a new document." ma:contentTypeScope="" ma:versionID="5e492133e347206a0b873acaabb74e31">
  <xsd:schema xmlns:xsd="http://www.w3.org/2001/XMLSchema" xmlns:xs="http://www.w3.org/2001/XMLSchema" xmlns:p="http://schemas.microsoft.com/office/2006/metadata/properties" xmlns:ns3="8197abfe-6374-4c39-a310-c1f96e2f0e7a" xmlns:ns4="a22e6c60-1d9c-41ed-9f7e-c6a46dfaff08" targetNamespace="http://schemas.microsoft.com/office/2006/metadata/properties" ma:root="true" ma:fieldsID="410948d17beee3de5ef62a53ebc490c9" ns3:_="" ns4:_="">
    <xsd:import namespace="8197abfe-6374-4c39-a310-c1f96e2f0e7a"/>
    <xsd:import namespace="a22e6c60-1d9c-41ed-9f7e-c6a46dfaff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7abfe-6374-4c39-a310-c1f96e2f0e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e6c60-1d9c-41ed-9f7e-c6a46dfaff0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DD636D-5FFF-4B23-9FC7-D579872792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F590E3-EADB-4D55-8EB6-F3B97C60FD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97abfe-6374-4c39-a310-c1f96e2f0e7a"/>
    <ds:schemaRef ds:uri="a22e6c60-1d9c-41ed-9f7e-c6a46dfaff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1502BA-88F7-49B2-8BEC-959B62CC931C}">
  <ds:schemaRefs>
    <ds:schemaRef ds:uri="http://www.w3.org/XML/1998/namespace"/>
    <ds:schemaRef ds:uri="http://purl.org/dc/dcmitype/"/>
    <ds:schemaRef ds:uri="8197abfe-6374-4c39-a310-c1f96e2f0e7a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a22e6c60-1d9c-41ed-9f7e-c6a46dfaff08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1894</Words>
  <Application>Microsoft Office PowerPoint</Application>
  <PresentationFormat>On-screen Show (4:3)</PresentationFormat>
  <Paragraphs>429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Georgia</vt:lpstr>
      <vt:lpstr>Tahoma</vt:lpstr>
      <vt:lpstr>Wingdings</vt:lpstr>
      <vt:lpstr>Work Sans</vt:lpstr>
      <vt:lpstr>1_Office Theme</vt:lpstr>
      <vt:lpstr>PowerPoint Presentation</vt:lpstr>
      <vt:lpstr>PowerPoint Presentation</vt:lpstr>
      <vt:lpstr>Career Foundation: Insurance Accounting &amp; Reporting</vt:lpstr>
      <vt:lpstr>Agenda</vt:lpstr>
      <vt:lpstr>Accounting Principles</vt:lpstr>
      <vt:lpstr>The Three Pillars of Accounting</vt:lpstr>
      <vt:lpstr>Balance Sheet Overview</vt:lpstr>
      <vt:lpstr>P&amp;L/Income Statement Overview</vt:lpstr>
      <vt:lpstr>Cashflow Statement Overview</vt:lpstr>
      <vt:lpstr>Quiz: Monthly Personal Finances</vt:lpstr>
      <vt:lpstr>Quiz: Monthly Personal Finances</vt:lpstr>
      <vt:lpstr>Quiz: Monthly Personal Finances</vt:lpstr>
      <vt:lpstr>Quiz: Monthly Personal Finances</vt:lpstr>
      <vt:lpstr>Quiz: Monthly Personal Finances</vt:lpstr>
      <vt:lpstr>Quiz: Monthly Personal Finances</vt:lpstr>
      <vt:lpstr>Quiz: Monthly Personal Finances</vt:lpstr>
      <vt:lpstr>Quiz: Monthly Personal Finances</vt:lpstr>
      <vt:lpstr>Quiz: Monthly Personal Finances</vt:lpstr>
      <vt:lpstr>Quiz: Monthly Personal Finances</vt:lpstr>
      <vt:lpstr>International Financial Reporting Standards (IFRS)</vt:lpstr>
      <vt:lpstr>What are IFRS’?</vt:lpstr>
      <vt:lpstr>What are IFRS’?</vt:lpstr>
      <vt:lpstr>IFRS 9</vt:lpstr>
      <vt:lpstr>What Is IFRS 9?</vt:lpstr>
      <vt:lpstr>What Is IFRS 9?</vt:lpstr>
      <vt:lpstr>IFRS 17</vt:lpstr>
      <vt:lpstr>What Is IFRS 17?</vt:lpstr>
      <vt:lpstr>Measurement Overview of measurement models</vt:lpstr>
      <vt:lpstr>IFRS 9 &amp; IFRS 17: Combined for Insurance</vt:lpstr>
      <vt:lpstr>Why are IFRS 9 and IFRS 17 implemented together?</vt:lpstr>
      <vt:lpstr>Why are IFRS 9 and IFRS 17 implemented together?</vt:lpstr>
      <vt:lpstr>QUESTIONS?</vt:lpstr>
      <vt:lpstr>References</vt:lpstr>
    </vt:vector>
  </TitlesOfParts>
  <Company>Queen Marry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Burrows</dc:creator>
  <cp:lastModifiedBy>Masimba Zata (Moody's)</cp:lastModifiedBy>
  <cp:revision>530</cp:revision>
  <cp:lastPrinted>2016-06-28T16:51:28Z</cp:lastPrinted>
  <dcterms:created xsi:type="dcterms:W3CDTF">2015-08-10T08:10:56Z</dcterms:created>
  <dcterms:modified xsi:type="dcterms:W3CDTF">2024-03-19T15:14:39Z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0x01010075129F2139B3D24DAFB38F2698EE492C</vt:lpwstr>
  </property>
</Properties>
</file>