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2" r:id="rId2"/>
    <p:sldId id="320" r:id="rId3"/>
    <p:sldId id="256" r:id="rId4"/>
    <p:sldId id="313" r:id="rId5"/>
    <p:sldId id="314" r:id="rId6"/>
    <p:sldId id="316" r:id="rId7"/>
    <p:sldId id="318" r:id="rId8"/>
    <p:sldId id="315" r:id="rId9"/>
    <p:sldId id="323" r:id="rId10"/>
    <p:sldId id="324" r:id="rId11"/>
    <p:sldId id="317" r:id="rId12"/>
    <p:sldId id="326" r:id="rId13"/>
    <p:sldId id="327" r:id="rId14"/>
    <p:sldId id="330" r:id="rId15"/>
    <p:sldId id="329" r:id="rId16"/>
    <p:sldId id="319" r:id="rId17"/>
    <p:sldId id="331" r:id="rId18"/>
    <p:sldId id="333" r:id="rId19"/>
    <p:sldId id="321" r:id="rId20"/>
    <p:sldId id="328" r:id="rId21"/>
    <p:sldId id="332"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39"/>
    <p:restoredTop sz="95794"/>
  </p:normalViewPr>
  <p:slideViewPr>
    <p:cSldViewPr snapToGrid="0">
      <p:cViewPr varScale="1">
        <p:scale>
          <a:sx n="106" d="100"/>
          <a:sy n="106" d="100"/>
        </p:scale>
        <p:origin x="2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3/22/24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3/22/24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3/22/24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3/22/24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FZZy6Je1Lig?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hB92hQeCEAw?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hyperlink" Target="https://www.kcl.ac.uk/news/parliament-only-changed-its-rules-after-i-delayed-giving-birth-to-vo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9" name="Rectangle 18">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F0EED-F3C9-ABE0-24DE-C312425FE1AD}"/>
              </a:ext>
            </a:extLst>
          </p:cNvPr>
          <p:cNvSpPr>
            <a:spLocks noGrp="1"/>
          </p:cNvSpPr>
          <p:nvPr>
            <p:ph type="title"/>
          </p:nvPr>
        </p:nvSpPr>
        <p:spPr>
          <a:xfrm>
            <a:off x="4219803" y="4735775"/>
            <a:ext cx="7006998" cy="1245732"/>
          </a:xfrm>
        </p:spPr>
        <p:txBody>
          <a:bodyPr anchor="t">
            <a:normAutofit/>
          </a:bodyPr>
          <a:lstStyle/>
          <a:p>
            <a:r>
              <a:rPr lang="en-GB">
                <a:solidFill>
                  <a:srgbClr val="FFFFFF"/>
                </a:solidFill>
              </a:rPr>
              <a:t>AS2 : A few reminders</a:t>
            </a:r>
          </a:p>
        </p:txBody>
      </p:sp>
      <p:sp>
        <p:nvSpPr>
          <p:cNvPr id="20"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A95C21DB-87E8-E1B9-B311-DC5D7E46FA46}"/>
              </a:ext>
            </a:extLst>
          </p:cNvPr>
          <p:cNvSpPr>
            <a:spLocks noGrp="1"/>
          </p:cNvSpPr>
          <p:nvPr>
            <p:ph idx="1"/>
          </p:nvPr>
        </p:nvSpPr>
        <p:spPr>
          <a:xfrm>
            <a:off x="4219802" y="965864"/>
            <a:ext cx="7006998" cy="3450370"/>
          </a:xfrm>
        </p:spPr>
        <p:txBody>
          <a:bodyPr anchor="b">
            <a:normAutofit lnSpcReduction="10000"/>
          </a:bodyPr>
          <a:lstStyle/>
          <a:p>
            <a:r>
              <a:rPr lang="en-GB" sz="1900" u="sng" dirty="0">
                <a:solidFill>
                  <a:srgbClr val="FFFFFF"/>
                </a:solidFill>
              </a:rPr>
              <a:t>Based on AS1 feedback, remember</a:t>
            </a:r>
            <a:r>
              <a:rPr lang="en-GB" sz="1900" dirty="0">
                <a:solidFill>
                  <a:srgbClr val="FFFFFF"/>
                </a:solidFill>
              </a:rPr>
              <a:t>:</a:t>
            </a:r>
          </a:p>
          <a:p>
            <a:pPr>
              <a:buFont typeface="Arial" panose="020B0604020202020204" pitchFamily="34" charset="0"/>
              <a:buChar char="•"/>
            </a:pPr>
            <a:r>
              <a:rPr lang="en-GB" sz="1900" dirty="0">
                <a:solidFill>
                  <a:srgbClr val="FFFFFF"/>
                </a:solidFill>
              </a:rPr>
              <a:t>Clarify and contextualise concepts and ideas. You must demonstrate theoretical/empirical knowledge related to gender and politics.</a:t>
            </a:r>
          </a:p>
          <a:p>
            <a:pPr>
              <a:buFont typeface="Arial" panose="020B0604020202020204" pitchFamily="34" charset="0"/>
              <a:buChar char="•"/>
            </a:pPr>
            <a:r>
              <a:rPr lang="en-GB" sz="1900" dirty="0">
                <a:solidFill>
                  <a:srgbClr val="FFFFFF"/>
                </a:solidFill>
              </a:rPr>
              <a:t>Write clearly and concisely. Everything you mention must be relevant. </a:t>
            </a:r>
          </a:p>
          <a:p>
            <a:pPr>
              <a:buFont typeface="Arial" panose="020B0604020202020204" pitchFamily="34" charset="0"/>
              <a:buChar char="•"/>
            </a:pPr>
            <a:r>
              <a:rPr lang="en-GB" sz="1900" dirty="0">
                <a:solidFill>
                  <a:srgbClr val="FFFFFF"/>
                </a:solidFill>
              </a:rPr>
              <a:t>Engage critically with the reading. Understand the main argument and its development, but focus on an aspect that you want to expand on, complicate or challenge through your knowledge. </a:t>
            </a:r>
          </a:p>
          <a:p>
            <a:pPr>
              <a:buFont typeface="Arial" panose="020B0604020202020204" pitchFamily="34" charset="0"/>
              <a:buChar char="•"/>
            </a:pPr>
            <a:r>
              <a:rPr lang="en-GB" sz="1900" dirty="0">
                <a:solidFill>
                  <a:srgbClr val="FFFFFF"/>
                </a:solidFill>
              </a:rPr>
              <a:t>Use other readings on the module to support arguments and provide evidence.</a:t>
            </a:r>
          </a:p>
          <a:p>
            <a:pPr>
              <a:buFont typeface="Arial" panose="020B0604020202020204" pitchFamily="34" charset="0"/>
              <a:buChar char="•"/>
            </a:pPr>
            <a:r>
              <a:rPr lang="en-GB" sz="1900">
                <a:solidFill>
                  <a:srgbClr val="FFFFFF"/>
                </a:solidFill>
              </a:rPr>
              <a:t>When bringing in additional sources, consider whether these “fit”!</a:t>
            </a:r>
          </a:p>
        </p:txBody>
      </p:sp>
      <p:cxnSp>
        <p:nvCxnSpPr>
          <p:cNvPr id="21" name="Straight Connector 20">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6885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2" name="Straight Connector 2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tanding in front of a large group of people&#10;&#10;Description automatically generated">
            <a:extLst>
              <a:ext uri="{FF2B5EF4-FFF2-40B4-BE49-F238E27FC236}">
                <a16:creationId xmlns:a16="http://schemas.microsoft.com/office/drawing/2014/main" id="{D0C6B50B-3284-B737-7B44-F3ACF3744A3B}"/>
              </a:ext>
            </a:extLst>
          </p:cNvPr>
          <p:cNvPicPr>
            <a:picLocks noChangeAspect="1"/>
          </p:cNvPicPr>
          <p:nvPr/>
        </p:nvPicPr>
        <p:blipFill rotWithShape="1">
          <a:blip r:embed="rId2"/>
          <a:srcRect l="9091" t="8419" b="6354"/>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rgbClr val="654C6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AA5DA26-5935-8909-625C-261D2557D511}"/>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a:solidFill>
                  <a:srgbClr val="FFFFFF"/>
                </a:solidFill>
                <a:latin typeface="+mj-lt"/>
                <a:ea typeface="+mj-ea"/>
                <a:cs typeface="+mj-cs"/>
              </a:rPr>
              <a:t>DO WOMEN NEED WOMEN?</a:t>
            </a:r>
          </a:p>
        </p:txBody>
      </p:sp>
      <p:cxnSp>
        <p:nvCxnSpPr>
          <p:cNvPr id="24" name="Straight Connector 23">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25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A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DE8430-31D7-76BA-EB34-AF98C22A5318}"/>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What are women’s interests?</a:t>
            </a:r>
          </a:p>
        </p:txBody>
      </p:sp>
      <p:pic>
        <p:nvPicPr>
          <p:cNvPr id="5" name="Content Placeholder 4" descr="A group of people sitting at a table with microphones&#10;&#10;Description automatically generated with low confidence">
            <a:extLst>
              <a:ext uri="{FF2B5EF4-FFF2-40B4-BE49-F238E27FC236}">
                <a16:creationId xmlns:a16="http://schemas.microsoft.com/office/drawing/2014/main" id="{586AD310-743D-9D2F-D2D1-79396262AF52}"/>
              </a:ext>
            </a:extLst>
          </p:cNvPr>
          <p:cNvPicPr>
            <a:picLocks noChangeAspect="1"/>
          </p:cNvPicPr>
          <p:nvPr/>
        </p:nvPicPr>
        <p:blipFill rotWithShape="1">
          <a:blip r:embed="rId2"/>
          <a:srcRect r="1" b="12494"/>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129ACFB-ED4B-ACEB-23AF-C929CBD5B6BC}"/>
              </a:ext>
            </a:extLst>
          </p:cNvPr>
          <p:cNvSpPr>
            <a:spLocks noGrp="1"/>
          </p:cNvSpPr>
          <p:nvPr>
            <p:ph idx="1"/>
          </p:nvPr>
        </p:nvSpPr>
        <p:spPr>
          <a:xfrm>
            <a:off x="7755467" y="321732"/>
            <a:ext cx="3912277" cy="6214534"/>
          </a:xfrm>
        </p:spPr>
        <p:txBody>
          <a:bodyPr anchor="ctr">
            <a:normAutofit fontScale="92500" lnSpcReduction="10000"/>
          </a:bodyPr>
          <a:lstStyle/>
          <a:p>
            <a:r>
              <a:rPr lang="en-US" dirty="0">
                <a:solidFill>
                  <a:srgbClr val="FFFFFF"/>
                </a:solidFill>
              </a:rPr>
              <a:t>Do women need to be present for women’s interests to be represented?</a:t>
            </a:r>
          </a:p>
          <a:p>
            <a:r>
              <a:rPr lang="en-US" dirty="0">
                <a:solidFill>
                  <a:srgbClr val="FFFFFF"/>
                </a:solidFill>
              </a:rPr>
              <a:t>Are there issues that affect women but not men?</a:t>
            </a:r>
          </a:p>
          <a:p>
            <a:r>
              <a:rPr lang="en-US" dirty="0">
                <a:solidFill>
                  <a:srgbClr val="FFFFFF"/>
                </a:solidFill>
              </a:rPr>
              <a:t>Are there issues that affect both sexes but differently? </a:t>
            </a:r>
          </a:p>
          <a:p>
            <a:r>
              <a:rPr lang="en-US" dirty="0">
                <a:solidFill>
                  <a:srgbClr val="FFFFFF"/>
                </a:solidFill>
              </a:rPr>
              <a:t>Do all women feel the same about a particular issue? </a:t>
            </a:r>
          </a:p>
          <a:p>
            <a:r>
              <a:rPr lang="en-US" dirty="0">
                <a:solidFill>
                  <a:srgbClr val="FFFFFF"/>
                </a:solidFill>
              </a:rPr>
              <a:t>Is sex the most important cleavage?  What about party?  Age?  Sexuality?  Race?  Intersectional interests?</a:t>
            </a:r>
          </a:p>
          <a:p>
            <a:r>
              <a:rPr lang="en-US" dirty="0">
                <a:solidFill>
                  <a:srgbClr val="FFFFFF"/>
                </a:solidFill>
              </a:rPr>
              <a:t>What is the bottom line. Do all women experience patriarchy?</a:t>
            </a:r>
          </a:p>
          <a:p>
            <a:r>
              <a:rPr lang="en-US" dirty="0">
                <a:solidFill>
                  <a:srgbClr val="FFFFFF"/>
                </a:solidFill>
              </a:rPr>
              <a:t>Are there “men’s interests” that conflict with or contradict “women’s interests”?</a:t>
            </a:r>
          </a:p>
          <a:p>
            <a:r>
              <a:rPr lang="en-US" sz="1500" dirty="0">
                <a:solidFill>
                  <a:srgbClr val="FFFFFF"/>
                </a:solidFill>
              </a:rPr>
              <a:t>Image: Rwandan women in Parliament (2022). Photo courtesy: UN Women Africa.</a:t>
            </a:r>
          </a:p>
        </p:txBody>
      </p:sp>
    </p:spTree>
    <p:extLst>
      <p:ext uri="{BB962C8B-B14F-4D97-AF65-F5344CB8AC3E}">
        <p14:creationId xmlns:p14="http://schemas.microsoft.com/office/powerpoint/2010/main" val="323295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25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01FB1-F409-5AA3-4F1D-73A549E5BAFD}"/>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Do men ALSO need women?</a:t>
            </a:r>
          </a:p>
        </p:txBody>
      </p:sp>
      <p:pic>
        <p:nvPicPr>
          <p:cNvPr id="5" name="Content Placeholder 4" descr="A group of men in suits&#10;&#10;Description automatically generated">
            <a:extLst>
              <a:ext uri="{FF2B5EF4-FFF2-40B4-BE49-F238E27FC236}">
                <a16:creationId xmlns:a16="http://schemas.microsoft.com/office/drawing/2014/main" id="{969BCBCC-5B2C-08C5-04FA-4078F48957A0}"/>
              </a:ext>
            </a:extLst>
          </p:cNvPr>
          <p:cNvPicPr>
            <a:picLocks noChangeAspect="1"/>
          </p:cNvPicPr>
          <p:nvPr/>
        </p:nvPicPr>
        <p:blipFill rotWithShape="1">
          <a:blip r:embed="rId2"/>
          <a:srcRect r="1" b="2241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9714C2E-01CA-52B7-0E55-178CCB972E57}"/>
              </a:ext>
            </a:extLst>
          </p:cNvPr>
          <p:cNvSpPr>
            <a:spLocks noGrp="1"/>
          </p:cNvSpPr>
          <p:nvPr>
            <p:ph idx="1"/>
          </p:nvPr>
        </p:nvSpPr>
        <p:spPr>
          <a:xfrm>
            <a:off x="7755467" y="728132"/>
            <a:ext cx="3912277" cy="5808134"/>
          </a:xfrm>
        </p:spPr>
        <p:txBody>
          <a:bodyPr anchor="ctr">
            <a:normAutofit/>
          </a:bodyPr>
          <a:lstStyle/>
          <a:p>
            <a:r>
              <a:rPr lang="en-US" dirty="0">
                <a:solidFill>
                  <a:srgbClr val="FFFFFF"/>
                </a:solidFill>
              </a:rPr>
              <a:t>Representation of men’s interests taken for granted because men are the majority</a:t>
            </a:r>
          </a:p>
          <a:p>
            <a:r>
              <a:rPr lang="en-US" dirty="0">
                <a:solidFill>
                  <a:srgbClr val="FFFFFF"/>
                </a:solidFill>
              </a:rPr>
              <a:t>Male over-representation ➤ </a:t>
            </a:r>
            <a:r>
              <a:rPr lang="en-US" dirty="0" err="1">
                <a:solidFill>
                  <a:srgbClr val="FFFFFF"/>
                </a:solidFill>
              </a:rPr>
              <a:t>masculinised</a:t>
            </a:r>
            <a:r>
              <a:rPr lang="en-US" dirty="0">
                <a:solidFill>
                  <a:srgbClr val="FFFFFF"/>
                </a:solidFill>
              </a:rPr>
              <a:t> politics ➤ difficult to represent some men’s interests ➤ not all men represented adequately</a:t>
            </a:r>
          </a:p>
          <a:p>
            <a:r>
              <a:rPr lang="en-US" dirty="0">
                <a:solidFill>
                  <a:srgbClr val="FFFFFF"/>
                </a:solidFill>
              </a:rPr>
              <a:t>Men are also a heterogeneous group, but not in parliaments</a:t>
            </a:r>
          </a:p>
          <a:p>
            <a:r>
              <a:rPr lang="en-US" dirty="0">
                <a:solidFill>
                  <a:srgbClr val="FFFFFF"/>
                </a:solidFill>
              </a:rPr>
              <a:t>Some evidence that these issues are better represented in sex-balanced legislature, but more research needed</a:t>
            </a:r>
          </a:p>
          <a:p>
            <a:r>
              <a:rPr lang="en-US" dirty="0">
                <a:solidFill>
                  <a:srgbClr val="FFFFFF"/>
                </a:solidFill>
              </a:rPr>
              <a:t>Some men prefer ambiance of sex-balanced legislature</a:t>
            </a:r>
          </a:p>
          <a:p>
            <a:endParaRPr lang="en-US" dirty="0">
              <a:solidFill>
                <a:srgbClr val="FFFFFF"/>
              </a:solidFill>
            </a:endParaRPr>
          </a:p>
        </p:txBody>
      </p:sp>
    </p:spTree>
    <p:extLst>
      <p:ext uri="{BB962C8B-B14F-4D97-AF65-F5344CB8AC3E}">
        <p14:creationId xmlns:p14="http://schemas.microsoft.com/office/powerpoint/2010/main" val="92735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9E1D8-882E-C1F6-74C2-6DBD74861BA5}"/>
              </a:ext>
            </a:extLst>
          </p:cNvPr>
          <p:cNvSpPr>
            <a:spLocks noGrp="1"/>
          </p:cNvSpPr>
          <p:nvPr>
            <p:ph type="title"/>
          </p:nvPr>
        </p:nvSpPr>
        <p:spPr>
          <a:xfrm>
            <a:off x="964788" y="804333"/>
            <a:ext cx="3391900" cy="5249334"/>
          </a:xfrm>
        </p:spPr>
        <p:txBody>
          <a:bodyPr>
            <a:normAutofit/>
          </a:bodyPr>
          <a:lstStyle/>
          <a:p>
            <a:pPr algn="r"/>
            <a:r>
              <a:rPr lang="en-GB" dirty="0"/>
              <a:t>VIRGINIA SAPIRO: When are interests interesting? (1981)</a:t>
            </a:r>
            <a:endParaRPr lang="en-GB"/>
          </a:p>
        </p:txBody>
      </p:sp>
      <p:cxnSp>
        <p:nvCxnSpPr>
          <p:cNvPr id="13" name="Straight Connector 12">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47DFBF-B261-A05E-6EDB-65E12C3AFD42}"/>
              </a:ext>
            </a:extLst>
          </p:cNvPr>
          <p:cNvSpPr>
            <a:spLocks noGrp="1"/>
          </p:cNvSpPr>
          <p:nvPr>
            <p:ph idx="1"/>
          </p:nvPr>
        </p:nvSpPr>
        <p:spPr>
          <a:xfrm>
            <a:off x="4999330" y="1318161"/>
            <a:ext cx="6555356" cy="5336638"/>
          </a:xfrm>
        </p:spPr>
        <p:txBody>
          <a:bodyPr anchor="ctr">
            <a:normAutofit lnSpcReduction="10000"/>
          </a:bodyPr>
          <a:lstStyle/>
          <a:p>
            <a:r>
              <a:rPr lang="en-GB" sz="2000" b="1" u="sng" dirty="0"/>
              <a:t>What is to be represented?</a:t>
            </a:r>
          </a:p>
          <a:p>
            <a:pPr lvl="1">
              <a:buFont typeface="Arial" panose="020B0604020202020204" pitchFamily="34" charset="0"/>
              <a:buChar char="•"/>
            </a:pPr>
            <a:r>
              <a:rPr lang="en-GB" sz="2000" dirty="0"/>
              <a:t>Women collectively “share particular social, economic, or political problems that do not closely match those of other groups, or that they share a particular viewpoint on the solutions to particular problems.” </a:t>
            </a:r>
          </a:p>
          <a:p>
            <a:pPr lvl="1">
              <a:buFont typeface="Arial" panose="020B0604020202020204" pitchFamily="34" charset="0"/>
              <a:buChar char="•"/>
            </a:pPr>
            <a:r>
              <a:rPr lang="en-GB" sz="2000" dirty="0"/>
              <a:t>Development of political consciousness as a group</a:t>
            </a:r>
          </a:p>
          <a:p>
            <a:r>
              <a:rPr lang="en-GB" sz="2000" b="1" u="sng" dirty="0"/>
              <a:t>When does representation occur?</a:t>
            </a:r>
          </a:p>
          <a:p>
            <a:r>
              <a:rPr lang="en-GB" sz="2000" dirty="0"/>
              <a:t>There are </a:t>
            </a:r>
            <a:r>
              <a:rPr lang="en-GB" sz="2000" u="sng" dirty="0"/>
              <a:t>socio-economic forces</a:t>
            </a:r>
            <a:r>
              <a:rPr lang="en-GB" sz="2000" dirty="0"/>
              <a:t>, factors such as </a:t>
            </a:r>
            <a:r>
              <a:rPr lang="en-GB" sz="2000" u="sng" dirty="0"/>
              <a:t>ideology</a:t>
            </a:r>
            <a:r>
              <a:rPr lang="en-GB" sz="2000" dirty="0"/>
              <a:t> and what happens within </a:t>
            </a:r>
            <a:r>
              <a:rPr lang="en-GB" sz="2000" u="sng" dirty="0"/>
              <a:t>feminist movements and interest organisations</a:t>
            </a:r>
            <a:r>
              <a:rPr lang="en-GB" sz="2000" dirty="0"/>
              <a:t>, plus </a:t>
            </a:r>
            <a:r>
              <a:rPr lang="en-GB" sz="2000" u="sng" dirty="0"/>
              <a:t>constraints on representation </a:t>
            </a:r>
            <a:r>
              <a:rPr lang="en-GB" sz="2000" dirty="0"/>
              <a:t>once elected, which mean </a:t>
            </a:r>
            <a:r>
              <a:rPr lang="en-GB" sz="2000" b="1" dirty="0"/>
              <a:t>representation is a necessary condition, but not sufficient</a:t>
            </a:r>
            <a:r>
              <a:rPr lang="en-GB" sz="2000" dirty="0"/>
              <a:t>!</a:t>
            </a:r>
          </a:p>
          <a:p>
            <a:r>
              <a:rPr lang="en-GB" sz="2000" dirty="0"/>
              <a:t>“</a:t>
            </a:r>
            <a:r>
              <a:rPr lang="en-GB" sz="2000" i="1" dirty="0"/>
              <a:t>The role of women in government is shaped by the effects of recruitment procedures and organizational constraints in a political system dominated by patriarchal norms. […] Women and men continue to think of politics as a male domain because the empirical truth at this moment is that politics is a </a:t>
            </a:r>
            <a:r>
              <a:rPr lang="en-GB" sz="2000" i="1" u="sng" dirty="0"/>
              <a:t>male</a:t>
            </a:r>
            <a:r>
              <a:rPr lang="en-GB" sz="2000" i="1" dirty="0"/>
              <a:t> domain</a:t>
            </a:r>
            <a:r>
              <a:rPr lang="en-GB" sz="2000" dirty="0"/>
              <a:t>.” (1981, 712)</a:t>
            </a:r>
          </a:p>
          <a:p>
            <a:endParaRPr lang="en-GB" sz="1500" dirty="0"/>
          </a:p>
          <a:p>
            <a:endParaRPr lang="en-GB" sz="1500" dirty="0"/>
          </a:p>
          <a:p>
            <a:pPr marL="0" indent="0">
              <a:buNone/>
            </a:pPr>
            <a:endParaRPr lang="en-GB" sz="1500" dirty="0"/>
          </a:p>
        </p:txBody>
      </p:sp>
    </p:spTree>
    <p:extLst>
      <p:ext uri="{BB962C8B-B14F-4D97-AF65-F5344CB8AC3E}">
        <p14:creationId xmlns:p14="http://schemas.microsoft.com/office/powerpoint/2010/main" val="677611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le of magazines with images of people&#10;&#10;Description automatically generated">
            <a:extLst>
              <a:ext uri="{FF2B5EF4-FFF2-40B4-BE49-F238E27FC236}">
                <a16:creationId xmlns:a16="http://schemas.microsoft.com/office/drawing/2014/main" id="{8CFF649B-E709-5AEA-9B46-7D10C3C404BF}"/>
              </a:ext>
            </a:extLst>
          </p:cNvPr>
          <p:cNvPicPr>
            <a:picLocks noChangeAspect="1"/>
          </p:cNvPicPr>
          <p:nvPr/>
        </p:nvPicPr>
        <p:blipFill rotWithShape="1">
          <a:blip r:embed="rId2"/>
          <a:srcRect l="9091" t="909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862C7-DC33-505F-47A6-97DB7AB2497F}"/>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5000" kern="1200" cap="all" spc="200" baseline="0" dirty="0">
                <a:solidFill>
                  <a:schemeClr val="tx1">
                    <a:lumMod val="95000"/>
                    <a:lumOff val="5000"/>
                  </a:schemeClr>
                </a:solidFill>
                <a:latin typeface="+mj-lt"/>
                <a:ea typeface="+mj-ea"/>
                <a:cs typeface="+mj-cs"/>
              </a:rPr>
              <a:t>REPRESENTING INTERESTS</a:t>
            </a:r>
          </a:p>
        </p:txBody>
      </p:sp>
      <p:cxnSp>
        <p:nvCxnSpPr>
          <p:cNvPr id="18" name="Straight Connector 17">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9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2F01-4930-D49F-50CC-7252A9FAC1C9}"/>
              </a:ext>
            </a:extLst>
          </p:cNvPr>
          <p:cNvSpPr>
            <a:spLocks noGrp="1"/>
          </p:cNvSpPr>
          <p:nvPr>
            <p:ph type="title"/>
          </p:nvPr>
        </p:nvSpPr>
        <p:spPr>
          <a:xfrm>
            <a:off x="1024128" y="585216"/>
            <a:ext cx="5902061" cy="1499616"/>
          </a:xfrm>
        </p:spPr>
        <p:txBody>
          <a:bodyPr>
            <a:normAutofit/>
          </a:bodyPr>
          <a:lstStyle/>
          <a:p>
            <a:r>
              <a:rPr lang="en-GB" dirty="0"/>
              <a:t>POLITICS OF PRESENCE OR IDEAS?</a:t>
            </a:r>
          </a:p>
        </p:txBody>
      </p:sp>
      <p:sp>
        <p:nvSpPr>
          <p:cNvPr id="9" name="Content Placeholder 8">
            <a:extLst>
              <a:ext uri="{FF2B5EF4-FFF2-40B4-BE49-F238E27FC236}">
                <a16:creationId xmlns:a16="http://schemas.microsoft.com/office/drawing/2014/main" id="{0E6177CE-2ADE-EF28-32C0-19165D5B96E6}"/>
              </a:ext>
            </a:extLst>
          </p:cNvPr>
          <p:cNvSpPr>
            <a:spLocks noGrp="1"/>
          </p:cNvSpPr>
          <p:nvPr>
            <p:ph idx="1"/>
          </p:nvPr>
        </p:nvSpPr>
        <p:spPr>
          <a:xfrm>
            <a:off x="1024128" y="2695699"/>
            <a:ext cx="5902061" cy="3835729"/>
          </a:xfrm>
        </p:spPr>
        <p:txBody>
          <a:bodyPr>
            <a:normAutofit/>
          </a:bodyPr>
          <a:lstStyle/>
          <a:p>
            <a:pPr marL="0" indent="0" eaLnBrk="1" fontAlgn="auto" hangingPunct="1">
              <a:spcAft>
                <a:spcPts val="0"/>
              </a:spcAft>
              <a:buNone/>
              <a:defRPr/>
            </a:pPr>
            <a:r>
              <a:rPr lang="en-GB" b="1" dirty="0"/>
              <a:t>Politics of Presence </a:t>
            </a:r>
            <a:r>
              <a:rPr lang="en-GB" dirty="0"/>
              <a:t>(Phillips, 1995)</a:t>
            </a:r>
          </a:p>
          <a:p>
            <a:pPr marL="0" indent="0">
              <a:spcAft>
                <a:spcPts val="0"/>
              </a:spcAft>
              <a:buNone/>
              <a:defRPr/>
            </a:pPr>
            <a:r>
              <a:rPr lang="en-GB" dirty="0"/>
              <a:t>Microcosmic representation is needed ➤ t</a:t>
            </a:r>
            <a:r>
              <a:rPr lang="en-GB" dirty="0">
                <a:sym typeface="Wingdings" pitchFamily="2" charset="2"/>
              </a:rPr>
              <a:t>he</a:t>
            </a:r>
            <a:r>
              <a:rPr lang="en-GB" dirty="0"/>
              <a:t> justice argument: maximising resources + full, informed &amp; motivated representation of all citizens. </a:t>
            </a:r>
          </a:p>
          <a:p>
            <a:pPr marL="0" indent="0">
              <a:spcAft>
                <a:spcPts val="0"/>
              </a:spcAft>
              <a:buNone/>
              <a:defRPr/>
            </a:pPr>
            <a:r>
              <a:rPr lang="en-GB" dirty="0"/>
              <a:t>Juxtaposed to the </a:t>
            </a:r>
            <a:r>
              <a:rPr lang="en-GB" b="1" dirty="0"/>
              <a:t>Politics of Ideas </a:t>
            </a:r>
            <a:r>
              <a:rPr lang="en-GB" dirty="0"/>
              <a:t>➤ it is not who we are but what we do and think (although, can these be separated?)</a:t>
            </a:r>
          </a:p>
          <a:p>
            <a:pPr marL="0" indent="0" eaLnBrk="1" fontAlgn="auto" hangingPunct="1">
              <a:spcAft>
                <a:spcPts val="0"/>
              </a:spcAft>
              <a:buNone/>
              <a:defRPr/>
            </a:pPr>
            <a:r>
              <a:rPr lang="en-GB" dirty="0"/>
              <a:t>These are not mutually exclusive, but compatible!</a:t>
            </a:r>
          </a:p>
          <a:p>
            <a:pPr marL="0" indent="0">
              <a:buNone/>
            </a:pPr>
            <a:endParaRPr lang="en-US" dirty="0"/>
          </a:p>
        </p:txBody>
      </p:sp>
      <p:pic>
        <p:nvPicPr>
          <p:cNvPr id="5" name="Content Placeholder 4" descr="A book cover of a political representation of gender&#10;&#10;Description automatically generated">
            <a:extLst>
              <a:ext uri="{FF2B5EF4-FFF2-40B4-BE49-F238E27FC236}">
                <a16:creationId xmlns:a16="http://schemas.microsoft.com/office/drawing/2014/main" id="{F7E3ED8B-C6E1-ADC0-2681-7C481B45F136}"/>
              </a:ext>
            </a:extLst>
          </p:cNvPr>
          <p:cNvPicPr>
            <a:picLocks noChangeAspect="1"/>
          </p:cNvPicPr>
          <p:nvPr/>
        </p:nvPicPr>
        <p:blipFill>
          <a:blip r:embed="rId2"/>
          <a:stretch>
            <a:fillRect/>
          </a:stretch>
        </p:blipFill>
        <p:spPr>
          <a:xfrm>
            <a:off x="7610802" y="124253"/>
            <a:ext cx="4360101" cy="6733747"/>
          </a:xfrm>
          <a:prstGeom prst="rect">
            <a:avLst/>
          </a:prstGeom>
        </p:spPr>
      </p:pic>
    </p:spTree>
    <p:extLst>
      <p:ext uri="{BB962C8B-B14F-4D97-AF65-F5344CB8AC3E}">
        <p14:creationId xmlns:p14="http://schemas.microsoft.com/office/powerpoint/2010/main" val="311932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DCF7C-A8A5-AECD-212C-1385FA8542EF}"/>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Views of representation</a:t>
            </a:r>
          </a:p>
        </p:txBody>
      </p:sp>
      <p:pic>
        <p:nvPicPr>
          <p:cNvPr id="5" name="Content Placeholder 4" descr="Medium shot of women holding a computer&#10;&#10;Description automatically generated with medium confidence">
            <a:extLst>
              <a:ext uri="{FF2B5EF4-FFF2-40B4-BE49-F238E27FC236}">
                <a16:creationId xmlns:a16="http://schemas.microsoft.com/office/drawing/2014/main" id="{C103AB81-8319-ECD3-7361-FE284EEA6EC3}"/>
              </a:ext>
            </a:extLst>
          </p:cNvPr>
          <p:cNvPicPr>
            <a:picLocks noChangeAspect="1"/>
          </p:cNvPicPr>
          <p:nvPr/>
        </p:nvPicPr>
        <p:blipFill rotWithShape="1">
          <a:blip r:embed="rId2"/>
          <a:srcRect t="3284" r="-3" b="36957"/>
          <a:stretch/>
        </p:blipFill>
        <p:spPr>
          <a:xfrm>
            <a:off x="327547" y="321733"/>
            <a:ext cx="7058306" cy="4107392"/>
          </a:xfrm>
          <a:prstGeom prst="rect">
            <a:avLst/>
          </a:prstGeom>
        </p:spPr>
      </p:pic>
      <p:sp>
        <p:nvSpPr>
          <p:cNvPr id="17"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D19DB49-40FB-0523-C021-0833C6004E23}"/>
              </a:ext>
            </a:extLst>
          </p:cNvPr>
          <p:cNvSpPr>
            <a:spLocks noGrp="1"/>
          </p:cNvSpPr>
          <p:nvPr>
            <p:ph idx="1"/>
          </p:nvPr>
        </p:nvSpPr>
        <p:spPr>
          <a:xfrm>
            <a:off x="7721600" y="558800"/>
            <a:ext cx="3946143" cy="5833482"/>
          </a:xfrm>
        </p:spPr>
        <p:txBody>
          <a:bodyPr anchor="ctr">
            <a:normAutofit/>
          </a:bodyPr>
          <a:lstStyle/>
          <a:p>
            <a:endParaRPr lang="en-US" dirty="0">
              <a:solidFill>
                <a:srgbClr val="FFFFFF"/>
              </a:solidFill>
            </a:endParaRPr>
          </a:p>
          <a:p>
            <a:r>
              <a:rPr lang="en-US" b="1" dirty="0">
                <a:solidFill>
                  <a:srgbClr val="FFFFFF"/>
                </a:solidFill>
              </a:rPr>
              <a:t>Descriptive</a:t>
            </a:r>
            <a:r>
              <a:rPr lang="en-US" dirty="0">
                <a:solidFill>
                  <a:srgbClr val="FFFFFF"/>
                </a:solidFill>
              </a:rPr>
              <a:t>: representing people’s identities; Microcosmic representation (</a:t>
            </a:r>
            <a:r>
              <a:rPr lang="en-US" dirty="0" err="1">
                <a:solidFill>
                  <a:srgbClr val="FFFFFF"/>
                </a:solidFill>
              </a:rPr>
              <a:t>Mansbridge</a:t>
            </a:r>
            <a:r>
              <a:rPr lang="en-US" dirty="0">
                <a:solidFill>
                  <a:srgbClr val="FFFFFF"/>
                </a:solidFill>
              </a:rPr>
              <a:t> 1999)</a:t>
            </a:r>
          </a:p>
          <a:p>
            <a:r>
              <a:rPr lang="en-US" b="1" dirty="0">
                <a:solidFill>
                  <a:srgbClr val="FFFFFF"/>
                </a:solidFill>
              </a:rPr>
              <a:t>Substantive</a:t>
            </a:r>
            <a:r>
              <a:rPr lang="en-US" dirty="0">
                <a:solidFill>
                  <a:srgbClr val="FFFFFF"/>
                </a:solidFill>
              </a:rPr>
              <a:t>: representing people’s interests</a:t>
            </a:r>
          </a:p>
          <a:p>
            <a:r>
              <a:rPr lang="en-US" b="1" dirty="0">
                <a:solidFill>
                  <a:srgbClr val="FFFFFF"/>
                </a:solidFill>
              </a:rPr>
              <a:t>Symbolic</a:t>
            </a:r>
            <a:r>
              <a:rPr lang="en-US" dirty="0">
                <a:solidFill>
                  <a:srgbClr val="FFFFFF"/>
                </a:solidFill>
              </a:rPr>
              <a:t>: making people feel included and part of the political process =  perception and reception </a:t>
            </a:r>
          </a:p>
          <a:p>
            <a:endParaRPr lang="en-US" dirty="0">
              <a:solidFill>
                <a:srgbClr val="FFFFFF"/>
              </a:solidFill>
            </a:endParaRPr>
          </a:p>
          <a:p>
            <a:r>
              <a:rPr lang="en-US" sz="1200" dirty="0">
                <a:solidFill>
                  <a:srgbClr val="FFFFFF"/>
                </a:solidFill>
              </a:rPr>
              <a:t>Image: Back in 2007 (Sarkozy government), France's newly appointed Justice Minister </a:t>
            </a:r>
            <a:r>
              <a:rPr lang="en-US" sz="1200" dirty="0" err="1">
                <a:solidFill>
                  <a:srgbClr val="FFFFFF"/>
                </a:solidFill>
              </a:rPr>
              <a:t>Rachida</a:t>
            </a:r>
            <a:r>
              <a:rPr lang="en-US" sz="1200" dirty="0">
                <a:solidFill>
                  <a:srgbClr val="FFFFFF"/>
                </a:solidFill>
              </a:rPr>
              <a:t> </a:t>
            </a:r>
            <a:r>
              <a:rPr lang="en-US" sz="1200" dirty="0" err="1">
                <a:solidFill>
                  <a:srgbClr val="FFFFFF"/>
                </a:solidFill>
              </a:rPr>
              <a:t>Dati</a:t>
            </a:r>
            <a:r>
              <a:rPr lang="en-US" sz="1200" dirty="0">
                <a:solidFill>
                  <a:srgbClr val="FFFFFF"/>
                </a:solidFill>
              </a:rPr>
              <a:t>, and Rama </a:t>
            </a:r>
            <a:r>
              <a:rPr lang="en-US" sz="1200" dirty="0" err="1">
                <a:solidFill>
                  <a:srgbClr val="FFFFFF"/>
                </a:solidFill>
              </a:rPr>
              <a:t>Yade</a:t>
            </a:r>
            <a:r>
              <a:rPr lang="en-US" sz="1200" dirty="0">
                <a:solidFill>
                  <a:srgbClr val="FFFFFF"/>
                </a:solidFill>
              </a:rPr>
              <a:t>, new junior minister for human rights.</a:t>
            </a:r>
          </a:p>
        </p:txBody>
      </p:sp>
    </p:spTree>
    <p:extLst>
      <p:ext uri="{BB962C8B-B14F-4D97-AF65-F5344CB8AC3E}">
        <p14:creationId xmlns:p14="http://schemas.microsoft.com/office/powerpoint/2010/main" val="34834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36CA2-60A1-A80F-93FE-CADE104F2FD0}"/>
              </a:ext>
            </a:extLst>
          </p:cNvPr>
          <p:cNvSpPr>
            <a:spLocks noGrp="1"/>
          </p:cNvSpPr>
          <p:nvPr>
            <p:ph type="title"/>
          </p:nvPr>
        </p:nvSpPr>
        <p:spPr>
          <a:xfrm>
            <a:off x="321731" y="4608575"/>
            <a:ext cx="5590667" cy="1765715"/>
          </a:xfrm>
        </p:spPr>
        <p:txBody>
          <a:bodyPr>
            <a:normAutofit/>
          </a:bodyPr>
          <a:lstStyle/>
          <a:p>
            <a:pPr algn="r"/>
            <a:r>
              <a:rPr lang="en-GB" sz="4400" dirty="0">
                <a:solidFill>
                  <a:srgbClr val="FFFFFF"/>
                </a:solidFill>
              </a:rPr>
              <a:t>DESCRIPTIVE REPRESENTATION:  CONTEXTUAL</a:t>
            </a:r>
          </a:p>
        </p:txBody>
      </p:sp>
      <p:pic>
        <p:nvPicPr>
          <p:cNvPr id="5" name="Content Placeholder 4" descr="A group of women posing for a photo&#10;&#10;Description automatically generated">
            <a:extLst>
              <a:ext uri="{FF2B5EF4-FFF2-40B4-BE49-F238E27FC236}">
                <a16:creationId xmlns:a16="http://schemas.microsoft.com/office/drawing/2014/main" id="{E66F465C-E8E6-429E-ED6E-103784B9573F}"/>
              </a:ext>
            </a:extLst>
          </p:cNvPr>
          <p:cNvPicPr>
            <a:picLocks noChangeAspect="1"/>
          </p:cNvPicPr>
          <p:nvPr/>
        </p:nvPicPr>
        <p:blipFill rotWithShape="1">
          <a:blip r:embed="rId2"/>
          <a:srcRect r="2642" b="1"/>
          <a:stretch/>
        </p:blipFill>
        <p:spPr>
          <a:xfrm>
            <a:off x="327547" y="321733"/>
            <a:ext cx="5688020" cy="3899748"/>
          </a:xfrm>
          <a:prstGeom prst="rect">
            <a:avLst/>
          </a:prstGeom>
        </p:spPr>
      </p:pic>
      <p:sp>
        <p:nvSpPr>
          <p:cNvPr id="17" name="Rectangle 16">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8">
            <a:extLst>
              <a:ext uri="{FF2B5EF4-FFF2-40B4-BE49-F238E27FC236}">
                <a16:creationId xmlns:a16="http://schemas.microsoft.com/office/drawing/2014/main" id="{6B164212-47C4-E83D-C499-79AC98352523}"/>
              </a:ext>
            </a:extLst>
          </p:cNvPr>
          <p:cNvSpPr>
            <a:spLocks noGrp="1"/>
          </p:cNvSpPr>
          <p:nvPr>
            <p:ph idx="1"/>
          </p:nvPr>
        </p:nvSpPr>
        <p:spPr>
          <a:xfrm>
            <a:off x="6440468" y="803244"/>
            <a:ext cx="5165765" cy="5733022"/>
          </a:xfrm>
        </p:spPr>
        <p:txBody>
          <a:bodyPr anchor="ctr">
            <a:normAutofit fontScale="85000" lnSpcReduction="20000"/>
          </a:bodyPr>
          <a:lstStyle/>
          <a:p>
            <a:r>
              <a:rPr lang="en-US" dirty="0">
                <a:solidFill>
                  <a:srgbClr val="FFFFFF"/>
                </a:solidFill>
              </a:rPr>
              <a:t>According to </a:t>
            </a:r>
            <a:r>
              <a:rPr lang="en-US" dirty="0" err="1">
                <a:solidFill>
                  <a:srgbClr val="FFFFFF"/>
                </a:solidFill>
              </a:rPr>
              <a:t>Mansbridge</a:t>
            </a:r>
            <a:r>
              <a:rPr lang="en-US" dirty="0">
                <a:solidFill>
                  <a:srgbClr val="FFFFFF"/>
                </a:solidFill>
              </a:rPr>
              <a:t> (1999), in specific historical contexts, descriptive representation is the most useful because it improves deliberation. Additionally, DR enables to “forge bonds of trust” between representatives and constituents. These contexts are :</a:t>
            </a:r>
          </a:p>
          <a:p>
            <a:pPr>
              <a:buClr>
                <a:schemeClr val="bg1"/>
              </a:buClr>
              <a:buSzPct val="150000"/>
              <a:buFont typeface="Wingdings" pitchFamily="2" charset="2"/>
              <a:buChar char="Ø"/>
            </a:pPr>
            <a:r>
              <a:rPr lang="en-US" dirty="0">
                <a:solidFill>
                  <a:srgbClr val="FFFFFF"/>
                </a:solidFill>
              </a:rPr>
              <a:t>Where there is mistrust between disadvantaged and advantaged groups</a:t>
            </a:r>
          </a:p>
          <a:p>
            <a:pPr>
              <a:buClr>
                <a:schemeClr val="bg1"/>
              </a:buClr>
              <a:buSzPct val="150000"/>
              <a:buFont typeface="Wingdings" pitchFamily="2" charset="2"/>
              <a:buChar char="Ø"/>
            </a:pPr>
            <a:r>
              <a:rPr lang="en-US" dirty="0">
                <a:solidFill>
                  <a:srgbClr val="FFFFFF"/>
                </a:solidFill>
              </a:rPr>
              <a:t>Where interests are </a:t>
            </a:r>
            <a:r>
              <a:rPr lang="en-US" dirty="0" err="1">
                <a:solidFill>
                  <a:srgbClr val="FFFFFF"/>
                </a:solidFill>
              </a:rPr>
              <a:t>uncrystallised</a:t>
            </a:r>
            <a:r>
              <a:rPr lang="en-US" dirty="0">
                <a:solidFill>
                  <a:srgbClr val="FFFFFF"/>
                </a:solidFill>
              </a:rPr>
              <a:t>, not fully articulated (as in the case of issues involving gender)</a:t>
            </a:r>
          </a:p>
          <a:p>
            <a:pPr>
              <a:buClr>
                <a:schemeClr val="bg1"/>
              </a:buClr>
              <a:buSzPct val="150000"/>
              <a:buFont typeface="Wingdings" pitchFamily="2" charset="2"/>
              <a:buChar char="Ø"/>
            </a:pPr>
            <a:r>
              <a:rPr lang="en-US" dirty="0">
                <a:solidFill>
                  <a:srgbClr val="FFFFFF"/>
                </a:solidFill>
              </a:rPr>
              <a:t>Where the social meaning of ‘ability to rule’ has been seriously questioned for members of disadvantaged groups (e.g. through the legal exclusion from the vote)</a:t>
            </a:r>
          </a:p>
          <a:p>
            <a:pPr>
              <a:buClr>
                <a:schemeClr val="bg1"/>
              </a:buClr>
              <a:buSzPct val="150000"/>
              <a:buFont typeface="Wingdings" pitchFamily="2" charset="2"/>
              <a:buChar char="Ø"/>
            </a:pPr>
            <a:r>
              <a:rPr lang="en-US" dirty="0">
                <a:solidFill>
                  <a:srgbClr val="FFFFFF"/>
                </a:solidFill>
              </a:rPr>
              <a:t>Where there is past discrimination against disadvantaged groups</a:t>
            </a:r>
          </a:p>
          <a:p>
            <a:endParaRPr lang="en-US" dirty="0">
              <a:solidFill>
                <a:srgbClr val="FFFFFF"/>
              </a:solidFill>
            </a:endParaRPr>
          </a:p>
          <a:p>
            <a:r>
              <a:rPr lang="en-US" sz="1600" dirty="0">
                <a:solidFill>
                  <a:srgbClr val="FFFFFF"/>
                </a:solidFill>
              </a:rPr>
              <a:t>Image: "Votes for Women: A Symposium by Leading Thinkers of Colored America" a feature in the August 1915 issue of The Crisis. It includes various pieces written by intellectuals and leaders in the black community on the subject of women's suffrage. It also includes photographs of the participants, including Mary Church Terrell. From Tennessee State Library and Archives</a:t>
            </a:r>
          </a:p>
          <a:p>
            <a:endParaRPr lang="en-US" dirty="0">
              <a:solidFill>
                <a:srgbClr val="FFFFFF"/>
              </a:solidFill>
            </a:endParaRPr>
          </a:p>
        </p:txBody>
      </p:sp>
    </p:spTree>
    <p:extLst>
      <p:ext uri="{BB962C8B-B14F-4D97-AF65-F5344CB8AC3E}">
        <p14:creationId xmlns:p14="http://schemas.microsoft.com/office/powerpoint/2010/main" val="1063929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25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8D6AA-4151-AB10-9FF7-290627102B53}"/>
              </a:ext>
            </a:extLst>
          </p:cNvPr>
          <p:cNvSpPr>
            <a:spLocks noGrp="1"/>
          </p:cNvSpPr>
          <p:nvPr>
            <p:ph type="title"/>
          </p:nvPr>
        </p:nvSpPr>
        <p:spPr>
          <a:xfrm>
            <a:off x="524256" y="4767072"/>
            <a:ext cx="6594189" cy="1625210"/>
          </a:xfrm>
        </p:spPr>
        <p:txBody>
          <a:bodyPr>
            <a:normAutofit/>
          </a:bodyPr>
          <a:lstStyle/>
          <a:p>
            <a:pPr algn="r"/>
            <a:r>
              <a:rPr lang="en-GB">
                <a:solidFill>
                  <a:srgbClr val="FFFFFF"/>
                </a:solidFill>
              </a:rPr>
              <a:t>Critical mass or critical actors?</a:t>
            </a:r>
          </a:p>
        </p:txBody>
      </p:sp>
      <p:pic>
        <p:nvPicPr>
          <p:cNvPr id="5" name="Content Placeholder 4" descr="A large crowd of people holding signs&#10;&#10;Description automatically generated">
            <a:extLst>
              <a:ext uri="{FF2B5EF4-FFF2-40B4-BE49-F238E27FC236}">
                <a16:creationId xmlns:a16="http://schemas.microsoft.com/office/drawing/2014/main" id="{158413C4-2E58-4873-D320-2B5945E6852E}"/>
              </a:ext>
            </a:extLst>
          </p:cNvPr>
          <p:cNvPicPr>
            <a:picLocks noChangeAspect="1"/>
          </p:cNvPicPr>
          <p:nvPr/>
        </p:nvPicPr>
        <p:blipFill rotWithShape="1">
          <a:blip r:embed="rId2"/>
          <a:srcRect t="4935" r="1" b="8856"/>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49D3365-8C23-48E6-5BD2-20542C474859}"/>
              </a:ext>
            </a:extLst>
          </p:cNvPr>
          <p:cNvSpPr>
            <a:spLocks noGrp="1"/>
          </p:cNvSpPr>
          <p:nvPr>
            <p:ph idx="1"/>
          </p:nvPr>
        </p:nvSpPr>
        <p:spPr>
          <a:xfrm>
            <a:off x="7736305" y="1118937"/>
            <a:ext cx="3931439" cy="5113420"/>
          </a:xfrm>
        </p:spPr>
        <p:txBody>
          <a:bodyPr anchor="ctr">
            <a:noAutofit/>
          </a:bodyPr>
          <a:lstStyle/>
          <a:p>
            <a:r>
              <a:rPr lang="en-US" sz="2000" dirty="0">
                <a:solidFill>
                  <a:srgbClr val="FFFFFF"/>
                </a:solidFill>
              </a:rPr>
              <a:t>‘Critical mass’ - </a:t>
            </a:r>
            <a:r>
              <a:rPr lang="en-US" sz="2000" dirty="0" err="1">
                <a:solidFill>
                  <a:srgbClr val="FFFFFF"/>
                </a:solidFill>
              </a:rPr>
              <a:t>Rosabeth</a:t>
            </a:r>
            <a:r>
              <a:rPr lang="en-US" sz="2000" dirty="0">
                <a:solidFill>
                  <a:srgbClr val="FFFFFF"/>
                </a:solidFill>
              </a:rPr>
              <a:t> Moss Kanter (1977), </a:t>
            </a:r>
            <a:r>
              <a:rPr lang="en-US" sz="2000" dirty="0" err="1">
                <a:solidFill>
                  <a:srgbClr val="FFFFFF"/>
                </a:solidFill>
              </a:rPr>
              <a:t>Drude</a:t>
            </a:r>
            <a:r>
              <a:rPr lang="en-US" sz="2000" dirty="0">
                <a:solidFill>
                  <a:srgbClr val="FFFFFF"/>
                </a:solidFill>
              </a:rPr>
              <a:t> </a:t>
            </a:r>
            <a:r>
              <a:rPr lang="en-US" sz="2000" dirty="0" err="1">
                <a:solidFill>
                  <a:srgbClr val="FFFFFF"/>
                </a:solidFill>
              </a:rPr>
              <a:t>Dahlerup</a:t>
            </a:r>
            <a:r>
              <a:rPr lang="en-US" sz="2000" dirty="0">
                <a:solidFill>
                  <a:srgbClr val="FFFFFF"/>
                </a:solidFill>
              </a:rPr>
              <a:t> (1988)</a:t>
            </a:r>
          </a:p>
          <a:p>
            <a:r>
              <a:rPr lang="en-US" sz="2000" dirty="0">
                <a:solidFill>
                  <a:srgbClr val="FFFFFF"/>
                </a:solidFill>
              </a:rPr>
              <a:t>Not sufficient for women to be present – numbers matter</a:t>
            </a:r>
          </a:p>
          <a:p>
            <a:r>
              <a:rPr lang="en-US" sz="2000" dirty="0">
                <a:solidFill>
                  <a:srgbClr val="FFFFFF"/>
                </a:solidFill>
              </a:rPr>
              <a:t>Small minority has to conform to male rules of the game</a:t>
            </a:r>
          </a:p>
          <a:p>
            <a:r>
              <a:rPr lang="en-US" sz="2000" dirty="0">
                <a:solidFill>
                  <a:srgbClr val="FFFFFF"/>
                </a:solidFill>
              </a:rPr>
              <a:t>A larger group might be able to change the rules and act as women rather than men</a:t>
            </a:r>
          </a:p>
          <a:p>
            <a:r>
              <a:rPr lang="en-US" sz="2000" dirty="0">
                <a:solidFill>
                  <a:srgbClr val="FFFFFF"/>
                </a:solidFill>
              </a:rPr>
              <a:t>Generally set at c. 30%, although v. contested</a:t>
            </a:r>
          </a:p>
          <a:p>
            <a:r>
              <a:rPr lang="en-US" sz="2000" dirty="0">
                <a:solidFill>
                  <a:srgbClr val="FFFFFF"/>
                </a:solidFill>
              </a:rPr>
              <a:t>Childs and </a:t>
            </a:r>
            <a:r>
              <a:rPr lang="en-US" sz="2000" dirty="0" err="1">
                <a:solidFill>
                  <a:srgbClr val="FFFFFF"/>
                </a:solidFill>
              </a:rPr>
              <a:t>Krook</a:t>
            </a:r>
            <a:r>
              <a:rPr lang="en-US" sz="2000" dirty="0">
                <a:solidFill>
                  <a:srgbClr val="FFFFFF"/>
                </a:solidFill>
              </a:rPr>
              <a:t> (2006) argue that critical actors have the most important role (see lecture week 11)</a:t>
            </a:r>
          </a:p>
          <a:p>
            <a:r>
              <a:rPr lang="en-US" sz="2000" dirty="0">
                <a:solidFill>
                  <a:srgbClr val="FFFFFF"/>
                </a:solidFill>
              </a:rPr>
              <a:t>But most effective when critical actors supported by critical mass</a:t>
            </a:r>
          </a:p>
          <a:p>
            <a:endParaRPr lang="en-US" sz="2000" dirty="0">
              <a:solidFill>
                <a:srgbClr val="FFFFFF"/>
              </a:solidFill>
            </a:endParaRPr>
          </a:p>
        </p:txBody>
      </p:sp>
    </p:spTree>
    <p:extLst>
      <p:ext uri="{BB962C8B-B14F-4D97-AF65-F5344CB8AC3E}">
        <p14:creationId xmlns:p14="http://schemas.microsoft.com/office/powerpoint/2010/main" val="354170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5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Mhairi Black: I'm stepping down at the next general election:  &quot;Westminster is a toxic workplace&quot;">
            <a:hlinkClick r:id="" action="ppaction://media"/>
            <a:extLst>
              <a:ext uri="{FF2B5EF4-FFF2-40B4-BE49-F238E27FC236}">
                <a16:creationId xmlns:a16="http://schemas.microsoft.com/office/drawing/2014/main" id="{41DD0C63-3D9C-0B7D-3407-037D1D0596E5}"/>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7585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23416DF-B283-4D9F-A625-146552CA9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7" name="Oval 5">
            <a:extLst>
              <a:ext uri="{FF2B5EF4-FFF2-40B4-BE49-F238E27FC236}">
                <a16:creationId xmlns:a16="http://schemas.microsoft.com/office/drawing/2014/main" id="{73834904-4D9B-41F7-8DA6-0709FD9F7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8" name="Straight Connector 27">
            <a:extLst>
              <a:ext uri="{FF2B5EF4-FFF2-40B4-BE49-F238E27FC236}">
                <a16:creationId xmlns:a16="http://schemas.microsoft.com/office/drawing/2014/main" id="{C00D1207-ECAF-48E9-8834-2CE4D2198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B5B693-C595-4524-A03C-B775B6BE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Caroline Criado Perez at Engage 2019">
            <a:hlinkClick r:id="" action="ppaction://media"/>
            <a:extLst>
              <a:ext uri="{FF2B5EF4-FFF2-40B4-BE49-F238E27FC236}">
                <a16:creationId xmlns:a16="http://schemas.microsoft.com/office/drawing/2014/main" id="{E9A93BD3-9CA0-351C-BF6D-7E9CC03322B4}"/>
              </a:ext>
            </a:extLst>
          </p:cNvPr>
          <p:cNvPicPr>
            <a:picLocks noRot="1" noChangeAspect="1"/>
          </p:cNvPicPr>
          <p:nvPr>
            <a:videoFile r:link="rId1"/>
          </p:nvPr>
        </p:nvPicPr>
        <p:blipFill>
          <a:blip r:embed="rId3"/>
          <a:stretch>
            <a:fillRect/>
          </a:stretch>
        </p:blipFill>
        <p:spPr>
          <a:xfrm>
            <a:off x="1350881" y="640080"/>
            <a:ext cx="6959150" cy="3931920"/>
          </a:xfrm>
          <a:prstGeom prst="rect">
            <a:avLst/>
          </a:prstGeom>
        </p:spPr>
      </p:pic>
      <p:pic>
        <p:nvPicPr>
          <p:cNvPr id="7" name="Picture 6" descr="A person carrying bags in the snow&#10;&#10;Description automatically generated">
            <a:extLst>
              <a:ext uri="{FF2B5EF4-FFF2-40B4-BE49-F238E27FC236}">
                <a16:creationId xmlns:a16="http://schemas.microsoft.com/office/drawing/2014/main" id="{8B77BADA-A1BA-3DC9-60C1-0F4EC018A1A8}"/>
              </a:ext>
            </a:extLst>
          </p:cNvPr>
          <p:cNvPicPr>
            <a:picLocks noChangeAspect="1"/>
          </p:cNvPicPr>
          <p:nvPr/>
        </p:nvPicPr>
        <p:blipFill>
          <a:blip r:embed="rId4"/>
          <a:stretch>
            <a:fillRect/>
          </a:stretch>
        </p:blipFill>
        <p:spPr>
          <a:xfrm>
            <a:off x="8470900" y="634275"/>
            <a:ext cx="3081019" cy="1910231"/>
          </a:xfrm>
          <a:prstGeom prst="rect">
            <a:avLst/>
          </a:prstGeom>
        </p:spPr>
      </p:pic>
      <p:sp>
        <p:nvSpPr>
          <p:cNvPr id="30" name="Rectangle 29">
            <a:extLst>
              <a:ext uri="{FF2B5EF4-FFF2-40B4-BE49-F238E27FC236}">
                <a16:creationId xmlns:a16="http://schemas.microsoft.com/office/drawing/2014/main" id="{211CBF94-6002-4EC8-9498-6AC47E680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5" y="4676775"/>
            <a:ext cx="10917644" cy="1546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B8FA40-27A4-8908-6782-23E9BC26FF27}"/>
              </a:ext>
            </a:extLst>
          </p:cNvPr>
          <p:cNvSpPr>
            <a:spLocks noGrp="1"/>
          </p:cNvSpPr>
          <p:nvPr>
            <p:ph type="title"/>
          </p:nvPr>
        </p:nvSpPr>
        <p:spPr>
          <a:xfrm>
            <a:off x="952500" y="4773068"/>
            <a:ext cx="7277100" cy="1354365"/>
          </a:xfrm>
        </p:spPr>
        <p:txBody>
          <a:bodyPr vert="horz" lIns="91440" tIns="45720" rIns="91440" bIns="45720" rtlCol="0" anchor="ctr">
            <a:normAutofit/>
          </a:bodyPr>
          <a:lstStyle/>
          <a:p>
            <a:pPr algn="r"/>
            <a:r>
              <a:rPr lang="en-US" spc="200">
                <a:solidFill>
                  <a:srgbClr val="FFFFFF"/>
                </a:solidFill>
              </a:rPr>
              <a:t>Can SNOW-CLEARING BE SEXIST?</a:t>
            </a:r>
          </a:p>
        </p:txBody>
      </p:sp>
      <p:cxnSp>
        <p:nvCxnSpPr>
          <p:cNvPr id="31" name="Straight Connector 30">
            <a:extLst>
              <a:ext uri="{FF2B5EF4-FFF2-40B4-BE49-F238E27FC236}">
                <a16:creationId xmlns:a16="http://schemas.microsoft.com/office/drawing/2014/main" id="{981A7DF2-B382-4775-B387-03B45F29E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499305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929B52D-7E5E-0C92-609D-EAE2CBE51E56}"/>
              </a:ext>
            </a:extLst>
          </p:cNvPr>
          <p:cNvSpPr txBox="1"/>
          <p:nvPr/>
        </p:nvSpPr>
        <p:spPr>
          <a:xfrm>
            <a:off x="8470901" y="3014133"/>
            <a:ext cx="3081018" cy="1754326"/>
          </a:xfrm>
          <a:prstGeom prst="rect">
            <a:avLst/>
          </a:prstGeom>
          <a:noFill/>
        </p:spPr>
        <p:txBody>
          <a:bodyPr wrap="square" rtlCol="0">
            <a:spAutoFit/>
          </a:bodyPr>
          <a:lstStyle/>
          <a:p>
            <a:r>
              <a:rPr lang="en-GB" dirty="0"/>
              <a:t>Caroline </a:t>
            </a:r>
            <a:r>
              <a:rPr lang="en-GB" dirty="0" err="1"/>
              <a:t>Criado</a:t>
            </a:r>
            <a:r>
              <a:rPr lang="en-GB" dirty="0"/>
              <a:t> Perez, author of </a:t>
            </a:r>
            <a:r>
              <a:rPr lang="en-GB" i="1" dirty="0"/>
              <a:t>Invisible Women: Exposing data bias in a world designed for men</a:t>
            </a:r>
            <a:r>
              <a:rPr lang="en-GB" dirty="0"/>
              <a:t> at Engage 2019 (watch from 0:52’’ to 3:31”)</a:t>
            </a:r>
          </a:p>
          <a:p>
            <a:endParaRPr lang="en-GB" dirty="0"/>
          </a:p>
        </p:txBody>
      </p:sp>
    </p:spTree>
    <p:extLst>
      <p:ext uri="{BB962C8B-B14F-4D97-AF65-F5344CB8AC3E}">
        <p14:creationId xmlns:p14="http://schemas.microsoft.com/office/powerpoint/2010/main" val="12467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E8B9-E6D4-01FE-15AC-9F9F7781B0A6}"/>
              </a:ext>
            </a:extLst>
          </p:cNvPr>
          <p:cNvSpPr>
            <a:spLocks noGrp="1"/>
          </p:cNvSpPr>
          <p:nvPr>
            <p:ph type="title"/>
          </p:nvPr>
        </p:nvSpPr>
        <p:spPr>
          <a:xfrm>
            <a:off x="1024128" y="585216"/>
            <a:ext cx="3133581" cy="1499616"/>
          </a:xfrm>
        </p:spPr>
        <p:txBody>
          <a:bodyPr>
            <a:normAutofit/>
          </a:bodyPr>
          <a:lstStyle/>
          <a:p>
            <a:r>
              <a:rPr lang="en-GB" sz="4000"/>
              <a:t>Space invaders</a:t>
            </a:r>
          </a:p>
        </p:txBody>
      </p:sp>
      <p:sp>
        <p:nvSpPr>
          <p:cNvPr id="9" name="Content Placeholder 8">
            <a:extLst>
              <a:ext uri="{FF2B5EF4-FFF2-40B4-BE49-F238E27FC236}">
                <a16:creationId xmlns:a16="http://schemas.microsoft.com/office/drawing/2014/main" id="{638D0D29-0F9B-7ECC-CD68-E98DD7713729}"/>
              </a:ext>
            </a:extLst>
          </p:cNvPr>
          <p:cNvSpPr>
            <a:spLocks noGrp="1"/>
          </p:cNvSpPr>
          <p:nvPr>
            <p:ph idx="1"/>
          </p:nvPr>
        </p:nvSpPr>
        <p:spPr>
          <a:xfrm>
            <a:off x="736270" y="2084832"/>
            <a:ext cx="3610099" cy="4133088"/>
          </a:xfrm>
        </p:spPr>
        <p:txBody>
          <a:bodyPr>
            <a:normAutofit lnSpcReduction="10000"/>
          </a:bodyPr>
          <a:lstStyle/>
          <a:p>
            <a:r>
              <a:rPr lang="en-GB" sz="1800" dirty="0">
                <a:latin typeface="Calibri" panose="020F0502020204030204" pitchFamily="34" charset="0"/>
                <a:ea typeface="Calibri" panose="020F0502020204030204" pitchFamily="34" charset="0"/>
                <a:cs typeface="Times New Roman" panose="02020603050405020304" pitchFamily="18" charset="0"/>
              </a:rPr>
              <a:t>Space, with its culture and distinct modes of socialisation, affects relations and perception.</a:t>
            </a:r>
          </a:p>
          <a:p>
            <a:r>
              <a:rPr lang="en-GB" sz="1800" dirty="0">
                <a:latin typeface="Calibri" panose="020F0502020204030204" pitchFamily="34" charset="0"/>
                <a:ea typeface="Calibri" panose="020F0502020204030204" pitchFamily="34" charset="0"/>
                <a:cs typeface="Times New Roman" panose="02020603050405020304" pitchFamily="18" charset="0"/>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ome bodies are seen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as having the right to belong, while others are marked out as trespassers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Puwar</a:t>
            </a:r>
            <a:r>
              <a:rPr lang="en-GB" sz="1800" dirty="0">
                <a:effectLst/>
                <a:latin typeface="Calibri" panose="020F0502020204030204" pitchFamily="34" charset="0"/>
                <a:ea typeface="Calibri" panose="020F0502020204030204" pitchFamily="34" charset="0"/>
                <a:cs typeface="Times New Roman" panose="02020603050405020304" pitchFamily="18" charset="0"/>
              </a:rPr>
              <a:t> 2004: 8).</a:t>
            </a:r>
          </a:p>
          <a:p>
            <a:r>
              <a:rPr lang="en-GB" sz="1800" dirty="0">
                <a:latin typeface="Calibri" panose="020F0502020204030204" pitchFamily="34" charset="0"/>
                <a:ea typeface="Calibri" panose="020F0502020204030204" pitchFamily="34" charset="0"/>
                <a:cs typeface="Times New Roman" panose="02020603050405020304" pitchFamily="18" charset="0"/>
              </a:rPr>
              <a:t>This produces d</a:t>
            </a:r>
            <a:r>
              <a:rPr lang="en-GB" sz="1800" dirty="0">
                <a:effectLst/>
                <a:latin typeface="Calibri" panose="020F0502020204030204" pitchFamily="34" charset="0"/>
                <a:ea typeface="Calibri" panose="020F0502020204030204" pitchFamily="34" charset="0"/>
                <a:cs typeface="Times New Roman" panose="02020603050405020304" pitchFamily="18" charset="0"/>
              </a:rPr>
              <a:t>isorientation, super-surveillance and uncomfortable encounters for ‘space invaders’ who must then perform as insiders-outsiders. </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latin typeface="Calibri" panose="020F0502020204030204" pitchFamily="34" charset="0"/>
                <a:ea typeface="Calibri" panose="020F0502020204030204" pitchFamily="34" charset="0"/>
                <a:cs typeface="Times New Roman" panose="02020603050405020304" pitchFamily="18" charset="0"/>
              </a:rPr>
              <a:t>Photo: Diane Abbott sitting alongside Paul Boateng, Bernie Grant, Keith </a:t>
            </a:r>
            <a:r>
              <a:rPr lang="en-GB" sz="1200" dirty="0" err="1">
                <a:latin typeface="Calibri" panose="020F0502020204030204" pitchFamily="34" charset="0"/>
                <a:ea typeface="Calibri" panose="020F0502020204030204" pitchFamily="34" charset="0"/>
                <a:cs typeface="Times New Roman" panose="02020603050405020304" pitchFamily="18" charset="0"/>
              </a:rPr>
              <a:t>Vaz</a:t>
            </a:r>
            <a:r>
              <a:rPr lang="en-GB" sz="1200" dirty="0">
                <a:latin typeface="Calibri" panose="020F0502020204030204" pitchFamily="34" charset="0"/>
                <a:ea typeface="Calibri" panose="020F0502020204030204" pitchFamily="34" charset="0"/>
                <a:cs typeface="Times New Roman" panose="02020603050405020304" pitchFamily="18" charset="0"/>
              </a:rPr>
              <a:t> in 1987.</a:t>
            </a: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Content Placeholder 4" descr="A group of people sitting in a stadium&#10;&#10;Description automatically generated">
            <a:extLst>
              <a:ext uri="{FF2B5EF4-FFF2-40B4-BE49-F238E27FC236}">
                <a16:creationId xmlns:a16="http://schemas.microsoft.com/office/drawing/2014/main" id="{1DBBA916-3423-8C99-9149-127C6D6C59AC}"/>
              </a:ext>
            </a:extLst>
          </p:cNvPr>
          <p:cNvPicPr>
            <a:picLocks noChangeAspect="1"/>
          </p:cNvPicPr>
          <p:nvPr/>
        </p:nvPicPr>
        <p:blipFill>
          <a:blip r:embed="rId2"/>
          <a:stretch>
            <a:fillRect/>
          </a:stretch>
        </p:blipFill>
        <p:spPr>
          <a:xfrm>
            <a:off x="4642342" y="1002011"/>
            <a:ext cx="6909577" cy="4853977"/>
          </a:xfrm>
          <a:prstGeom prst="rect">
            <a:avLst/>
          </a:prstGeom>
        </p:spPr>
      </p:pic>
    </p:spTree>
    <p:extLst>
      <p:ext uri="{BB962C8B-B14F-4D97-AF65-F5344CB8AC3E}">
        <p14:creationId xmlns:p14="http://schemas.microsoft.com/office/powerpoint/2010/main" val="10820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with text and images of a person&#10;&#10;Description automatically generated">
            <a:extLst>
              <a:ext uri="{FF2B5EF4-FFF2-40B4-BE49-F238E27FC236}">
                <a16:creationId xmlns:a16="http://schemas.microsoft.com/office/drawing/2014/main" id="{48274766-058C-80A6-ADE0-34EC98FF426B}"/>
              </a:ext>
            </a:extLst>
          </p:cNvPr>
          <p:cNvPicPr>
            <a:picLocks noChangeAspect="1"/>
          </p:cNvPicPr>
          <p:nvPr/>
        </p:nvPicPr>
        <p:blipFill>
          <a:blip r:embed="rId2"/>
          <a:stretch>
            <a:fillRect/>
          </a:stretch>
        </p:blipFill>
        <p:spPr>
          <a:xfrm>
            <a:off x="1969285" y="643467"/>
            <a:ext cx="8253430" cy="5571066"/>
          </a:xfrm>
          <a:prstGeom prst="rect">
            <a:avLst/>
          </a:prstGeom>
        </p:spPr>
      </p:pic>
    </p:spTree>
    <p:extLst>
      <p:ext uri="{BB962C8B-B14F-4D97-AF65-F5344CB8AC3E}">
        <p14:creationId xmlns:p14="http://schemas.microsoft.com/office/powerpoint/2010/main" val="313873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19C7-EFBC-2AA1-D9B7-85FE779AA29B}"/>
              </a:ext>
            </a:extLst>
          </p:cNvPr>
          <p:cNvSpPr>
            <a:spLocks noGrp="1"/>
          </p:cNvSpPr>
          <p:nvPr>
            <p:ph type="title"/>
          </p:nvPr>
        </p:nvSpPr>
        <p:spPr>
          <a:xfrm>
            <a:off x="1024128" y="585216"/>
            <a:ext cx="8018272" cy="1499616"/>
          </a:xfrm>
        </p:spPr>
        <p:txBody>
          <a:bodyPr>
            <a:normAutofit/>
          </a:bodyPr>
          <a:lstStyle/>
          <a:p>
            <a:r>
              <a:rPr lang="en-US" dirty="0"/>
              <a:t>TOPIC 8 : Readings for seminars</a:t>
            </a:r>
          </a:p>
        </p:txBody>
      </p:sp>
      <p:sp>
        <p:nvSpPr>
          <p:cNvPr id="3" name="Content Placeholder 2">
            <a:extLst>
              <a:ext uri="{FF2B5EF4-FFF2-40B4-BE49-F238E27FC236}">
                <a16:creationId xmlns:a16="http://schemas.microsoft.com/office/drawing/2014/main" id="{856D357B-637E-F27C-BAB2-7124F29E751B}"/>
              </a:ext>
            </a:extLst>
          </p:cNvPr>
          <p:cNvSpPr>
            <a:spLocks noGrp="1"/>
          </p:cNvSpPr>
          <p:nvPr>
            <p:ph idx="1"/>
          </p:nvPr>
        </p:nvSpPr>
        <p:spPr>
          <a:xfrm>
            <a:off x="792481" y="2462785"/>
            <a:ext cx="8249919" cy="3809999"/>
          </a:xfrm>
        </p:spPr>
        <p:txBody>
          <a:bodyPr>
            <a:normAutofit/>
          </a:bodyPr>
          <a:lstStyle/>
          <a:p>
            <a:pPr marL="0" indent="0">
              <a:buNone/>
            </a:pPr>
            <a:r>
              <a:rPr lang="en-GB" sz="2400" b="0" i="0" strike="noStrike" dirty="0">
                <a:effectLst/>
              </a:rPr>
              <a:t>Virginia </a:t>
            </a:r>
            <a:r>
              <a:rPr lang="en-GB" sz="2400" b="0" i="0" strike="noStrike" dirty="0" err="1">
                <a:effectLst/>
              </a:rPr>
              <a:t>Sapiro</a:t>
            </a:r>
            <a:r>
              <a:rPr lang="en-GB" sz="2400" b="0" i="0" strike="noStrike" dirty="0">
                <a:effectLst/>
              </a:rPr>
              <a:t> (1981) When are interests interesting? The problem of political representation of women, </a:t>
            </a:r>
            <a:r>
              <a:rPr lang="en-GB" sz="2400" b="0" i="1" strike="noStrike" dirty="0">
                <a:effectLst/>
              </a:rPr>
              <a:t>American Political Science Review</a:t>
            </a:r>
            <a:r>
              <a:rPr lang="en-GB" sz="2400" b="0" i="0" strike="noStrike" dirty="0">
                <a:effectLst/>
              </a:rPr>
              <a:t> 75(3), pp. 701-716.</a:t>
            </a:r>
            <a:endParaRPr lang="en-GB" sz="2400" b="0" i="0" u="none" strike="noStrike" dirty="0">
              <a:effectLst/>
            </a:endParaRPr>
          </a:p>
          <a:p>
            <a:pPr marL="0" indent="0" algn="l">
              <a:buNone/>
            </a:pPr>
            <a:r>
              <a:rPr lang="en-GB" sz="2400" b="0" i="0" u="none" strike="noStrike" dirty="0">
                <a:effectLst/>
              </a:rPr>
              <a:t>Jane </a:t>
            </a:r>
            <a:r>
              <a:rPr lang="en-GB" sz="2400" b="0" i="0" u="none" strike="noStrike" dirty="0" err="1">
                <a:effectLst/>
              </a:rPr>
              <a:t>Mansbridge</a:t>
            </a:r>
            <a:r>
              <a:rPr lang="en-GB" sz="2400" b="0" i="0" u="none" strike="noStrike" dirty="0">
                <a:effectLst/>
              </a:rPr>
              <a:t> (1999) Should blacks represent blacks and women represent women? A contingent ‘Yes’. </a:t>
            </a:r>
            <a:r>
              <a:rPr lang="en-GB" sz="2400" b="0" i="1" u="none" strike="noStrike" dirty="0">
                <a:effectLst/>
              </a:rPr>
              <a:t>The Journal of Politics </a:t>
            </a:r>
            <a:r>
              <a:rPr lang="en-GB" sz="2400" b="0" i="0" u="none" strike="noStrike" dirty="0">
                <a:effectLst/>
              </a:rPr>
              <a:t>61 (3), pp. 628-654.</a:t>
            </a:r>
          </a:p>
          <a:p>
            <a:pPr marL="0" indent="0" algn="l">
              <a:buNone/>
            </a:pPr>
            <a:r>
              <a:rPr lang="en-GB" sz="2400" b="0" i="0" strike="noStrike" dirty="0">
                <a:effectLst/>
              </a:rPr>
              <a:t>Nirmal </a:t>
            </a:r>
            <a:r>
              <a:rPr lang="en-GB" sz="2400" b="0" i="0" strike="noStrike" dirty="0" err="1">
                <a:effectLst/>
              </a:rPr>
              <a:t>Puwar</a:t>
            </a:r>
            <a:r>
              <a:rPr lang="en-GB" sz="2400" b="0" i="0" strike="noStrike" dirty="0">
                <a:effectLst/>
              </a:rPr>
              <a:t> (2004) Thinking about making a difference. </a:t>
            </a:r>
            <a:r>
              <a:rPr lang="en-GB" sz="2400" b="0" i="1" strike="noStrike" dirty="0">
                <a:effectLst/>
              </a:rPr>
              <a:t>The British Journal of Politics and International Relations</a:t>
            </a:r>
            <a:r>
              <a:rPr lang="en-GB" sz="2400" b="0" i="0" strike="noStrike" dirty="0">
                <a:effectLst/>
              </a:rPr>
              <a:t> 6(1), pp. 65-80.</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58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women standing together&#10;&#10;Description automatically generated with medium confidence">
            <a:extLst>
              <a:ext uri="{FF2B5EF4-FFF2-40B4-BE49-F238E27FC236}">
                <a16:creationId xmlns:a16="http://schemas.microsoft.com/office/drawing/2014/main" id="{D01BD24A-F2CC-F3A4-68B0-DE16D90B5DFB}"/>
              </a:ext>
            </a:extLst>
          </p:cNvPr>
          <p:cNvPicPr>
            <a:picLocks noChangeAspect="1"/>
          </p:cNvPicPr>
          <p:nvPr/>
        </p:nvPicPr>
        <p:blipFill rotWithShape="1">
          <a:blip r:embed="rId2"/>
          <a:srcRect l="9091" t="3040" b="14149"/>
          <a:stretch/>
        </p:blipFill>
        <p:spPr>
          <a:xfrm>
            <a:off x="20" y="10"/>
            <a:ext cx="12191980" cy="6857990"/>
          </a:xfrm>
          <a:prstGeom prst="rect">
            <a:avLst/>
          </a:prstGeom>
        </p:spPr>
      </p:pic>
      <p:sp>
        <p:nvSpPr>
          <p:cNvPr id="42" name="Rectangle 37">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B23E718-A4E4-2CF3-CB25-775ECEE60422}"/>
              </a:ext>
            </a:extLst>
          </p:cNvPr>
          <p:cNvSpPr>
            <a:spLocks noGrp="1"/>
          </p:cNvSpPr>
          <p:nvPr>
            <p:ph type="ctrTitle"/>
          </p:nvPr>
        </p:nvSpPr>
        <p:spPr>
          <a:xfrm>
            <a:off x="457200" y="4960137"/>
            <a:ext cx="7772400" cy="1463040"/>
          </a:xfrm>
        </p:spPr>
        <p:txBody>
          <a:bodyPr>
            <a:normAutofit/>
          </a:bodyPr>
          <a:lstStyle/>
          <a:p>
            <a:r>
              <a:rPr lang="en-US" dirty="0">
                <a:solidFill>
                  <a:srgbClr val="FFFFFF"/>
                </a:solidFill>
              </a:rPr>
              <a:t>representation</a:t>
            </a:r>
          </a:p>
        </p:txBody>
      </p:sp>
      <p:sp>
        <p:nvSpPr>
          <p:cNvPr id="3" name="Subtitle 2">
            <a:extLst>
              <a:ext uri="{FF2B5EF4-FFF2-40B4-BE49-F238E27FC236}">
                <a16:creationId xmlns:a16="http://schemas.microsoft.com/office/drawing/2014/main" id="{8923E7F2-168D-C5F0-7F06-5F986B6F2222}"/>
              </a:ext>
            </a:extLst>
          </p:cNvPr>
          <p:cNvSpPr>
            <a:spLocks noGrp="1"/>
          </p:cNvSpPr>
          <p:nvPr>
            <p:ph type="subTitle" idx="1"/>
          </p:nvPr>
        </p:nvSpPr>
        <p:spPr>
          <a:xfrm>
            <a:off x="8610600" y="4960137"/>
            <a:ext cx="3200400" cy="1463040"/>
          </a:xfrm>
        </p:spPr>
        <p:txBody>
          <a:bodyPr>
            <a:normAutofit fontScale="92500" lnSpcReduction="10000"/>
          </a:bodyPr>
          <a:lstStyle/>
          <a:p>
            <a:pPr>
              <a:lnSpc>
                <a:spcPct val="90000"/>
              </a:lnSpc>
            </a:pPr>
            <a:endParaRPr lang="en-US" sz="1300" dirty="0">
              <a:solidFill>
                <a:srgbClr val="FFFFFF"/>
              </a:solidFill>
            </a:endParaRPr>
          </a:p>
          <a:p>
            <a:pPr>
              <a:lnSpc>
                <a:spcPct val="90000"/>
              </a:lnSpc>
            </a:pPr>
            <a:endParaRPr lang="en-US" sz="1300" dirty="0">
              <a:solidFill>
                <a:srgbClr val="FFFFFF"/>
              </a:solidFill>
            </a:endParaRPr>
          </a:p>
          <a:p>
            <a:pPr>
              <a:lnSpc>
                <a:spcPct val="90000"/>
              </a:lnSpc>
            </a:pPr>
            <a:r>
              <a:rPr lang="en-US" sz="1900" dirty="0">
                <a:solidFill>
                  <a:srgbClr val="FFFFFF"/>
                </a:solidFill>
              </a:rPr>
              <a:t>22 March 2024</a:t>
            </a:r>
          </a:p>
          <a:p>
            <a:pPr>
              <a:lnSpc>
                <a:spcPct val="90000"/>
              </a:lnSpc>
            </a:pPr>
            <a:endParaRPr lang="en-US" sz="1300" dirty="0">
              <a:solidFill>
                <a:srgbClr val="FFFFFF"/>
              </a:solidFill>
            </a:endParaRPr>
          </a:p>
          <a:p>
            <a:pPr>
              <a:lnSpc>
                <a:spcPct val="90000"/>
              </a:lnSpc>
            </a:pPr>
            <a:r>
              <a:rPr lang="en-US" sz="1300" dirty="0">
                <a:solidFill>
                  <a:srgbClr val="FFFFFF"/>
                </a:solidFill>
              </a:rPr>
              <a:t>Image: U.S. Representatives Ayanna Pressley (D-MA), Ilhan Abdullahi Omar (D-MN), Rashida Tlaib (D-MI), and Alexandria Ocasio-Cortez (D-NY) hold a press conference. (Getty Images)</a:t>
            </a:r>
          </a:p>
        </p:txBody>
      </p:sp>
      <p:cxnSp>
        <p:nvCxnSpPr>
          <p:cNvPr id="43" name="Straight Connector 39">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99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room&#10;&#10;Description automatically generated with low confidence">
            <a:extLst>
              <a:ext uri="{FF2B5EF4-FFF2-40B4-BE49-F238E27FC236}">
                <a16:creationId xmlns:a16="http://schemas.microsoft.com/office/drawing/2014/main" id="{579354DF-20DF-DF0A-BCDC-A25B5FF0F0E2}"/>
              </a:ext>
            </a:extLst>
          </p:cNvPr>
          <p:cNvPicPr>
            <a:picLocks noChangeAspect="1"/>
          </p:cNvPicPr>
          <p:nvPr/>
        </p:nvPicPr>
        <p:blipFill rotWithShape="1">
          <a:blip r:embed="rId2">
            <a:duotone>
              <a:schemeClr val="bg2">
                <a:shade val="45000"/>
                <a:satMod val="135000"/>
              </a:schemeClr>
              <a:prstClr val="white"/>
            </a:duotone>
            <a:alphaModFix amt="35000"/>
          </a:blip>
          <a:srcRect t="13060" r="-1" b="30675"/>
          <a:stretch/>
        </p:blipFill>
        <p:spPr>
          <a:xfrm>
            <a:off x="20" y="-1"/>
            <a:ext cx="12188932" cy="6858000"/>
          </a:xfrm>
          <a:prstGeom prst="rect">
            <a:avLst/>
          </a:prstGeom>
        </p:spPr>
      </p:pic>
      <p:sp>
        <p:nvSpPr>
          <p:cNvPr id="2" name="Title 1">
            <a:extLst>
              <a:ext uri="{FF2B5EF4-FFF2-40B4-BE49-F238E27FC236}">
                <a16:creationId xmlns:a16="http://schemas.microsoft.com/office/drawing/2014/main" id="{9BAAA051-EBDF-D02F-5C3C-D987182A26DB}"/>
              </a:ext>
            </a:extLst>
          </p:cNvPr>
          <p:cNvSpPr>
            <a:spLocks noGrp="1"/>
          </p:cNvSpPr>
          <p:nvPr>
            <p:ph type="title"/>
          </p:nvPr>
        </p:nvSpPr>
        <p:spPr>
          <a:xfrm>
            <a:off x="643467" y="643467"/>
            <a:ext cx="3684437" cy="5571066"/>
          </a:xfrm>
        </p:spPr>
        <p:txBody>
          <a:bodyPr>
            <a:normAutofit/>
          </a:bodyPr>
          <a:lstStyle/>
          <a:p>
            <a:pPr algn="r"/>
            <a:r>
              <a:rPr lang="en-US" dirty="0"/>
              <a:t>outline</a:t>
            </a:r>
          </a:p>
        </p:txBody>
      </p:sp>
      <p:cxnSp>
        <p:nvCxnSpPr>
          <p:cNvPr id="16" name="Straight Connector 15">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204A34D-0059-95CC-747F-8023797A58EA}"/>
              </a:ext>
            </a:extLst>
          </p:cNvPr>
          <p:cNvSpPr>
            <a:spLocks noGrp="1"/>
          </p:cNvSpPr>
          <p:nvPr>
            <p:ph idx="1"/>
          </p:nvPr>
        </p:nvSpPr>
        <p:spPr>
          <a:xfrm>
            <a:off x="4971371" y="643467"/>
            <a:ext cx="6574112" cy="5571066"/>
          </a:xfrm>
        </p:spPr>
        <p:txBody>
          <a:bodyPr anchor="ctr">
            <a:normAutofit/>
          </a:bodyPr>
          <a:lstStyle/>
          <a:p>
            <a:r>
              <a:rPr lang="en-US" dirty="0"/>
              <a:t>Representation: big issue for gender and politics</a:t>
            </a:r>
          </a:p>
          <a:p>
            <a:r>
              <a:rPr lang="en-US" dirty="0"/>
              <a:t>Does the sex/gender of political representatives matter?</a:t>
            </a:r>
          </a:p>
          <a:p>
            <a:endParaRPr lang="en-US" dirty="0"/>
          </a:p>
          <a:p>
            <a:pPr lvl="1">
              <a:buClr>
                <a:schemeClr val="tx1"/>
              </a:buClr>
              <a:buFont typeface="Wingdings" pitchFamily="2" charset="2"/>
              <a:buChar char="Ø"/>
            </a:pPr>
            <a:r>
              <a:rPr lang="en-US" sz="2200" dirty="0"/>
              <a:t>Can all interests be represented adequately without both sexes present?</a:t>
            </a:r>
          </a:p>
          <a:p>
            <a:pPr lvl="1">
              <a:buClr>
                <a:schemeClr val="tx1"/>
              </a:buClr>
              <a:buFont typeface="Wingdings" pitchFamily="2" charset="2"/>
              <a:buChar char="Ø"/>
            </a:pPr>
            <a:r>
              <a:rPr lang="en-US" sz="2200" dirty="0"/>
              <a:t>Which interests matter?</a:t>
            </a:r>
          </a:p>
          <a:p>
            <a:pPr lvl="1">
              <a:buClr>
                <a:schemeClr val="tx1"/>
              </a:buClr>
              <a:buFont typeface="Wingdings" pitchFamily="2" charset="2"/>
              <a:buChar char="Ø"/>
            </a:pPr>
            <a:r>
              <a:rPr lang="en-US" sz="2200" dirty="0"/>
              <a:t>Interests, ideas or identities?</a:t>
            </a:r>
          </a:p>
          <a:p>
            <a:pPr lvl="1">
              <a:buClr>
                <a:schemeClr val="tx1"/>
              </a:buClr>
              <a:buFont typeface="Wingdings" pitchFamily="2" charset="2"/>
              <a:buChar char="Ø"/>
            </a:pPr>
            <a:r>
              <a:rPr lang="en-US" sz="2200" dirty="0"/>
              <a:t>Descriptive, substantive, symbolic representation</a:t>
            </a:r>
          </a:p>
        </p:txBody>
      </p:sp>
    </p:spTree>
    <p:extLst>
      <p:ext uri="{BB962C8B-B14F-4D97-AF65-F5344CB8AC3E}">
        <p14:creationId xmlns:p14="http://schemas.microsoft.com/office/powerpoint/2010/main" val="33284168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850EA-36F0-7320-1881-190EA0E38E74}"/>
              </a:ext>
            </a:extLst>
          </p:cNvPr>
          <p:cNvSpPr>
            <a:spLocks noGrp="1"/>
          </p:cNvSpPr>
          <p:nvPr>
            <p:ph type="title"/>
          </p:nvPr>
        </p:nvSpPr>
        <p:spPr>
          <a:xfrm>
            <a:off x="573024" y="4608575"/>
            <a:ext cx="5242560" cy="1765715"/>
          </a:xfrm>
        </p:spPr>
        <p:txBody>
          <a:bodyPr>
            <a:normAutofit/>
          </a:bodyPr>
          <a:lstStyle/>
          <a:p>
            <a:pPr algn="r"/>
            <a:r>
              <a:rPr lang="en-US" sz="4400" dirty="0">
                <a:solidFill>
                  <a:srgbClr val="FFFFFF"/>
                </a:solidFill>
              </a:rPr>
              <a:t>Political representation</a:t>
            </a:r>
          </a:p>
        </p:txBody>
      </p:sp>
      <p:pic>
        <p:nvPicPr>
          <p:cNvPr id="5" name="Content Placeholder 4" descr="A group of people in a room&#10;&#10;Description automatically generated with low confidence">
            <a:extLst>
              <a:ext uri="{FF2B5EF4-FFF2-40B4-BE49-F238E27FC236}">
                <a16:creationId xmlns:a16="http://schemas.microsoft.com/office/drawing/2014/main" id="{319CA35E-3282-10B2-9666-BFEB444E68F2}"/>
              </a:ext>
            </a:extLst>
          </p:cNvPr>
          <p:cNvPicPr>
            <a:picLocks noChangeAspect="1"/>
          </p:cNvPicPr>
          <p:nvPr/>
        </p:nvPicPr>
        <p:blipFill rotWithShape="1">
          <a:blip r:embed="rId2"/>
          <a:srcRect l="988" r="1655" b="1"/>
          <a:stretch/>
        </p:blipFill>
        <p:spPr>
          <a:xfrm>
            <a:off x="327547" y="321733"/>
            <a:ext cx="5688020" cy="3899748"/>
          </a:xfrm>
          <a:prstGeom prst="rect">
            <a:avLst/>
          </a:prstGeom>
        </p:spPr>
      </p:pic>
      <p:sp>
        <p:nvSpPr>
          <p:cNvPr id="14" name="Rectangle 1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5B3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8">
            <a:extLst>
              <a:ext uri="{FF2B5EF4-FFF2-40B4-BE49-F238E27FC236}">
                <a16:creationId xmlns:a16="http://schemas.microsoft.com/office/drawing/2014/main" id="{01E9CC88-C751-DE01-B5BD-1E449A9C8B34}"/>
              </a:ext>
            </a:extLst>
          </p:cNvPr>
          <p:cNvSpPr>
            <a:spLocks noGrp="1"/>
          </p:cNvSpPr>
          <p:nvPr>
            <p:ph idx="1"/>
          </p:nvPr>
        </p:nvSpPr>
        <p:spPr>
          <a:xfrm>
            <a:off x="6460177" y="581892"/>
            <a:ext cx="5158799" cy="5792398"/>
          </a:xfrm>
        </p:spPr>
        <p:txBody>
          <a:bodyPr anchor="ctr">
            <a:normAutofit fontScale="92500" lnSpcReduction="20000"/>
          </a:bodyPr>
          <a:lstStyle/>
          <a:p>
            <a:r>
              <a:rPr lang="en-US" dirty="0">
                <a:solidFill>
                  <a:srgbClr val="FFFFFF"/>
                </a:solidFill>
              </a:rPr>
              <a:t>Athenian democracy - direct representation</a:t>
            </a:r>
          </a:p>
          <a:p>
            <a:r>
              <a:rPr lang="en-US" dirty="0">
                <a:solidFill>
                  <a:srgbClr val="FFFFFF"/>
                </a:solidFill>
              </a:rPr>
              <a:t>Modern democracy, not possible → representative democracy</a:t>
            </a:r>
          </a:p>
          <a:p>
            <a:r>
              <a:rPr lang="en-US" dirty="0">
                <a:solidFill>
                  <a:srgbClr val="FFFFFF"/>
                </a:solidFill>
              </a:rPr>
              <a:t>Representation models : </a:t>
            </a:r>
          </a:p>
          <a:p>
            <a:pPr>
              <a:buClr>
                <a:schemeClr val="bg1"/>
              </a:buClr>
              <a:buSzPct val="150000"/>
              <a:buFont typeface="Wingdings" pitchFamily="2" charset="2"/>
              <a:buChar char="Ø"/>
            </a:pPr>
            <a:r>
              <a:rPr lang="en-US" dirty="0">
                <a:solidFill>
                  <a:srgbClr val="FFFFFF"/>
                </a:solidFill>
              </a:rPr>
              <a:t> Delegate (enacting the will of the people) </a:t>
            </a:r>
          </a:p>
          <a:p>
            <a:pPr>
              <a:buClr>
                <a:schemeClr val="bg1"/>
              </a:buClr>
              <a:buSzPct val="150000"/>
              <a:buFont typeface="Wingdings" pitchFamily="2" charset="2"/>
              <a:buChar char="Ø"/>
            </a:pPr>
            <a:r>
              <a:rPr lang="en-US" dirty="0">
                <a:solidFill>
                  <a:srgbClr val="FFFFFF"/>
                </a:solidFill>
              </a:rPr>
              <a:t> </a:t>
            </a:r>
            <a:r>
              <a:rPr lang="en-US" b="1" u="sng" dirty="0">
                <a:solidFill>
                  <a:srgbClr val="FFFFFF"/>
                </a:solidFill>
              </a:rPr>
              <a:t>Trustee</a:t>
            </a:r>
            <a:r>
              <a:rPr lang="en-US" dirty="0">
                <a:solidFill>
                  <a:srgbClr val="FFFFFF"/>
                </a:solidFill>
              </a:rPr>
              <a:t> (model promoted by Edmund Burke where the representative use their own experience and knowledge to carry out the will of the people)</a:t>
            </a:r>
          </a:p>
          <a:p>
            <a:r>
              <a:rPr lang="en-US" dirty="0">
                <a:solidFill>
                  <a:srgbClr val="FFFFFF"/>
                </a:solidFill>
              </a:rPr>
              <a:t>Others decide for us, accountable through elections. But,</a:t>
            </a:r>
          </a:p>
          <a:p>
            <a:pPr lvl="1">
              <a:buClr>
                <a:schemeClr val="bg1"/>
              </a:buClr>
              <a:buSzPct val="150000"/>
              <a:buFont typeface="Arial" panose="020B0604020202020204" pitchFamily="34" charset="0"/>
              <a:buChar char="•"/>
            </a:pPr>
            <a:r>
              <a:rPr lang="en-US" sz="2200" dirty="0">
                <a:solidFill>
                  <a:srgbClr val="FFFFFF"/>
                </a:solidFill>
              </a:rPr>
              <a:t>Do they actually represent everybody?</a:t>
            </a:r>
          </a:p>
          <a:p>
            <a:pPr lvl="1">
              <a:buClr>
                <a:schemeClr val="bg1"/>
              </a:buClr>
              <a:buSzPct val="150000"/>
              <a:buFont typeface="Arial" panose="020B0604020202020204" pitchFamily="34" charset="0"/>
              <a:buChar char="•"/>
            </a:pPr>
            <a:r>
              <a:rPr lang="en-US" sz="2200" dirty="0">
                <a:solidFill>
                  <a:srgbClr val="FFFFFF"/>
                </a:solidFill>
              </a:rPr>
              <a:t>What if they do not represent the rest of society?  Can they represent interests they do not share?</a:t>
            </a:r>
          </a:p>
          <a:p>
            <a:pPr lvl="1">
              <a:buClr>
                <a:schemeClr val="bg1"/>
              </a:buClr>
              <a:buSzPct val="150000"/>
              <a:buFont typeface="Arial" panose="020B0604020202020204" pitchFamily="34" charset="0"/>
              <a:buChar char="•"/>
            </a:pPr>
            <a:r>
              <a:rPr lang="en-US" sz="2200" dirty="0">
                <a:solidFill>
                  <a:srgbClr val="FFFFFF"/>
                </a:solidFill>
              </a:rPr>
              <a:t>Does it matter who our representatives are?</a:t>
            </a:r>
          </a:p>
          <a:p>
            <a:pPr lvl="1">
              <a:buClr>
                <a:schemeClr val="bg1"/>
              </a:buClr>
              <a:buSzPct val="150000"/>
              <a:buFont typeface="Arial" panose="020B0604020202020204" pitchFamily="34" charset="0"/>
              <a:buChar char="•"/>
            </a:pPr>
            <a:r>
              <a:rPr lang="en-US" sz="2200" dirty="0">
                <a:solidFill>
                  <a:srgbClr val="FFFFFF"/>
                </a:solidFill>
              </a:rPr>
              <a:t>Does it matter that so few are women?</a:t>
            </a:r>
          </a:p>
          <a:p>
            <a:endParaRPr lang="en-US" dirty="0">
              <a:solidFill>
                <a:srgbClr val="FFFFFF"/>
              </a:solidFill>
            </a:endParaRPr>
          </a:p>
          <a:p>
            <a:r>
              <a:rPr lang="en-US" sz="1500" dirty="0">
                <a:solidFill>
                  <a:srgbClr val="FFFFFF"/>
                </a:solidFill>
              </a:rPr>
              <a:t>Image: Cicero attacks </a:t>
            </a:r>
            <a:r>
              <a:rPr lang="en-US" sz="1500" dirty="0" err="1">
                <a:solidFill>
                  <a:srgbClr val="FFFFFF"/>
                </a:solidFill>
              </a:rPr>
              <a:t>Catilina</a:t>
            </a:r>
            <a:r>
              <a:rPr lang="en-US" sz="1500" dirty="0">
                <a:solidFill>
                  <a:srgbClr val="FFFFFF"/>
                </a:solidFill>
              </a:rPr>
              <a:t> at the Roman Senate, from a 19th-century fresco.</a:t>
            </a:r>
          </a:p>
        </p:txBody>
      </p:sp>
    </p:spTree>
    <p:extLst>
      <p:ext uri="{BB962C8B-B14F-4D97-AF65-F5344CB8AC3E}">
        <p14:creationId xmlns:p14="http://schemas.microsoft.com/office/powerpoint/2010/main" val="46785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2" name="Straight Connector 12">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1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round a table&#10;&#10;Description automatically generated">
            <a:extLst>
              <a:ext uri="{FF2B5EF4-FFF2-40B4-BE49-F238E27FC236}">
                <a16:creationId xmlns:a16="http://schemas.microsoft.com/office/drawing/2014/main" id="{931A5D18-AF86-5A92-F346-2F4BC365DAD7}"/>
              </a:ext>
            </a:extLst>
          </p:cNvPr>
          <p:cNvPicPr>
            <a:picLocks noChangeAspect="1"/>
          </p:cNvPicPr>
          <p:nvPr/>
        </p:nvPicPr>
        <p:blipFill rotWithShape="1">
          <a:blip r:embed="rId2"/>
          <a:srcRect l="17041" r="14070"/>
          <a:stretch/>
        </p:blipFill>
        <p:spPr>
          <a:xfrm>
            <a:off x="20" y="975"/>
            <a:ext cx="12191980" cy="6858000"/>
          </a:xfrm>
          <a:prstGeom prst="rect">
            <a:avLst/>
          </a:prstGeom>
        </p:spPr>
      </p:pic>
      <p:sp>
        <p:nvSpPr>
          <p:cNvPr id="24" name="Rectangle 16">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42F3A-4F22-5C88-BFF7-8AA9B216CA9A}"/>
              </a:ext>
            </a:extLst>
          </p:cNvPr>
          <p:cNvSpPr>
            <a:spLocks noGrp="1"/>
          </p:cNvSpPr>
          <p:nvPr>
            <p:ph type="title"/>
          </p:nvPr>
        </p:nvSpPr>
        <p:spPr>
          <a:xfrm>
            <a:off x="4309349" y="3429000"/>
            <a:ext cx="7501651" cy="1090938"/>
          </a:xfrm>
        </p:spPr>
        <p:txBody>
          <a:bodyPr vert="horz" lIns="91440" tIns="45720" rIns="91440" bIns="45720" rtlCol="0" anchor="b">
            <a:normAutofit/>
          </a:bodyPr>
          <a:lstStyle/>
          <a:p>
            <a:r>
              <a:rPr lang="en-US" sz="5000" kern="1200" cap="all" spc="200" baseline="0" dirty="0">
                <a:solidFill>
                  <a:srgbClr val="FFFFFF"/>
                </a:solidFill>
                <a:latin typeface="+mj-lt"/>
                <a:ea typeface="+mj-ea"/>
                <a:cs typeface="+mj-cs"/>
              </a:rPr>
              <a:t>Male, pale, stale &amp; from…</a:t>
            </a:r>
          </a:p>
        </p:txBody>
      </p:sp>
      <p:cxnSp>
        <p:nvCxnSpPr>
          <p:cNvPr id="19" name="Straight Connector 18">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C89D58"/>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4DF94B-93B2-23BD-3472-17B6785B5F50}"/>
              </a:ext>
            </a:extLst>
          </p:cNvPr>
          <p:cNvSpPr txBox="1"/>
          <p:nvPr/>
        </p:nvSpPr>
        <p:spPr>
          <a:xfrm>
            <a:off x="4309349" y="4855407"/>
            <a:ext cx="4936095" cy="369332"/>
          </a:xfrm>
          <a:prstGeom prst="rect">
            <a:avLst/>
          </a:prstGeom>
          <a:noFill/>
        </p:spPr>
        <p:txBody>
          <a:bodyPr wrap="none" rtlCol="0">
            <a:spAutoFit/>
          </a:bodyPr>
          <a:lstStyle/>
          <a:p>
            <a:r>
              <a:rPr lang="en-GB" b="0" i="0" u="none" strike="noStrike" dirty="0">
                <a:solidFill>
                  <a:schemeClr val="bg1"/>
                </a:solidFill>
                <a:effectLst/>
              </a:rPr>
              <a:t>Image: Theresa May’s new cabinet in January 2018</a:t>
            </a:r>
            <a:endParaRPr lang="en-US" dirty="0">
              <a:solidFill>
                <a:schemeClr val="bg1"/>
              </a:solidFill>
            </a:endParaRPr>
          </a:p>
        </p:txBody>
      </p:sp>
    </p:spTree>
    <p:extLst>
      <p:ext uri="{BB962C8B-B14F-4D97-AF65-F5344CB8AC3E}">
        <p14:creationId xmlns:p14="http://schemas.microsoft.com/office/powerpoint/2010/main" val="124496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3">
            <a:extLst>
              <a:ext uri="{FF2B5EF4-FFF2-40B4-BE49-F238E27FC236}">
                <a16:creationId xmlns:a16="http://schemas.microsoft.com/office/drawing/2014/main" id="{3CAF01F4-43BC-4C8D-B3E7-889AD234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9" name="Oval 5">
            <a:extLst>
              <a:ext uri="{FF2B5EF4-FFF2-40B4-BE49-F238E27FC236}">
                <a16:creationId xmlns:a16="http://schemas.microsoft.com/office/drawing/2014/main" id="{06CA1EFD-9858-44D0-91BA-87238CF94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41" name="Straight Connector 27">
            <a:extLst>
              <a:ext uri="{FF2B5EF4-FFF2-40B4-BE49-F238E27FC236}">
                <a16:creationId xmlns:a16="http://schemas.microsoft.com/office/drawing/2014/main" id="{D35323DC-C2C7-41A7-92D3-2AF72E7E96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ctangle 29">
            <a:extLst>
              <a:ext uri="{FF2B5EF4-FFF2-40B4-BE49-F238E27FC236}">
                <a16:creationId xmlns:a16="http://schemas.microsoft.com/office/drawing/2014/main" id="{CDCC3573-D278-4CC7-B53E-343695AD8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9DC000B-4572-A7B1-FAA8-EF6C017E8AF0}"/>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2019 UK General elections</a:t>
            </a:r>
          </a:p>
        </p:txBody>
      </p:sp>
      <p:sp>
        <p:nvSpPr>
          <p:cNvPr id="43" name="Rectangle 31">
            <a:extLst>
              <a:ext uri="{FF2B5EF4-FFF2-40B4-BE49-F238E27FC236}">
                <a16:creationId xmlns:a16="http://schemas.microsoft.com/office/drawing/2014/main" id="{519446D5-5D8C-46A2-9D7E-14CC5B6F7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hart, bar chart&#10;&#10;Description automatically generated">
            <a:extLst>
              <a:ext uri="{FF2B5EF4-FFF2-40B4-BE49-F238E27FC236}">
                <a16:creationId xmlns:a16="http://schemas.microsoft.com/office/drawing/2014/main" id="{F89A0F54-5517-EEC8-3BC3-C19D6AAFCA87}"/>
              </a:ext>
            </a:extLst>
          </p:cNvPr>
          <p:cNvPicPr>
            <a:picLocks noChangeAspect="1"/>
          </p:cNvPicPr>
          <p:nvPr/>
        </p:nvPicPr>
        <p:blipFill>
          <a:blip r:embed="rId2"/>
          <a:stretch>
            <a:fillRect/>
          </a:stretch>
        </p:blipFill>
        <p:spPr>
          <a:xfrm>
            <a:off x="484632" y="1045537"/>
            <a:ext cx="2681481" cy="2480369"/>
          </a:xfrm>
          <a:prstGeom prst="rect">
            <a:avLst/>
          </a:prstGeom>
        </p:spPr>
      </p:pic>
      <p:cxnSp>
        <p:nvCxnSpPr>
          <p:cNvPr id="44" name="Straight Connector 33">
            <a:extLst>
              <a:ext uri="{FF2B5EF4-FFF2-40B4-BE49-F238E27FC236}">
                <a16:creationId xmlns:a16="http://schemas.microsoft.com/office/drawing/2014/main" id="{4D7D08D1-4690-472B-82D2-87FD9720EA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6548"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descr="Chart, bar chart&#10;&#10;Description automatically generated">
            <a:extLst>
              <a:ext uri="{FF2B5EF4-FFF2-40B4-BE49-F238E27FC236}">
                <a16:creationId xmlns:a16="http://schemas.microsoft.com/office/drawing/2014/main" id="{02AF704A-7847-571A-05EA-C69C7268B38A}"/>
              </a:ext>
            </a:extLst>
          </p:cNvPr>
          <p:cNvPicPr>
            <a:picLocks noChangeAspect="1"/>
          </p:cNvPicPr>
          <p:nvPr/>
        </p:nvPicPr>
        <p:blipFill>
          <a:blip r:embed="rId3"/>
          <a:stretch>
            <a:fillRect/>
          </a:stretch>
        </p:blipFill>
        <p:spPr>
          <a:xfrm>
            <a:off x="3314171" y="1156148"/>
            <a:ext cx="2681483" cy="2259149"/>
          </a:xfrm>
          <a:prstGeom prst="rect">
            <a:avLst/>
          </a:prstGeom>
        </p:spPr>
      </p:pic>
      <p:cxnSp>
        <p:nvCxnSpPr>
          <p:cNvPr id="36" name="Straight Connector 35">
            <a:extLst>
              <a:ext uri="{FF2B5EF4-FFF2-40B4-BE49-F238E27FC236}">
                <a16:creationId xmlns:a16="http://schemas.microsoft.com/office/drawing/2014/main" id="{F890ACD7-D496-4CEA-821F-36C4198A4A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6089"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Chart, bar chart&#10;&#10;Description automatically generated">
            <a:extLst>
              <a:ext uri="{FF2B5EF4-FFF2-40B4-BE49-F238E27FC236}">
                <a16:creationId xmlns:a16="http://schemas.microsoft.com/office/drawing/2014/main" id="{A2D05D9F-AEDC-4510-40AE-C6EEEB36B1EC}"/>
              </a:ext>
            </a:extLst>
          </p:cNvPr>
          <p:cNvPicPr>
            <a:picLocks noChangeAspect="1"/>
          </p:cNvPicPr>
          <p:nvPr/>
        </p:nvPicPr>
        <p:blipFill>
          <a:blip r:embed="rId4"/>
          <a:stretch>
            <a:fillRect/>
          </a:stretch>
        </p:blipFill>
        <p:spPr>
          <a:xfrm>
            <a:off x="6143712" y="1206425"/>
            <a:ext cx="2681483" cy="2158593"/>
          </a:xfrm>
          <a:prstGeom prst="rect">
            <a:avLst/>
          </a:prstGeom>
        </p:spPr>
      </p:pic>
      <p:cxnSp>
        <p:nvCxnSpPr>
          <p:cNvPr id="38" name="Straight Connector 37">
            <a:extLst>
              <a:ext uri="{FF2B5EF4-FFF2-40B4-BE49-F238E27FC236}">
                <a16:creationId xmlns:a16="http://schemas.microsoft.com/office/drawing/2014/main" id="{5C81AFB1-5656-41BF-92C8-5BE6877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5630"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descr="Chart, bar chart&#10;&#10;Description automatically generated">
            <a:extLst>
              <a:ext uri="{FF2B5EF4-FFF2-40B4-BE49-F238E27FC236}">
                <a16:creationId xmlns:a16="http://schemas.microsoft.com/office/drawing/2014/main" id="{D8F5C15A-FA68-75F9-B5AF-85E69433CCF9}"/>
              </a:ext>
            </a:extLst>
          </p:cNvPr>
          <p:cNvPicPr>
            <a:picLocks noChangeAspect="1"/>
          </p:cNvPicPr>
          <p:nvPr/>
        </p:nvPicPr>
        <p:blipFill>
          <a:blip r:embed="rId5"/>
          <a:stretch>
            <a:fillRect/>
          </a:stretch>
        </p:blipFill>
        <p:spPr>
          <a:xfrm>
            <a:off x="8986064" y="1353136"/>
            <a:ext cx="2693392" cy="1865173"/>
          </a:xfrm>
          <a:prstGeom prst="rect">
            <a:avLst/>
          </a:prstGeom>
        </p:spPr>
      </p:pic>
      <p:cxnSp>
        <p:nvCxnSpPr>
          <p:cNvPr id="40" name="Straight Connector 39">
            <a:extLst>
              <a:ext uri="{FF2B5EF4-FFF2-40B4-BE49-F238E27FC236}">
                <a16:creationId xmlns:a16="http://schemas.microsoft.com/office/drawing/2014/main" id="{997B327C-2832-4E53-A529-84CA9A74C7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2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A575AEB1-94D6-ADD9-5A2D-CF8EA2283C7C}"/>
              </a:ext>
            </a:extLst>
          </p:cNvPr>
          <p:cNvPicPr>
            <a:picLocks noChangeAspect="1"/>
          </p:cNvPicPr>
          <p:nvPr/>
        </p:nvPicPr>
        <p:blipFill rotWithShape="1">
          <a:blip r:embed="rId2"/>
          <a:srcRect b="13128"/>
          <a:stretch/>
        </p:blipFill>
        <p:spPr>
          <a:xfrm>
            <a:off x="1143908" y="643467"/>
            <a:ext cx="9904184" cy="5571066"/>
          </a:xfrm>
          <a:prstGeom prst="rect">
            <a:avLst/>
          </a:prstGeom>
        </p:spPr>
      </p:pic>
    </p:spTree>
    <p:extLst>
      <p:ext uri="{BB962C8B-B14F-4D97-AF65-F5344CB8AC3E}">
        <p14:creationId xmlns:p14="http://schemas.microsoft.com/office/powerpoint/2010/main" val="248560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C914C5-CEB3-49D7-9E9F-5414D37BD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3100" cy="215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aby&#10;&#10;Description automatically generated">
            <a:extLst>
              <a:ext uri="{FF2B5EF4-FFF2-40B4-BE49-F238E27FC236}">
                <a16:creationId xmlns:a16="http://schemas.microsoft.com/office/drawing/2014/main" id="{38D795BF-8822-8438-F146-9149BE489BCB}"/>
              </a:ext>
            </a:extLst>
          </p:cNvPr>
          <p:cNvPicPr>
            <a:picLocks noChangeAspect="1"/>
          </p:cNvPicPr>
          <p:nvPr/>
        </p:nvPicPr>
        <p:blipFill>
          <a:blip r:embed="rId2"/>
          <a:stretch>
            <a:fillRect/>
          </a:stretch>
        </p:blipFill>
        <p:spPr>
          <a:xfrm>
            <a:off x="321734" y="2822979"/>
            <a:ext cx="4153326" cy="2772345"/>
          </a:xfrm>
          <a:prstGeom prst="rect">
            <a:avLst/>
          </a:prstGeom>
        </p:spPr>
      </p:pic>
      <p:pic>
        <p:nvPicPr>
          <p:cNvPr id="3" name="Picture 2" descr="A group of people in a room&#10;&#10;Description automatically generated">
            <a:extLst>
              <a:ext uri="{FF2B5EF4-FFF2-40B4-BE49-F238E27FC236}">
                <a16:creationId xmlns:a16="http://schemas.microsoft.com/office/drawing/2014/main" id="{8D380FFF-5767-4640-2BA2-A300D2C4BFDF}"/>
              </a:ext>
            </a:extLst>
          </p:cNvPr>
          <p:cNvPicPr>
            <a:picLocks noChangeAspect="1"/>
          </p:cNvPicPr>
          <p:nvPr/>
        </p:nvPicPr>
        <p:blipFill>
          <a:blip r:embed="rId3"/>
          <a:stretch>
            <a:fillRect/>
          </a:stretch>
        </p:blipFill>
        <p:spPr>
          <a:xfrm>
            <a:off x="4804833" y="357747"/>
            <a:ext cx="7065434" cy="3991970"/>
          </a:xfrm>
          <a:prstGeom prst="rect">
            <a:avLst/>
          </a:prstGeom>
        </p:spPr>
      </p:pic>
      <p:sp>
        <p:nvSpPr>
          <p:cNvPr id="12" name="Rectangle 11">
            <a:extLst>
              <a:ext uri="{FF2B5EF4-FFF2-40B4-BE49-F238E27FC236}">
                <a16:creationId xmlns:a16="http://schemas.microsoft.com/office/drawing/2014/main" id="{2B20D270-F27F-4BCB-B3C9-F023D6CD0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2822" y="4724399"/>
            <a:ext cx="7414766" cy="2130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B542C-830B-2B95-0E3B-EAACCE723612}"/>
              </a:ext>
            </a:extLst>
          </p:cNvPr>
          <p:cNvSpPr txBox="1"/>
          <p:nvPr/>
        </p:nvSpPr>
        <p:spPr>
          <a:xfrm>
            <a:off x="5042147" y="4724399"/>
            <a:ext cx="6590805" cy="2308324"/>
          </a:xfrm>
          <a:prstGeom prst="rect">
            <a:avLst/>
          </a:prstGeom>
          <a:noFill/>
        </p:spPr>
        <p:txBody>
          <a:bodyPr wrap="square" rtlCol="0">
            <a:spAutoFit/>
          </a:bodyPr>
          <a:lstStyle/>
          <a:p>
            <a:r>
              <a:rPr lang="en-GB" dirty="0"/>
              <a:t>Above: Labour MP Tulip Siddiq who was forced to postpone her C-section to vote against Theresa May's Brexit deal.</a:t>
            </a:r>
          </a:p>
          <a:p>
            <a:r>
              <a:rPr lang="en-GB" dirty="0">
                <a:hlinkClick r:id="rId4"/>
              </a:rPr>
              <a:t>https://www.kcl.ac.uk/news/parliament-only-changed-its-rules-after-i-delayed-giving-birth-to-vote</a:t>
            </a:r>
            <a:r>
              <a:rPr lang="en-GB" dirty="0"/>
              <a:t> </a:t>
            </a:r>
          </a:p>
          <a:p>
            <a:r>
              <a:rPr lang="en-GB" dirty="0"/>
              <a:t>Left: Labour MP Stella Creasy in the House of Commons before she was told that “members do not participate in proceedings while caring for a baby." </a:t>
            </a:r>
          </a:p>
          <a:p>
            <a:endParaRPr lang="en-GB" dirty="0"/>
          </a:p>
        </p:txBody>
      </p:sp>
    </p:spTree>
    <p:extLst>
      <p:ext uri="{BB962C8B-B14F-4D97-AF65-F5344CB8AC3E}">
        <p14:creationId xmlns:p14="http://schemas.microsoft.com/office/powerpoint/2010/main" val="15043835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4698</TotalTime>
  <Words>1371</Words>
  <Application>Microsoft Macintosh PowerPoint</Application>
  <PresentationFormat>Widescreen</PresentationFormat>
  <Paragraphs>105</Paragraphs>
  <Slides>22</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Tw Cen MT</vt:lpstr>
      <vt:lpstr>Tw Cen MT Condensed</vt:lpstr>
      <vt:lpstr>Wingdings</vt:lpstr>
      <vt:lpstr>Wingdings 3</vt:lpstr>
      <vt:lpstr>Integral</vt:lpstr>
      <vt:lpstr>AS2 : A few reminders</vt:lpstr>
      <vt:lpstr>Can SNOW-CLEARING BE SEXIST?</vt:lpstr>
      <vt:lpstr>representation</vt:lpstr>
      <vt:lpstr>outline</vt:lpstr>
      <vt:lpstr>Political representation</vt:lpstr>
      <vt:lpstr>Male, pale, stale &amp; from…</vt:lpstr>
      <vt:lpstr>2019 UK General elections</vt:lpstr>
      <vt:lpstr>PowerPoint Presentation</vt:lpstr>
      <vt:lpstr>PowerPoint Presentation</vt:lpstr>
      <vt:lpstr>DO WOMEN NEED WOMEN?</vt:lpstr>
      <vt:lpstr>What are women’s interests?</vt:lpstr>
      <vt:lpstr>Do men ALSO need women?</vt:lpstr>
      <vt:lpstr>VIRGINIA SAPIRO: When are interests interesting? (1981)</vt:lpstr>
      <vt:lpstr>REPRESENTING INTERESTS</vt:lpstr>
      <vt:lpstr>POLITICS OF PRESENCE OR IDEAS?</vt:lpstr>
      <vt:lpstr>Views of representation</vt:lpstr>
      <vt:lpstr>DESCRIPTIVE REPRESENTATION:  CONTEXTUAL</vt:lpstr>
      <vt:lpstr>Critical mass or critical actors?</vt:lpstr>
      <vt:lpstr>PowerPoint Presentation</vt:lpstr>
      <vt:lpstr>Space invaders</vt:lpstr>
      <vt:lpstr>PowerPoint Presentation</vt:lpstr>
      <vt:lpstr>TOPIC 8 : Readings for seminars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politics of sex</dc:title>
  <dc:creator>Alaya Forte</dc:creator>
  <cp:lastModifiedBy>Alaya Forte</cp:lastModifiedBy>
  <cp:revision>132</cp:revision>
  <dcterms:created xsi:type="dcterms:W3CDTF">2023-02-12T06:12:41Z</dcterms:created>
  <dcterms:modified xsi:type="dcterms:W3CDTF">2024-03-22T12:41:58Z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2023-02-12T07:29:41Z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c5b30807-72d9-4908-a370-0bddc08c8d5c</vt:lpwstr>
  </property>
  <property fmtid="{D5CDD505-2E9C-101B-9397-08002B2CF9AE}" pid="8" name="MSIP_Label_b98fac97-8d33-4425-95a4-f76d2cce012e_ContentBits">
    <vt:lpwstr>0</vt:lpwstr>
  </property>
</Properties>
</file>