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8" r:id="rId1"/>
  </p:sldMasterIdLst>
  <p:notesMasterIdLst>
    <p:notesMasterId r:id="rId27"/>
  </p:notesMasterIdLst>
  <p:sldIdLst>
    <p:sldId id="256" r:id="rId2"/>
    <p:sldId id="304" r:id="rId3"/>
    <p:sldId id="279" r:id="rId4"/>
    <p:sldId id="280" r:id="rId5"/>
    <p:sldId id="257" r:id="rId6"/>
    <p:sldId id="258" r:id="rId7"/>
    <p:sldId id="282" r:id="rId8"/>
    <p:sldId id="259" r:id="rId9"/>
    <p:sldId id="260" r:id="rId10"/>
    <p:sldId id="261" r:id="rId11"/>
    <p:sldId id="284"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75" r:id="rId25"/>
    <p:sldId id="30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7"/>
    <p:restoredTop sz="93978"/>
  </p:normalViewPr>
  <p:slideViewPr>
    <p:cSldViewPr snapToGrid="0" snapToObjects="1">
      <p:cViewPr varScale="1">
        <p:scale>
          <a:sx n="116" d="100"/>
          <a:sy n="116" d="100"/>
        </p:scale>
        <p:origin x="4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83C03-287E-7346-AB84-143E6FD94BD7}" type="datetimeFigureOut">
              <a:rPr lang="en-US" smtClean="0"/>
              <a:t>11/18/22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37D01-6A6F-3C43-B26C-FD21E33CF4C1}" type="slidenum">
              <a:rPr lang="en-US" smtClean="0"/>
              <a:t>‹#›</a:t>
            </a:fld>
            <a:endParaRPr lang="en-US"/>
          </a:p>
        </p:txBody>
      </p:sp>
    </p:spTree>
    <p:extLst>
      <p:ext uri="{BB962C8B-B14F-4D97-AF65-F5344CB8AC3E}">
        <p14:creationId xmlns:p14="http://schemas.microsoft.com/office/powerpoint/2010/main" val="18875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11/18/22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9884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20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89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88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11/18/22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02931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4074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2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32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40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11/18/22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84843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11/18/22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729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11/18/22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399131"/>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1263520" y="1272800"/>
            <a:ext cx="6544620" cy="4312402"/>
          </a:xfrm>
        </p:spPr>
        <p:txBody>
          <a:bodyPr vert="horz" lIns="182880" tIns="182880" rIns="182880" bIns="182880" rtlCol="0" anchor="ctr">
            <a:normAutofit fontScale="90000"/>
          </a:bodyPr>
          <a:lstStyle/>
          <a:p>
            <a:pPr algn="r"/>
            <a:br>
              <a:rPr lang="en-US" sz="2700" kern="1200" cap="all" spc="200" baseline="0" dirty="0">
                <a:solidFill>
                  <a:schemeClr val="tx1"/>
                </a:solidFill>
                <a:latin typeface="+mj-lt"/>
                <a:ea typeface="+mj-ea"/>
                <a:cs typeface="+mj-cs"/>
              </a:rPr>
            </a:br>
            <a:br>
              <a:rPr lang="en-US" sz="2900" kern="1200" cap="all" spc="200" baseline="0" dirty="0">
                <a:solidFill>
                  <a:schemeClr val="tx1"/>
                </a:solidFill>
                <a:latin typeface="+mj-lt"/>
                <a:ea typeface="+mj-ea"/>
                <a:cs typeface="+mj-cs"/>
              </a:rPr>
            </a:br>
            <a:br>
              <a:rPr lang="en-US" sz="2900" kern="1200" cap="all" spc="200" baseline="0" dirty="0">
                <a:solidFill>
                  <a:schemeClr val="tx1"/>
                </a:solidFill>
                <a:latin typeface="+mj-lt"/>
                <a:ea typeface="+mj-ea"/>
                <a:cs typeface="+mj-cs"/>
              </a:rPr>
            </a:br>
            <a:r>
              <a:rPr lang="en-US" sz="2900" spc="200" dirty="0">
                <a:solidFill>
                  <a:schemeClr val="tx1"/>
                </a:solidFill>
                <a:ea typeface="+mj-ea"/>
                <a:cs typeface="+mj-cs"/>
              </a:rPr>
              <a:t>Queen Mary univ of London</a:t>
            </a:r>
            <a:br>
              <a:rPr lang="en-US" sz="2900" spc="200" dirty="0">
                <a:solidFill>
                  <a:schemeClr val="tx1"/>
                </a:solidFill>
                <a:ea typeface="+mj-ea"/>
                <a:cs typeface="+mj-cs"/>
              </a:rPr>
            </a:br>
            <a:br>
              <a:rPr lang="en-US" sz="2900" spc="200" dirty="0">
                <a:solidFill>
                  <a:schemeClr val="tx1"/>
                </a:solidFill>
                <a:ea typeface="+mj-ea"/>
                <a:cs typeface="+mj-cs"/>
              </a:rPr>
            </a:br>
            <a:br>
              <a:rPr lang="en-US" sz="2900" kern="1200" cap="all" spc="200" baseline="0" dirty="0">
                <a:solidFill>
                  <a:schemeClr val="tx1"/>
                </a:solidFill>
                <a:latin typeface="+mj-lt"/>
                <a:ea typeface="+mj-ea"/>
                <a:cs typeface="+mj-cs"/>
              </a:rPr>
            </a:br>
            <a:br>
              <a:rPr lang="en-US" sz="2900" kern="1200" cap="all" spc="200" baseline="0" dirty="0">
                <a:solidFill>
                  <a:schemeClr val="tx1"/>
                </a:solidFill>
                <a:latin typeface="+mj-lt"/>
                <a:ea typeface="+mj-ea"/>
                <a:cs typeface="+mj-cs"/>
              </a:rPr>
            </a:br>
            <a:br>
              <a:rPr lang="en-US" sz="2900" kern="1200" cap="all" spc="200" baseline="0" dirty="0">
                <a:solidFill>
                  <a:schemeClr val="tx1"/>
                </a:solidFill>
                <a:latin typeface="+mj-lt"/>
                <a:ea typeface="+mj-ea"/>
                <a:cs typeface="+mj-cs"/>
              </a:rPr>
            </a:br>
            <a:r>
              <a:rPr lang="en-US" sz="2900" kern="1200" cap="all" spc="200" baseline="0" dirty="0">
                <a:solidFill>
                  <a:schemeClr val="tx1"/>
                </a:solidFill>
                <a:latin typeface="+mj-lt"/>
                <a:ea typeface="+mj-ea"/>
                <a:cs typeface="+mj-cs"/>
              </a:rPr>
              <a:t>Int’l Energy Law &amp; Ethics</a:t>
            </a:r>
            <a:br>
              <a:rPr lang="en-US" sz="2900" kern="1200" cap="all" spc="200" baseline="0" dirty="0">
                <a:solidFill>
                  <a:schemeClr val="tx1"/>
                </a:solidFill>
                <a:latin typeface="+mj-lt"/>
                <a:ea typeface="+mj-ea"/>
                <a:cs typeface="+mj-cs"/>
              </a:rPr>
            </a:br>
            <a:br>
              <a:rPr lang="en-US" sz="2900" kern="1200" cap="all" spc="200" baseline="0" dirty="0">
                <a:solidFill>
                  <a:schemeClr val="tx1"/>
                </a:solidFill>
                <a:latin typeface="+mj-lt"/>
                <a:ea typeface="+mj-ea"/>
                <a:cs typeface="+mj-cs"/>
              </a:rPr>
            </a:br>
            <a:r>
              <a:rPr lang="en-US" sz="2900" spc="200" dirty="0">
                <a:solidFill>
                  <a:schemeClr val="tx1"/>
                </a:solidFill>
                <a:ea typeface="+mj-ea"/>
                <a:cs typeface="+mj-cs"/>
              </a:rPr>
              <a:t>Dr Tibisay Morgandi</a:t>
            </a:r>
            <a:br>
              <a:rPr lang="en-US" sz="2900" kern="1200" cap="all" spc="200" baseline="0" dirty="0">
                <a:solidFill>
                  <a:schemeClr val="tx1"/>
                </a:solidFill>
                <a:latin typeface="+mj-lt"/>
                <a:ea typeface="+mj-ea"/>
                <a:cs typeface="+mj-cs"/>
              </a:rPr>
            </a:br>
            <a:endParaRPr lang="en-US" sz="2900" kern="1200" cap="all" spc="200" baseline="0" dirty="0">
              <a:solidFill>
                <a:schemeClr val="tx1"/>
              </a:solidFill>
              <a:latin typeface="+mj-lt"/>
              <a:ea typeface="+mj-ea"/>
              <a:cs typeface="+mj-cs"/>
            </a:endParaRPr>
          </a:p>
        </p:txBody>
      </p:sp>
      <p:sp>
        <p:nvSpPr>
          <p:cNvPr id="3" name="Subtitle 2"/>
          <p:cNvSpPr>
            <a:spLocks noGrp="1"/>
          </p:cNvSpPr>
          <p:nvPr>
            <p:ph type="subTitle" idx="1"/>
          </p:nvPr>
        </p:nvSpPr>
        <p:spPr>
          <a:xfrm>
            <a:off x="8473440" y="1272800"/>
            <a:ext cx="2481307" cy="4312402"/>
          </a:xfrm>
        </p:spPr>
        <p:txBody>
          <a:bodyPr vert="horz" lIns="91440" tIns="45720" rIns="91440" bIns="45720" rtlCol="0" anchor="ctr">
            <a:normAutofit/>
          </a:bodyPr>
          <a:lstStyle/>
          <a:p>
            <a:pPr>
              <a:spcAft>
                <a:spcPts val="600"/>
              </a:spcAft>
            </a:pPr>
            <a:r>
              <a:rPr lang="en-US" sz="2400" dirty="0"/>
              <a:t>WEEK 1</a:t>
            </a:r>
          </a:p>
          <a:p>
            <a:pPr>
              <a:spcAft>
                <a:spcPts val="600"/>
              </a:spcAft>
            </a:pPr>
            <a:r>
              <a:rPr lang="en-US" sz="2400"/>
              <a:t> </a:t>
            </a:r>
            <a:endParaRPr lang="en-US" sz="2400" dirty="0"/>
          </a:p>
          <a:p>
            <a:pPr>
              <a:spcAft>
                <a:spcPts val="600"/>
              </a:spcAft>
            </a:pPr>
            <a:endParaRPr lang="en-US" sz="2400" b="1" dirty="0"/>
          </a:p>
          <a:p>
            <a:pPr>
              <a:spcAft>
                <a:spcPts val="600"/>
              </a:spcAft>
            </a:pPr>
            <a:r>
              <a:rPr lang="en-US" sz="2400" dirty="0"/>
              <a:t>FRAMEWORK </a:t>
            </a:r>
          </a:p>
          <a:p>
            <a:pPr>
              <a:spcAft>
                <a:spcPts val="600"/>
              </a:spcAft>
            </a:pPr>
            <a:r>
              <a:rPr lang="en-US" sz="2400" dirty="0"/>
              <a:t>&amp; CONCEPTS</a:t>
            </a:r>
          </a:p>
        </p:txBody>
      </p:sp>
      <p:cxnSp>
        <p:nvCxnSpPr>
          <p:cNvPr id="17" name="Straight Connector 1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141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54804"/>
            <a:ext cx="9917884" cy="2361391"/>
          </a:xfrm>
        </p:spPr>
        <p:txBody>
          <a:bodyPr>
            <a:normAutofit/>
          </a:bodyPr>
          <a:lstStyle/>
          <a:p>
            <a:pPr algn="ctr"/>
            <a:r>
              <a:rPr lang="en-US" sz="3600" i="1" dirty="0"/>
              <a:t>Legality Nuclear Weapons</a:t>
            </a:r>
            <a:br>
              <a:rPr lang="en-US" sz="3600" i="1" dirty="0"/>
            </a:br>
            <a:r>
              <a:rPr lang="en-US" sz="3600" i="1" dirty="0"/>
              <a:t>Advisory Opinion</a:t>
            </a:r>
            <a:br>
              <a:rPr lang="en-US" sz="3600" dirty="0"/>
            </a:br>
            <a:r>
              <a:rPr lang="en-US" sz="3600" dirty="0"/>
              <a:t>ICJ (1996) </a:t>
            </a:r>
          </a:p>
        </p:txBody>
      </p:sp>
      <p:sp>
        <p:nvSpPr>
          <p:cNvPr id="3" name="Content Placeholder 2"/>
          <p:cNvSpPr>
            <a:spLocks noGrp="1"/>
          </p:cNvSpPr>
          <p:nvPr>
            <p:ph idx="1"/>
          </p:nvPr>
        </p:nvSpPr>
        <p:spPr>
          <a:xfrm>
            <a:off x="1141413" y="3251147"/>
            <a:ext cx="9917884" cy="2558265"/>
          </a:xfrm>
        </p:spPr>
        <p:txBody>
          <a:bodyPr>
            <a:normAutofit/>
          </a:bodyPr>
          <a:lstStyle/>
          <a:p>
            <a:pPr marL="0" indent="0" algn="just">
              <a:buNone/>
            </a:pPr>
            <a:r>
              <a:rPr lang="en-US" sz="2800" dirty="0">
                <a:effectLst/>
              </a:rPr>
              <a:t>‘The existence of the general obligation of States to ensure that </a:t>
            </a:r>
            <a:r>
              <a:rPr lang="en-US" sz="2800" u="sng" dirty="0">
                <a:effectLst/>
              </a:rPr>
              <a:t>activities within their jurisdiction </a:t>
            </a:r>
            <a:r>
              <a:rPr lang="en-US" sz="2800" dirty="0">
                <a:effectLst/>
              </a:rPr>
              <a:t>and </a:t>
            </a:r>
            <a:r>
              <a:rPr lang="en-US" sz="2800" u="sng" dirty="0">
                <a:effectLst/>
              </a:rPr>
              <a:t>control</a:t>
            </a:r>
            <a:r>
              <a:rPr lang="en-US" sz="2800" dirty="0">
                <a:effectLst/>
              </a:rPr>
              <a:t> </a:t>
            </a:r>
            <a:r>
              <a:rPr lang="en-US" sz="2800" u="sng" dirty="0">
                <a:effectLst/>
              </a:rPr>
              <a:t>respect the environment of other States</a:t>
            </a:r>
            <a:r>
              <a:rPr lang="en-US" sz="2800" dirty="0">
                <a:effectLst/>
              </a:rPr>
              <a:t> or </a:t>
            </a:r>
            <a:r>
              <a:rPr lang="en-US" sz="2800" u="sng" dirty="0">
                <a:effectLst/>
              </a:rPr>
              <a:t>of areas beyond national control </a:t>
            </a:r>
            <a:r>
              <a:rPr lang="en-US" sz="2800" dirty="0">
                <a:effectLst/>
              </a:rPr>
              <a:t>is now </a:t>
            </a:r>
            <a:r>
              <a:rPr lang="en-US" sz="2800" b="1" dirty="0">
                <a:effectLst/>
              </a:rPr>
              <a:t>part of the corpus of international law relating to the environment</a:t>
            </a:r>
            <a:r>
              <a:rPr lang="en-GB" sz="2800" dirty="0">
                <a:effectLst/>
              </a:rPr>
              <a:t>’ [29]</a:t>
            </a:r>
            <a:endParaRPr lang="en-US" sz="2800" dirty="0"/>
          </a:p>
        </p:txBody>
      </p:sp>
    </p:spTree>
    <p:extLst>
      <p:ext uri="{BB962C8B-B14F-4D97-AF65-F5344CB8AC3E}">
        <p14:creationId xmlns:p14="http://schemas.microsoft.com/office/powerpoint/2010/main" val="6044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3. </a:t>
            </a:r>
            <a:r>
              <a:rPr lang="en-US" cap="small" dirty="0"/>
              <a:t>Obligation to Conduct an EIA</a:t>
            </a:r>
          </a:p>
        </p:txBody>
      </p:sp>
    </p:spTree>
    <p:extLst>
      <p:ext uri="{BB962C8B-B14F-4D97-AF65-F5344CB8AC3E}">
        <p14:creationId xmlns:p14="http://schemas.microsoft.com/office/powerpoint/2010/main" val="203663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2978" y="994719"/>
            <a:ext cx="10046044" cy="4868562"/>
          </a:xfrm>
        </p:spPr>
        <p:txBody>
          <a:bodyPr>
            <a:noAutofit/>
          </a:bodyPr>
          <a:lstStyle/>
          <a:p>
            <a:pPr marL="0" indent="0" algn="just">
              <a:buNone/>
            </a:pPr>
            <a:r>
              <a:rPr lang="en-GB" sz="2400" dirty="0">
                <a:effectLst/>
              </a:rPr>
              <a:t>‘[T]o fulfil its </a:t>
            </a:r>
            <a:r>
              <a:rPr lang="en-GB" sz="2400" u="sng" dirty="0">
                <a:effectLst/>
              </a:rPr>
              <a:t>obligation to exercise due diligence in preventing significant transboundary environmental harm</a:t>
            </a:r>
            <a:r>
              <a:rPr lang="en-GB" sz="2400" dirty="0">
                <a:effectLst/>
              </a:rPr>
              <a:t>, a State must, before embarking on an activity having the potential adversely to affect the environment of another State, </a:t>
            </a:r>
            <a:r>
              <a:rPr lang="en-GB" sz="2400" u="sng" dirty="0">
                <a:effectLst/>
              </a:rPr>
              <a:t>ascertain if there is a risk of significant transboundary harm</a:t>
            </a:r>
            <a:r>
              <a:rPr lang="en-GB" sz="2400" dirty="0">
                <a:effectLst/>
              </a:rPr>
              <a:t>, which would trigger the </a:t>
            </a:r>
            <a:r>
              <a:rPr lang="en-GB" sz="2400" u="sng" dirty="0">
                <a:effectLst/>
              </a:rPr>
              <a:t>requirement to carry out an environmental impact assessment</a:t>
            </a:r>
            <a:r>
              <a:rPr lang="en-GB" sz="2400" dirty="0">
                <a:effectLst/>
              </a:rPr>
              <a:t> [ … ] If the environmental impact assessment confirms that there is a risk of significant transboundary harm, the State planning to undertake the activity is required, in conformity with its due diligence obligation, </a:t>
            </a:r>
            <a:r>
              <a:rPr lang="en-GB" sz="2400" u="sng" dirty="0">
                <a:effectLst/>
              </a:rPr>
              <a:t>to notify and consult in good faith with the potentially affected State</a:t>
            </a:r>
            <a:r>
              <a:rPr lang="en-GB" sz="2400" dirty="0">
                <a:effectLst/>
              </a:rPr>
              <a:t>, where that is necessary to determine the appropriate measures to prevent or mitigate that risk’ [</a:t>
            </a:r>
            <a:r>
              <a:rPr lang="en-GB" sz="2400" b="1" dirty="0">
                <a:effectLst/>
              </a:rPr>
              <a:t>Costa Rica/Nicaragua</a:t>
            </a:r>
            <a:r>
              <a:rPr lang="en-GB" sz="2400" dirty="0">
                <a:effectLst/>
              </a:rPr>
              <a:t>, </a:t>
            </a:r>
            <a:r>
              <a:rPr lang="en-GB" sz="2400" b="1" dirty="0">
                <a:effectLst/>
              </a:rPr>
              <a:t>Judgement</a:t>
            </a:r>
            <a:r>
              <a:rPr lang="en-GB" sz="2400" dirty="0">
                <a:effectLst/>
              </a:rPr>
              <a:t>, </a:t>
            </a:r>
            <a:r>
              <a:rPr lang="en-GB" sz="2400" b="1" dirty="0">
                <a:effectLst/>
              </a:rPr>
              <a:t>ICJ reports 2015</a:t>
            </a:r>
            <a:r>
              <a:rPr lang="en-GB" sz="2400" dirty="0">
                <a:effectLst/>
              </a:rPr>
              <a:t>, </a:t>
            </a:r>
            <a:r>
              <a:rPr lang="en-GB" sz="2400" b="1" dirty="0">
                <a:effectLst/>
              </a:rPr>
              <a:t>104</a:t>
            </a:r>
            <a:r>
              <a:rPr lang="en-GB" sz="2400" dirty="0">
                <a:effectLst/>
              </a:rPr>
              <a:t>]</a:t>
            </a:r>
            <a:endParaRPr lang="en-GB" sz="2400" b="1" dirty="0">
              <a:effectLst/>
            </a:endParaRPr>
          </a:p>
        </p:txBody>
      </p:sp>
    </p:spTree>
    <p:extLst>
      <p:ext uri="{BB962C8B-B14F-4D97-AF65-F5344CB8AC3E}">
        <p14:creationId xmlns:p14="http://schemas.microsoft.com/office/powerpoint/2010/main" val="256304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7432"/>
            <a:ext cx="9905998" cy="638432"/>
          </a:xfrm>
        </p:spPr>
        <p:txBody>
          <a:bodyPr>
            <a:normAutofit fontScale="90000"/>
          </a:bodyPr>
          <a:lstStyle/>
          <a:p>
            <a:pPr algn="ctr"/>
            <a:r>
              <a:rPr lang="en-US" cap="small" dirty="0"/>
              <a:t>Prevention in a nutshell</a:t>
            </a:r>
          </a:p>
        </p:txBody>
      </p:sp>
      <p:sp>
        <p:nvSpPr>
          <p:cNvPr id="3" name="Content Placeholder 2"/>
          <p:cNvSpPr>
            <a:spLocks noGrp="1"/>
          </p:cNvSpPr>
          <p:nvPr>
            <p:ph idx="1"/>
          </p:nvPr>
        </p:nvSpPr>
        <p:spPr>
          <a:xfrm>
            <a:off x="1141413" y="1248033"/>
            <a:ext cx="9905998" cy="5347976"/>
          </a:xfrm>
        </p:spPr>
        <p:txBody>
          <a:bodyPr>
            <a:normAutofit fontScale="85000" lnSpcReduction="20000"/>
          </a:bodyPr>
          <a:lstStyle/>
          <a:p>
            <a:pPr marL="457200" lvl="1" indent="0">
              <a:buNone/>
            </a:pPr>
            <a:endParaRPr lang="en-US" dirty="0"/>
          </a:p>
          <a:p>
            <a:pPr marL="457200" lvl="1" indent="0">
              <a:buNone/>
            </a:pPr>
            <a:r>
              <a:rPr lang="en-US" sz="2000" dirty="0">
                <a:solidFill>
                  <a:schemeClr val="tx1"/>
                </a:solidFill>
              </a:rPr>
              <a:t>PREVENTION PRINCIPLE			DUE DILIGENCE OBLIGATION </a:t>
            </a:r>
          </a:p>
          <a:p>
            <a:pPr marL="457200" lvl="1" indent="0">
              <a:buNone/>
            </a:pPr>
            <a:endParaRPr lang="en-US" dirty="0">
              <a:solidFill>
                <a:schemeClr val="tx1"/>
              </a:solidFill>
            </a:endParaRPr>
          </a:p>
          <a:p>
            <a:pPr marL="457200" lvl="1" indent="0">
              <a:buNone/>
            </a:pPr>
            <a:r>
              <a:rPr lang="en-US" sz="1900" dirty="0">
                <a:solidFill>
                  <a:schemeClr val="tx1"/>
                </a:solidFill>
              </a:rPr>
              <a:t>Transboundary</a:t>
            </a:r>
            <a:r>
              <a:rPr lang="en-US" dirty="0">
                <a:solidFill>
                  <a:schemeClr val="tx1"/>
                </a:solidFill>
              </a:rPr>
              <a:t>					 </a:t>
            </a:r>
          </a:p>
          <a:p>
            <a:pPr marL="457200" lvl="1" indent="0">
              <a:buNone/>
            </a:pPr>
            <a:r>
              <a:rPr lang="en-US" sz="2100" dirty="0"/>
              <a:t>					</a:t>
            </a:r>
            <a:r>
              <a:rPr lang="en-US" sz="2100" dirty="0">
                <a:solidFill>
                  <a:schemeClr val="tx1"/>
                </a:solidFill>
              </a:rPr>
              <a:t>RISK OF </a:t>
            </a:r>
            <a:r>
              <a:rPr lang="en-US" sz="2100" b="1" dirty="0">
                <a:solidFill>
                  <a:schemeClr val="tx1"/>
                </a:solidFill>
              </a:rPr>
              <a:t>SIGNIFICANT </a:t>
            </a:r>
            <a:r>
              <a:rPr lang="en-US" sz="2100" dirty="0">
                <a:solidFill>
                  <a:schemeClr val="tx1"/>
                </a:solidFill>
              </a:rPr>
              <a:t>ENVIRONMENTAL HARM? </a:t>
            </a:r>
            <a:r>
              <a:rPr lang="en-US" dirty="0"/>
              <a:t>							</a:t>
            </a:r>
          </a:p>
          <a:p>
            <a:pPr marL="457200" lvl="1" indent="0">
              <a:buNone/>
            </a:pPr>
            <a:endParaRPr lang="en-US" dirty="0">
              <a:solidFill>
                <a:schemeClr val="tx1"/>
              </a:solidFill>
            </a:endParaRPr>
          </a:p>
          <a:p>
            <a:pPr marL="457200" lvl="1" indent="0">
              <a:buNone/>
            </a:pPr>
            <a:r>
              <a:rPr lang="en-US" sz="1900" dirty="0">
                <a:solidFill>
                  <a:schemeClr val="tx1"/>
                </a:solidFill>
              </a:rPr>
              <a:t> In areas beyond national jurisdiction</a:t>
            </a:r>
          </a:p>
          <a:p>
            <a:pPr marL="457200" lvl="1" indent="0" algn="ctr">
              <a:buNone/>
            </a:pPr>
            <a:endParaRPr lang="en-US" dirty="0">
              <a:solidFill>
                <a:srgbClr val="0085BF"/>
              </a:solidFill>
            </a:endParaRPr>
          </a:p>
          <a:p>
            <a:pPr marL="457200" lvl="1" indent="0" algn="ctr">
              <a:buNone/>
            </a:pPr>
            <a:r>
              <a:rPr lang="en-US" sz="2000" dirty="0">
                <a:solidFill>
                  <a:srgbClr val="0085BF"/>
                </a:solidFill>
              </a:rPr>
              <a:t>		ENVIRONMENTAL IMPACT ASSESSMENT</a:t>
            </a:r>
          </a:p>
          <a:p>
            <a:pPr marL="457200" lvl="1" indent="0">
              <a:buNone/>
            </a:pPr>
            <a:endParaRPr lang="en-US" dirty="0"/>
          </a:p>
          <a:p>
            <a:pPr marL="457200" lvl="1" indent="0">
              <a:buNone/>
            </a:pPr>
            <a:r>
              <a:rPr lang="en-US" dirty="0"/>
              <a:t>					</a:t>
            </a:r>
          </a:p>
          <a:p>
            <a:pPr marL="457200" lvl="1" indent="0">
              <a:buNone/>
            </a:pPr>
            <a:r>
              <a:rPr lang="en-US" dirty="0">
                <a:solidFill>
                  <a:srgbClr val="00B050"/>
                </a:solidFill>
              </a:rPr>
              <a:t>NON SIGNIFICANT HARM (NO/LOW/HIGH RISK)	</a:t>
            </a:r>
            <a:r>
              <a:rPr lang="en-US" dirty="0"/>
              <a:t>	       </a:t>
            </a:r>
            <a:r>
              <a:rPr lang="en-US" dirty="0">
                <a:solidFill>
                  <a:srgbClr val="FF0000"/>
                </a:solidFill>
              </a:rPr>
              <a:t>SIGNIFICANT HARM (LOW OR HIGH RISK)</a:t>
            </a:r>
          </a:p>
          <a:p>
            <a:pPr marL="457200" lvl="1" indent="0">
              <a:buNone/>
            </a:pPr>
            <a:r>
              <a:rPr lang="en-US" dirty="0">
                <a:solidFill>
                  <a:schemeClr val="accent2"/>
                </a:solidFill>
              </a:rPr>
              <a:t>	</a:t>
            </a:r>
            <a:r>
              <a:rPr lang="en-US" dirty="0">
                <a:solidFill>
                  <a:srgbClr val="00B050"/>
                </a:solidFill>
              </a:rPr>
              <a:t>OR NO RISK OF SIGNIFICANT HARM</a:t>
            </a:r>
          </a:p>
          <a:p>
            <a:pPr marL="457200" lvl="1" indent="0">
              <a:buNone/>
            </a:pPr>
            <a:endParaRPr lang="en-US" dirty="0">
              <a:solidFill>
                <a:schemeClr val="tx1"/>
              </a:solidFill>
            </a:endParaRPr>
          </a:p>
          <a:p>
            <a:pPr marL="457200" lvl="1" indent="0">
              <a:buNone/>
            </a:pPr>
            <a:r>
              <a:rPr lang="en-US" dirty="0">
                <a:solidFill>
                  <a:schemeClr val="tx1"/>
                </a:solidFill>
              </a:rPr>
              <a:t>																OBLIGATION TO COOPERATE IN GOOD FAITH</a:t>
            </a:r>
          </a:p>
          <a:p>
            <a:pPr marL="457200" lvl="1" indent="0">
              <a:buNone/>
            </a:pPr>
            <a:r>
              <a:rPr lang="en-US" dirty="0">
                <a:solidFill>
                  <a:schemeClr val="tx1"/>
                </a:solidFill>
              </a:rPr>
              <a:t>  OBLIGATION OF ONGOING MONITORING</a:t>
            </a:r>
          </a:p>
          <a:p>
            <a:pPr marL="457200" lvl="1" indent="0">
              <a:buNone/>
            </a:pPr>
            <a:r>
              <a:rPr lang="en-US" dirty="0">
                <a:solidFill>
                  <a:schemeClr val="tx1"/>
                </a:solidFill>
              </a:rPr>
              <a:t>											</a:t>
            </a:r>
          </a:p>
          <a:p>
            <a:pPr marL="457200" lvl="1" indent="0">
              <a:buNone/>
            </a:pPr>
            <a:r>
              <a:rPr lang="en-US" dirty="0">
                <a:solidFill>
                  <a:schemeClr val="tx1"/>
                </a:solidFill>
              </a:rPr>
              <a:t>						</a:t>
            </a:r>
            <a:r>
              <a:rPr lang="en-US" dirty="0"/>
              <a:t>          </a:t>
            </a:r>
            <a:r>
              <a:rPr lang="en-US" dirty="0">
                <a:solidFill>
                  <a:schemeClr val="tx1"/>
                </a:solidFill>
              </a:rPr>
              <a:t>CONSULT 		  NOTIFY</a:t>
            </a:r>
          </a:p>
          <a:p>
            <a:pPr marL="457200" lvl="1" indent="0">
              <a:buNone/>
            </a:pPr>
            <a:endParaRPr lang="en-US" dirty="0"/>
          </a:p>
          <a:p>
            <a:pPr marL="457200" lvl="1" indent="0">
              <a:buNone/>
            </a:pPr>
            <a:endParaRPr lang="en-US" dirty="0"/>
          </a:p>
          <a:p>
            <a:pPr marL="457200" lvl="1" indent="0">
              <a:buNone/>
            </a:pPr>
            <a:endParaRPr lang="en-US" dirty="0"/>
          </a:p>
        </p:txBody>
      </p:sp>
      <p:sp>
        <p:nvSpPr>
          <p:cNvPr id="5" name="Right Arrow 4"/>
          <p:cNvSpPr/>
          <p:nvPr/>
        </p:nvSpPr>
        <p:spPr>
          <a:xfrm>
            <a:off x="4242394" y="1473980"/>
            <a:ext cx="2244899" cy="246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040333" y="2531152"/>
            <a:ext cx="567159" cy="805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8844391" y="4428197"/>
            <a:ext cx="213112" cy="537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3371386" flipH="1">
            <a:off x="4984572" y="3630925"/>
            <a:ext cx="177847" cy="582191"/>
          </a:xfrm>
          <a:prstGeom prst="downArrow">
            <a:avLst>
              <a:gd name="adj1" fmla="val 546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0928438">
            <a:off x="7967276" y="3668229"/>
            <a:ext cx="212831" cy="480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555406" y="5401507"/>
            <a:ext cx="104172" cy="416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347610" y="4697065"/>
            <a:ext cx="104172" cy="485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875470" y="1828141"/>
            <a:ext cx="349284" cy="347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310908" flipV="1">
            <a:off x="3357523" y="2188055"/>
            <a:ext cx="2247038" cy="126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rot="19812783">
            <a:off x="5334383" y="2735295"/>
            <a:ext cx="849330" cy="1032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9827125" y="5392888"/>
            <a:ext cx="104172" cy="416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D137DB-D64F-1548-8C1A-A773CA8A12F5}"/>
              </a:ext>
            </a:extLst>
          </p:cNvPr>
          <p:cNvSpPr txBox="1"/>
          <p:nvPr/>
        </p:nvSpPr>
        <p:spPr>
          <a:xfrm>
            <a:off x="1244009" y="6234347"/>
            <a:ext cx="1945758" cy="246221"/>
          </a:xfrm>
          <a:prstGeom prst="rect">
            <a:avLst/>
          </a:prstGeom>
          <a:noFill/>
        </p:spPr>
        <p:txBody>
          <a:bodyPr wrap="square" rtlCol="0">
            <a:spAutoFit/>
          </a:bodyPr>
          <a:lstStyle/>
          <a:p>
            <a:r>
              <a:rPr lang="en-US" sz="1000" dirty="0"/>
              <a:t>© Dr Tibisay Morgandi (2017)</a:t>
            </a:r>
          </a:p>
        </p:txBody>
      </p:sp>
    </p:spTree>
    <p:extLst>
      <p:ext uri="{BB962C8B-B14F-4D97-AF65-F5344CB8AC3E}">
        <p14:creationId xmlns:p14="http://schemas.microsoft.com/office/powerpoint/2010/main" val="348958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4. </a:t>
            </a:r>
            <a:r>
              <a:rPr lang="en-US" cap="small" dirty="0"/>
              <a:t>Polluter-Pays Principle</a:t>
            </a:r>
          </a:p>
        </p:txBody>
      </p:sp>
    </p:spTree>
    <p:extLst>
      <p:ext uri="{BB962C8B-B14F-4D97-AF65-F5344CB8AC3E}">
        <p14:creationId xmlns:p14="http://schemas.microsoft.com/office/powerpoint/2010/main" val="96668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20" y="498389"/>
            <a:ext cx="9961834" cy="1599344"/>
          </a:xfrm>
        </p:spPr>
        <p:txBody>
          <a:bodyPr>
            <a:normAutofit/>
          </a:bodyPr>
          <a:lstStyle/>
          <a:p>
            <a:pPr algn="ctr"/>
            <a:r>
              <a:rPr lang="en-US" sz="3600" dirty="0"/>
              <a:t>RIO DECLARATION, PRINCIPLE 16</a:t>
            </a:r>
          </a:p>
        </p:txBody>
      </p:sp>
      <p:sp>
        <p:nvSpPr>
          <p:cNvPr id="3" name="Content Placeholder 2"/>
          <p:cNvSpPr>
            <a:spLocks noGrp="1"/>
          </p:cNvSpPr>
          <p:nvPr>
            <p:ph idx="1"/>
          </p:nvPr>
        </p:nvSpPr>
        <p:spPr>
          <a:xfrm>
            <a:off x="1115083" y="2405727"/>
            <a:ext cx="9961834" cy="3953884"/>
          </a:xfrm>
        </p:spPr>
        <p:txBody>
          <a:bodyPr>
            <a:normAutofit/>
          </a:bodyPr>
          <a:lstStyle/>
          <a:p>
            <a:pPr marL="0" indent="0" algn="just">
              <a:buNone/>
            </a:pPr>
            <a:r>
              <a:rPr lang="en-GB" sz="2800" dirty="0"/>
              <a:t>‘National authorities should endeavour to promote the </a:t>
            </a:r>
            <a:r>
              <a:rPr lang="en-GB" sz="2800" b="1" dirty="0"/>
              <a:t>internalization of environmental costs </a:t>
            </a:r>
            <a:r>
              <a:rPr lang="en-GB" sz="2800" dirty="0"/>
              <a:t>and the use of economic instruments, taking into account the approach that the </a:t>
            </a:r>
            <a:r>
              <a:rPr lang="en-GB" sz="2800" b="1" dirty="0"/>
              <a:t>polluter should</a:t>
            </a:r>
            <a:r>
              <a:rPr lang="en-GB" sz="2800" dirty="0"/>
              <a:t>, </a:t>
            </a:r>
            <a:r>
              <a:rPr lang="en-GB" sz="2800" u="sng" dirty="0"/>
              <a:t>in principle</a:t>
            </a:r>
            <a:r>
              <a:rPr lang="en-GB" sz="2800" dirty="0"/>
              <a:t>, </a:t>
            </a:r>
            <a:r>
              <a:rPr lang="en-GB" sz="2800" b="1" dirty="0"/>
              <a:t>bear the cost of pollution</a:t>
            </a:r>
            <a:r>
              <a:rPr lang="en-GB" sz="2800" dirty="0"/>
              <a:t>, with due regard to the public interest and without distorting international trade and investment’.</a:t>
            </a:r>
          </a:p>
          <a:p>
            <a:endParaRPr lang="en-US" dirty="0"/>
          </a:p>
        </p:txBody>
      </p:sp>
    </p:spTree>
    <p:extLst>
      <p:ext uri="{BB962C8B-B14F-4D97-AF65-F5344CB8AC3E}">
        <p14:creationId xmlns:p14="http://schemas.microsoft.com/office/powerpoint/2010/main" val="33129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5. </a:t>
            </a:r>
            <a:r>
              <a:rPr lang="en-US" cap="small" dirty="0"/>
              <a:t>CBDR Principle</a:t>
            </a:r>
          </a:p>
        </p:txBody>
      </p:sp>
    </p:spTree>
    <p:extLst>
      <p:ext uri="{BB962C8B-B14F-4D97-AF65-F5344CB8AC3E}">
        <p14:creationId xmlns:p14="http://schemas.microsoft.com/office/powerpoint/2010/main" val="45504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20" y="498389"/>
            <a:ext cx="9961834" cy="1599344"/>
          </a:xfrm>
        </p:spPr>
        <p:txBody>
          <a:bodyPr>
            <a:normAutofit/>
          </a:bodyPr>
          <a:lstStyle/>
          <a:p>
            <a:pPr algn="ctr"/>
            <a:r>
              <a:rPr lang="en-US" sz="3600" dirty="0"/>
              <a:t>RIO DECLARATION, PRINCIPLE 7</a:t>
            </a:r>
          </a:p>
        </p:txBody>
      </p:sp>
      <p:sp>
        <p:nvSpPr>
          <p:cNvPr id="3" name="Content Placeholder 2"/>
          <p:cNvSpPr>
            <a:spLocks noGrp="1"/>
          </p:cNvSpPr>
          <p:nvPr>
            <p:ph idx="1"/>
          </p:nvPr>
        </p:nvSpPr>
        <p:spPr>
          <a:xfrm>
            <a:off x="1109820" y="1985598"/>
            <a:ext cx="9961834" cy="1869710"/>
          </a:xfrm>
        </p:spPr>
        <p:txBody>
          <a:bodyPr>
            <a:normAutofit fontScale="92500" lnSpcReduction="20000"/>
          </a:bodyPr>
          <a:lstStyle/>
          <a:p>
            <a:pPr marL="0" indent="0" algn="just">
              <a:buNone/>
            </a:pPr>
            <a:r>
              <a:rPr lang="en-GB" sz="2800" dirty="0"/>
              <a:t>‘States shall cooperate in a spirit of </a:t>
            </a:r>
            <a:r>
              <a:rPr lang="en-GB" sz="2800" u="sng" dirty="0"/>
              <a:t>global partnership</a:t>
            </a:r>
            <a:r>
              <a:rPr lang="en-GB" sz="2800" dirty="0"/>
              <a:t> to conserve, protect and restore the health and integrity of the Earth’s ecosystem. In view of the </a:t>
            </a:r>
            <a:r>
              <a:rPr lang="en-GB" sz="2800" b="1" dirty="0"/>
              <a:t>different contributions</a:t>
            </a:r>
            <a:r>
              <a:rPr lang="en-GB" sz="2800" dirty="0"/>
              <a:t> </a:t>
            </a:r>
            <a:r>
              <a:rPr lang="en-GB" sz="2800" u="sng" dirty="0"/>
              <a:t>to global environmental degradation</a:t>
            </a:r>
            <a:r>
              <a:rPr lang="en-GB" sz="2800" dirty="0"/>
              <a:t>, States have </a:t>
            </a:r>
            <a:r>
              <a:rPr lang="en-GB" sz="2800" b="1" dirty="0"/>
              <a:t>common but differentiated responsibilities</a:t>
            </a:r>
            <a:r>
              <a:rPr lang="en-GB" sz="2800" dirty="0"/>
              <a:t>. </a:t>
            </a:r>
            <a:endParaRPr lang="en-US" sz="2800" dirty="0"/>
          </a:p>
          <a:p>
            <a:endParaRPr lang="en-US" dirty="0"/>
          </a:p>
        </p:txBody>
      </p:sp>
      <p:sp>
        <p:nvSpPr>
          <p:cNvPr id="5" name="Content Placeholder 2">
            <a:extLst>
              <a:ext uri="{FF2B5EF4-FFF2-40B4-BE49-F238E27FC236}">
                <a16:creationId xmlns:a16="http://schemas.microsoft.com/office/drawing/2014/main" id="{752361C9-B246-CC4F-B464-C6297E460F35}"/>
              </a:ext>
            </a:extLst>
          </p:cNvPr>
          <p:cNvSpPr txBox="1">
            <a:spLocks/>
          </p:cNvSpPr>
          <p:nvPr/>
        </p:nvSpPr>
        <p:spPr>
          <a:xfrm>
            <a:off x="2586678" y="3760991"/>
            <a:ext cx="9871219" cy="1457819"/>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800" dirty="0">
                <a:solidFill>
                  <a:srgbClr val="0070C0"/>
                </a:solidFill>
              </a:rPr>
              <a:t>developed countries</a:t>
            </a:r>
          </a:p>
          <a:p>
            <a:pPr marL="0" indent="0" algn="just">
              <a:buFont typeface="Garamond" pitchFamily="18" charset="0"/>
              <a:buNone/>
            </a:pPr>
            <a:endParaRPr lang="en-US" sz="2800" dirty="0">
              <a:solidFill>
                <a:srgbClr val="0070C0"/>
              </a:solidFill>
            </a:endParaRPr>
          </a:p>
          <a:p>
            <a:endParaRPr lang="en-US" dirty="0"/>
          </a:p>
        </p:txBody>
      </p:sp>
      <p:sp>
        <p:nvSpPr>
          <p:cNvPr id="6" name="Content Placeholder 2">
            <a:extLst>
              <a:ext uri="{FF2B5EF4-FFF2-40B4-BE49-F238E27FC236}">
                <a16:creationId xmlns:a16="http://schemas.microsoft.com/office/drawing/2014/main" id="{5687028C-2C12-E441-A5B4-DD162A34DA3F}"/>
              </a:ext>
            </a:extLst>
          </p:cNvPr>
          <p:cNvSpPr txBox="1">
            <a:spLocks/>
          </p:cNvSpPr>
          <p:nvPr/>
        </p:nvSpPr>
        <p:spPr>
          <a:xfrm>
            <a:off x="1109820" y="4489901"/>
            <a:ext cx="9961834" cy="186971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GB" sz="2800" dirty="0"/>
              <a:t>acknowledge the </a:t>
            </a:r>
            <a:r>
              <a:rPr lang="en-GB" sz="2800" b="1" dirty="0"/>
              <a:t>responsibility</a:t>
            </a:r>
            <a:r>
              <a:rPr lang="en-GB" sz="2800" dirty="0"/>
              <a:t> that they bear in the </a:t>
            </a:r>
            <a:r>
              <a:rPr lang="en-GB" sz="2800" u="sng" dirty="0"/>
              <a:t>international pursuit for sustainable development </a:t>
            </a:r>
            <a:r>
              <a:rPr lang="en-GB" sz="2800" dirty="0"/>
              <a:t>in view of the pressures their societies place on the global environment and of the technologies and financial resources they command’.</a:t>
            </a:r>
            <a:endParaRPr lang="en-US" sz="2800" dirty="0"/>
          </a:p>
          <a:p>
            <a:endParaRPr lang="en-US" dirty="0"/>
          </a:p>
        </p:txBody>
      </p:sp>
      <p:sp>
        <p:nvSpPr>
          <p:cNvPr id="7" name="Content Placeholder 2">
            <a:extLst>
              <a:ext uri="{FF2B5EF4-FFF2-40B4-BE49-F238E27FC236}">
                <a16:creationId xmlns:a16="http://schemas.microsoft.com/office/drawing/2014/main" id="{49FBBEFC-5EC9-C944-AA06-D362BD493B83}"/>
              </a:ext>
            </a:extLst>
          </p:cNvPr>
          <p:cNvSpPr txBox="1">
            <a:spLocks/>
          </p:cNvSpPr>
          <p:nvPr/>
        </p:nvSpPr>
        <p:spPr>
          <a:xfrm>
            <a:off x="1884174" y="3760991"/>
            <a:ext cx="801358" cy="704056"/>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GB" sz="2800" dirty="0"/>
              <a:t>The</a:t>
            </a:r>
            <a:endParaRPr lang="en-US" dirty="0"/>
          </a:p>
        </p:txBody>
      </p:sp>
    </p:spTree>
    <p:extLst>
      <p:ext uri="{BB962C8B-B14F-4D97-AF65-F5344CB8AC3E}">
        <p14:creationId xmlns:p14="http://schemas.microsoft.com/office/powerpoint/2010/main" val="2673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anim calcmode="lin" valueType="num">
                                      <p:cBhvr>
                                        <p:cTn id="4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6. </a:t>
            </a:r>
            <a:r>
              <a:rPr lang="en-US" cap="small" dirty="0"/>
              <a:t>Inter-generational Equity</a:t>
            </a:r>
          </a:p>
        </p:txBody>
      </p:sp>
    </p:spTree>
    <p:extLst>
      <p:ext uri="{BB962C8B-B14F-4D97-AF65-F5344CB8AC3E}">
        <p14:creationId xmlns:p14="http://schemas.microsoft.com/office/powerpoint/2010/main" val="324579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20" y="498389"/>
            <a:ext cx="9961834" cy="1599344"/>
          </a:xfrm>
        </p:spPr>
        <p:txBody>
          <a:bodyPr>
            <a:normAutofit/>
          </a:bodyPr>
          <a:lstStyle/>
          <a:p>
            <a:pPr algn="ctr"/>
            <a:r>
              <a:rPr lang="en-US" sz="3600" dirty="0"/>
              <a:t>RIO DECLARATION, PRINCIPLE 3</a:t>
            </a:r>
          </a:p>
        </p:txBody>
      </p:sp>
      <p:sp>
        <p:nvSpPr>
          <p:cNvPr id="3" name="Content Placeholder 2"/>
          <p:cNvSpPr>
            <a:spLocks noGrp="1"/>
          </p:cNvSpPr>
          <p:nvPr>
            <p:ph idx="1"/>
          </p:nvPr>
        </p:nvSpPr>
        <p:spPr>
          <a:xfrm>
            <a:off x="1300435" y="3023565"/>
            <a:ext cx="9585868" cy="1736703"/>
          </a:xfrm>
        </p:spPr>
        <p:txBody>
          <a:bodyPr>
            <a:normAutofit/>
          </a:bodyPr>
          <a:lstStyle/>
          <a:p>
            <a:pPr marL="0" indent="0" algn="just">
              <a:buNone/>
            </a:pPr>
            <a:r>
              <a:rPr lang="en-GB" sz="2800" dirty="0"/>
              <a:t>‘The right to development must be fulfilled so as to </a:t>
            </a:r>
            <a:r>
              <a:rPr lang="en-GB" sz="2800" u="sng" dirty="0"/>
              <a:t>equitably</a:t>
            </a:r>
            <a:r>
              <a:rPr lang="en-GB" sz="2800" dirty="0"/>
              <a:t> meet </a:t>
            </a:r>
            <a:r>
              <a:rPr lang="en-GB" sz="2800" u="sng" dirty="0"/>
              <a:t>developmental</a:t>
            </a:r>
            <a:r>
              <a:rPr lang="en-GB" sz="2800" dirty="0"/>
              <a:t> and </a:t>
            </a:r>
            <a:r>
              <a:rPr lang="en-GB" sz="2800" u="sng" dirty="0"/>
              <a:t>environmental</a:t>
            </a:r>
            <a:r>
              <a:rPr lang="en-GB" sz="2800" dirty="0"/>
              <a:t> needs of </a:t>
            </a:r>
            <a:r>
              <a:rPr lang="en-GB" sz="2800" u="sng" dirty="0"/>
              <a:t>present</a:t>
            </a:r>
            <a:r>
              <a:rPr lang="en-GB" sz="2800" dirty="0"/>
              <a:t> and </a:t>
            </a:r>
            <a:r>
              <a:rPr lang="en-GB" sz="2800" b="1" dirty="0"/>
              <a:t>future generations</a:t>
            </a:r>
            <a:r>
              <a:rPr lang="en-GB" sz="2800" dirty="0"/>
              <a:t>’.</a:t>
            </a:r>
            <a:endParaRPr lang="en-US" sz="2600" dirty="0"/>
          </a:p>
          <a:p>
            <a:endParaRPr lang="en-US" dirty="0"/>
          </a:p>
        </p:txBody>
      </p:sp>
    </p:spTree>
    <p:extLst>
      <p:ext uri="{BB962C8B-B14F-4D97-AF65-F5344CB8AC3E}">
        <p14:creationId xmlns:p14="http://schemas.microsoft.com/office/powerpoint/2010/main" val="360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5DDA-59D1-0243-BC2B-EF3BC48E270A}"/>
              </a:ext>
            </a:extLst>
          </p:cNvPr>
          <p:cNvSpPr>
            <a:spLocks noGrp="1"/>
          </p:cNvSpPr>
          <p:nvPr>
            <p:ph type="title"/>
          </p:nvPr>
        </p:nvSpPr>
        <p:spPr/>
        <p:txBody>
          <a:bodyPr/>
          <a:lstStyle/>
          <a:p>
            <a:pPr algn="ctr"/>
            <a:r>
              <a:rPr lang="en-US" dirty="0"/>
              <a:t>#</a:t>
            </a:r>
            <a:r>
              <a:rPr lang="en-US" dirty="0" err="1"/>
              <a:t>NatureNow</a:t>
            </a:r>
            <a:endParaRPr lang="en-US" dirty="0"/>
          </a:p>
        </p:txBody>
      </p:sp>
      <p:sp>
        <p:nvSpPr>
          <p:cNvPr id="3" name="Content Placeholder 2">
            <a:extLst>
              <a:ext uri="{FF2B5EF4-FFF2-40B4-BE49-F238E27FC236}">
                <a16:creationId xmlns:a16="http://schemas.microsoft.com/office/drawing/2014/main" id="{1EB8DF43-DF42-BE4D-AD66-1F4557766FCA}"/>
              </a:ext>
            </a:extLst>
          </p:cNvPr>
          <p:cNvSpPr>
            <a:spLocks noGrp="1"/>
          </p:cNvSpPr>
          <p:nvPr>
            <p:ph idx="1"/>
          </p:nvPr>
        </p:nvSpPr>
        <p:spPr>
          <a:xfrm>
            <a:off x="1066800" y="1763487"/>
            <a:ext cx="10363200" cy="4807130"/>
          </a:xfrm>
        </p:spPr>
        <p:txBody>
          <a:bodyPr>
            <a:normAutofit/>
          </a:bodyPr>
          <a:lstStyle/>
          <a:p>
            <a:pPr marL="0" indent="0">
              <a:buNone/>
            </a:pPr>
            <a:endParaRPr lang="en-US" dirty="0"/>
          </a:p>
          <a:p>
            <a:pPr marL="0" indent="0">
              <a:buNone/>
            </a:pPr>
            <a:endParaRPr lang="en-US"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r>
              <a:rPr lang="en-US" sz="1000" dirty="0"/>
              <a:t>https://</a:t>
            </a:r>
            <a:r>
              <a:rPr lang="en-US" sz="1000" dirty="0" err="1"/>
              <a:t>www.theguardian.com</a:t>
            </a:r>
            <a:r>
              <a:rPr lang="en-US" sz="1000" dirty="0"/>
              <a:t>/environment/video/2019/</a:t>
            </a:r>
            <a:r>
              <a:rPr lang="en-US" sz="1000" dirty="0" err="1"/>
              <a:t>sep</a:t>
            </a:r>
            <a:r>
              <a:rPr lang="en-US" sz="1000" dirty="0"/>
              <a:t>/19/greta-thunberg-and-george-monbiot-make-short-film-on-solutions-to-the-climate-crisis-video</a:t>
            </a:r>
          </a:p>
        </p:txBody>
      </p:sp>
      <p:pic>
        <p:nvPicPr>
          <p:cNvPr id="5" name="Picture 4">
            <a:extLst>
              <a:ext uri="{FF2B5EF4-FFF2-40B4-BE49-F238E27FC236}">
                <a16:creationId xmlns:a16="http://schemas.microsoft.com/office/drawing/2014/main" id="{851DAC71-0FAE-6341-AD69-AF797889C4C5}"/>
              </a:ext>
            </a:extLst>
          </p:cNvPr>
          <p:cNvPicPr>
            <a:picLocks noChangeAspect="1"/>
          </p:cNvPicPr>
          <p:nvPr/>
        </p:nvPicPr>
        <p:blipFill>
          <a:blip r:embed="rId2"/>
          <a:stretch>
            <a:fillRect/>
          </a:stretch>
        </p:blipFill>
        <p:spPr>
          <a:xfrm>
            <a:off x="2633361" y="2014194"/>
            <a:ext cx="6925277" cy="3885631"/>
          </a:xfrm>
          <a:prstGeom prst="rect">
            <a:avLst/>
          </a:prstGeom>
        </p:spPr>
      </p:pic>
    </p:spTree>
    <p:extLst>
      <p:ext uri="{BB962C8B-B14F-4D97-AF65-F5344CB8AC3E}">
        <p14:creationId xmlns:p14="http://schemas.microsoft.com/office/powerpoint/2010/main" val="129855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54804"/>
            <a:ext cx="9917884" cy="2361391"/>
          </a:xfrm>
        </p:spPr>
        <p:txBody>
          <a:bodyPr>
            <a:normAutofit/>
          </a:bodyPr>
          <a:lstStyle/>
          <a:p>
            <a:pPr algn="ctr"/>
            <a:r>
              <a:rPr lang="en-US" sz="3600" i="1" dirty="0"/>
              <a:t>Legality Nuclear Weapons</a:t>
            </a:r>
            <a:br>
              <a:rPr lang="en-US" sz="3600" i="1" dirty="0"/>
            </a:br>
            <a:r>
              <a:rPr lang="en-US" sz="3600" i="1" dirty="0"/>
              <a:t>Advisory Opinion</a:t>
            </a:r>
            <a:br>
              <a:rPr lang="en-US" sz="3600" dirty="0"/>
            </a:br>
            <a:r>
              <a:rPr lang="en-US" sz="3600" dirty="0"/>
              <a:t>ICJ (1996) </a:t>
            </a:r>
          </a:p>
        </p:txBody>
      </p:sp>
      <p:sp>
        <p:nvSpPr>
          <p:cNvPr id="3" name="Content Placeholder 2"/>
          <p:cNvSpPr>
            <a:spLocks noGrp="1"/>
          </p:cNvSpPr>
          <p:nvPr>
            <p:ph idx="1"/>
          </p:nvPr>
        </p:nvSpPr>
        <p:spPr>
          <a:xfrm>
            <a:off x="1141413" y="3251147"/>
            <a:ext cx="9917884" cy="2558265"/>
          </a:xfrm>
        </p:spPr>
        <p:txBody>
          <a:bodyPr>
            <a:normAutofit/>
          </a:bodyPr>
          <a:lstStyle/>
          <a:p>
            <a:pPr marL="0" indent="0" algn="just">
              <a:buNone/>
            </a:pPr>
            <a:r>
              <a:rPr lang="en-US" sz="2800"/>
              <a:t>‘It </a:t>
            </a:r>
            <a:r>
              <a:rPr lang="en-US" sz="2800" dirty="0"/>
              <a:t>is imperative for the Court to take account of the unique characteristics of nuclear weapons, and in particular their destructive capacity, their capacity to cause untold human suffering, and their ability to </a:t>
            </a:r>
            <a:r>
              <a:rPr lang="en-US" sz="2800" b="1" dirty="0"/>
              <a:t>cause damage to generations to come</a:t>
            </a:r>
            <a:r>
              <a:rPr lang="en-US" sz="2800" dirty="0"/>
              <a:t>’</a:t>
            </a:r>
            <a:r>
              <a:rPr lang="en-GB" sz="2600" dirty="0"/>
              <a:t> [36]</a:t>
            </a:r>
          </a:p>
        </p:txBody>
      </p:sp>
    </p:spTree>
    <p:extLst>
      <p:ext uri="{BB962C8B-B14F-4D97-AF65-F5344CB8AC3E}">
        <p14:creationId xmlns:p14="http://schemas.microsoft.com/office/powerpoint/2010/main" val="30874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54804"/>
            <a:ext cx="9917884" cy="1780623"/>
          </a:xfrm>
        </p:spPr>
        <p:txBody>
          <a:bodyPr>
            <a:normAutofit/>
          </a:bodyPr>
          <a:lstStyle/>
          <a:p>
            <a:pPr algn="ctr"/>
            <a:r>
              <a:rPr lang="en-US" sz="3600" i="1" dirty="0" err="1"/>
              <a:t>Gabčíkovo-Nagymaros</a:t>
            </a:r>
            <a:r>
              <a:rPr lang="en-US" sz="3600" i="1" dirty="0"/>
              <a:t> Project </a:t>
            </a:r>
            <a:r>
              <a:rPr lang="en-US" sz="3600" dirty="0"/>
              <a:t>case</a:t>
            </a:r>
            <a:br>
              <a:rPr lang="en-US" sz="3600" i="1" dirty="0"/>
            </a:br>
            <a:r>
              <a:rPr lang="en-US" sz="3600" i="1" dirty="0"/>
              <a:t>(Hungary/Slovakia)</a:t>
            </a:r>
            <a:br>
              <a:rPr lang="en-US" sz="3600" dirty="0"/>
            </a:br>
            <a:r>
              <a:rPr lang="en-US" sz="3600" dirty="0"/>
              <a:t>ICJ (1997) </a:t>
            </a:r>
          </a:p>
        </p:txBody>
      </p:sp>
      <p:sp>
        <p:nvSpPr>
          <p:cNvPr id="3" name="Content Placeholder 2"/>
          <p:cNvSpPr>
            <a:spLocks noGrp="1"/>
          </p:cNvSpPr>
          <p:nvPr>
            <p:ph idx="1"/>
          </p:nvPr>
        </p:nvSpPr>
        <p:spPr>
          <a:xfrm>
            <a:off x="1141413" y="2434282"/>
            <a:ext cx="9917884" cy="3868914"/>
          </a:xfrm>
        </p:spPr>
        <p:txBody>
          <a:bodyPr>
            <a:normAutofit fontScale="92500"/>
          </a:bodyPr>
          <a:lstStyle/>
          <a:p>
            <a:pPr marL="0" indent="0" algn="just">
              <a:buNone/>
            </a:pPr>
            <a:r>
              <a:rPr lang="en-US" sz="2800" dirty="0"/>
              <a:t>‘Throughout the ages, mankind has, for economic and other reasons, constantly </a:t>
            </a:r>
            <a:r>
              <a:rPr lang="en-US" sz="2800" u="sng" dirty="0"/>
              <a:t>interfered with nature</a:t>
            </a:r>
            <a:r>
              <a:rPr lang="en-US" sz="2800" dirty="0"/>
              <a:t>. In the past, this was often done </a:t>
            </a:r>
            <a:r>
              <a:rPr lang="en-US" sz="2800" u="sng" dirty="0"/>
              <a:t>without consideration of the effects upon the environment</a:t>
            </a:r>
            <a:r>
              <a:rPr lang="en-US" sz="2800" dirty="0"/>
              <a:t>. Owing to new scientific insights and to a growing awareness of the risks for mankind - for </a:t>
            </a:r>
            <a:r>
              <a:rPr lang="en-US" sz="2800" u="sng" dirty="0"/>
              <a:t>present</a:t>
            </a:r>
            <a:r>
              <a:rPr lang="en-US" sz="2800" dirty="0"/>
              <a:t> and </a:t>
            </a:r>
            <a:r>
              <a:rPr lang="en-US" sz="2800" b="1" dirty="0"/>
              <a:t>future generations</a:t>
            </a:r>
            <a:r>
              <a:rPr lang="en-US" sz="2800" dirty="0"/>
              <a:t> - of pursuit of such interventions at an unconsidered and unabated pace, new norms and standards have been developed, set forth in a great number of instruments during the last two decades</a:t>
            </a:r>
            <a:r>
              <a:rPr lang="en-GB" sz="2600" dirty="0"/>
              <a:t>’ [140]</a:t>
            </a:r>
          </a:p>
        </p:txBody>
      </p:sp>
    </p:spTree>
    <p:extLst>
      <p:ext uri="{BB962C8B-B14F-4D97-AF65-F5344CB8AC3E}">
        <p14:creationId xmlns:p14="http://schemas.microsoft.com/office/powerpoint/2010/main" val="150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20" y="498389"/>
            <a:ext cx="9961834" cy="1599344"/>
          </a:xfrm>
        </p:spPr>
        <p:txBody>
          <a:bodyPr>
            <a:normAutofit/>
          </a:bodyPr>
          <a:lstStyle/>
          <a:p>
            <a:pPr algn="ctr"/>
            <a:r>
              <a:rPr lang="en-US" sz="3600" i="1" dirty="0"/>
              <a:t>Minors </a:t>
            </a:r>
            <a:r>
              <a:rPr lang="en-US" sz="3600" i="1" dirty="0" err="1"/>
              <a:t>Oposa</a:t>
            </a:r>
            <a:r>
              <a:rPr lang="en-US" sz="3600" i="1" dirty="0"/>
              <a:t> </a:t>
            </a:r>
            <a:r>
              <a:rPr lang="en-US" sz="3600" dirty="0"/>
              <a:t>case</a:t>
            </a:r>
            <a:br>
              <a:rPr lang="en-US" sz="3600" dirty="0"/>
            </a:br>
            <a:r>
              <a:rPr lang="en-US" sz="3600" dirty="0"/>
              <a:t>Supreme Court of the Philippines (1993)</a:t>
            </a:r>
          </a:p>
        </p:txBody>
      </p:sp>
      <p:sp>
        <p:nvSpPr>
          <p:cNvPr id="3" name="Content Placeholder 2"/>
          <p:cNvSpPr>
            <a:spLocks noGrp="1"/>
          </p:cNvSpPr>
          <p:nvPr>
            <p:ph idx="1"/>
          </p:nvPr>
        </p:nvSpPr>
        <p:spPr>
          <a:xfrm>
            <a:off x="1109818" y="2097733"/>
            <a:ext cx="9961835" cy="1136265"/>
          </a:xfrm>
        </p:spPr>
        <p:txBody>
          <a:bodyPr>
            <a:normAutofit fontScale="92500" lnSpcReduction="20000"/>
          </a:bodyPr>
          <a:lstStyle/>
          <a:p>
            <a:pPr marL="0" indent="0" algn="just">
              <a:buNone/>
            </a:pPr>
            <a:r>
              <a:rPr lang="en-US" sz="2800" dirty="0"/>
              <a:t>‘This case, however, has a special and novel element. Petitioners minors assert that they represent their generation as well as</a:t>
            </a:r>
            <a:endParaRPr lang="en-US" dirty="0"/>
          </a:p>
        </p:txBody>
      </p:sp>
      <p:sp>
        <p:nvSpPr>
          <p:cNvPr id="5" name="Content Placeholder 2">
            <a:extLst>
              <a:ext uri="{FF2B5EF4-FFF2-40B4-BE49-F238E27FC236}">
                <a16:creationId xmlns:a16="http://schemas.microsoft.com/office/drawing/2014/main" id="{752361C9-B246-CC4F-B464-C6297E460F35}"/>
              </a:ext>
            </a:extLst>
          </p:cNvPr>
          <p:cNvSpPr txBox="1">
            <a:spLocks/>
          </p:cNvSpPr>
          <p:nvPr/>
        </p:nvSpPr>
        <p:spPr>
          <a:xfrm>
            <a:off x="2599035" y="3226178"/>
            <a:ext cx="9871219" cy="1457819"/>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800" dirty="0">
                <a:solidFill>
                  <a:srgbClr val="0070C0"/>
                </a:solidFill>
              </a:rPr>
              <a:t>generations yet unborn.</a:t>
            </a:r>
          </a:p>
          <a:p>
            <a:pPr marL="0" indent="0" algn="just">
              <a:buFont typeface="Garamond" pitchFamily="18" charset="0"/>
              <a:buNone/>
            </a:pPr>
            <a:endParaRPr lang="en-US" sz="2800" dirty="0">
              <a:solidFill>
                <a:srgbClr val="0070C0"/>
              </a:solidFill>
            </a:endParaRPr>
          </a:p>
          <a:p>
            <a:endParaRPr lang="en-US" dirty="0"/>
          </a:p>
        </p:txBody>
      </p:sp>
      <p:sp>
        <p:nvSpPr>
          <p:cNvPr id="6" name="Content Placeholder 2">
            <a:extLst>
              <a:ext uri="{FF2B5EF4-FFF2-40B4-BE49-F238E27FC236}">
                <a16:creationId xmlns:a16="http://schemas.microsoft.com/office/drawing/2014/main" id="{5687028C-2C12-E441-A5B4-DD162A34DA3F}"/>
              </a:ext>
            </a:extLst>
          </p:cNvPr>
          <p:cNvSpPr txBox="1">
            <a:spLocks/>
          </p:cNvSpPr>
          <p:nvPr/>
        </p:nvSpPr>
        <p:spPr>
          <a:xfrm>
            <a:off x="1109818" y="4003589"/>
            <a:ext cx="9961836" cy="2356022"/>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en-US" sz="2800" dirty="0"/>
              <a:t>We find no difficulty in ruling that they can, for themselves, for others of their generation and for the succeeding generations, file a class suit. Their personality to sue in behalf of the succeeding generations can only be based on the concept of intergenerational responsibility insofar as the right to a balanced and healthful ecology is concerned [</a:t>
            </a:r>
            <a:r>
              <a:rPr lang="mr-IN" sz="2800" dirty="0"/>
              <a:t>…</a:t>
            </a:r>
            <a:r>
              <a:rPr lang="en-GB" sz="2800"/>
              <a:t>]’[</a:t>
            </a:r>
            <a:r>
              <a:rPr lang="en-GB" sz="2800" dirty="0"/>
              <a:t>22]</a:t>
            </a:r>
            <a:endParaRPr lang="en-US" dirty="0"/>
          </a:p>
        </p:txBody>
      </p:sp>
    </p:spTree>
    <p:extLst>
      <p:ext uri="{BB962C8B-B14F-4D97-AF65-F5344CB8AC3E}">
        <p14:creationId xmlns:p14="http://schemas.microsoft.com/office/powerpoint/2010/main" val="25733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54804"/>
            <a:ext cx="9917884" cy="1780623"/>
          </a:xfrm>
        </p:spPr>
        <p:txBody>
          <a:bodyPr>
            <a:normAutofit/>
          </a:bodyPr>
          <a:lstStyle/>
          <a:p>
            <a:pPr algn="ctr"/>
            <a:r>
              <a:rPr lang="en-US" sz="3600" i="1" dirty="0"/>
              <a:t>Minors </a:t>
            </a:r>
            <a:r>
              <a:rPr lang="en-US" sz="3600" i="1" dirty="0" err="1"/>
              <a:t>Oposa</a:t>
            </a:r>
            <a:r>
              <a:rPr lang="en-US" sz="3600" i="1" dirty="0"/>
              <a:t> </a:t>
            </a:r>
            <a:r>
              <a:rPr lang="en-US" sz="3600" dirty="0"/>
              <a:t>case</a:t>
            </a:r>
            <a:br>
              <a:rPr lang="en-US" sz="3600" dirty="0"/>
            </a:br>
            <a:r>
              <a:rPr lang="en-US" sz="3600" dirty="0"/>
              <a:t>Supreme Court of the Philippines (1993)</a:t>
            </a:r>
          </a:p>
        </p:txBody>
      </p:sp>
      <p:sp>
        <p:nvSpPr>
          <p:cNvPr id="3" name="Content Placeholder 2"/>
          <p:cNvSpPr>
            <a:spLocks noGrp="1"/>
          </p:cNvSpPr>
          <p:nvPr>
            <p:ph idx="1"/>
          </p:nvPr>
        </p:nvSpPr>
        <p:spPr>
          <a:xfrm>
            <a:off x="1188078" y="2118841"/>
            <a:ext cx="9871219" cy="2774715"/>
          </a:xfrm>
        </p:spPr>
        <p:txBody>
          <a:bodyPr>
            <a:normAutofit/>
          </a:bodyPr>
          <a:lstStyle/>
          <a:p>
            <a:pPr marL="0" indent="0" algn="just">
              <a:buNone/>
            </a:pPr>
            <a:r>
              <a:rPr lang="en-US" sz="2800" dirty="0"/>
              <a:t>‘Needless to say, every generation has a responsibility to the next to preserve that rhythm and harmony for the full enjoyment of a balanced and healthful ecology. Put a little differently, the </a:t>
            </a:r>
            <a:r>
              <a:rPr lang="en-US" sz="2800" u="sng" dirty="0"/>
              <a:t>minors' assertion of their right to a sound environment</a:t>
            </a:r>
            <a:r>
              <a:rPr lang="en-US" sz="2800" dirty="0"/>
              <a:t> constitutes, at the same time, </a:t>
            </a:r>
            <a:r>
              <a:rPr lang="en-US" sz="2800" b="1" dirty="0"/>
              <a:t>the performance of their</a:t>
            </a:r>
            <a:endParaRPr lang="en-US" sz="2800" dirty="0"/>
          </a:p>
          <a:p>
            <a:pPr marL="0" indent="0" algn="just">
              <a:buNone/>
            </a:pPr>
            <a:endParaRPr lang="en-GB" sz="2600" dirty="0"/>
          </a:p>
        </p:txBody>
      </p:sp>
      <p:sp>
        <p:nvSpPr>
          <p:cNvPr id="4" name="Content Placeholder 2">
            <a:extLst>
              <a:ext uri="{FF2B5EF4-FFF2-40B4-BE49-F238E27FC236}">
                <a16:creationId xmlns:a16="http://schemas.microsoft.com/office/drawing/2014/main" id="{4F71E3A0-D067-4645-823B-F6BBE042711F}"/>
              </a:ext>
            </a:extLst>
          </p:cNvPr>
          <p:cNvSpPr txBox="1">
            <a:spLocks/>
          </p:cNvSpPr>
          <p:nvPr/>
        </p:nvSpPr>
        <p:spPr>
          <a:xfrm>
            <a:off x="5126059" y="4731743"/>
            <a:ext cx="1995255" cy="517455"/>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800" dirty="0">
                <a:solidFill>
                  <a:srgbClr val="0070C0"/>
                </a:solidFill>
              </a:rPr>
              <a:t>obligation</a:t>
            </a:r>
          </a:p>
          <a:p>
            <a:pPr marL="0" indent="0" algn="just">
              <a:buFont typeface="Garamond" pitchFamily="18" charset="0"/>
              <a:buNone/>
            </a:pPr>
            <a:endParaRPr lang="en-US" sz="2800" dirty="0">
              <a:solidFill>
                <a:srgbClr val="0070C0"/>
              </a:solidFill>
            </a:endParaRPr>
          </a:p>
          <a:p>
            <a:endParaRPr lang="en-US" dirty="0"/>
          </a:p>
        </p:txBody>
      </p:sp>
      <p:sp>
        <p:nvSpPr>
          <p:cNvPr id="5" name="Content Placeholder 2">
            <a:extLst>
              <a:ext uri="{FF2B5EF4-FFF2-40B4-BE49-F238E27FC236}">
                <a16:creationId xmlns:a16="http://schemas.microsoft.com/office/drawing/2014/main" id="{250E5CB3-F522-4B46-9D88-AC1806930D3F}"/>
              </a:ext>
            </a:extLst>
          </p:cNvPr>
          <p:cNvSpPr txBox="1">
            <a:spLocks/>
          </p:cNvSpPr>
          <p:nvPr/>
        </p:nvSpPr>
        <p:spPr>
          <a:xfrm>
            <a:off x="1046441" y="5362832"/>
            <a:ext cx="9961836" cy="2356022"/>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endParaRPr lang="en-US" dirty="0"/>
          </a:p>
        </p:txBody>
      </p:sp>
      <p:sp>
        <p:nvSpPr>
          <p:cNvPr id="7" name="Content Placeholder 2">
            <a:extLst>
              <a:ext uri="{FF2B5EF4-FFF2-40B4-BE49-F238E27FC236}">
                <a16:creationId xmlns:a16="http://schemas.microsoft.com/office/drawing/2014/main" id="{1F639FD1-A8D5-2043-853B-2512C5E1EA17}"/>
              </a:ext>
            </a:extLst>
          </p:cNvPr>
          <p:cNvSpPr txBox="1">
            <a:spLocks/>
          </p:cNvSpPr>
          <p:nvPr/>
        </p:nvSpPr>
        <p:spPr>
          <a:xfrm>
            <a:off x="1160390" y="5249199"/>
            <a:ext cx="9847887" cy="1053998"/>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800" dirty="0"/>
              <a:t>to ensure the </a:t>
            </a:r>
            <a:r>
              <a:rPr lang="en-US" sz="2800" b="1" dirty="0"/>
              <a:t>protection of that right for the generations to come</a:t>
            </a:r>
            <a:r>
              <a:rPr lang="en-US" sz="2800" dirty="0"/>
              <a:t>’ [22]</a:t>
            </a:r>
            <a:endParaRPr lang="en-GB" sz="2600" dirty="0"/>
          </a:p>
        </p:txBody>
      </p:sp>
      <p:sp>
        <p:nvSpPr>
          <p:cNvPr id="8" name="Content Placeholder 2">
            <a:extLst>
              <a:ext uri="{FF2B5EF4-FFF2-40B4-BE49-F238E27FC236}">
                <a16:creationId xmlns:a16="http://schemas.microsoft.com/office/drawing/2014/main" id="{8F6C55F9-CE97-1842-AFF7-6A98C71C9468}"/>
              </a:ext>
            </a:extLst>
          </p:cNvPr>
          <p:cNvSpPr txBox="1">
            <a:spLocks/>
          </p:cNvSpPr>
          <p:nvPr/>
        </p:nvSpPr>
        <p:spPr>
          <a:xfrm>
            <a:off x="1183723" y="5403840"/>
            <a:ext cx="9729582" cy="899356"/>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endParaRPr lang="en-GB" sz="2600" dirty="0"/>
          </a:p>
        </p:txBody>
      </p:sp>
    </p:spTree>
    <p:extLst>
      <p:ext uri="{BB962C8B-B14F-4D97-AF65-F5344CB8AC3E}">
        <p14:creationId xmlns:p14="http://schemas.microsoft.com/office/powerpoint/2010/main" val="24231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67137"/>
          </a:xfrm>
        </p:spPr>
        <p:txBody>
          <a:bodyPr>
            <a:normAutofit/>
          </a:bodyPr>
          <a:lstStyle/>
          <a:p>
            <a:pPr algn="ctr"/>
            <a:r>
              <a:rPr lang="en-US" sz="3400" cap="small" dirty="0"/>
              <a:t>Case Study</a:t>
            </a:r>
          </a:p>
        </p:txBody>
      </p:sp>
      <p:sp>
        <p:nvSpPr>
          <p:cNvPr id="3" name="Content Placeholder 2"/>
          <p:cNvSpPr>
            <a:spLocks noGrp="1"/>
          </p:cNvSpPr>
          <p:nvPr>
            <p:ph idx="1"/>
          </p:nvPr>
        </p:nvSpPr>
        <p:spPr>
          <a:xfrm>
            <a:off x="1141413" y="1537626"/>
            <a:ext cx="9905997" cy="4954228"/>
          </a:xfrm>
        </p:spPr>
        <p:txBody>
          <a:bodyPr>
            <a:noAutofit/>
          </a:bodyPr>
          <a:lstStyle/>
          <a:p>
            <a:pPr marL="0" indent="0" algn="just">
              <a:buNone/>
            </a:pPr>
            <a:r>
              <a:rPr lang="en-US" sz="2500" dirty="0" err="1"/>
              <a:t>Powerstan</a:t>
            </a:r>
            <a:r>
              <a:rPr lang="en-US" sz="2500" dirty="0"/>
              <a:t> and </a:t>
            </a:r>
            <a:r>
              <a:rPr lang="en-US" sz="2500" dirty="0" err="1"/>
              <a:t>Vetostan</a:t>
            </a:r>
            <a:r>
              <a:rPr lang="en-US" sz="2500" dirty="0"/>
              <a:t> are </a:t>
            </a:r>
            <a:r>
              <a:rPr lang="en-US" sz="2500" dirty="0" err="1"/>
              <a:t>neighbouring</a:t>
            </a:r>
            <a:r>
              <a:rPr lang="en-US" sz="2500" dirty="0"/>
              <a:t> countries across which passes a shared river. </a:t>
            </a:r>
            <a:r>
              <a:rPr lang="en-US" sz="2500" dirty="0" err="1"/>
              <a:t>Powerstan</a:t>
            </a:r>
            <a:r>
              <a:rPr lang="en-US" sz="2500" dirty="0"/>
              <a:t> is the upstream state, while </a:t>
            </a:r>
            <a:r>
              <a:rPr lang="en-US" sz="2500" dirty="0" err="1"/>
              <a:t>Vetostan</a:t>
            </a:r>
            <a:r>
              <a:rPr lang="en-US" sz="2500" dirty="0"/>
              <a:t> is the downstream state.</a:t>
            </a:r>
          </a:p>
          <a:p>
            <a:pPr marL="0" indent="0" algn="just">
              <a:buNone/>
            </a:pPr>
            <a:endParaRPr lang="en-US" sz="1000" dirty="0"/>
          </a:p>
          <a:p>
            <a:pPr marL="0" indent="0" algn="just">
              <a:buNone/>
            </a:pPr>
            <a:r>
              <a:rPr lang="en-US" sz="2500" dirty="0" err="1"/>
              <a:t>Powerstan</a:t>
            </a:r>
            <a:r>
              <a:rPr lang="en-US" sz="2500" dirty="0"/>
              <a:t> starts diverting the flow of the river to produce hydropower. A population living on the coast of the  river in </a:t>
            </a:r>
            <a:r>
              <a:rPr lang="en-US" sz="2500" dirty="0" err="1"/>
              <a:t>Vetostan</a:t>
            </a:r>
            <a:r>
              <a:rPr lang="en-US" sz="2500" dirty="0"/>
              <a:t>, whose livelihood is based on fishing activities, complains that it had not been informed of the initiation of these activities and blames </a:t>
            </a:r>
            <a:r>
              <a:rPr lang="en-US" sz="2500" dirty="0" err="1"/>
              <a:t>Powerstan</a:t>
            </a:r>
            <a:r>
              <a:rPr lang="en-US" sz="2500" dirty="0"/>
              <a:t> for the death of the fish in the river. The fishes are dying because of excess upstream diversion for hydropower production. After the allegation, </a:t>
            </a:r>
            <a:r>
              <a:rPr lang="en-US" sz="2500" dirty="0" err="1"/>
              <a:t>Powerstan</a:t>
            </a:r>
            <a:r>
              <a:rPr lang="en-US" sz="2500" dirty="0"/>
              <a:t> conducts an environmental impact assessment.</a:t>
            </a:r>
          </a:p>
          <a:p>
            <a:pPr marL="0" indent="0" algn="just">
              <a:buNone/>
            </a:pPr>
            <a:endParaRPr lang="en-US" sz="300" dirty="0"/>
          </a:p>
        </p:txBody>
      </p:sp>
    </p:spTree>
    <p:extLst>
      <p:ext uri="{BB962C8B-B14F-4D97-AF65-F5344CB8AC3E}">
        <p14:creationId xmlns:p14="http://schemas.microsoft.com/office/powerpoint/2010/main" val="46809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67137"/>
          </a:xfrm>
        </p:spPr>
        <p:txBody>
          <a:bodyPr>
            <a:normAutofit/>
          </a:bodyPr>
          <a:lstStyle/>
          <a:p>
            <a:pPr algn="ctr"/>
            <a:r>
              <a:rPr lang="en-US" sz="3400" cap="small" dirty="0"/>
              <a:t>Case Study</a:t>
            </a:r>
          </a:p>
        </p:txBody>
      </p:sp>
      <p:sp>
        <p:nvSpPr>
          <p:cNvPr id="3" name="Content Placeholder 2"/>
          <p:cNvSpPr>
            <a:spLocks noGrp="1"/>
          </p:cNvSpPr>
          <p:nvPr>
            <p:ph idx="1"/>
          </p:nvPr>
        </p:nvSpPr>
        <p:spPr>
          <a:xfrm>
            <a:off x="1141413" y="1431301"/>
            <a:ext cx="9905997" cy="4954228"/>
          </a:xfrm>
        </p:spPr>
        <p:txBody>
          <a:bodyPr>
            <a:noAutofit/>
          </a:bodyPr>
          <a:lstStyle/>
          <a:p>
            <a:pPr marL="0" indent="0" algn="just">
              <a:buNone/>
            </a:pPr>
            <a:endParaRPr lang="en-US" sz="300" dirty="0"/>
          </a:p>
          <a:p>
            <a:pPr marL="0" indent="0" algn="just">
              <a:buNone/>
            </a:pPr>
            <a:endParaRPr lang="en-US" sz="2400" dirty="0"/>
          </a:p>
          <a:p>
            <a:pPr marL="0" indent="0" algn="just">
              <a:buNone/>
            </a:pPr>
            <a:endParaRPr lang="en-US" sz="2400" dirty="0"/>
          </a:p>
          <a:p>
            <a:pPr marL="0" indent="0" algn="just">
              <a:buNone/>
            </a:pPr>
            <a:r>
              <a:rPr lang="en-US" sz="2800" dirty="0"/>
              <a:t>Has </a:t>
            </a:r>
            <a:r>
              <a:rPr lang="en-US" sz="2800" dirty="0" err="1"/>
              <a:t>Powerstan</a:t>
            </a:r>
            <a:r>
              <a:rPr lang="en-US" sz="2800" dirty="0"/>
              <a:t> complied with its </a:t>
            </a:r>
            <a:r>
              <a:rPr lang="en-US" sz="2800" b="1" dirty="0"/>
              <a:t>substantive and procedural obligations </a:t>
            </a:r>
            <a:r>
              <a:rPr lang="en-US" sz="2800" dirty="0"/>
              <a:t>under general international law?</a:t>
            </a:r>
          </a:p>
          <a:p>
            <a:pPr marL="0" indent="0" algn="just">
              <a:buNone/>
            </a:pPr>
            <a:endParaRPr lang="en-US" sz="2800" dirty="0"/>
          </a:p>
          <a:p>
            <a:pPr marL="0" indent="0" algn="just">
              <a:buNone/>
            </a:pPr>
            <a:r>
              <a:rPr lang="en-US" sz="2800" dirty="0"/>
              <a:t>What claims can </a:t>
            </a:r>
            <a:r>
              <a:rPr lang="en-US" sz="2800" dirty="0" err="1"/>
              <a:t>Vetostan</a:t>
            </a:r>
            <a:r>
              <a:rPr lang="en-US" sz="2800" dirty="0"/>
              <a:t> raise against </a:t>
            </a:r>
            <a:r>
              <a:rPr lang="en-US" sz="2800" dirty="0" err="1"/>
              <a:t>Powerstan</a:t>
            </a:r>
            <a:r>
              <a:rPr lang="en-US" sz="2800" dirty="0"/>
              <a:t>? </a:t>
            </a:r>
          </a:p>
        </p:txBody>
      </p:sp>
    </p:spTree>
    <p:extLst>
      <p:ext uri="{BB962C8B-B14F-4D97-AF65-F5344CB8AC3E}">
        <p14:creationId xmlns:p14="http://schemas.microsoft.com/office/powerpoint/2010/main" val="47217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597243"/>
            <a:ext cx="9905998" cy="1178103"/>
          </a:xfrm>
        </p:spPr>
        <p:txBody>
          <a:bodyPr/>
          <a:lstStyle/>
          <a:p>
            <a:pPr algn="ctr"/>
            <a:r>
              <a:rPr lang="en-US" cap="small" dirty="0"/>
              <a:t>Basic principles</a:t>
            </a:r>
          </a:p>
        </p:txBody>
      </p:sp>
      <p:sp>
        <p:nvSpPr>
          <p:cNvPr id="3" name="Content Placeholder 2"/>
          <p:cNvSpPr>
            <a:spLocks noGrp="1"/>
          </p:cNvSpPr>
          <p:nvPr>
            <p:ph idx="1"/>
          </p:nvPr>
        </p:nvSpPr>
        <p:spPr>
          <a:xfrm>
            <a:off x="1143001" y="1995177"/>
            <a:ext cx="9905998" cy="4376791"/>
          </a:xfrm>
        </p:spPr>
        <p:txBody>
          <a:bodyPr>
            <a:normAutofit/>
          </a:bodyPr>
          <a:lstStyle/>
          <a:p>
            <a:pPr marL="800100" lvl="1" indent="-342900">
              <a:lnSpc>
                <a:spcPct val="130000"/>
              </a:lnSpc>
              <a:buAutoNum type="arabicPeriod"/>
            </a:pPr>
            <a:r>
              <a:rPr lang="en-US" sz="2800" dirty="0"/>
              <a:t> Principle of No-Harm</a:t>
            </a:r>
          </a:p>
          <a:p>
            <a:pPr marL="800100" lvl="1" indent="-342900">
              <a:lnSpc>
                <a:spcPct val="130000"/>
              </a:lnSpc>
              <a:buAutoNum type="arabicPeriod"/>
            </a:pPr>
            <a:r>
              <a:rPr lang="en-US" sz="2800" dirty="0"/>
              <a:t> 	Principle of Prevention </a:t>
            </a:r>
          </a:p>
          <a:p>
            <a:pPr marL="800100" lvl="1" indent="-342900">
              <a:lnSpc>
                <a:spcPct val="130000"/>
              </a:lnSpc>
              <a:buAutoNum type="arabicPeriod"/>
            </a:pPr>
            <a:r>
              <a:rPr lang="en-US" sz="2800" dirty="0"/>
              <a:t> Obligation to conduct an EIA</a:t>
            </a:r>
          </a:p>
          <a:p>
            <a:pPr marL="800100" lvl="1" indent="-342900">
              <a:lnSpc>
                <a:spcPct val="130000"/>
              </a:lnSpc>
              <a:buAutoNum type="arabicPeriod"/>
            </a:pPr>
            <a:r>
              <a:rPr lang="en-US" sz="2800" dirty="0"/>
              <a:t> Polluter-pays principle</a:t>
            </a:r>
          </a:p>
          <a:p>
            <a:pPr marL="800100" lvl="1" indent="-342900">
              <a:lnSpc>
                <a:spcPct val="130000"/>
              </a:lnSpc>
              <a:buAutoNum type="arabicPeriod"/>
            </a:pPr>
            <a:r>
              <a:rPr lang="en-US" sz="2800" dirty="0"/>
              <a:t> ‘CBDR’ principle</a:t>
            </a:r>
          </a:p>
          <a:p>
            <a:pPr marL="800100" lvl="1" indent="-342900">
              <a:lnSpc>
                <a:spcPct val="130000"/>
              </a:lnSpc>
              <a:buAutoNum type="arabicPeriod"/>
            </a:pPr>
            <a:r>
              <a:rPr lang="en-US" sz="2800" dirty="0"/>
              <a:t> Intergenerational equity</a:t>
            </a:r>
          </a:p>
          <a:p>
            <a:pPr marL="800100" lvl="1" indent="-342900">
              <a:buFont typeface="+mj-lt"/>
              <a:buAutoNum type="arabicPeriod"/>
            </a:pPr>
            <a:endParaRPr lang="en-US" dirty="0"/>
          </a:p>
        </p:txBody>
      </p:sp>
    </p:spTree>
    <p:extLst>
      <p:ext uri="{BB962C8B-B14F-4D97-AF65-F5344CB8AC3E}">
        <p14:creationId xmlns:p14="http://schemas.microsoft.com/office/powerpoint/2010/main" val="68633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cap="small" dirty="0"/>
              <a:t>1. Principle of no-harm</a:t>
            </a:r>
          </a:p>
        </p:txBody>
      </p:sp>
    </p:spTree>
    <p:extLst>
      <p:ext uri="{BB962C8B-B14F-4D97-AF65-F5344CB8AC3E}">
        <p14:creationId xmlns:p14="http://schemas.microsoft.com/office/powerpoint/2010/main" val="197083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22" y="481914"/>
            <a:ext cx="9873048" cy="2106896"/>
          </a:xfrm>
        </p:spPr>
        <p:txBody>
          <a:bodyPr>
            <a:normAutofit/>
          </a:bodyPr>
          <a:lstStyle/>
          <a:p>
            <a:pPr algn="ctr"/>
            <a:r>
              <a:rPr lang="en-US" sz="3600" i="1" dirty="0"/>
              <a:t>Trail Smelter </a:t>
            </a:r>
            <a:r>
              <a:rPr lang="en-US" sz="3600" dirty="0"/>
              <a:t>case</a:t>
            </a:r>
            <a:br>
              <a:rPr lang="en-US" sz="3600" dirty="0"/>
            </a:br>
            <a:r>
              <a:rPr lang="en-US" sz="3600" dirty="0"/>
              <a:t>(United States v Canada) 1938-41</a:t>
            </a:r>
          </a:p>
        </p:txBody>
      </p:sp>
      <p:sp>
        <p:nvSpPr>
          <p:cNvPr id="3" name="Content Placeholder 2"/>
          <p:cNvSpPr>
            <a:spLocks noGrp="1"/>
          </p:cNvSpPr>
          <p:nvPr>
            <p:ph idx="1"/>
          </p:nvPr>
        </p:nvSpPr>
        <p:spPr>
          <a:xfrm>
            <a:off x="1136822" y="3086135"/>
            <a:ext cx="9873048" cy="2897312"/>
          </a:xfrm>
        </p:spPr>
        <p:txBody>
          <a:bodyPr>
            <a:normAutofit/>
          </a:bodyPr>
          <a:lstStyle/>
          <a:p>
            <a:pPr marL="0" indent="0" algn="just">
              <a:buNone/>
            </a:pPr>
            <a:r>
              <a:rPr lang="en-US" sz="3000" dirty="0">
                <a:effectLst/>
              </a:rPr>
              <a:t>‘No State has the right </a:t>
            </a:r>
            <a:r>
              <a:rPr lang="en-US" sz="3000" b="1" dirty="0">
                <a:effectLst/>
              </a:rPr>
              <a:t>to use </a:t>
            </a:r>
            <a:r>
              <a:rPr lang="en-US" sz="3000" dirty="0">
                <a:effectLst/>
              </a:rPr>
              <a:t>or </a:t>
            </a:r>
            <a:r>
              <a:rPr lang="en-US" sz="3000" b="1" dirty="0">
                <a:effectLst/>
              </a:rPr>
              <a:t>permit the use</a:t>
            </a:r>
            <a:r>
              <a:rPr lang="en-US" sz="3000" dirty="0">
                <a:effectLst/>
              </a:rPr>
              <a:t> </a:t>
            </a:r>
            <a:r>
              <a:rPr lang="en-US" sz="3000" b="1" dirty="0">
                <a:effectLst/>
              </a:rPr>
              <a:t>of its territory</a:t>
            </a:r>
            <a:r>
              <a:rPr lang="en-US" sz="3000" dirty="0">
                <a:effectLst/>
              </a:rPr>
              <a:t> in such a manner as </a:t>
            </a:r>
            <a:r>
              <a:rPr lang="en-US" sz="3000" b="1" dirty="0">
                <a:effectLst/>
              </a:rPr>
              <a:t>to cause injury </a:t>
            </a:r>
            <a:r>
              <a:rPr lang="en-US" sz="3000" dirty="0">
                <a:effectLst/>
              </a:rPr>
              <a:t>by fumes </a:t>
            </a:r>
            <a:r>
              <a:rPr lang="en-US" sz="3000" b="1" dirty="0">
                <a:effectLst/>
              </a:rPr>
              <a:t>in</a:t>
            </a:r>
            <a:r>
              <a:rPr lang="en-US" sz="3000" dirty="0">
                <a:effectLst/>
              </a:rPr>
              <a:t> or </a:t>
            </a:r>
            <a:r>
              <a:rPr lang="en-US" sz="3000" b="1" dirty="0">
                <a:effectLst/>
              </a:rPr>
              <a:t>to the territory of another </a:t>
            </a:r>
            <a:r>
              <a:rPr lang="en-US" sz="3000" dirty="0">
                <a:effectLst/>
              </a:rPr>
              <a:t>or the properties or persons therein, when the case is of serious consequence and the injury is established by clear and convincing evidence’ [1965]</a:t>
            </a:r>
            <a:endParaRPr lang="en-US" sz="3000" dirty="0"/>
          </a:p>
        </p:txBody>
      </p:sp>
    </p:spTree>
    <p:extLst>
      <p:ext uri="{BB962C8B-B14F-4D97-AF65-F5344CB8AC3E}">
        <p14:creationId xmlns:p14="http://schemas.microsoft.com/office/powerpoint/2010/main" val="17276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22" y="510746"/>
            <a:ext cx="9934832" cy="2246616"/>
          </a:xfrm>
        </p:spPr>
        <p:txBody>
          <a:bodyPr>
            <a:normAutofit fontScale="90000"/>
          </a:bodyPr>
          <a:lstStyle/>
          <a:p>
            <a:pPr algn="ctr"/>
            <a:br>
              <a:rPr lang="en-US" dirty="0"/>
            </a:br>
            <a:r>
              <a:rPr lang="en-US" sz="4000" i="1" dirty="0"/>
              <a:t>Corfu Channel </a:t>
            </a:r>
            <a:r>
              <a:rPr lang="en-US" sz="4000" dirty="0"/>
              <a:t>case</a:t>
            </a:r>
            <a:br>
              <a:rPr lang="en-US" sz="4000" dirty="0"/>
            </a:br>
            <a:r>
              <a:rPr lang="en-US" sz="4000" dirty="0"/>
              <a:t>(United Kingdom v Albania) ICJ (1949)</a:t>
            </a:r>
            <a:br>
              <a:rPr lang="en-US" dirty="0"/>
            </a:br>
            <a:endParaRPr lang="en-US" dirty="0"/>
          </a:p>
        </p:txBody>
      </p:sp>
      <p:sp>
        <p:nvSpPr>
          <p:cNvPr id="3" name="Content Placeholder 2"/>
          <p:cNvSpPr>
            <a:spLocks noGrp="1"/>
          </p:cNvSpPr>
          <p:nvPr>
            <p:ph idx="1"/>
          </p:nvPr>
        </p:nvSpPr>
        <p:spPr>
          <a:xfrm>
            <a:off x="1136822" y="3305501"/>
            <a:ext cx="9934832" cy="1900719"/>
          </a:xfrm>
        </p:spPr>
        <p:txBody>
          <a:bodyPr>
            <a:normAutofit/>
          </a:bodyPr>
          <a:lstStyle/>
          <a:p>
            <a:pPr marL="0" indent="0" algn="just">
              <a:buNone/>
            </a:pPr>
            <a:r>
              <a:rPr lang="en-GB" sz="3000" dirty="0">
                <a:effectLst/>
              </a:rPr>
              <a:t>‘[E]</a:t>
            </a:r>
            <a:r>
              <a:rPr lang="en-US" sz="3000" dirty="0">
                <a:effectLst/>
              </a:rPr>
              <a:t>very State’s obligation </a:t>
            </a:r>
            <a:r>
              <a:rPr lang="en-US" sz="3000" b="1" dirty="0">
                <a:effectLst/>
              </a:rPr>
              <a:t>not to allow</a:t>
            </a:r>
            <a:r>
              <a:rPr lang="en-US" sz="3000" dirty="0">
                <a:effectLst/>
              </a:rPr>
              <a:t> </a:t>
            </a:r>
            <a:r>
              <a:rPr lang="en-US" sz="3000" u="sng" dirty="0">
                <a:effectLst/>
              </a:rPr>
              <a:t>knowingly</a:t>
            </a:r>
            <a:r>
              <a:rPr lang="en-US" sz="3000" dirty="0">
                <a:effectLst/>
              </a:rPr>
              <a:t> </a:t>
            </a:r>
            <a:r>
              <a:rPr lang="en-US" sz="3000" b="1" dirty="0">
                <a:effectLst/>
              </a:rPr>
              <a:t>its territory</a:t>
            </a:r>
            <a:r>
              <a:rPr lang="en-US" sz="3000" dirty="0">
                <a:effectLst/>
              </a:rPr>
              <a:t> to be used for </a:t>
            </a:r>
            <a:r>
              <a:rPr lang="en-US" sz="3000" u="sng" dirty="0">
                <a:effectLst/>
              </a:rPr>
              <a:t>acts contrary to the rights of other States</a:t>
            </a:r>
            <a:r>
              <a:rPr lang="en-US" sz="3000" dirty="0">
                <a:effectLst/>
              </a:rPr>
              <a:t>’ [22]</a:t>
            </a:r>
            <a:endParaRPr lang="en-US" sz="3000" dirty="0"/>
          </a:p>
        </p:txBody>
      </p:sp>
    </p:spTree>
    <p:extLst>
      <p:ext uri="{BB962C8B-B14F-4D97-AF65-F5344CB8AC3E}">
        <p14:creationId xmlns:p14="http://schemas.microsoft.com/office/powerpoint/2010/main" val="17021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2. </a:t>
            </a:r>
            <a:r>
              <a:rPr lang="en-US" cap="small" dirty="0"/>
              <a:t>Principle of prevention</a:t>
            </a:r>
          </a:p>
        </p:txBody>
      </p:sp>
    </p:spTree>
    <p:extLst>
      <p:ext uri="{BB962C8B-B14F-4D97-AF65-F5344CB8AC3E}">
        <p14:creationId xmlns:p14="http://schemas.microsoft.com/office/powerpoint/2010/main" val="191841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248" y="621956"/>
            <a:ext cx="9937120" cy="1550989"/>
          </a:xfrm>
        </p:spPr>
        <p:txBody>
          <a:bodyPr>
            <a:normAutofit/>
          </a:bodyPr>
          <a:lstStyle/>
          <a:p>
            <a:pPr algn="ctr"/>
            <a:r>
              <a:rPr lang="en-US" sz="3600" dirty="0"/>
              <a:t>STOCKHOLM DECLARATION, PRINCIPLE 21</a:t>
            </a:r>
          </a:p>
        </p:txBody>
      </p:sp>
      <p:sp>
        <p:nvSpPr>
          <p:cNvPr id="3" name="Content Placeholder 2"/>
          <p:cNvSpPr>
            <a:spLocks noGrp="1"/>
          </p:cNvSpPr>
          <p:nvPr>
            <p:ph idx="1"/>
          </p:nvPr>
        </p:nvSpPr>
        <p:spPr>
          <a:xfrm>
            <a:off x="1159248" y="2172945"/>
            <a:ext cx="9937120" cy="3925145"/>
          </a:xfrm>
        </p:spPr>
        <p:txBody>
          <a:bodyPr>
            <a:noAutofit/>
          </a:bodyPr>
          <a:lstStyle/>
          <a:p>
            <a:pPr marL="0" indent="0" algn="just">
              <a:buNone/>
            </a:pPr>
            <a:r>
              <a:rPr lang="en-GB" sz="2800" dirty="0">
                <a:effectLst/>
              </a:rPr>
              <a:t>‘States have, in accordance with the Charter of the United Nations and the principles of international law, the </a:t>
            </a:r>
            <a:r>
              <a:rPr lang="en-GB" sz="2800" u="sng" dirty="0">
                <a:effectLst/>
              </a:rPr>
              <a:t>sovereign right to exploit their own resources </a:t>
            </a:r>
            <a:r>
              <a:rPr lang="en-GB" sz="2800" dirty="0">
                <a:effectLst/>
              </a:rPr>
              <a:t>pursuant to their own environmental policies, and the responsibility to ensure that activities within their jurisdiction or control </a:t>
            </a:r>
            <a:r>
              <a:rPr lang="en-GB" sz="2800" b="1" dirty="0">
                <a:effectLst/>
              </a:rPr>
              <a:t>do not cause damage</a:t>
            </a:r>
            <a:r>
              <a:rPr lang="en-GB" sz="2800" dirty="0">
                <a:effectLst/>
              </a:rPr>
              <a:t> to the </a:t>
            </a:r>
            <a:r>
              <a:rPr lang="en-GB" sz="2800" u="sng" dirty="0">
                <a:effectLst/>
              </a:rPr>
              <a:t>environment of other States </a:t>
            </a:r>
            <a:r>
              <a:rPr lang="en-GB" sz="2800" dirty="0">
                <a:effectLst/>
              </a:rPr>
              <a:t>or </a:t>
            </a:r>
            <a:r>
              <a:rPr lang="en-GB" sz="2800" u="sng" dirty="0">
                <a:effectLst/>
              </a:rPr>
              <a:t>of areas beyond the limits of national </a:t>
            </a:r>
            <a:r>
              <a:rPr lang="en-GB" sz="2800" u="sng">
                <a:effectLst/>
              </a:rPr>
              <a:t>jurisdiction</a:t>
            </a:r>
            <a:r>
              <a:rPr lang="en-GB" sz="2800">
                <a:effectLst/>
              </a:rPr>
              <a:t>’. </a:t>
            </a:r>
            <a:endParaRPr lang="en-US" sz="2800" dirty="0"/>
          </a:p>
        </p:txBody>
      </p:sp>
    </p:spTree>
    <p:extLst>
      <p:ext uri="{BB962C8B-B14F-4D97-AF65-F5344CB8AC3E}">
        <p14:creationId xmlns:p14="http://schemas.microsoft.com/office/powerpoint/2010/main" val="9259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20" y="498389"/>
            <a:ext cx="9961834" cy="1599344"/>
          </a:xfrm>
        </p:spPr>
        <p:txBody>
          <a:bodyPr>
            <a:normAutofit/>
          </a:bodyPr>
          <a:lstStyle/>
          <a:p>
            <a:pPr algn="ctr"/>
            <a:r>
              <a:rPr lang="en-US" sz="3600" dirty="0"/>
              <a:t>RIO DECLARATION, PRINCIPLE 2</a:t>
            </a:r>
          </a:p>
        </p:txBody>
      </p:sp>
      <p:sp>
        <p:nvSpPr>
          <p:cNvPr id="3" name="Content Placeholder 2"/>
          <p:cNvSpPr>
            <a:spLocks noGrp="1"/>
          </p:cNvSpPr>
          <p:nvPr>
            <p:ph idx="1"/>
          </p:nvPr>
        </p:nvSpPr>
        <p:spPr>
          <a:xfrm>
            <a:off x="1109819" y="2199781"/>
            <a:ext cx="9961834" cy="1457819"/>
          </a:xfrm>
        </p:spPr>
        <p:txBody>
          <a:bodyPr>
            <a:normAutofit fontScale="92500" lnSpcReduction="20000"/>
          </a:bodyPr>
          <a:lstStyle/>
          <a:p>
            <a:pPr marL="0" indent="0" algn="just">
              <a:buNone/>
            </a:pPr>
            <a:r>
              <a:rPr lang="en-US" sz="2800" dirty="0">
                <a:effectLst/>
              </a:rPr>
              <a:t>‘States have, in accordance with the Charter of the United Nations and the principles of international law, the </a:t>
            </a:r>
            <a:r>
              <a:rPr lang="en-US" sz="2800" u="sng" dirty="0">
                <a:effectLst/>
              </a:rPr>
              <a:t>sovereign right to exploit their own resources </a:t>
            </a:r>
            <a:r>
              <a:rPr lang="en-US" sz="2800" dirty="0">
                <a:effectLst/>
              </a:rPr>
              <a:t>pursuant to their own environmental and</a:t>
            </a:r>
            <a:endParaRPr lang="en-US" sz="2800" dirty="0"/>
          </a:p>
          <a:p>
            <a:endParaRPr lang="en-US" dirty="0"/>
          </a:p>
        </p:txBody>
      </p:sp>
      <p:sp>
        <p:nvSpPr>
          <p:cNvPr id="4" name="Content Placeholder 2">
            <a:extLst>
              <a:ext uri="{FF2B5EF4-FFF2-40B4-BE49-F238E27FC236}">
                <a16:creationId xmlns:a16="http://schemas.microsoft.com/office/drawing/2014/main" id="{A2543131-F212-7E48-AF83-E5CBDF16819E}"/>
              </a:ext>
            </a:extLst>
          </p:cNvPr>
          <p:cNvSpPr txBox="1">
            <a:spLocks/>
          </p:cNvSpPr>
          <p:nvPr/>
        </p:nvSpPr>
        <p:spPr>
          <a:xfrm>
            <a:off x="3805879" y="3608312"/>
            <a:ext cx="9871219" cy="1457819"/>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800" dirty="0">
                <a:solidFill>
                  <a:srgbClr val="0070C0"/>
                </a:solidFill>
              </a:rPr>
              <a:t>developmental</a:t>
            </a:r>
            <a:r>
              <a:rPr lang="en-US" sz="2800" dirty="0"/>
              <a:t> </a:t>
            </a:r>
            <a:r>
              <a:rPr lang="en-US" sz="2800" dirty="0">
                <a:solidFill>
                  <a:srgbClr val="0070C0"/>
                </a:solidFill>
              </a:rPr>
              <a:t>policies</a:t>
            </a:r>
          </a:p>
          <a:p>
            <a:endParaRPr lang="en-US" dirty="0"/>
          </a:p>
        </p:txBody>
      </p:sp>
      <p:sp>
        <p:nvSpPr>
          <p:cNvPr id="5" name="Content Placeholder 2">
            <a:extLst>
              <a:ext uri="{FF2B5EF4-FFF2-40B4-BE49-F238E27FC236}">
                <a16:creationId xmlns:a16="http://schemas.microsoft.com/office/drawing/2014/main" id="{624C5D2D-0838-4942-9CC9-090B31455EA7}"/>
              </a:ext>
            </a:extLst>
          </p:cNvPr>
          <p:cNvSpPr txBox="1">
            <a:spLocks/>
          </p:cNvSpPr>
          <p:nvPr/>
        </p:nvSpPr>
        <p:spPr>
          <a:xfrm>
            <a:off x="1550543" y="4261902"/>
            <a:ext cx="9961834" cy="1457819"/>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800" dirty="0"/>
              <a:t>and the responsibility to ensure that activities within their jurisdiction or control </a:t>
            </a:r>
            <a:r>
              <a:rPr lang="en-US" sz="2800" b="1" dirty="0"/>
              <a:t>do not cause damage</a:t>
            </a:r>
            <a:r>
              <a:rPr lang="en-US" sz="2800" dirty="0"/>
              <a:t> to </a:t>
            </a:r>
            <a:r>
              <a:rPr lang="en-US" sz="2800" u="sng" dirty="0"/>
              <a:t>the environment of other States</a:t>
            </a:r>
            <a:r>
              <a:rPr lang="en-US" sz="2800" dirty="0"/>
              <a:t> or of </a:t>
            </a:r>
            <a:r>
              <a:rPr lang="en-US" sz="2800" u="sng" dirty="0"/>
              <a:t>areas beyond the limits of national jurisdiction</a:t>
            </a:r>
            <a:r>
              <a:rPr lang="en-US" sz="2800" dirty="0"/>
              <a:t>’. </a:t>
            </a:r>
          </a:p>
          <a:p>
            <a:endParaRPr lang="en-US" dirty="0"/>
          </a:p>
        </p:txBody>
      </p:sp>
    </p:spTree>
    <p:extLst>
      <p:ext uri="{BB962C8B-B14F-4D97-AF65-F5344CB8AC3E}">
        <p14:creationId xmlns:p14="http://schemas.microsoft.com/office/powerpoint/2010/main" val="4417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3541</TotalTime>
  <Words>1426</Words>
  <Application>Microsoft Macintosh PowerPoint</Application>
  <PresentationFormat>Widescreen</PresentationFormat>
  <Paragraphs>101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Garamond</vt:lpstr>
      <vt:lpstr>Savon</vt:lpstr>
      <vt:lpstr>   Queen Mary univ of London     Int’l Energy Law &amp; Ethics  Dr Tibisay Morgandi </vt:lpstr>
      <vt:lpstr>#NatureNow</vt:lpstr>
      <vt:lpstr>Basic principles</vt:lpstr>
      <vt:lpstr>         1. Principle of no-harm</vt:lpstr>
      <vt:lpstr>Trail Smelter case (United States v Canada) 1938-41</vt:lpstr>
      <vt:lpstr> Corfu Channel case (United Kingdom v Albania) ICJ (1949) </vt:lpstr>
      <vt:lpstr>         2. Principle of prevention</vt:lpstr>
      <vt:lpstr>STOCKHOLM DECLARATION, PRINCIPLE 21</vt:lpstr>
      <vt:lpstr>RIO DECLARATION, PRINCIPLE 2</vt:lpstr>
      <vt:lpstr>Legality Nuclear Weapons Advisory Opinion ICJ (1996) </vt:lpstr>
      <vt:lpstr>         3. Obligation to Conduct an EIA</vt:lpstr>
      <vt:lpstr>PowerPoint Presentation</vt:lpstr>
      <vt:lpstr>Prevention in a nutshell</vt:lpstr>
      <vt:lpstr>         4. Polluter-Pays Principle</vt:lpstr>
      <vt:lpstr>RIO DECLARATION, PRINCIPLE 16</vt:lpstr>
      <vt:lpstr>         5. CBDR Principle</vt:lpstr>
      <vt:lpstr>RIO DECLARATION, PRINCIPLE 7</vt:lpstr>
      <vt:lpstr>         6. Inter-generational Equity</vt:lpstr>
      <vt:lpstr>RIO DECLARATION, PRINCIPLE 3</vt:lpstr>
      <vt:lpstr>Legality Nuclear Weapons Advisory Opinion ICJ (1996) </vt:lpstr>
      <vt:lpstr>Gabčíkovo-Nagymaros Project case (Hungary/Slovakia) ICJ (1997) </vt:lpstr>
      <vt:lpstr>Minors Oposa case Supreme Court of the Philippines (1993)</vt:lpstr>
      <vt:lpstr>Minors Oposa case Supreme Court of the Philippines (1993)</vt:lpstr>
      <vt:lpstr>Case Study</vt:lpstr>
      <vt:lpstr>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Queen Mary univ of London  PARIS LLM PROGRAMME   Energy Law &amp; Ethics  Dr Tibisay Morgandi </dc:title>
  <dc:creator>Tibisay Morgandi</dc:creator>
  <cp:lastModifiedBy>Tibisay Morgandi</cp:lastModifiedBy>
  <cp:revision>31</cp:revision>
  <dcterms:created xsi:type="dcterms:W3CDTF">2019-05-06T17:59:22Z</dcterms:created>
  <dcterms:modified xsi:type="dcterms:W3CDTF">2022-11-18T10:21:43Z</dcterms:modified>
</cp:coreProperties>
</file>