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2" r:id="rId2"/>
    <p:sldId id="284" r:id="rId3"/>
    <p:sldId id="269" r:id="rId4"/>
    <p:sldId id="293" r:id="rId5"/>
    <p:sldId id="258" r:id="rId6"/>
    <p:sldId id="285" r:id="rId7"/>
    <p:sldId id="294" r:id="rId8"/>
    <p:sldId id="266" r:id="rId9"/>
    <p:sldId id="259" r:id="rId10"/>
    <p:sldId id="295" r:id="rId11"/>
    <p:sldId id="264" r:id="rId12"/>
    <p:sldId id="286" r:id="rId13"/>
    <p:sldId id="287" r:id="rId14"/>
    <p:sldId id="267" r:id="rId15"/>
    <p:sldId id="268" r:id="rId16"/>
    <p:sldId id="270" r:id="rId17"/>
    <p:sldId id="296" r:id="rId18"/>
    <p:sldId id="281" r:id="rId19"/>
    <p:sldId id="288" r:id="rId20"/>
    <p:sldId id="290" r:id="rId21"/>
    <p:sldId id="300" r:id="rId22"/>
    <p:sldId id="297" r:id="rId23"/>
    <p:sldId id="265" r:id="rId24"/>
    <p:sldId id="291" r:id="rId25"/>
    <p:sldId id="289" r:id="rId26"/>
    <p:sldId id="298" r:id="rId27"/>
    <p:sldId id="272" r:id="rId28"/>
    <p:sldId id="299" r:id="rId29"/>
    <p:sldId id="275" r:id="rId30"/>
    <p:sldId id="274" r:id="rId31"/>
    <p:sldId id="276" r:id="rId32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6"/>
    <p:restoredTop sz="94661"/>
  </p:normalViewPr>
  <p:slideViewPr>
    <p:cSldViewPr snapToGrid="0" snapToObjects="1">
      <p:cViewPr varScale="1">
        <p:scale>
          <a:sx n="136" d="100"/>
          <a:sy n="136" d="100"/>
        </p:scale>
        <p:origin x="13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6764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21209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6" y="9114112"/>
            <a:ext cx="3034455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45720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</p:sldLayoutIdLst>
  <p:transition spd="med"/>
  <p:txStyles>
    <p:titleStyle>
      <a:lvl1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 defTabSz="457200">
        <a:defRPr sz="6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906235" indent="-449035" defTabSz="457200">
        <a:spcBef>
          <a:spcPts val="700"/>
        </a:spcBef>
        <a:buSzPct val="100000"/>
        <a:buFont typeface="Arial"/>
        <a:buChar char="–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333500" indent="-419100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874520" indent="-502920" defTabSz="457200">
        <a:spcBef>
          <a:spcPts val="700"/>
        </a:spcBef>
        <a:buSzPct val="100000"/>
        <a:buFont typeface="Arial"/>
        <a:buChar char="–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331720" indent="-502920" defTabSz="457200">
        <a:spcBef>
          <a:spcPts val="700"/>
        </a:spcBef>
        <a:buSzPct val="100000"/>
        <a:buFont typeface="Arial"/>
        <a:buChar char="»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788920" indent="-502920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246120" indent="-502920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703320" indent="-502920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160520" indent="-502920" defTabSz="457200">
        <a:spcBef>
          <a:spcPts val="700"/>
        </a:spcBef>
        <a:buSzPct val="100000"/>
        <a:buFont typeface="Arial"/>
        <a:buChar char="•"/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hK5cs6CX7sM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T1o43_kR1Q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h9ghZhUN5U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TUizD8WDDFI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vP1zqRZEDk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PvCPBCEoV7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616889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v.youku.com/v_show/id_XODE4MDkyNzY=.html?f=301277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336168896?h=da707a3d92&amp;app_id=1229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0057-68C6-714E-9FFE-E9BE050D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>
                <a:solidFill>
                  <a:schemeClr val="tx1"/>
                </a:solidFill>
              </a:rPr>
              <a:t>Week</a:t>
            </a:r>
            <a:r>
              <a:rPr lang="zh-CN" altLang="en-US" sz="4400" b="1" dirty="0">
                <a:solidFill>
                  <a:schemeClr val="tx1"/>
                </a:solidFill>
              </a:rPr>
              <a:t> </a:t>
            </a:r>
            <a:r>
              <a:rPr lang="en-US" altLang="zh-CN" sz="4400" b="1" dirty="0">
                <a:solidFill>
                  <a:schemeClr val="tx1"/>
                </a:solidFill>
              </a:rPr>
              <a:t>5:</a:t>
            </a:r>
            <a:r>
              <a:rPr lang="zh-CN" altLang="en-US" sz="4400" b="1" dirty="0">
                <a:solidFill>
                  <a:schemeClr val="tx1"/>
                </a:solidFill>
              </a:rPr>
              <a:t> </a:t>
            </a:r>
            <a:r>
              <a:rPr lang="en-GB" altLang="zh-CN" sz="4400" b="1" dirty="0">
                <a:solidFill>
                  <a:schemeClr val="tx1"/>
                </a:solidFill>
              </a:rPr>
              <a:t>Chinese Independent </a:t>
            </a:r>
            <a:r>
              <a:rPr lang="en-GB" sz="4400" b="1" dirty="0">
                <a:solidFill>
                  <a:schemeClr val="tx1"/>
                </a:solidFill>
              </a:rPr>
              <a:t>Documentary: alternative spaces and personal filmmaking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5691-9357-B442-A501-3FE76D260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</a:t>
            </a:r>
            <a:r>
              <a:rPr lang="en-US" altLang="zh-CN" dirty="0"/>
              <a:t>ki</a:t>
            </a:r>
            <a:r>
              <a:rPr lang="zh-CN" altLang="en-US" dirty="0"/>
              <a:t> </a:t>
            </a:r>
            <a:r>
              <a:rPr lang="en-GB" altLang="zh-CN" dirty="0"/>
              <a:t>T</a:t>
            </a:r>
            <a:r>
              <a:rPr lang="en-US" altLang="zh-CN" dirty="0" err="1"/>
              <a:t>ianqi</a:t>
            </a:r>
            <a:r>
              <a:rPr lang="zh-CN" altLang="en-US" dirty="0"/>
              <a:t> </a:t>
            </a:r>
            <a:r>
              <a:rPr lang="en-US" altLang="zh-CN" dirty="0"/>
              <a:t>Yu</a:t>
            </a:r>
            <a:endParaRPr lang="en-US" dirty="0"/>
          </a:p>
        </p:txBody>
      </p:sp>
      <p:pic>
        <p:nvPicPr>
          <p:cNvPr id="4" name="image5.jpg" descr="nost.jpg">
            <a:extLst>
              <a:ext uri="{FF2B5EF4-FFF2-40B4-BE49-F238E27FC236}">
                <a16:creationId xmlns:a16="http://schemas.microsoft.com/office/drawing/2014/main" id="{4F590938-094F-B540-8D47-F8A2280D71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04990" y="431800"/>
            <a:ext cx="4394819" cy="62190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25079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D9EC3B-55D6-334B-AAA1-AFB91F5F6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FFC000"/>
                </a:solidFill>
              </a:rPr>
              <a:t>Themes explored in Chinese independent documentary: </a:t>
            </a:r>
          </a:p>
          <a:p>
            <a:r>
              <a:rPr lang="en-GB" sz="4000" dirty="0">
                <a:solidFill>
                  <a:schemeClr val="tx1"/>
                </a:solidFill>
              </a:rPr>
              <a:t>marginality, migration, </a:t>
            </a:r>
            <a:r>
              <a:rPr lang="en-GB" altLang="zh-CN" sz="4000" dirty="0">
                <a:solidFill>
                  <a:srgbClr val="FFFFFF"/>
                </a:solidFill>
              </a:rPr>
              <a:t>gender</a:t>
            </a:r>
            <a:r>
              <a:rPr lang="en-GB" sz="4000" dirty="0">
                <a:solidFill>
                  <a:srgbClr val="FFFFFF"/>
                </a:solidFill>
              </a:rPr>
              <a:t>,</a:t>
            </a:r>
            <a:r>
              <a:rPr lang="en-GB" sz="4000" dirty="0">
                <a:solidFill>
                  <a:schemeClr val="tx1"/>
                </a:solidFill>
              </a:rPr>
              <a:t> inequality, social transformation, problems of political system, individual lives in the new market economy, changes of urban spaces</a:t>
            </a:r>
            <a:endParaRPr lang="en-GB" sz="4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56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07828" y="876300"/>
            <a:ext cx="11789139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lnSpc>
                <a:spcPct val="150000"/>
              </a:lnSpc>
              <a:defRPr sz="21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C000"/>
                </a:solidFill>
              </a:rPr>
              <a:t>AESTHETICS-  personal or individual </a:t>
            </a:r>
            <a:r>
              <a:rPr sz="2800" b="1" dirty="0" err="1">
                <a:solidFill>
                  <a:srgbClr val="FFC000"/>
                </a:solidFill>
              </a:rPr>
              <a:t>filmmakin</a:t>
            </a:r>
            <a:r>
              <a:rPr lang="en-GB" sz="2800" b="1" dirty="0">
                <a:solidFill>
                  <a:srgbClr val="FFC000"/>
                </a:solidFill>
              </a:rPr>
              <a:t>g,</a:t>
            </a:r>
            <a:r>
              <a:rPr sz="2800" b="1" dirty="0">
                <a:solidFill>
                  <a:srgbClr val="FFC000"/>
                </a:solidFill>
              </a:rPr>
              <a:t> amateurism</a:t>
            </a:r>
            <a:r>
              <a:rPr lang="en-GB" sz="2800" b="1" dirty="0">
                <a:solidFill>
                  <a:srgbClr val="FFC000"/>
                </a:solidFill>
              </a:rPr>
              <a:t>, </a:t>
            </a:r>
            <a:r>
              <a:rPr lang="en-GB" sz="2800" b="1" dirty="0" err="1">
                <a:solidFill>
                  <a:srgbClr val="FFC000"/>
                </a:solidFill>
              </a:rPr>
              <a:t>verite</a:t>
            </a:r>
            <a:r>
              <a:rPr sz="28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780164" y="2590800"/>
            <a:ext cx="11444469" cy="6286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 personal </a:t>
            </a:r>
            <a:r>
              <a:rPr lang="en-GB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(‘</a:t>
            </a:r>
            <a:r>
              <a:rPr lang="en-GB" sz="2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geren</a:t>
            </a:r>
            <a:r>
              <a:rPr lang="en-GB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’) </a:t>
            </a:r>
            <a:r>
              <a:rPr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̶  provides a subjectively grounded </a:t>
            </a:r>
            <a:r>
              <a:rPr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an irreducibly individualistic </a:t>
            </a:r>
            <a:r>
              <a:rPr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reviewing and approaching history and reality. </a:t>
            </a: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both </a:t>
            </a:r>
            <a:r>
              <a:rPr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political position</a:t>
            </a:r>
            <a:r>
              <a:rPr lang="en-GB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a production mode (one man band), </a:t>
            </a:r>
            <a:r>
              <a:rPr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an aesthetic strategy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approach history differently. </a:t>
            </a:r>
            <a:endParaRPr lang="en-GB"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GB"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sz="2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emonstrates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unofficial personal historiography of recent Chinese history.</a:t>
            </a: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personal vision is usually associated with ‘on-the-spot-realism’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GB" sz="2400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jishi</a:t>
            </a:r>
            <a:r>
              <a:rPr lang="en-GB"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zhuyi</a:t>
            </a:r>
            <a:r>
              <a:rPr lang="en-GB"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GB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ja-JP" alt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纪实主义</a:t>
            </a:r>
            <a:r>
              <a:rPr lang="en-US" altLang="ja-JP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24611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5632-9526-C94F-BD42-0D88C6C0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03705"/>
            <a:ext cx="11099800" cy="2159000"/>
          </a:xfrm>
        </p:spPr>
        <p:txBody>
          <a:bodyPr>
            <a:normAutofit/>
          </a:bodyPr>
          <a:lstStyle/>
          <a:p>
            <a:r>
              <a:rPr lang="en-GB" sz="5400" b="1" i="1" dirty="0"/>
              <a:t>Out Of Phoenix Bridge</a:t>
            </a:r>
            <a:r>
              <a:rPr lang="zh-CN" altLang="en-US" sz="5400" b="1" i="1" dirty="0"/>
              <a:t> </a:t>
            </a:r>
            <a:br>
              <a:rPr lang="en-GB" altLang="zh-CN" sz="5400" b="1" i="1" dirty="0"/>
            </a:br>
            <a:r>
              <a:rPr lang="en-US" altLang="zh-CN" sz="3200" dirty="0"/>
              <a:t>(1997,</a:t>
            </a:r>
            <a:r>
              <a:rPr lang="zh-CN" altLang="en-US" sz="3200" dirty="0"/>
              <a:t> </a:t>
            </a:r>
            <a:r>
              <a:rPr lang="en-US" altLang="zh-CN" sz="3200" dirty="0"/>
              <a:t>110</a:t>
            </a:r>
            <a:r>
              <a:rPr lang="zh-CN" altLang="en-US" sz="3200" dirty="0"/>
              <a:t> </a:t>
            </a:r>
            <a:r>
              <a:rPr lang="en-US" altLang="zh-CN" sz="3200" dirty="0"/>
              <a:t>min)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FCC4-3A9D-3841-B860-938212E81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77" y="2605790"/>
            <a:ext cx="6767434" cy="6286500"/>
          </a:xfrm>
        </p:spPr>
        <p:txBody>
          <a:bodyPr>
            <a:normAutofit fontScale="62500" lnSpcReduction="20000"/>
          </a:bodyPr>
          <a:lstStyle/>
          <a:p>
            <a:br>
              <a:rPr lang="en-GB" dirty="0"/>
            </a:br>
            <a:r>
              <a:rPr lang="en-GB" dirty="0"/>
              <a:t>Directed by </a:t>
            </a:r>
            <a:r>
              <a:rPr lang="en-GB" b="1" dirty="0"/>
              <a:t>Li Hong</a:t>
            </a:r>
            <a:r>
              <a:rPr lang="en-GB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female</a:t>
            </a:r>
            <a:r>
              <a:rPr lang="zh-CN" altLang="en-US" dirty="0"/>
              <a:t> </a:t>
            </a:r>
            <a:r>
              <a:rPr lang="en-US" altLang="zh-CN" dirty="0"/>
              <a:t>documentary</a:t>
            </a:r>
            <a:r>
              <a:rPr lang="zh-CN" altLang="en-US" dirty="0"/>
              <a:t> </a:t>
            </a:r>
            <a:r>
              <a:rPr lang="en-US" altLang="zh-CN" dirty="0"/>
              <a:t>filmmaker</a:t>
            </a:r>
            <a:endParaRPr lang="en-GB" dirty="0"/>
          </a:p>
          <a:p>
            <a:r>
              <a:rPr lang="en-GB" dirty="0"/>
              <a:t>Ogawa </a:t>
            </a:r>
            <a:r>
              <a:rPr lang="en-GB" dirty="0" err="1"/>
              <a:t>Shinsuke</a:t>
            </a:r>
            <a:r>
              <a:rPr lang="en-GB" dirty="0"/>
              <a:t> Prize, Award of Yamagata International Documentary Film Festival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Four girls from the countryside live in a tiny crammed room in Beijing. </a:t>
            </a:r>
          </a:p>
          <a:p>
            <a:r>
              <a:rPr lang="en-GB" dirty="0"/>
              <a:t>Long hours of hard work and miserable living conditions turn out to be the happiest years of their lives when they enjoy the most freedom.</a:t>
            </a:r>
          </a:p>
          <a:p>
            <a:r>
              <a:rPr lang="en-GB" dirty="0"/>
              <a:t> The film follows their rising and falling hopes and dreams as they reluctantly return to the closed world of their hometowns and future husbands.</a:t>
            </a:r>
            <a:endParaRPr lang="en-US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19F936-BD59-DC4B-BD87-23582B29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87" y="2862705"/>
            <a:ext cx="2850213" cy="2850213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08B5B15-3B48-184F-8675-03329B3D0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52" y="6065568"/>
            <a:ext cx="4908448" cy="27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38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7E0D68C-17C5-134C-8244-5D70131F8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89806"/>
            <a:ext cx="11099799" cy="81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285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29482" y="2269899"/>
            <a:ext cx="6695145" cy="628650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DV cameras, low-cost consumer </a:t>
            </a:r>
            <a:r>
              <a:rPr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r>
              <a:rPr lang="en-US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zh-CN" altLang="en-US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proliferation of amateur documentary film</a:t>
            </a:r>
            <a:r>
              <a:rPr lang="en-GB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GB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GB" sz="2580" dirty="0">
              <a:latin typeface="Arial"/>
              <a:ea typeface="Arial"/>
              <a:cs typeface="Arial"/>
              <a:sym typeface="Arial"/>
            </a:endParaRPr>
          </a:p>
          <a:p>
            <a:pPr mar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DV camera as ‘</a:t>
            </a:r>
            <a:r>
              <a:rPr lang="en-GB" sz="2580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xiao</a:t>
            </a:r>
            <a:r>
              <a:rPr lang="en-GB" sz="258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80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jiqi</a:t>
            </a:r>
            <a:r>
              <a:rPr lang="en-GB" sz="258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(small machine,</a:t>
            </a:r>
            <a:r>
              <a:rPr lang="en-GB" sz="2580" dirty="0">
                <a:solidFill>
                  <a:schemeClr val="tx1"/>
                </a:solidFill>
                <a:latin typeface="华文仿宋"/>
                <a:ea typeface="华文仿宋"/>
                <a:cs typeface="华文仿宋"/>
                <a:sym typeface="华文仿宋"/>
              </a:rPr>
              <a:t> </a:t>
            </a:r>
            <a:r>
              <a:rPr lang="ja-JP" altLang="en-US" sz="2580">
                <a:solidFill>
                  <a:schemeClr val="tx1"/>
                </a:solidFill>
                <a:latin typeface="华文仿宋"/>
                <a:ea typeface="华文仿宋"/>
                <a:cs typeface="华文仿宋"/>
                <a:sym typeface="华文仿宋"/>
              </a:rPr>
              <a:t>小机器</a:t>
            </a:r>
            <a:r>
              <a:rPr lang="en-US" altLang="ja-JP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  <a:p>
            <a:pPr mar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broadcasting beta video camera as ’</a:t>
            </a:r>
            <a:r>
              <a:rPr lang="en-GB" sz="258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GB" sz="2580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jiqi</a:t>
            </a:r>
            <a:r>
              <a:rPr lang="en-GB" sz="258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(big machine, </a:t>
            </a:r>
            <a:r>
              <a:rPr lang="ja-JP" altLang="en-US" sz="2580">
                <a:solidFill>
                  <a:schemeClr val="tx1"/>
                </a:solidFill>
                <a:latin typeface="华文仿宋"/>
                <a:ea typeface="华文仿宋"/>
                <a:cs typeface="华文仿宋"/>
                <a:sym typeface="华文仿宋"/>
              </a:rPr>
              <a:t>大机器</a:t>
            </a:r>
            <a:r>
              <a:rPr lang="en-US" altLang="ja-JP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Amateur filmmakers c</a:t>
            </a:r>
            <a:r>
              <a:rPr sz="258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oming</a:t>
            </a:r>
            <a:r>
              <a:rPr sz="258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other backgrounds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writer, painter, poet, teacher, office clerk, villager, hair salon lady,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altLang="zh-CN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GB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“one-person filmmaking” method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altLang="zh-CN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GB" altLang="zh-CN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filmmaking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aesthetics</a:t>
            </a:r>
            <a:r>
              <a:rPr lang="zh-CN" altLang="en-US" sz="25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altLang="zh-CN"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393192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2580" dirty="0">
                <a:latin typeface="Arial"/>
                <a:ea typeface="Arial"/>
                <a:cs typeface="Arial"/>
                <a:sym typeface="Arial"/>
              </a:rPr>
              <a:t>per</a:t>
            </a:r>
            <a:endParaRPr sz="258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5409E-3436-BF42-A8BD-D278D339FEA2}"/>
              </a:ext>
            </a:extLst>
          </p:cNvPr>
          <p:cNvSpPr txBox="1"/>
          <p:nvPr/>
        </p:nvSpPr>
        <p:spPr>
          <a:xfrm>
            <a:off x="3878288" y="990840"/>
            <a:ext cx="45653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Late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1990s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2000s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s3326847.jpg">
            <a:extLst>
              <a:ext uri="{FF2B5EF4-FFF2-40B4-BE49-F238E27FC236}">
                <a16:creationId xmlns:a16="http://schemas.microsoft.com/office/drawing/2014/main" id="{952C1C99-4E76-3F47-928C-FB40EADC0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33856" y="2773849"/>
            <a:ext cx="4656621" cy="346769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A9652A-A0DE-2A4E-8D4A-8420A836A99C}"/>
              </a:ext>
            </a:extLst>
          </p:cNvPr>
          <p:cNvSpPr/>
          <p:nvPr/>
        </p:nvSpPr>
        <p:spPr>
          <a:xfrm>
            <a:off x="8443641" y="6445983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GB" dirty="0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lang="en-US" altLang="zh-CN" dirty="0" err="1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hina</a:t>
            </a:r>
            <a:r>
              <a:rPr lang="zh-CN" altLang="en-US" dirty="0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Village</a:t>
            </a:r>
            <a:r>
              <a:rPr lang="en-US" altLang="zh-CN" dirty="0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lang="en-GB" dirty="0">
                <a:solidFill>
                  <a:schemeClr val="tx1"/>
                </a:solidFill>
                <a:latin typeface="Times Roman"/>
                <a:ea typeface="Times Roman"/>
                <a:cs typeface="Times Roman"/>
                <a:sym typeface="Times Roman"/>
              </a:rPr>
              <a:t> documentary project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51" name="image4.jpg" descr="142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00479" y="390596"/>
            <a:ext cx="5310295" cy="782383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325119" y="8469714"/>
            <a:ext cx="859251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Best Documentary @ the 66</a:t>
            </a:r>
            <a:r>
              <a:rPr sz="2400" baseline="30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Venice Film Festival in 2011</a:t>
            </a:r>
          </a:p>
        </p:txBody>
      </p:sp>
      <p:sp>
        <p:nvSpPr>
          <p:cNvPr id="153" name="Shape 153"/>
          <p:cNvSpPr/>
          <p:nvPr/>
        </p:nvSpPr>
        <p:spPr>
          <a:xfrm>
            <a:off x="6935893" y="2016196"/>
            <a:ext cx="5418668" cy="333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 Haibo  - independent documentary filmmaker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Sichuan Earthquake 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CNEX – non-profit foundation devoted to the production and promotion of documentaries of the Chinese people.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75840" y="8712765"/>
            <a:ext cx="8736531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Zhao Liang’s </a:t>
            </a:r>
            <a:r>
              <a:rPr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Court of the Complainants 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(2010). </a:t>
            </a:r>
          </a:p>
        </p:txBody>
      </p:sp>
      <p:pic>
        <p:nvPicPr>
          <p:cNvPr id="164" name="image4.jpg" descr="petiti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0404" y="539646"/>
            <a:ext cx="5800533" cy="7922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jpg" descr="127198.jpg">
            <a:extLst>
              <a:ext uri="{FF2B5EF4-FFF2-40B4-BE49-F238E27FC236}">
                <a16:creationId xmlns:a16="http://schemas.microsoft.com/office/drawing/2014/main" id="{1C91B254-58B3-5741-90C8-5EBD310C30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5206" y="539646"/>
            <a:ext cx="5759355" cy="3481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jpg" descr="92038Liang_text_300px.jpg">
            <a:extLst>
              <a:ext uri="{FF2B5EF4-FFF2-40B4-BE49-F238E27FC236}">
                <a16:creationId xmlns:a16="http://schemas.microsoft.com/office/drawing/2014/main" id="{69D084F0-893E-C245-9E33-F391B97244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5205" y="4572001"/>
            <a:ext cx="5381935" cy="3634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99FD-C39D-0B41-8231-1EF79A1D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22AD2-269B-8842-933C-DDBAEA1EB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Zhao gives voice to Chinese legal petitioners at Cannes">
            <a:hlinkClick r:id="" action="ppaction://media"/>
            <a:extLst>
              <a:ext uri="{FF2B5EF4-FFF2-40B4-BE49-F238E27FC236}">
                <a16:creationId xmlns:a16="http://schemas.microsoft.com/office/drawing/2014/main" id="{E630F54A-142B-D348-AD9F-5B7A7F139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7225" y="1137919"/>
            <a:ext cx="9970349" cy="74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0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4"/>
                </a:solidFill>
              </a:rPr>
              <a:t>Sources of financing for productions: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650239" y="2417242"/>
            <a:ext cx="11704322" cy="6436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  </a:t>
            </a:r>
          </a:p>
          <a:p>
            <a:pPr marL="482600" lvl="0" indent="-48260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Domestic private: </a:t>
            </a:r>
            <a:r>
              <a:rPr sz="3600" dirty="0" err="1">
                <a:solidFill>
                  <a:srgbClr val="FFFFFF"/>
                </a:solidFill>
              </a:rPr>
              <a:t>filmmake</a:t>
            </a:r>
            <a:r>
              <a:rPr lang="en-GB" sz="3600" dirty="0" err="1">
                <a:solidFill>
                  <a:schemeClr val="tx1"/>
                </a:solidFill>
              </a:rPr>
              <a:t>rs</a:t>
            </a:r>
            <a:r>
              <a:rPr sz="3600" dirty="0">
                <a:solidFill>
                  <a:srgbClr val="FFFFFF"/>
                </a:solidFill>
              </a:rPr>
              <a:t>, independent production companies, </a:t>
            </a:r>
            <a:r>
              <a:rPr lang="en-GB" sz="3600" dirty="0">
                <a:solidFill>
                  <a:srgbClr val="FFFFFF"/>
                </a:solidFill>
              </a:rPr>
              <a:t>online </a:t>
            </a:r>
            <a:r>
              <a:rPr sz="3600" dirty="0">
                <a:solidFill>
                  <a:srgbClr val="FFFFFF"/>
                </a:solidFill>
              </a:rPr>
              <a:t>video </a:t>
            </a:r>
            <a:r>
              <a:rPr lang="en-GB" sz="3600" dirty="0">
                <a:solidFill>
                  <a:srgbClr val="FFFFFF"/>
                </a:solidFill>
              </a:rPr>
              <a:t>platforms</a:t>
            </a:r>
            <a:r>
              <a:rPr sz="3600" dirty="0">
                <a:solidFill>
                  <a:srgbClr val="FFFFFF"/>
                </a:solidFill>
              </a:rPr>
              <a:t>, such as </a:t>
            </a:r>
            <a:r>
              <a:rPr sz="3600" dirty="0" err="1">
                <a:solidFill>
                  <a:srgbClr val="FFFFFF"/>
                </a:solidFill>
              </a:rPr>
              <a:t>youku</a:t>
            </a:r>
            <a:r>
              <a:rPr sz="3600" dirty="0">
                <a:solidFill>
                  <a:srgbClr val="FFFFFF"/>
                </a:solidFill>
              </a:rPr>
              <a:t>, </a:t>
            </a:r>
            <a:r>
              <a:rPr lang="en-GB" sz="3600" dirty="0" err="1">
                <a:solidFill>
                  <a:srgbClr val="FFFFFF"/>
                </a:solidFill>
              </a:rPr>
              <a:t>tencent</a:t>
            </a:r>
            <a:r>
              <a:rPr lang="en-GB" sz="3600" dirty="0">
                <a:solidFill>
                  <a:schemeClr val="tx1"/>
                </a:solidFill>
              </a:rPr>
              <a:t> - </a:t>
            </a:r>
            <a:r>
              <a:rPr sz="3600" dirty="0">
                <a:solidFill>
                  <a:srgbClr val="FFFFFF"/>
                </a:solidFill>
              </a:rPr>
              <a:t>have their own production studios. </a:t>
            </a:r>
            <a:endParaRPr lang="en-GB" sz="3600" dirty="0">
              <a:solidFill>
                <a:srgbClr val="FFFFFF"/>
              </a:solidFill>
            </a:endParaRPr>
          </a:p>
          <a:p>
            <a:pPr marL="482600" lvl="0" indent="-48260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marL="482600" lvl="0" indent="-48260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Foreign funding and grants: </a:t>
            </a:r>
            <a:r>
              <a:rPr sz="3600" dirty="0">
                <a:solidFill>
                  <a:srgbClr val="FFFFFF"/>
                </a:solidFill>
              </a:rPr>
              <a:t>through festivals, international broadcasters, film fund, or NGOs.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942339" y="1139896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FFFFFF"/>
                </a:solidFill>
              </a:rPr>
              <a:t>first person documentary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548639" y="31902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FFFFFF"/>
                </a:solidFill>
              </a:rPr>
              <a:t>	The explicit cinematic representation of </a:t>
            </a:r>
            <a:r>
              <a:rPr lang="en-GB" sz="2900" b="1" dirty="0">
                <a:solidFill>
                  <a:srgbClr val="FFFFFF"/>
                </a:solidFill>
              </a:rPr>
              <a:t>filmmaker’s own</a:t>
            </a:r>
            <a:r>
              <a:rPr sz="2900" b="1" dirty="0">
                <a:solidFill>
                  <a:srgbClr val="FFFFFF"/>
                </a:solidFill>
              </a:rPr>
              <a:t> subjectivity</a:t>
            </a:r>
            <a:endParaRPr sz="29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FF6600"/>
                </a:solidFill>
              </a:rPr>
              <a:t> </a:t>
            </a:r>
            <a:r>
              <a:rPr lang="en-GB" sz="2900" b="1" dirty="0">
                <a:solidFill>
                  <a:srgbClr val="FF6600"/>
                </a:solidFill>
              </a:rPr>
              <a:t>	</a:t>
            </a:r>
          </a:p>
          <a:p>
            <a:pPr marL="0" lvl="0" indent="0" algn="l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b="1" dirty="0">
                <a:solidFill>
                  <a:srgbClr val="FF6600"/>
                </a:solidFill>
              </a:rPr>
              <a:t>    </a:t>
            </a:r>
            <a:r>
              <a:rPr lang="en-GB" sz="2900" b="1" dirty="0">
                <a:solidFill>
                  <a:srgbClr val="FFC000"/>
                </a:solidFill>
              </a:rPr>
              <a:t>Films about filmmaker’s own life, stories or problems. </a:t>
            </a:r>
            <a:endParaRPr sz="2900" dirty="0">
              <a:solidFill>
                <a:srgbClr val="FFC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	</a:t>
            </a:r>
            <a:endParaRPr lang="en-GB" sz="2900" dirty="0">
              <a:solidFill>
                <a:srgbClr val="FFFFFF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/>
              <a:t>	</a:t>
            </a:r>
            <a:r>
              <a:rPr sz="2900" dirty="0">
                <a:solidFill>
                  <a:srgbClr val="FFFFFF"/>
                </a:solidFill>
              </a:rPr>
              <a:t>Filmmakers choose to inscribe their first person voice, through </a:t>
            </a:r>
            <a:endParaRPr lang="en-GB" sz="2900" dirty="0">
              <a:solidFill>
                <a:srgbClr val="FFFFFF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/>
              <a:t>	</a:t>
            </a:r>
            <a:r>
              <a:rPr sz="2900" dirty="0">
                <a:solidFill>
                  <a:srgbClr val="FFC000"/>
                </a:solidFill>
              </a:rPr>
              <a:t>revealing the filmmaking process, </a:t>
            </a:r>
            <a:endParaRPr lang="en-GB" sz="2900" dirty="0">
              <a:solidFill>
                <a:srgbClr val="FFC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>
                <a:solidFill>
                  <a:srgbClr val="FFC000"/>
                </a:solidFill>
              </a:rPr>
              <a:t>	</a:t>
            </a:r>
            <a:r>
              <a:rPr sz="2900" dirty="0">
                <a:solidFill>
                  <a:srgbClr val="FFC000"/>
                </a:solidFill>
              </a:rPr>
              <a:t>interacting with the subjects, </a:t>
            </a:r>
            <a:endParaRPr lang="en-GB" sz="2900" dirty="0">
              <a:solidFill>
                <a:srgbClr val="FFC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>
                <a:solidFill>
                  <a:srgbClr val="FFC000"/>
                </a:solidFill>
              </a:rPr>
              <a:t>	</a:t>
            </a:r>
            <a:r>
              <a:rPr sz="2900" dirty="0">
                <a:solidFill>
                  <a:srgbClr val="FFC000"/>
                </a:solidFill>
              </a:rPr>
              <a:t>reflexively commenting on their filmmaking, </a:t>
            </a:r>
            <a:endParaRPr lang="en-GB" sz="2900" dirty="0">
              <a:solidFill>
                <a:srgbClr val="FFC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>
                <a:solidFill>
                  <a:srgbClr val="FFC000"/>
                </a:solidFill>
              </a:rPr>
              <a:t>	</a:t>
            </a:r>
            <a:r>
              <a:rPr sz="2900" dirty="0">
                <a:solidFill>
                  <a:srgbClr val="FFC000"/>
                </a:solidFill>
              </a:rPr>
              <a:t>creative and subjective use of found-footage, animation, graphics, re-enacted scenes, </a:t>
            </a:r>
            <a:endParaRPr lang="en-GB" sz="2900" dirty="0">
              <a:solidFill>
                <a:srgbClr val="FFC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900" dirty="0">
                <a:solidFill>
                  <a:srgbClr val="FFC000"/>
                </a:solidFill>
              </a:rPr>
              <a:t>	</a:t>
            </a:r>
            <a:r>
              <a:rPr sz="2900" dirty="0">
                <a:solidFill>
                  <a:srgbClr val="FFC000"/>
                </a:solidFill>
              </a:rPr>
              <a:t>or performance, to suggest a subjective interpretation for the viewer.  </a:t>
            </a:r>
          </a:p>
        </p:txBody>
      </p:sp>
    </p:spTree>
    <p:extLst>
      <p:ext uri="{BB962C8B-B14F-4D97-AF65-F5344CB8AC3E}">
        <p14:creationId xmlns:p14="http://schemas.microsoft.com/office/powerpoint/2010/main" val="11204230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1BE03-C6A5-8442-9083-54506373D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938071"/>
            <a:ext cx="11099800" cy="554552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An essential part of Chinese independent cinema</a:t>
            </a:r>
          </a:p>
          <a:p>
            <a:r>
              <a:rPr lang="en-GB" dirty="0"/>
              <a:t>Emerged at the end of 1980s - the so called “new documentary movement”</a:t>
            </a:r>
          </a:p>
          <a:p>
            <a:r>
              <a:rPr lang="en-GB" dirty="0"/>
              <a:t>Technological advance - the availability of consumer level DV camera on the retail market in the late 1990s which has made documentary filmmaking accessible to individual amateurs – facilitate DV documentary filmmaking wave</a:t>
            </a:r>
          </a:p>
          <a:p>
            <a:r>
              <a:rPr lang="en-GB" dirty="0"/>
              <a:t>Encourage the long repressed personal filmmaking. </a:t>
            </a:r>
          </a:p>
          <a:p>
            <a:r>
              <a:rPr lang="en-GB" dirty="0"/>
              <a:t>Encourage Social engagement in the still politically repressed China.  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39616-387E-AF47-AA96-75A4CFBBF96F}"/>
              </a:ext>
            </a:extLst>
          </p:cNvPr>
          <p:cNvSpPr txBox="1"/>
          <p:nvPr/>
        </p:nvSpPr>
        <p:spPr>
          <a:xfrm>
            <a:off x="1082059" y="1152031"/>
            <a:ext cx="74122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b="1" dirty="0"/>
              <a:t>Chinese Independent Documentary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81362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C66"/>
                </a:solidFill>
              </a:rPr>
              <a:t>Personal documentary that explores filmmaker’s familial space and 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0" y="2304593"/>
            <a:ext cx="11718925" cy="1969674"/>
          </a:xfrm>
        </p:spPr>
        <p:txBody>
          <a:bodyPr>
            <a:normAutofit/>
          </a:bodyPr>
          <a:lstStyle/>
          <a:p>
            <a:r>
              <a:rPr lang="en-GB" sz="3200" dirty="0"/>
              <a:t>a nostalgic reconnection to the disappearing ‘</a:t>
            </a:r>
            <a:r>
              <a:rPr lang="en-GB" sz="3200" i="1" dirty="0" err="1"/>
              <a:t>laojia</a:t>
            </a:r>
            <a:r>
              <a:rPr lang="en-GB" sz="3200" dirty="0"/>
              <a:t>’ (</a:t>
            </a:r>
            <a:r>
              <a:rPr lang="en-US" sz="3200" dirty="0"/>
              <a:t>老家</a:t>
            </a:r>
            <a:r>
              <a:rPr lang="en-GB" sz="3200" dirty="0"/>
              <a:t>), the old family-home </a:t>
            </a:r>
            <a:endParaRPr lang="en-US" sz="3200" dirty="0"/>
          </a:p>
        </p:txBody>
      </p:sp>
      <p:pic>
        <p:nvPicPr>
          <p:cNvPr id="5" name="Picture 4" descr="Figure 3.8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65" y="3486593"/>
            <a:ext cx="5405878" cy="4054410"/>
          </a:xfrm>
          <a:prstGeom prst="rect">
            <a:avLst/>
          </a:prstGeom>
        </p:spPr>
      </p:pic>
      <p:pic>
        <p:nvPicPr>
          <p:cNvPr id="6" name="Picture 5" descr="Figure 3.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4242" r="7609" b="14140"/>
          <a:stretch/>
        </p:blipFill>
        <p:spPr>
          <a:xfrm>
            <a:off x="386741" y="3486593"/>
            <a:ext cx="5872658" cy="40377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547" y="7696228"/>
            <a:ext cx="4476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My Family Tree</a:t>
            </a:r>
            <a:r>
              <a:rPr lang="en-GB" sz="2000" dirty="0"/>
              <a:t> (Yang </a:t>
            </a:r>
            <a:r>
              <a:rPr lang="en-GB" sz="2000" dirty="0" err="1"/>
              <a:t>Pingdao</a:t>
            </a:r>
            <a:r>
              <a:rPr lang="en-GB" sz="2000" dirty="0"/>
              <a:t>, 2008)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286702" y="7696228"/>
            <a:ext cx="3619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/>
              <a:t>Nostalgia </a:t>
            </a:r>
            <a:r>
              <a:rPr lang="en-GB" sz="2000" dirty="0"/>
              <a:t>(</a:t>
            </a:r>
            <a:r>
              <a:rPr lang="en-GB" sz="2000" dirty="0" err="1"/>
              <a:t>Shu</a:t>
            </a:r>
            <a:r>
              <a:rPr lang="en-GB" sz="2000" dirty="0"/>
              <a:t> </a:t>
            </a:r>
            <a:r>
              <a:rPr lang="en-GB" sz="2000" dirty="0" err="1"/>
              <a:t>Haolun</a:t>
            </a:r>
            <a:r>
              <a:rPr lang="en-GB" sz="2000" dirty="0"/>
              <a:t>, 2006)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5814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3ADC-09D8-2644-B94C-84CF8479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60B8D-65C6-2A43-AC76-4D4D7623C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nline Media 6" descr="Nostalgia (Xiang Cehou) - Trailer">
            <a:hlinkClick r:id="" action="ppaction://media"/>
            <a:extLst>
              <a:ext uri="{FF2B5EF4-FFF2-40B4-BE49-F238E27FC236}">
                <a16:creationId xmlns:a16="http://schemas.microsoft.com/office/drawing/2014/main" id="{D535EB1A-BEC7-6B4E-B052-AE60CF6DF7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2557" y="1362959"/>
            <a:ext cx="9370243" cy="70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6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7B91-0757-474B-A126-8ECAC212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7C697-DFD7-814B-B4E1-1CD883F86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a short clip from Documentary film Nostalgia by Haolun Shu">
            <a:hlinkClick r:id="" action="ppaction://media"/>
            <a:extLst>
              <a:ext uri="{FF2B5EF4-FFF2-40B4-BE49-F238E27FC236}">
                <a16:creationId xmlns:a16="http://schemas.microsoft.com/office/drawing/2014/main" id="{FF2967EE-6B21-6C46-9B1C-FFD5B4C599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5711" y="1838227"/>
            <a:ext cx="7893378" cy="59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1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C66"/>
                </a:solidFill>
              </a:rPr>
              <a:t>Personal documentary that explores filmmaker’s familial space and 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39" y="2520936"/>
            <a:ext cx="11704322" cy="7477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Women’s first person documentary practice as ‘communicative practice’</a:t>
            </a:r>
          </a:p>
        </p:txBody>
      </p:sp>
      <p:pic>
        <p:nvPicPr>
          <p:cNvPr id="5" name="Picture 4" descr="Figure 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9" y="4096966"/>
            <a:ext cx="4487036" cy="3365276"/>
          </a:xfrm>
          <a:prstGeom prst="rect">
            <a:avLst/>
          </a:prstGeom>
        </p:spPr>
      </p:pic>
      <p:pic>
        <p:nvPicPr>
          <p:cNvPr id="6" name="Picture 5" descr="tang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80" y="4035219"/>
            <a:ext cx="2566737" cy="3837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449" y="7872491"/>
            <a:ext cx="4368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Home Video</a:t>
            </a:r>
            <a:r>
              <a:rPr lang="en-GB" sz="2000" dirty="0"/>
              <a:t> </a:t>
            </a:r>
            <a:r>
              <a:rPr lang="zh-CN" altLang="en-US" sz="2000" dirty="0"/>
              <a:t>(</a:t>
            </a:r>
            <a:r>
              <a:rPr lang="en-GB" sz="2000" dirty="0"/>
              <a:t>Yang </a:t>
            </a:r>
            <a:r>
              <a:rPr lang="en-GB" sz="2000" dirty="0" err="1"/>
              <a:t>Lina</a:t>
            </a:r>
            <a:r>
              <a:rPr lang="en-GB" sz="2000" dirty="0"/>
              <a:t> </a:t>
            </a:r>
            <a:r>
              <a:rPr lang="en-US" altLang="zh-CN" sz="2000" dirty="0"/>
              <a:t>2001</a:t>
            </a:r>
            <a:r>
              <a:rPr lang="zh-CN" altLang="en-US" sz="2000" dirty="0"/>
              <a:t>)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921105" y="8056176"/>
            <a:ext cx="376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Nightingale, Not the Only Voice </a:t>
            </a:r>
            <a:r>
              <a:rPr lang="en-GB" sz="2000" dirty="0"/>
              <a:t>(</a:t>
            </a:r>
            <a:r>
              <a:rPr lang="en-US" sz="2000" dirty="0"/>
              <a:t>Tang </a:t>
            </a:r>
            <a:r>
              <a:rPr lang="en-US" sz="2000" dirty="0" err="1"/>
              <a:t>Danhong</a:t>
            </a:r>
            <a:r>
              <a:rPr lang="en-US" sz="2000" dirty="0"/>
              <a:t>,</a:t>
            </a:r>
            <a:r>
              <a:rPr lang="en-GB" sz="2000" dirty="0"/>
              <a:t>2000). </a:t>
            </a:r>
            <a:endParaRPr lang="en-US" sz="2000" dirty="0"/>
          </a:p>
        </p:txBody>
      </p:sp>
      <p:pic>
        <p:nvPicPr>
          <p:cNvPr id="10" name="Picture 9" descr="995039_ver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70" y="4035218"/>
            <a:ext cx="2827294" cy="3427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879" y="8054456"/>
            <a:ext cx="3802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Wang Fen’s </a:t>
            </a:r>
            <a:r>
              <a:rPr lang="en-GB" sz="2000" i="1" dirty="0"/>
              <a:t>They Are Not the Only Unhappy Couple </a:t>
            </a:r>
            <a:r>
              <a:rPr lang="zh-CN" altLang="en-US" sz="2000" i="1" dirty="0"/>
              <a:t>(</a:t>
            </a:r>
            <a:r>
              <a:rPr lang="en-US" altLang="zh-CN" sz="2000" i="1" dirty="0"/>
              <a:t>Wang Fen 2000)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73012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9" y="1482577"/>
            <a:ext cx="11704320" cy="6436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person action documentary practice</a:t>
            </a:r>
          </a:p>
        </p:txBody>
      </p:sp>
      <p:pic>
        <p:nvPicPr>
          <p:cNvPr id="6" name="wuhaohao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34271" y="3344516"/>
            <a:ext cx="3691310" cy="492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xuejianqiang.jpg"/>
          <p:cNvPicPr/>
          <p:nvPr/>
        </p:nvPicPr>
        <p:blipFill>
          <a:blip r:embed="rId3"/>
          <a:srcRect l="21806" r="21806"/>
          <a:stretch>
            <a:fillRect/>
          </a:stretch>
        </p:blipFill>
        <p:spPr>
          <a:xfrm>
            <a:off x="4500226" y="3410261"/>
            <a:ext cx="4061060" cy="4795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71tJq6nN4x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9659727" y="4556861"/>
            <a:ext cx="2694834" cy="387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hara.jpg"/>
          <p:cNvPicPr/>
          <p:nvPr/>
        </p:nvPicPr>
        <p:blipFill>
          <a:blip r:embed="rId5"/>
          <a:srcRect l="18034"/>
          <a:stretch>
            <a:fillRect/>
          </a:stretch>
        </p:blipFill>
        <p:spPr>
          <a:xfrm>
            <a:off x="9659725" y="3786259"/>
            <a:ext cx="2694834" cy="202151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55"/>
          <p:cNvSpPr/>
          <p:nvPr/>
        </p:nvSpPr>
        <p:spPr>
          <a:xfrm>
            <a:off x="891982" y="8616451"/>
            <a:ext cx="4828679" cy="811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8" tIns="50798" rIns="50798" bIns="50798" anchor="ctr">
            <a:spAutoFit/>
          </a:bodyPr>
          <a:lstStyle/>
          <a:p>
            <a:pPr lvl="0">
              <a:defRPr sz="1800"/>
            </a:pPr>
            <a:r>
              <a:rPr sz="1991" dirty="0">
                <a:latin typeface="Arial"/>
                <a:ea typeface="Arial"/>
                <a:cs typeface="Arial"/>
                <a:sym typeface="Arial"/>
              </a:rPr>
              <a:t>Wu Hahao (born 1986)</a:t>
            </a:r>
          </a:p>
          <a:p>
            <a:pPr defTabSz="457176">
              <a:lnSpc>
                <a:spcPct val="150000"/>
              </a:lnSpc>
              <a:tabLst>
                <a:tab pos="444477" algn="l"/>
                <a:tab pos="888955" algn="l"/>
                <a:tab pos="1346131" algn="l"/>
                <a:tab pos="1790608" algn="l"/>
                <a:tab pos="2247784" algn="l"/>
                <a:tab pos="2692262" algn="l"/>
                <a:tab pos="3149439" algn="l"/>
                <a:tab pos="3593916" algn="l"/>
                <a:tab pos="4051093" algn="l"/>
                <a:tab pos="4495570" algn="l"/>
                <a:tab pos="4940047" algn="l"/>
                <a:tab pos="5397223" algn="l"/>
                <a:tab pos="5790904" algn="l"/>
              </a:tabLst>
              <a:defRPr sz="1800"/>
            </a:pPr>
            <a:r>
              <a:rPr sz="1991" i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Criticizing China</a:t>
            </a:r>
            <a:r>
              <a:rPr sz="199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(2008)</a:t>
            </a:r>
          </a:p>
        </p:txBody>
      </p:sp>
      <p:sp>
        <p:nvSpPr>
          <p:cNvPr id="14" name="Shape 58"/>
          <p:cNvSpPr/>
          <p:nvPr/>
        </p:nvSpPr>
        <p:spPr>
          <a:xfrm>
            <a:off x="9245840" y="8474775"/>
            <a:ext cx="2952727" cy="96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8" tIns="50798" rIns="50798" bIns="50798" anchor="ctr">
            <a:spAutoFit/>
          </a:bodyPr>
          <a:lstStyle/>
          <a:p>
            <a:pPr lvl="1">
              <a:lnSpc>
                <a:spcPct val="150000"/>
              </a:lnSpc>
              <a:tabLst>
                <a:tab pos="632168" algn="l"/>
                <a:tab pos="1264336" algn="l"/>
                <a:tab pos="1914566" algn="l"/>
                <a:tab pos="2546734" algn="l"/>
                <a:tab pos="3196963" algn="l"/>
                <a:tab pos="3829131" algn="l"/>
                <a:tab pos="4479361" algn="l"/>
                <a:tab pos="5111529" algn="l"/>
                <a:tab pos="5761759" algn="l"/>
                <a:tab pos="6393927" algn="l"/>
                <a:tab pos="7026095" algn="l"/>
                <a:tab pos="7676325" algn="l"/>
                <a:tab pos="8236245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991" dirty="0">
                <a:uFill>
                  <a:solidFill/>
                </a:uFill>
                <a:latin typeface="Thonburi"/>
                <a:ea typeface="Thonburi"/>
                <a:cs typeface="Thonburi"/>
                <a:sym typeface="Thonburi"/>
              </a:rPr>
              <a:t>Hara Kazuo 原一男</a:t>
            </a:r>
          </a:p>
          <a:p>
            <a:pPr lvl="1">
              <a:lnSpc>
                <a:spcPct val="150000"/>
              </a:lnSpc>
              <a:tabLst>
                <a:tab pos="632168" algn="l"/>
                <a:tab pos="1264336" algn="l"/>
                <a:tab pos="1914566" algn="l"/>
                <a:tab pos="2546734" algn="l"/>
                <a:tab pos="3196963" algn="l"/>
                <a:tab pos="3829131" algn="l"/>
                <a:tab pos="4479361" algn="l"/>
                <a:tab pos="5111529" algn="l"/>
                <a:tab pos="5761759" algn="l"/>
                <a:tab pos="6393927" algn="l"/>
                <a:tab pos="7026095" algn="l"/>
                <a:tab pos="7676325" algn="l"/>
                <a:tab pos="8236245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1991" dirty="0">
                <a:uFill>
                  <a:solidFill/>
                </a:uFill>
                <a:latin typeface="Thonburi"/>
                <a:ea typeface="Thonburi"/>
                <a:cs typeface="Thonburi"/>
                <a:sym typeface="Thonburi"/>
              </a:rPr>
              <a:t>‘action documentary’</a:t>
            </a:r>
            <a:endParaRPr sz="1991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58"/>
          <p:cNvSpPr/>
          <p:nvPr/>
        </p:nvSpPr>
        <p:spPr>
          <a:xfrm>
            <a:off x="4493151" y="8616451"/>
            <a:ext cx="4876331" cy="811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8" tIns="50798" rIns="50798" bIns="50798" anchor="ctr">
            <a:spAutoFit/>
          </a:bodyPr>
          <a:lstStyle/>
          <a:p>
            <a:pPr lvl="0">
              <a:defRPr sz="1800"/>
            </a:pPr>
            <a:r>
              <a:rPr sz="1991" dirty="0">
                <a:latin typeface="Arial"/>
                <a:ea typeface="Arial"/>
                <a:cs typeface="Arial"/>
                <a:sym typeface="Arial"/>
              </a:rPr>
              <a:t>Xue Jianqiang (born 1984)</a:t>
            </a:r>
          </a:p>
          <a:p>
            <a:pPr defTabSz="457176">
              <a:lnSpc>
                <a:spcPct val="150000"/>
              </a:lnSpc>
              <a:tabLst>
                <a:tab pos="444477" algn="l"/>
                <a:tab pos="888955" algn="l"/>
                <a:tab pos="1346131" algn="l"/>
                <a:tab pos="1790608" algn="l"/>
                <a:tab pos="2247784" algn="l"/>
                <a:tab pos="2692262" algn="l"/>
                <a:tab pos="3149439" algn="l"/>
                <a:tab pos="3593916" algn="l"/>
                <a:tab pos="4051093" algn="l"/>
                <a:tab pos="4495570" algn="l"/>
                <a:tab pos="4940047" algn="l"/>
                <a:tab pos="5397223" algn="l"/>
                <a:tab pos="5790904" algn="l"/>
              </a:tabLst>
              <a:defRPr sz="1800"/>
            </a:pPr>
            <a:r>
              <a:rPr sz="1991" i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 Beat the Tiger When I was Young</a:t>
            </a:r>
            <a:r>
              <a:rPr sz="199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203126364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 descr="aiww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536" y="3470376"/>
            <a:ext cx="5038802" cy="378368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6407520" y="7463874"/>
            <a:ext cx="5520504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CLIP: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Weiwei, </a:t>
            </a:r>
            <a:r>
              <a:rPr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‘Lao Ma </a:t>
            </a:r>
            <a:r>
              <a:rPr sz="2400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r>
              <a:rPr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Hua’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(2009)</a:t>
            </a:r>
          </a:p>
        </p:txBody>
      </p:sp>
      <p:sp>
        <p:nvSpPr>
          <p:cNvPr id="121" name="Shape 121"/>
          <p:cNvSpPr/>
          <p:nvPr/>
        </p:nvSpPr>
        <p:spPr>
          <a:xfrm>
            <a:off x="1630170" y="990798"/>
            <a:ext cx="91947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defTabSz="457200"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“Camera activism” </a:t>
            </a:r>
          </a:p>
          <a:p>
            <a:pPr marL="457200" lvl="0" indent="-457200" defTabSz="457200"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First person confrontation &amp; provocative documentation  </a:t>
            </a:r>
          </a:p>
        </p:txBody>
      </p:sp>
      <p:sp>
        <p:nvSpPr>
          <p:cNvPr id="122" name="Shape 122"/>
          <p:cNvSpPr/>
          <p:nvPr/>
        </p:nvSpPr>
        <p:spPr>
          <a:xfrm>
            <a:off x="622955" y="3539545"/>
            <a:ext cx="488229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1717" lvl="1" indent="-224517" algn="l" defTabSz="457200"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</a:t>
            </a:r>
            <a:r>
              <a: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mmaking practice as a political act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1307" lvl="1" indent="-204107" algn="l" defTabSz="457200"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taking into consideration the dangerous position of the filmmakers in the production context</a:t>
            </a:r>
          </a:p>
        </p:txBody>
      </p:sp>
    </p:spTree>
    <p:extLst>
      <p:ext uri="{BB962C8B-B14F-4D97-AF65-F5344CB8AC3E}">
        <p14:creationId xmlns:p14="http://schemas.microsoft.com/office/powerpoint/2010/main" val="33692084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艾未未工作室：老妈蹄花 (Ai Weiwei : Lao Ma Ti Hua)">
            <a:hlinkClick r:id="" action="ppaction://media"/>
            <a:extLst>
              <a:ext uri="{FF2B5EF4-FFF2-40B4-BE49-F238E27FC236}">
                <a16:creationId xmlns:a16="http://schemas.microsoft.com/office/drawing/2014/main" id="{C010B3E5-118D-404C-AD11-69C75BED0E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4849" y="1285187"/>
            <a:ext cx="9577633" cy="71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6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F0A8-21C2-2746-A2AB-98D3F78CF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, sign, man&#10;&#10;Description automatically generated">
            <a:extLst>
              <a:ext uri="{FF2B5EF4-FFF2-40B4-BE49-F238E27FC236}">
                <a16:creationId xmlns:a16="http://schemas.microsoft.com/office/drawing/2014/main" id="{8BDF98A9-8728-C04F-AC37-03E70E95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9" y="2036163"/>
            <a:ext cx="10157780" cy="57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437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2768A-2EC2-4147-A647-0801DD1A4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nline Media 2" descr="Giloo紀實影音《流氓燕 Hooligan Sparrow》">
            <a:hlinkClick r:id="" action="ppaction://media"/>
            <a:extLst>
              <a:ext uri="{FF2B5EF4-FFF2-40B4-BE49-F238E27FC236}">
                <a16:creationId xmlns:a16="http://schemas.microsoft.com/office/drawing/2014/main" id="{64AFBEC5-1919-634D-9313-4BCFA4D641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3838" y="1703633"/>
            <a:ext cx="11617124" cy="65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8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239" y="887112"/>
            <a:ext cx="11704322" cy="1625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FFFF"/>
                </a:solidFill>
              </a:rPr>
              <a:t>The rise of </a:t>
            </a:r>
            <a:r>
              <a:rPr lang="en-GB" sz="4400" b="1" i="1" dirty="0">
                <a:solidFill>
                  <a:srgbClr val="FFFFFF"/>
                </a:solidFill>
              </a:rPr>
              <a:t>min </a:t>
            </a:r>
            <a:r>
              <a:rPr lang="en-GB" sz="4400" b="1" i="1" dirty="0" err="1">
                <a:solidFill>
                  <a:srgbClr val="FFFFFF"/>
                </a:solidFill>
              </a:rPr>
              <a:t>jian</a:t>
            </a:r>
            <a:r>
              <a:rPr lang="en-GB" sz="4400" b="1" i="1" dirty="0">
                <a:solidFill>
                  <a:srgbClr val="FFFFFF"/>
                </a:solidFill>
              </a:rPr>
              <a:t> </a:t>
            </a:r>
            <a:r>
              <a:rPr lang="en-GB" sz="4400" b="1" dirty="0">
                <a:solidFill>
                  <a:srgbClr val="FFFFFF"/>
                </a:solidFill>
              </a:rPr>
              <a:t>(grass-root) film festivals </a:t>
            </a:r>
            <a:br>
              <a:rPr lang="en-GB" sz="6600" dirty="0">
                <a:solidFill>
                  <a:srgbClr val="FFFFFF"/>
                </a:solidFill>
              </a:rPr>
            </a:br>
            <a:endParaRPr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083733" y="8127999"/>
            <a:ext cx="11162455" cy="32512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	e.g. The Yunnan Multi Culture Biannual Visual Festival (</a:t>
            </a:r>
            <a:r>
              <a:rPr sz="2400" dirty="0" err="1">
                <a:solidFill>
                  <a:srgbClr val="FFFFFF"/>
                </a:solidFill>
              </a:rPr>
              <a:t>Yunfest</a:t>
            </a:r>
            <a:r>
              <a:rPr sz="2400" dirty="0">
                <a:solidFill>
                  <a:srgbClr val="FFFFFF"/>
                </a:solidFill>
              </a:rPr>
              <a:t>), founded </a:t>
            </a:r>
            <a:r>
              <a:rPr lang="en-GB" sz="2400" dirty="0">
                <a:solidFill>
                  <a:srgbClr val="FFFFFF"/>
                </a:solidFill>
              </a:rPr>
              <a:t>in 2003</a:t>
            </a:r>
          </a:p>
          <a:p>
            <a:pPr marL="342900" lvl="0" indent="-3429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China Independent film festival from 2002  </a:t>
            </a:r>
          </a:p>
        </p:txBody>
      </p:sp>
      <p:pic>
        <p:nvPicPr>
          <p:cNvPr id="184" name="image9.jpg" descr="event-yunnan-multi-culture-visual-festival-poster-mask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733" y="3251199"/>
            <a:ext cx="3540558" cy="4510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0.jpg" descr="ciff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66463" y="2969443"/>
            <a:ext cx="7443676" cy="745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1.jpeg" descr="3138135039833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910886" y="3793066"/>
            <a:ext cx="7443675" cy="2783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56" name="image5.jpg" descr="铁西区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50239" y="1408853"/>
            <a:ext cx="4551681" cy="597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650239" y="7802880"/>
            <a:ext cx="5093548" cy="85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Tie Xi Qu: West of the Tracks </a:t>
            </a:r>
            <a:r>
              <a:rPr sz="2400">
                <a:solidFill>
                  <a:srgbClr val="FFFFFF"/>
                </a:solidFill>
              </a:rPr>
              <a:t>（</a:t>
            </a: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dir. Wang Bing, 2003</a:t>
            </a:r>
            <a:r>
              <a:rPr sz="2400">
                <a:solidFill>
                  <a:srgbClr val="FFFFFF"/>
                </a:solidFill>
              </a:rPr>
              <a:t>）</a:t>
            </a: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58" name="image6.jpg" descr="200304170039_593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27038" y="1625599"/>
            <a:ext cx="7024185" cy="575733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6068906" y="7802880"/>
            <a:ext cx="6285655" cy="11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9 hours documentary depicting life of workers in a closing-down giant state factory in Luoyang.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938320" y="645270"/>
            <a:ext cx="8427112" cy="1033348"/>
          </a:xfrm>
          <a:prstGeom prst="rect">
            <a:avLst/>
          </a:prstGeom>
        </p:spPr>
        <p:txBody>
          <a:bodyPr/>
          <a:lstStyle/>
          <a:p>
            <a:pPr lvl="0">
              <a:defRPr sz="5400"/>
            </a:pPr>
            <a:endParaRPr/>
          </a:p>
        </p:txBody>
      </p:sp>
      <p:pic>
        <p:nvPicPr>
          <p:cNvPr id="176" name="image5.jpg" descr="79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1383" y="409308"/>
            <a:ext cx="4330777" cy="324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6.jpeg" descr="UCCA-logo-blog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935893" y="3653210"/>
            <a:ext cx="3901441" cy="3446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7.jpg" descr="52990_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960533" y="435296"/>
            <a:ext cx="4857216" cy="322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8.jpg" descr="9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462792" y="3660486"/>
            <a:ext cx="4720921" cy="344627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1462792" y="7602727"/>
            <a:ext cx="9984604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Art districts and independent filmmakers/artists communities in Beijing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State’s involvement 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FC000"/>
                </a:solidFill>
              </a:rPr>
              <a:t>Changing response from the state: </a:t>
            </a:r>
            <a:endParaRPr sz="3000" dirty="0">
              <a:solidFill>
                <a:srgbClr val="FFC000"/>
              </a:solidFill>
            </a:endParaRPr>
          </a:p>
          <a:p>
            <a:pPr marL="467590" lvl="0" indent="-46759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Before</a:t>
            </a:r>
            <a:r>
              <a:rPr lang="en-GB" sz="3000" dirty="0">
                <a:solidFill>
                  <a:srgbClr val="FFFFFF"/>
                </a:solidFill>
              </a:rPr>
              <a:t> the end of 2010s,</a:t>
            </a:r>
            <a:r>
              <a:rPr sz="3000" dirty="0">
                <a:solidFill>
                  <a:srgbClr val="FFFFFF"/>
                </a:solidFill>
              </a:rPr>
              <a:t> the official tends to repress the dissemination of independent documentaries</a:t>
            </a:r>
            <a:r>
              <a:rPr lang="en-GB" sz="3000" dirty="0">
                <a:solidFill>
                  <a:srgbClr val="FFFFFF"/>
                </a:solidFill>
              </a:rPr>
              <a:t>,</a:t>
            </a:r>
            <a:r>
              <a:rPr lang="zh-CN" altLang="en-US" sz="3000" dirty="0">
                <a:solidFill>
                  <a:srgbClr val="FFFFFF"/>
                </a:solidFill>
              </a:rPr>
              <a:t> </a:t>
            </a:r>
            <a:r>
              <a:rPr lang="en-GB" sz="3000" dirty="0">
                <a:solidFill>
                  <a:srgbClr val="FFFFFF"/>
                </a:solidFill>
              </a:rPr>
              <a:t>but still allow</a:t>
            </a:r>
            <a:r>
              <a:rPr lang="en-GB" sz="3000" dirty="0">
                <a:solidFill>
                  <a:schemeClr val="tx1"/>
                </a:solidFill>
              </a:rPr>
              <a:t>ed the exist</a:t>
            </a:r>
            <a:r>
              <a:rPr lang="en-US" altLang="zh-CN" sz="3000" dirty="0">
                <a:solidFill>
                  <a:schemeClr val="tx1"/>
                </a:solidFill>
              </a:rPr>
              <a:t>e</a:t>
            </a:r>
            <a:r>
              <a:rPr lang="en-GB" sz="3000" dirty="0" err="1">
                <a:solidFill>
                  <a:schemeClr val="tx1"/>
                </a:solidFill>
              </a:rPr>
              <a:t>nce</a:t>
            </a:r>
            <a:r>
              <a:rPr lang="en-US" altLang="zh-CN" sz="3000" dirty="0">
                <a:solidFill>
                  <a:schemeClr val="tx1"/>
                </a:solidFill>
              </a:rPr>
              <a:t>s</a:t>
            </a:r>
            <a:r>
              <a:rPr lang="en-GB" sz="3000" dirty="0">
                <a:solidFill>
                  <a:schemeClr val="tx1"/>
                </a:solidFill>
              </a:rPr>
              <a:t> of independent film festivals and screening spaces</a:t>
            </a:r>
          </a:p>
          <a:p>
            <a:pPr marL="467590" lvl="0" indent="-46759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chemeClr val="tx1"/>
              </a:solidFill>
            </a:endParaRPr>
          </a:p>
          <a:p>
            <a:pPr marL="467590" lvl="0" indent="-46759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FFFFFF"/>
                </a:solidFill>
              </a:rPr>
              <a:t>S</a:t>
            </a:r>
            <a:r>
              <a:rPr lang="en-US" altLang="zh-CN" sz="3000" dirty="0" err="1">
                <a:solidFill>
                  <a:srgbClr val="FFFFFF"/>
                </a:solidFill>
              </a:rPr>
              <a:t>ince</a:t>
            </a:r>
            <a:r>
              <a:rPr lang="zh-CN" altLang="en-US" sz="3000" dirty="0">
                <a:solidFill>
                  <a:srgbClr val="FFFFFF"/>
                </a:solidFill>
              </a:rPr>
              <a:t> </a:t>
            </a:r>
            <a:r>
              <a:rPr lang="en-US" altLang="zh-CN" sz="3000" dirty="0">
                <a:solidFill>
                  <a:srgbClr val="FFFFFF"/>
                </a:solidFill>
              </a:rPr>
              <a:t>2012</a:t>
            </a:r>
            <a:r>
              <a:rPr sz="3000" dirty="0">
                <a:solidFill>
                  <a:srgbClr val="FFFFFF"/>
                </a:solidFill>
              </a:rPr>
              <a:t>, </a:t>
            </a:r>
            <a:r>
              <a:rPr lang="en-GB" sz="3000" dirty="0">
                <a:solidFill>
                  <a:schemeClr val="tx1"/>
                </a:solidFill>
              </a:rPr>
              <a:t>the state </a:t>
            </a:r>
            <a:r>
              <a:rPr lang="en-US" altLang="zh-CN" sz="3000" dirty="0">
                <a:solidFill>
                  <a:schemeClr val="tx1"/>
                </a:solidFill>
              </a:rPr>
              <a:t>has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rgbClr val="FFFFFF"/>
                </a:solidFill>
              </a:rPr>
              <a:t>represse</a:t>
            </a:r>
            <a:r>
              <a:rPr lang="en-US" altLang="zh-CN" sz="3000" dirty="0">
                <a:solidFill>
                  <a:srgbClr val="FFFFFF"/>
                </a:solidFill>
              </a:rPr>
              <a:t>d</a:t>
            </a:r>
            <a:r>
              <a:rPr lang="en-GB" sz="3000" dirty="0">
                <a:solidFill>
                  <a:srgbClr val="FFFFFF"/>
                </a:solidFill>
              </a:rPr>
              <a:t> all kinds of independent screening events, </a:t>
            </a:r>
            <a:r>
              <a:rPr sz="3000" dirty="0">
                <a:solidFill>
                  <a:srgbClr val="FFFFFF"/>
                </a:solidFill>
              </a:rPr>
              <a:t>recognize</a:t>
            </a:r>
            <a:r>
              <a:rPr lang="en-GB" sz="3000" dirty="0">
                <a:solidFill>
                  <a:srgbClr val="FFFFFF"/>
                </a:solidFill>
              </a:rPr>
              <a:t>s</a:t>
            </a:r>
            <a:r>
              <a:rPr sz="3000" dirty="0">
                <a:solidFill>
                  <a:srgbClr val="FFFFFF"/>
                </a:solidFill>
              </a:rPr>
              <a:t> the power of documentary, or nonfiction film in representing social reality and influence people’s understanding of China. </a:t>
            </a:r>
          </a:p>
          <a:p>
            <a:pPr marL="467590" lvl="0" indent="-46759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GB" sz="3000" dirty="0">
              <a:solidFill>
                <a:srgbClr val="FFFFFF"/>
              </a:solidFill>
            </a:endParaRPr>
          </a:p>
          <a:p>
            <a:pPr marL="467590" indent="-46759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chemeClr val="tx1"/>
                </a:solidFill>
              </a:rPr>
              <a:t>T</a:t>
            </a:r>
            <a:r>
              <a:rPr lang="en-US" altLang="zh-CN" sz="3000" dirty="0">
                <a:solidFill>
                  <a:schemeClr val="tx1"/>
                </a:solidFill>
              </a:rPr>
              <a:t>he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state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</a:t>
            </a:r>
            <a:r>
              <a:rPr lang="en-GB" sz="3000" dirty="0">
                <a:solidFill>
                  <a:schemeClr val="tx1"/>
                </a:solidFill>
              </a:rPr>
              <a:t>tarts to work with the independent filmmakers,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u</a:t>
            </a:r>
            <a:r>
              <a:rPr sz="3000" dirty="0">
                <a:solidFill>
                  <a:srgbClr val="FFFFFF"/>
                </a:solidFill>
              </a:rPr>
              <a:t>se it as a powerful tool to construct national identity and new image of China. </a:t>
            </a:r>
            <a:endParaRPr lang="en-GB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6B88-3372-A842-B333-B81B2650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CEEBF-BF4A-8547-84AE-6C3C88E97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Tie Xi Qu: West of the Tracks -  Part 1: Rust - EN Subtitles">
            <a:hlinkClick r:id="" action="ppaction://media"/>
            <a:extLst>
              <a:ext uri="{FF2B5EF4-FFF2-40B4-BE49-F238E27FC236}">
                <a16:creationId xmlns:a16="http://schemas.microsoft.com/office/drawing/2014/main" id="{D497D29C-D3F2-8E47-BCDE-EEDF54D281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901" y="1157925"/>
            <a:ext cx="9916998" cy="74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2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jpg" descr="142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70403"/>
            <a:ext cx="4226561" cy="6219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jpg" descr="petitio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26561" y="970403"/>
            <a:ext cx="4609900" cy="6219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5.jpg" descr="nost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8668203" y="970401"/>
            <a:ext cx="4394819" cy="621908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733072" y="7592251"/>
            <a:ext cx="11294011" cy="160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 defTabSz="457200"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invoke socio-political issues, </a:t>
            </a:r>
            <a:endParaRPr lang="en-GB" sz="2400" b="1" dirty="0">
              <a:solidFill>
                <a:srgbClr val="FFFFFF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project contemporary China through</a:t>
            </a:r>
            <a:r>
              <a:rPr lang="en-GB" sz="2400" b="1" dirty="0">
                <a:solidFill>
                  <a:srgbClr val="FFFFFF"/>
                </a:solidFill>
              </a:rPr>
              <a:t> personal visions,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the aesthetics of social realism</a:t>
            </a:r>
            <a:r>
              <a:rPr lang="en-GB" sz="2400" b="1" dirty="0">
                <a:solidFill>
                  <a:srgbClr val="FFFFFF"/>
                </a:solidFill>
              </a:rPr>
              <a:t>, </a:t>
            </a:r>
            <a:r>
              <a:rPr sz="2400" b="1" dirty="0" err="1">
                <a:solidFill>
                  <a:srgbClr val="FFFFFF"/>
                </a:solidFill>
              </a:rPr>
              <a:t>vérité</a:t>
            </a:r>
            <a:r>
              <a:rPr sz="2400" b="1" dirty="0">
                <a:solidFill>
                  <a:srgbClr val="FFFFFF"/>
                </a:solidFill>
              </a:rPr>
              <a:t> style,</a:t>
            </a:r>
            <a:r>
              <a:rPr lang="en-GB" sz="2400" b="1" dirty="0">
                <a:solidFill>
                  <a:srgbClr val="FFFFFF"/>
                </a:solidFill>
              </a:rPr>
              <a:t>amateurism</a:t>
            </a:r>
            <a:r>
              <a:rPr sz="2400" b="1" dirty="0">
                <a:solidFill>
                  <a:srgbClr val="FFFFFF"/>
                </a:solidFill>
              </a:rPr>
              <a:t> </a:t>
            </a:r>
            <a:endParaRPr lang="en-GB" sz="2400" b="1" dirty="0">
              <a:solidFill>
                <a:srgbClr val="FFFFFF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serving as critical engines for social change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6.jpeg" descr="流浪北京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25456" y="1060080"/>
            <a:ext cx="4443309" cy="6357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825456" y="7777794"/>
            <a:ext cx="10728964" cy="142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Bumming In Beijing </a:t>
            </a:r>
            <a:r>
              <a:rPr sz="2400" dirty="0">
                <a:solidFill>
                  <a:srgbClr val="FFFFFF"/>
                </a:solidFill>
              </a:rPr>
              <a:t>（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dir. Wu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Wenguang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1990</a:t>
            </a:r>
            <a:r>
              <a:rPr sz="2400" dirty="0">
                <a:solidFill>
                  <a:srgbClr val="FFFFFF"/>
                </a:solidFill>
              </a:rPr>
              <a:t>，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69min</a:t>
            </a:r>
            <a:r>
              <a:rPr sz="2400" dirty="0">
                <a:solidFill>
                  <a:srgbClr val="FFFFFF"/>
                </a:solidFill>
              </a:rPr>
              <a:t>）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internationally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Chinese independent documentary</a:t>
            </a:r>
            <a:endParaRPr lang="en-GB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lang="en-GB" sz="1800" dirty="0">
                <a:hlinkClick r:id="rId3"/>
              </a:rPr>
              <a:t>https://vimeo.com/336168896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u="sng" dirty="0">
                <a:hlinkClick r:id="rId4"/>
              </a:rPr>
              <a:t>http://v.youku.com/v_show/id_XODE4MDkyNzY=.html?f=3012778</a:t>
            </a:r>
          </a:p>
        </p:txBody>
      </p:sp>
      <p:sp>
        <p:nvSpPr>
          <p:cNvPr id="103" name="Shape 103"/>
          <p:cNvSpPr/>
          <p:nvPr/>
        </p:nvSpPr>
        <p:spPr>
          <a:xfrm>
            <a:off x="5456420" y="891075"/>
            <a:ext cx="7114889" cy="63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GB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Documentary Movement</a:t>
            </a:r>
            <a:endParaRPr sz="4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Filmmakers worked inside the </a:t>
            </a:r>
            <a:r>
              <a:rPr lang="en-GB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television 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but produced their own works individually, with equipment from state televisions. 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early independent Chinese documentary filmmakers include Wu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Wenguang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Duan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Jingchuan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Jiang Yue, Du </a:t>
            </a:r>
            <a:r>
              <a:rPr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Haibin</a:t>
            </a: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These films were mainly shown abroad on international film festivals, or foreign televisions.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The fact they were made in China by Chinese and more and less involved in political issues attract western audience. </a:t>
            </a:r>
          </a:p>
        </p:txBody>
      </p:sp>
    </p:spTree>
    <p:extLst>
      <p:ext uri="{BB962C8B-B14F-4D97-AF65-F5344CB8AC3E}">
        <p14:creationId xmlns:p14="http://schemas.microsoft.com/office/powerpoint/2010/main" val="12436431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E305-54E3-4543-AA2D-0975BA5B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EE2CC-D407-224A-9A32-7D3B53315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descr="BUMMING IN BEIJING (流浪北京, Wu Wenguang, 1990)">
            <a:hlinkClick r:id="" action="ppaction://media"/>
            <a:extLst>
              <a:ext uri="{FF2B5EF4-FFF2-40B4-BE49-F238E27FC236}">
                <a16:creationId xmlns:a16="http://schemas.microsoft.com/office/drawing/2014/main" id="{252568A0-A564-DE43-9DBA-9EB714CF82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2598" y="1751082"/>
            <a:ext cx="10586065" cy="59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47765" y="1911523"/>
            <a:ext cx="6602543" cy="628650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Before </a:t>
            </a:r>
            <a:r>
              <a:rPr lang="en-GB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‘New Documentary Movement’…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GB"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Documentary programmes were produced </a:t>
            </a:r>
            <a:r>
              <a:rPr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state-owned television</a:t>
            </a:r>
            <a:r>
              <a:rPr lang="en-GB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3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voice-over commentaries to speak for the authority or a certain ideology. 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 style of Cinema verité and direct cinema</a:t>
            </a:r>
            <a:r>
              <a:rPr lang="en-GB"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(Frederick wiseman)</a:t>
            </a: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as well as </a:t>
            </a: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Japanese filmmaker Ogawa </a:t>
            </a:r>
            <a:r>
              <a:rPr sz="30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Shinsuke</a:t>
            </a: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have </a:t>
            </a:r>
            <a:r>
              <a:rPr lang="en-GB"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inspired</a:t>
            </a: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Chinese independent</a:t>
            </a:r>
            <a:r>
              <a:rPr sz="2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filmmakers to get closer to reality or truth. </a:t>
            </a:r>
          </a:p>
        </p:txBody>
      </p:sp>
      <p:pic>
        <p:nvPicPr>
          <p:cNvPr id="3" name="Picture 2" descr="A person sitting at a table in front of a stove&#10;&#10;Description automatically generated">
            <a:extLst>
              <a:ext uri="{FF2B5EF4-FFF2-40B4-BE49-F238E27FC236}">
                <a16:creationId xmlns:a16="http://schemas.microsoft.com/office/drawing/2014/main" id="{0E61CE36-38A9-8342-AE3F-60E000FC4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20" y="1911523"/>
            <a:ext cx="5031879" cy="3347387"/>
          </a:xfrm>
          <a:prstGeom prst="rect">
            <a:avLst/>
          </a:prstGeom>
        </p:spPr>
      </p:pic>
      <p:pic>
        <p:nvPicPr>
          <p:cNvPr id="5" name="Picture 4" descr="A group of people walking in the rain&#10;&#10;Description automatically generated">
            <a:extLst>
              <a:ext uri="{FF2B5EF4-FFF2-40B4-BE49-F238E27FC236}">
                <a16:creationId xmlns:a16="http://schemas.microsoft.com/office/drawing/2014/main" id="{0896CED7-61C4-8F40-B75D-E29EFBD2D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5" y="5706257"/>
            <a:ext cx="5052064" cy="29771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77825" lvl="0" indent="-377825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30" dirty="0">
                <a:solidFill>
                  <a:srgbClr val="FFFFFF"/>
                </a:solidFill>
              </a:rPr>
              <a:t>Key notions relating Chinese independent documentary</a:t>
            </a:r>
          </a:p>
          <a:p>
            <a:pPr marL="755650" lvl="1" indent="-377825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30" dirty="0">
                <a:solidFill>
                  <a:schemeClr val="bg1"/>
                </a:solidFill>
                <a:highlight>
                  <a:srgbClr val="FFFF00"/>
                </a:highlight>
              </a:rPr>
              <a:t>Post socialism</a:t>
            </a:r>
            <a:r>
              <a:rPr lang="en-GB" sz="3230" dirty="0">
                <a:solidFill>
                  <a:schemeClr val="bg1"/>
                </a:solidFill>
                <a:highlight>
                  <a:srgbClr val="FFFF00"/>
                </a:highlight>
              </a:rPr>
              <a:t>- 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condition shared across many different countries and experienced in locally specific ways. </a:t>
            </a:r>
          </a:p>
          <a:p>
            <a:pPr marL="755650" lvl="1" indent="-377825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However, in China it does not mean the same as in other former socialist countries which have experienced a total break from the Soviet Union and socialism. </a:t>
            </a:r>
            <a:endParaRPr sz="3000" dirty="0">
              <a:solidFill>
                <a:schemeClr val="tx1"/>
              </a:solidFill>
            </a:endParaRPr>
          </a:p>
          <a:p>
            <a:pPr marL="755650" lvl="1" indent="-377825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30" dirty="0">
                <a:solidFill>
                  <a:schemeClr val="bg1"/>
                </a:solidFill>
                <a:highlight>
                  <a:srgbClr val="FFFF00"/>
                </a:highlight>
              </a:rPr>
              <a:t>underground /independent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1214</Words>
  <Application>Microsoft Macintosh PowerPoint</Application>
  <PresentationFormat>Custom</PresentationFormat>
  <Paragraphs>121</Paragraphs>
  <Slides>31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Bold</vt:lpstr>
      <vt:lpstr>华文仿宋</vt:lpstr>
      <vt:lpstr>Arial</vt:lpstr>
      <vt:lpstr>Avenir</vt:lpstr>
      <vt:lpstr>Calibri</vt:lpstr>
      <vt:lpstr>Helvetica</vt:lpstr>
      <vt:lpstr>Helvetica Light</vt:lpstr>
      <vt:lpstr>Thonburi</vt:lpstr>
      <vt:lpstr>Times Roman</vt:lpstr>
      <vt:lpstr>Black</vt:lpstr>
      <vt:lpstr>Week 5: Chinese Independent Documentary: alternative spaces and personal filmmaking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AESTHETICS-  personal or individual filmmaking, amateurism, verite </vt:lpstr>
      <vt:lpstr>Out Of Phoenix Bridge  (1997, 110 min)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financing for productions:</vt:lpstr>
      <vt:lpstr>first person documentary</vt:lpstr>
      <vt:lpstr>Personal documentary that explores filmmaker’s familial space and relations </vt:lpstr>
      <vt:lpstr>PowerPoint Presentation</vt:lpstr>
      <vt:lpstr>PowerPoint Presentation</vt:lpstr>
      <vt:lpstr>Personal documentary that explores filmmaker’s familial space and relations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rise of min jian (grass-root) film festivals  </vt:lpstr>
      <vt:lpstr>PowerPoint Presentation</vt:lpstr>
      <vt:lpstr>State’s involvement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Documentary and non-fiction: alternative spaces and personal filmmaking </dc:title>
  <cp:lastModifiedBy>Kiki Yu</cp:lastModifiedBy>
  <cp:revision>32</cp:revision>
  <dcterms:modified xsi:type="dcterms:W3CDTF">2022-10-28T10:10:42Z</dcterms:modified>
</cp:coreProperties>
</file>